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7" r:id="rId3"/>
    <p:sldId id="272" r:id="rId4"/>
    <p:sldId id="256" r:id="rId5"/>
    <p:sldId id="257" r:id="rId6"/>
    <p:sldId id="258" r:id="rId7"/>
    <p:sldId id="259" r:id="rId8"/>
    <p:sldId id="262" r:id="rId9"/>
    <p:sldId id="260" r:id="rId10"/>
    <p:sldId id="264" r:id="rId11"/>
    <p:sldId id="265" r:id="rId12"/>
    <p:sldId id="266" r:id="rId13"/>
    <p:sldId id="268" r:id="rId14"/>
    <p:sldId id="269" r:id="rId15"/>
    <p:sldId id="270" r:id="rId16"/>
    <p:sldId id="271" r:id="rId17"/>
  </p:sldIdLst>
  <p:sldSz cx="12192000" cy="6858000"/>
  <p:notesSz cx="6858000" cy="9144000"/>
  <p:defaultTextStyle>
    <a:defPPr>
      <a:defRPr lang="e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63" d="100"/>
          <a:sy n="63" d="100"/>
        </p:scale>
        <p:origin x="7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021F0D-5252-6E28-0EB8-EBD15AF09F9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33510F1-80C3-AF2B-5A9B-E02597428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1B37AF0-B688-964A-4625-2B42A7730193}"/>
              </a:ext>
            </a:extLst>
          </p:cNvPr>
          <p:cNvSpPr>
            <a:spLocks noGrp="1"/>
          </p:cNvSpPr>
          <p:nvPr>
            <p:ph type="dt" sz="half" idx="10"/>
          </p:nvPr>
        </p:nvSpPr>
        <p:spPr/>
        <p:txBody>
          <a:bodyPr/>
          <a:lstStyle/>
          <a:p>
            <a:fld id="{03E0705F-D487-441A-B2B2-3C9F5F335CCE}" type="datetimeFigureOut">
              <a:rPr lang="fr-FR" smtClean="0"/>
              <a:t>06/05/2025</a:t>
            </a:fld>
            <a:endParaRPr lang="fr-FR"/>
          </a:p>
        </p:txBody>
      </p:sp>
      <p:sp>
        <p:nvSpPr>
          <p:cNvPr id="5" name="Espace réservé du pied de page 4">
            <a:extLst>
              <a:ext uri="{FF2B5EF4-FFF2-40B4-BE49-F238E27FC236}">
                <a16:creationId xmlns:a16="http://schemas.microsoft.com/office/drawing/2014/main" id="{B7438D9C-206F-0189-BE8B-425D18A518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D9D385-D452-EA78-8E02-4BBCA478B6A1}"/>
              </a:ext>
            </a:extLst>
          </p:cNvPr>
          <p:cNvSpPr>
            <a:spLocks noGrp="1"/>
          </p:cNvSpPr>
          <p:nvPr>
            <p:ph type="sldNum" sz="quarter" idx="12"/>
          </p:nvPr>
        </p:nvSpPr>
        <p:spPr/>
        <p:txBody>
          <a:bodyPr/>
          <a:lstStyle/>
          <a:p>
            <a:fld id="{544B5C18-6E07-43C5-A2A3-08EB051AFB20}" type="slidenum">
              <a:rPr lang="fr-FR" smtClean="0"/>
              <a:t>‹N°›</a:t>
            </a:fld>
            <a:endParaRPr lang="fr-FR"/>
          </a:p>
        </p:txBody>
      </p:sp>
    </p:spTree>
    <p:extLst>
      <p:ext uri="{BB962C8B-B14F-4D97-AF65-F5344CB8AC3E}">
        <p14:creationId xmlns:p14="http://schemas.microsoft.com/office/powerpoint/2010/main" val="425151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F4DB68-0F36-5548-52A6-0E00686145F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1BEFB1C-02E5-1CE8-F0B8-EDFEBC51E6C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AA8E9A0-ECFD-4DEA-AC2D-5A870606BBAE}"/>
              </a:ext>
            </a:extLst>
          </p:cNvPr>
          <p:cNvSpPr>
            <a:spLocks noGrp="1"/>
          </p:cNvSpPr>
          <p:nvPr>
            <p:ph type="dt" sz="half" idx="10"/>
          </p:nvPr>
        </p:nvSpPr>
        <p:spPr/>
        <p:txBody>
          <a:bodyPr/>
          <a:lstStyle/>
          <a:p>
            <a:fld id="{03E0705F-D487-441A-B2B2-3C9F5F335CCE}" type="datetimeFigureOut">
              <a:rPr lang="fr-FR" smtClean="0"/>
              <a:t>06/05/2025</a:t>
            </a:fld>
            <a:endParaRPr lang="fr-FR"/>
          </a:p>
        </p:txBody>
      </p:sp>
      <p:sp>
        <p:nvSpPr>
          <p:cNvPr id="5" name="Espace réservé du pied de page 4">
            <a:extLst>
              <a:ext uri="{FF2B5EF4-FFF2-40B4-BE49-F238E27FC236}">
                <a16:creationId xmlns:a16="http://schemas.microsoft.com/office/drawing/2014/main" id="{CCCD38AB-F31C-2BCF-36D0-3041FCDAAA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E043BF2-878F-1A9D-BA21-9645E4125238}"/>
              </a:ext>
            </a:extLst>
          </p:cNvPr>
          <p:cNvSpPr>
            <a:spLocks noGrp="1"/>
          </p:cNvSpPr>
          <p:nvPr>
            <p:ph type="sldNum" sz="quarter" idx="12"/>
          </p:nvPr>
        </p:nvSpPr>
        <p:spPr/>
        <p:txBody>
          <a:bodyPr/>
          <a:lstStyle/>
          <a:p>
            <a:fld id="{544B5C18-6E07-43C5-A2A3-08EB051AFB20}" type="slidenum">
              <a:rPr lang="fr-FR" smtClean="0"/>
              <a:t>‹N°›</a:t>
            </a:fld>
            <a:endParaRPr lang="fr-FR"/>
          </a:p>
        </p:txBody>
      </p:sp>
    </p:spTree>
    <p:extLst>
      <p:ext uri="{BB962C8B-B14F-4D97-AF65-F5344CB8AC3E}">
        <p14:creationId xmlns:p14="http://schemas.microsoft.com/office/powerpoint/2010/main" val="117114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3892074-DCAF-30D3-BA15-7BAAEFED70B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5BE2F1B-B55D-8AF5-E025-6340B734982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13CFCD-71D2-EEC3-A2DD-6A0D8BC13E1C}"/>
              </a:ext>
            </a:extLst>
          </p:cNvPr>
          <p:cNvSpPr>
            <a:spLocks noGrp="1"/>
          </p:cNvSpPr>
          <p:nvPr>
            <p:ph type="dt" sz="half" idx="10"/>
          </p:nvPr>
        </p:nvSpPr>
        <p:spPr/>
        <p:txBody>
          <a:bodyPr/>
          <a:lstStyle/>
          <a:p>
            <a:fld id="{03E0705F-D487-441A-B2B2-3C9F5F335CCE}" type="datetimeFigureOut">
              <a:rPr lang="fr-FR" smtClean="0"/>
              <a:t>06/05/2025</a:t>
            </a:fld>
            <a:endParaRPr lang="fr-FR"/>
          </a:p>
        </p:txBody>
      </p:sp>
      <p:sp>
        <p:nvSpPr>
          <p:cNvPr id="5" name="Espace réservé du pied de page 4">
            <a:extLst>
              <a:ext uri="{FF2B5EF4-FFF2-40B4-BE49-F238E27FC236}">
                <a16:creationId xmlns:a16="http://schemas.microsoft.com/office/drawing/2014/main" id="{7F74EF1C-AB15-F5CC-8424-66A9E84F17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1603F6-543B-F2A9-B7E3-E8CDAA84F41C}"/>
              </a:ext>
            </a:extLst>
          </p:cNvPr>
          <p:cNvSpPr>
            <a:spLocks noGrp="1"/>
          </p:cNvSpPr>
          <p:nvPr>
            <p:ph type="sldNum" sz="quarter" idx="12"/>
          </p:nvPr>
        </p:nvSpPr>
        <p:spPr/>
        <p:txBody>
          <a:bodyPr/>
          <a:lstStyle/>
          <a:p>
            <a:fld id="{544B5C18-6E07-43C5-A2A3-08EB051AFB20}" type="slidenum">
              <a:rPr lang="fr-FR" smtClean="0"/>
              <a:t>‹N°›</a:t>
            </a:fld>
            <a:endParaRPr lang="fr-FR"/>
          </a:p>
        </p:txBody>
      </p:sp>
    </p:spTree>
    <p:extLst>
      <p:ext uri="{BB962C8B-B14F-4D97-AF65-F5344CB8AC3E}">
        <p14:creationId xmlns:p14="http://schemas.microsoft.com/office/powerpoint/2010/main" val="98349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BA5F3F-25E0-6DD5-D45A-23318F34AD6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7174A59-BC6D-E317-5CD0-71F7EA3ADB0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9D595FC-EF1A-E66D-BB5A-9C82D6DFDA1A}"/>
              </a:ext>
            </a:extLst>
          </p:cNvPr>
          <p:cNvSpPr>
            <a:spLocks noGrp="1"/>
          </p:cNvSpPr>
          <p:nvPr>
            <p:ph type="dt" sz="half" idx="10"/>
          </p:nvPr>
        </p:nvSpPr>
        <p:spPr/>
        <p:txBody>
          <a:bodyPr/>
          <a:lstStyle/>
          <a:p>
            <a:fld id="{03E0705F-D487-441A-B2B2-3C9F5F335CCE}" type="datetimeFigureOut">
              <a:rPr lang="fr-FR" smtClean="0"/>
              <a:t>06/05/2025</a:t>
            </a:fld>
            <a:endParaRPr lang="fr-FR"/>
          </a:p>
        </p:txBody>
      </p:sp>
      <p:sp>
        <p:nvSpPr>
          <p:cNvPr id="5" name="Espace réservé du pied de page 4">
            <a:extLst>
              <a:ext uri="{FF2B5EF4-FFF2-40B4-BE49-F238E27FC236}">
                <a16:creationId xmlns:a16="http://schemas.microsoft.com/office/drawing/2014/main" id="{5170CF76-4966-EF2B-FA4A-705397FE1FE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C66057D-84C0-C3AD-8501-5179EB6658A1}"/>
              </a:ext>
            </a:extLst>
          </p:cNvPr>
          <p:cNvSpPr>
            <a:spLocks noGrp="1"/>
          </p:cNvSpPr>
          <p:nvPr>
            <p:ph type="sldNum" sz="quarter" idx="12"/>
          </p:nvPr>
        </p:nvSpPr>
        <p:spPr/>
        <p:txBody>
          <a:bodyPr/>
          <a:lstStyle/>
          <a:p>
            <a:fld id="{544B5C18-6E07-43C5-A2A3-08EB051AFB20}" type="slidenum">
              <a:rPr lang="fr-FR" smtClean="0"/>
              <a:t>‹N°›</a:t>
            </a:fld>
            <a:endParaRPr lang="fr-FR"/>
          </a:p>
        </p:txBody>
      </p:sp>
    </p:spTree>
    <p:extLst>
      <p:ext uri="{BB962C8B-B14F-4D97-AF65-F5344CB8AC3E}">
        <p14:creationId xmlns:p14="http://schemas.microsoft.com/office/powerpoint/2010/main" val="2068908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77BF29-7D31-BCBB-9668-2585F6F70C7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E10A930-3196-0BEA-948F-CEE0B7DF9E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5A3ABBD-ADE2-D14F-EDED-F1C2CFF1862A}"/>
              </a:ext>
            </a:extLst>
          </p:cNvPr>
          <p:cNvSpPr>
            <a:spLocks noGrp="1"/>
          </p:cNvSpPr>
          <p:nvPr>
            <p:ph type="dt" sz="half" idx="10"/>
          </p:nvPr>
        </p:nvSpPr>
        <p:spPr/>
        <p:txBody>
          <a:bodyPr/>
          <a:lstStyle/>
          <a:p>
            <a:fld id="{03E0705F-D487-441A-B2B2-3C9F5F335CCE}" type="datetimeFigureOut">
              <a:rPr lang="fr-FR" smtClean="0"/>
              <a:t>06/05/2025</a:t>
            </a:fld>
            <a:endParaRPr lang="fr-FR"/>
          </a:p>
        </p:txBody>
      </p:sp>
      <p:sp>
        <p:nvSpPr>
          <p:cNvPr id="5" name="Espace réservé du pied de page 4">
            <a:extLst>
              <a:ext uri="{FF2B5EF4-FFF2-40B4-BE49-F238E27FC236}">
                <a16:creationId xmlns:a16="http://schemas.microsoft.com/office/drawing/2014/main" id="{2BA3980E-FA08-23D1-5737-51C25F5501B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BA7900-0330-6573-AD8F-682E4D7C7942}"/>
              </a:ext>
            </a:extLst>
          </p:cNvPr>
          <p:cNvSpPr>
            <a:spLocks noGrp="1"/>
          </p:cNvSpPr>
          <p:nvPr>
            <p:ph type="sldNum" sz="quarter" idx="12"/>
          </p:nvPr>
        </p:nvSpPr>
        <p:spPr/>
        <p:txBody>
          <a:bodyPr/>
          <a:lstStyle/>
          <a:p>
            <a:fld id="{544B5C18-6E07-43C5-A2A3-08EB051AFB20}" type="slidenum">
              <a:rPr lang="fr-FR" smtClean="0"/>
              <a:t>‹N°›</a:t>
            </a:fld>
            <a:endParaRPr lang="fr-FR"/>
          </a:p>
        </p:txBody>
      </p:sp>
    </p:spTree>
    <p:extLst>
      <p:ext uri="{BB962C8B-B14F-4D97-AF65-F5344CB8AC3E}">
        <p14:creationId xmlns:p14="http://schemas.microsoft.com/office/powerpoint/2010/main" val="37320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E67BEA-B99F-F10B-ABCA-EAD581F382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699DE01-EBCF-9572-DE62-0E8D50557E8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89CA574-9524-E0E6-1BA0-A37B9145618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8A86C92-4563-5097-04B7-1C929284996E}"/>
              </a:ext>
            </a:extLst>
          </p:cNvPr>
          <p:cNvSpPr>
            <a:spLocks noGrp="1"/>
          </p:cNvSpPr>
          <p:nvPr>
            <p:ph type="dt" sz="half" idx="10"/>
          </p:nvPr>
        </p:nvSpPr>
        <p:spPr/>
        <p:txBody>
          <a:bodyPr/>
          <a:lstStyle/>
          <a:p>
            <a:fld id="{03E0705F-D487-441A-B2B2-3C9F5F335CCE}" type="datetimeFigureOut">
              <a:rPr lang="fr-FR" smtClean="0"/>
              <a:t>06/05/2025</a:t>
            </a:fld>
            <a:endParaRPr lang="fr-FR"/>
          </a:p>
        </p:txBody>
      </p:sp>
      <p:sp>
        <p:nvSpPr>
          <p:cNvPr id="6" name="Espace réservé du pied de page 5">
            <a:extLst>
              <a:ext uri="{FF2B5EF4-FFF2-40B4-BE49-F238E27FC236}">
                <a16:creationId xmlns:a16="http://schemas.microsoft.com/office/drawing/2014/main" id="{001999AE-EE03-8FB9-A41A-440ECE3A41D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CE42462-49ED-967F-A4B2-E60B1745D9F5}"/>
              </a:ext>
            </a:extLst>
          </p:cNvPr>
          <p:cNvSpPr>
            <a:spLocks noGrp="1"/>
          </p:cNvSpPr>
          <p:nvPr>
            <p:ph type="sldNum" sz="quarter" idx="12"/>
          </p:nvPr>
        </p:nvSpPr>
        <p:spPr/>
        <p:txBody>
          <a:bodyPr/>
          <a:lstStyle/>
          <a:p>
            <a:fld id="{544B5C18-6E07-43C5-A2A3-08EB051AFB20}" type="slidenum">
              <a:rPr lang="fr-FR" smtClean="0"/>
              <a:t>‹N°›</a:t>
            </a:fld>
            <a:endParaRPr lang="fr-FR"/>
          </a:p>
        </p:txBody>
      </p:sp>
    </p:spTree>
    <p:extLst>
      <p:ext uri="{BB962C8B-B14F-4D97-AF65-F5344CB8AC3E}">
        <p14:creationId xmlns:p14="http://schemas.microsoft.com/office/powerpoint/2010/main" val="164368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4D47A4-392E-7284-6252-E2AE2571DFA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4F84E45-8A00-B03D-39B1-9F958ADE03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23614AD-EE61-BDEB-0F6B-35A662857F5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4485452-0125-73F4-B5B5-78538D55F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38A2B91-9916-FDA9-C863-CEF56958AEB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62CEAA5-187C-8DD2-5205-A419C67417F6}"/>
              </a:ext>
            </a:extLst>
          </p:cNvPr>
          <p:cNvSpPr>
            <a:spLocks noGrp="1"/>
          </p:cNvSpPr>
          <p:nvPr>
            <p:ph type="dt" sz="half" idx="10"/>
          </p:nvPr>
        </p:nvSpPr>
        <p:spPr/>
        <p:txBody>
          <a:bodyPr/>
          <a:lstStyle/>
          <a:p>
            <a:fld id="{03E0705F-D487-441A-B2B2-3C9F5F335CCE}" type="datetimeFigureOut">
              <a:rPr lang="fr-FR" smtClean="0"/>
              <a:t>06/05/2025</a:t>
            </a:fld>
            <a:endParaRPr lang="fr-FR"/>
          </a:p>
        </p:txBody>
      </p:sp>
      <p:sp>
        <p:nvSpPr>
          <p:cNvPr id="8" name="Espace réservé du pied de page 7">
            <a:extLst>
              <a:ext uri="{FF2B5EF4-FFF2-40B4-BE49-F238E27FC236}">
                <a16:creationId xmlns:a16="http://schemas.microsoft.com/office/drawing/2014/main" id="{A8F27BCD-B0E7-DD6B-EB28-A34A91D129B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71AB1BA-568E-987E-F0BF-86065F6A8757}"/>
              </a:ext>
            </a:extLst>
          </p:cNvPr>
          <p:cNvSpPr>
            <a:spLocks noGrp="1"/>
          </p:cNvSpPr>
          <p:nvPr>
            <p:ph type="sldNum" sz="quarter" idx="12"/>
          </p:nvPr>
        </p:nvSpPr>
        <p:spPr/>
        <p:txBody>
          <a:bodyPr/>
          <a:lstStyle/>
          <a:p>
            <a:fld id="{544B5C18-6E07-43C5-A2A3-08EB051AFB20}" type="slidenum">
              <a:rPr lang="fr-FR" smtClean="0"/>
              <a:t>‹N°›</a:t>
            </a:fld>
            <a:endParaRPr lang="fr-FR"/>
          </a:p>
        </p:txBody>
      </p:sp>
    </p:spTree>
    <p:extLst>
      <p:ext uri="{BB962C8B-B14F-4D97-AF65-F5344CB8AC3E}">
        <p14:creationId xmlns:p14="http://schemas.microsoft.com/office/powerpoint/2010/main" val="252888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C8A839-4693-60AA-66DD-D8531EDEC80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54615AC-0B5B-169D-5E6E-999033556CE0}"/>
              </a:ext>
            </a:extLst>
          </p:cNvPr>
          <p:cNvSpPr>
            <a:spLocks noGrp="1"/>
          </p:cNvSpPr>
          <p:nvPr>
            <p:ph type="dt" sz="half" idx="10"/>
          </p:nvPr>
        </p:nvSpPr>
        <p:spPr/>
        <p:txBody>
          <a:bodyPr/>
          <a:lstStyle/>
          <a:p>
            <a:fld id="{03E0705F-D487-441A-B2B2-3C9F5F335CCE}" type="datetimeFigureOut">
              <a:rPr lang="fr-FR" smtClean="0"/>
              <a:t>06/05/2025</a:t>
            </a:fld>
            <a:endParaRPr lang="fr-FR"/>
          </a:p>
        </p:txBody>
      </p:sp>
      <p:sp>
        <p:nvSpPr>
          <p:cNvPr id="4" name="Espace réservé du pied de page 3">
            <a:extLst>
              <a:ext uri="{FF2B5EF4-FFF2-40B4-BE49-F238E27FC236}">
                <a16:creationId xmlns:a16="http://schemas.microsoft.com/office/drawing/2014/main" id="{06D81102-B2D3-D9E5-E9A8-B857B3FCBBE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A5B31CD-9FCD-7FF2-3371-03EFCD576418}"/>
              </a:ext>
            </a:extLst>
          </p:cNvPr>
          <p:cNvSpPr>
            <a:spLocks noGrp="1"/>
          </p:cNvSpPr>
          <p:nvPr>
            <p:ph type="sldNum" sz="quarter" idx="12"/>
          </p:nvPr>
        </p:nvSpPr>
        <p:spPr/>
        <p:txBody>
          <a:bodyPr/>
          <a:lstStyle/>
          <a:p>
            <a:fld id="{544B5C18-6E07-43C5-A2A3-08EB051AFB20}" type="slidenum">
              <a:rPr lang="fr-FR" smtClean="0"/>
              <a:t>‹N°›</a:t>
            </a:fld>
            <a:endParaRPr lang="fr-FR"/>
          </a:p>
        </p:txBody>
      </p:sp>
    </p:spTree>
    <p:extLst>
      <p:ext uri="{BB962C8B-B14F-4D97-AF65-F5344CB8AC3E}">
        <p14:creationId xmlns:p14="http://schemas.microsoft.com/office/powerpoint/2010/main" val="409904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B08591E-0F4D-710D-F541-252FF3A38B9A}"/>
              </a:ext>
            </a:extLst>
          </p:cNvPr>
          <p:cNvSpPr>
            <a:spLocks noGrp="1"/>
          </p:cNvSpPr>
          <p:nvPr>
            <p:ph type="dt" sz="half" idx="10"/>
          </p:nvPr>
        </p:nvSpPr>
        <p:spPr/>
        <p:txBody>
          <a:bodyPr/>
          <a:lstStyle/>
          <a:p>
            <a:fld id="{03E0705F-D487-441A-B2B2-3C9F5F335CCE}" type="datetimeFigureOut">
              <a:rPr lang="fr-FR" smtClean="0"/>
              <a:t>06/05/2025</a:t>
            </a:fld>
            <a:endParaRPr lang="fr-FR"/>
          </a:p>
        </p:txBody>
      </p:sp>
      <p:sp>
        <p:nvSpPr>
          <p:cNvPr id="3" name="Espace réservé du pied de page 2">
            <a:extLst>
              <a:ext uri="{FF2B5EF4-FFF2-40B4-BE49-F238E27FC236}">
                <a16:creationId xmlns:a16="http://schemas.microsoft.com/office/drawing/2014/main" id="{0743FF2D-1BBE-ED7B-6F01-80F8703372D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2153AA7-FB89-36DB-1D4B-53A4261A0B22}"/>
              </a:ext>
            </a:extLst>
          </p:cNvPr>
          <p:cNvSpPr>
            <a:spLocks noGrp="1"/>
          </p:cNvSpPr>
          <p:nvPr>
            <p:ph type="sldNum" sz="quarter" idx="12"/>
          </p:nvPr>
        </p:nvSpPr>
        <p:spPr/>
        <p:txBody>
          <a:bodyPr/>
          <a:lstStyle/>
          <a:p>
            <a:fld id="{544B5C18-6E07-43C5-A2A3-08EB051AFB20}" type="slidenum">
              <a:rPr lang="fr-FR" smtClean="0"/>
              <a:t>‹N°›</a:t>
            </a:fld>
            <a:endParaRPr lang="fr-FR"/>
          </a:p>
        </p:txBody>
      </p:sp>
    </p:spTree>
    <p:extLst>
      <p:ext uri="{BB962C8B-B14F-4D97-AF65-F5344CB8AC3E}">
        <p14:creationId xmlns:p14="http://schemas.microsoft.com/office/powerpoint/2010/main" val="262103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27C7F3-1024-C4CB-3B26-CDA075198C9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9A3234E-0ECE-B72F-C28D-DE394726FA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8C826E4-0C04-0B2C-CEB8-CF813CE5F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B917327-443E-6B7B-BB73-2ED9034D7100}"/>
              </a:ext>
            </a:extLst>
          </p:cNvPr>
          <p:cNvSpPr>
            <a:spLocks noGrp="1"/>
          </p:cNvSpPr>
          <p:nvPr>
            <p:ph type="dt" sz="half" idx="10"/>
          </p:nvPr>
        </p:nvSpPr>
        <p:spPr/>
        <p:txBody>
          <a:bodyPr/>
          <a:lstStyle/>
          <a:p>
            <a:fld id="{03E0705F-D487-441A-B2B2-3C9F5F335CCE}" type="datetimeFigureOut">
              <a:rPr lang="fr-FR" smtClean="0"/>
              <a:t>06/05/2025</a:t>
            </a:fld>
            <a:endParaRPr lang="fr-FR"/>
          </a:p>
        </p:txBody>
      </p:sp>
      <p:sp>
        <p:nvSpPr>
          <p:cNvPr id="6" name="Espace réservé du pied de page 5">
            <a:extLst>
              <a:ext uri="{FF2B5EF4-FFF2-40B4-BE49-F238E27FC236}">
                <a16:creationId xmlns:a16="http://schemas.microsoft.com/office/drawing/2014/main" id="{5BEF98D5-70F8-3689-93C6-1AE15A945AD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4F79136-467B-3339-6D4B-2A7CB9999738}"/>
              </a:ext>
            </a:extLst>
          </p:cNvPr>
          <p:cNvSpPr>
            <a:spLocks noGrp="1"/>
          </p:cNvSpPr>
          <p:nvPr>
            <p:ph type="sldNum" sz="quarter" idx="12"/>
          </p:nvPr>
        </p:nvSpPr>
        <p:spPr/>
        <p:txBody>
          <a:bodyPr/>
          <a:lstStyle/>
          <a:p>
            <a:fld id="{544B5C18-6E07-43C5-A2A3-08EB051AFB20}" type="slidenum">
              <a:rPr lang="fr-FR" smtClean="0"/>
              <a:t>‹N°›</a:t>
            </a:fld>
            <a:endParaRPr lang="fr-FR"/>
          </a:p>
        </p:txBody>
      </p:sp>
    </p:spTree>
    <p:extLst>
      <p:ext uri="{BB962C8B-B14F-4D97-AF65-F5344CB8AC3E}">
        <p14:creationId xmlns:p14="http://schemas.microsoft.com/office/powerpoint/2010/main" val="141131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22BDA9-9603-3792-E382-2DB859C09C1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CF5FC83-61D8-818F-1B93-6A58E7C7E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B33E9D8-C073-050A-F808-0D3D417C9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5C5F99D-1A51-4F43-0E9C-908E0A781556}"/>
              </a:ext>
            </a:extLst>
          </p:cNvPr>
          <p:cNvSpPr>
            <a:spLocks noGrp="1"/>
          </p:cNvSpPr>
          <p:nvPr>
            <p:ph type="dt" sz="half" idx="10"/>
          </p:nvPr>
        </p:nvSpPr>
        <p:spPr/>
        <p:txBody>
          <a:bodyPr/>
          <a:lstStyle/>
          <a:p>
            <a:fld id="{03E0705F-D487-441A-B2B2-3C9F5F335CCE}" type="datetimeFigureOut">
              <a:rPr lang="fr-FR" smtClean="0"/>
              <a:t>06/05/2025</a:t>
            </a:fld>
            <a:endParaRPr lang="fr-FR"/>
          </a:p>
        </p:txBody>
      </p:sp>
      <p:sp>
        <p:nvSpPr>
          <p:cNvPr id="6" name="Espace réservé du pied de page 5">
            <a:extLst>
              <a:ext uri="{FF2B5EF4-FFF2-40B4-BE49-F238E27FC236}">
                <a16:creationId xmlns:a16="http://schemas.microsoft.com/office/drawing/2014/main" id="{78ED7F26-FAEA-803B-4D8F-7522CC003F0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B33E016-01A1-26B1-1EFA-1BEDBB8DBF4E}"/>
              </a:ext>
            </a:extLst>
          </p:cNvPr>
          <p:cNvSpPr>
            <a:spLocks noGrp="1"/>
          </p:cNvSpPr>
          <p:nvPr>
            <p:ph type="sldNum" sz="quarter" idx="12"/>
          </p:nvPr>
        </p:nvSpPr>
        <p:spPr/>
        <p:txBody>
          <a:bodyPr/>
          <a:lstStyle/>
          <a:p>
            <a:fld id="{544B5C18-6E07-43C5-A2A3-08EB051AFB20}" type="slidenum">
              <a:rPr lang="fr-FR" smtClean="0"/>
              <a:t>‹N°›</a:t>
            </a:fld>
            <a:endParaRPr lang="fr-FR"/>
          </a:p>
        </p:txBody>
      </p:sp>
    </p:spTree>
    <p:extLst>
      <p:ext uri="{BB962C8B-B14F-4D97-AF65-F5344CB8AC3E}">
        <p14:creationId xmlns:p14="http://schemas.microsoft.com/office/powerpoint/2010/main" val="163279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7197773-2381-D2DC-B17D-02C3855E0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E999FD1-99D8-B209-7722-2BD37E51D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21BECF-DEB7-CDB5-7F5B-94BA90358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0705F-D487-441A-B2B2-3C9F5F335CCE}" type="datetimeFigureOut">
              <a:rPr lang="fr-FR" smtClean="0"/>
              <a:t>06/05/2025</a:t>
            </a:fld>
            <a:endParaRPr lang="fr-FR"/>
          </a:p>
        </p:txBody>
      </p:sp>
      <p:sp>
        <p:nvSpPr>
          <p:cNvPr id="5" name="Espace réservé du pied de page 4">
            <a:extLst>
              <a:ext uri="{FF2B5EF4-FFF2-40B4-BE49-F238E27FC236}">
                <a16:creationId xmlns:a16="http://schemas.microsoft.com/office/drawing/2014/main" id="{821CD8FC-27C9-5F46-1A29-94631B4B0B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55870AB-5103-EE17-06E1-62A1BDDF0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B5C18-6E07-43C5-A2A3-08EB051AFB20}" type="slidenum">
              <a:rPr lang="fr-FR" smtClean="0"/>
              <a:t>‹N°›</a:t>
            </a:fld>
            <a:endParaRPr lang="fr-FR"/>
          </a:p>
        </p:txBody>
      </p:sp>
    </p:spTree>
    <p:extLst>
      <p:ext uri="{BB962C8B-B14F-4D97-AF65-F5344CB8AC3E}">
        <p14:creationId xmlns:p14="http://schemas.microsoft.com/office/powerpoint/2010/main" val="4148333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D0E98E0-1209-7145-AB17-433E9D719151}"/>
              </a:ext>
            </a:extLst>
          </p:cNvPr>
          <p:cNvSpPr txBox="1"/>
          <p:nvPr/>
        </p:nvSpPr>
        <p:spPr>
          <a:xfrm rot="10800000" flipH="1" flipV="1">
            <a:off x="4807531" y="0"/>
            <a:ext cx="1745669" cy="369332"/>
          </a:xfrm>
          <a:prstGeom prst="rect">
            <a:avLst/>
          </a:prstGeom>
          <a:noFill/>
        </p:spPr>
        <p:txBody>
          <a:bodyPr wrap="square" rtlCol="0">
            <a:spAutoFit/>
          </a:bodyPr>
          <a:lstStyle/>
          <a:p>
            <a:r xmlns:a="http://schemas.openxmlformats.org/drawingml/2006/main">
              <a:rPr lang="en" b="1" u="sng" dirty="0"/>
              <a:t>Functioning</a:t>
            </a:r>
          </a:p>
        </p:txBody>
      </p:sp>
      <p:sp>
        <p:nvSpPr>
          <p:cNvPr id="5" name="ZoneTexte 4">
            <a:extLst>
              <a:ext uri="{FF2B5EF4-FFF2-40B4-BE49-F238E27FC236}">
                <a16:creationId xmlns:a16="http://schemas.microsoft.com/office/drawing/2014/main" id="{5DB6D94D-3B9F-F29F-1CF1-6A72A78E576D}"/>
              </a:ext>
            </a:extLst>
          </p:cNvPr>
          <p:cNvSpPr txBox="1"/>
          <p:nvPr/>
        </p:nvSpPr>
        <p:spPr>
          <a:xfrm>
            <a:off x="197325" y="369333"/>
            <a:ext cx="11623040" cy="6555641"/>
          </a:xfrm>
          <a:prstGeom prst="rect">
            <a:avLst/>
          </a:prstGeom>
          <a:noFill/>
        </p:spPr>
        <p:txBody>
          <a:bodyPr wrap="square" rtlCol="0">
            <a:spAutoFit/>
          </a:bodyPr>
          <a:lstStyle/>
          <a:p>
            <a:pPr xmlns:a="http://schemas.openxmlformats.org/drawingml/2006/main" marL="285750" indent="-285750">
              <a:buFontTx/>
              <a:buChar char="-"/>
            </a:pPr>
            <a:r xmlns:a="http://schemas.openxmlformats.org/drawingml/2006/main">
              <a:rPr lang="en" sz="1200" dirty="0"/>
              <a:t>2 types of profiles, ELITES (paid, cannot be blocked in filters) CLASSIC (free) choice page accessible with the “I register” button before the “account creation form”</a:t>
            </a:r>
          </a:p>
          <a:p>
            <a:pPr marL="285750" indent="-285750">
              <a:buFontTx/>
              <a:buChar char="-"/>
            </a:pPr>
            <a:endParaRPr lang="fr-FR" sz="1200" dirty="0"/>
          </a:p>
          <a:p>
            <a:pPr xmlns:a="http://schemas.openxmlformats.org/drawingml/2006/main" marL="285750" indent="-285750">
              <a:buFontTx/>
              <a:buChar char="-"/>
            </a:pPr>
            <a:r xmlns:a="http://schemas.openxmlformats.org/drawingml/2006/main">
              <a:rPr lang="en" sz="1200" dirty="0"/>
              <a:t>Payment is made by credit card, number, price and duration to be chosen in the </a:t>
            </a:r>
            <a:r xmlns:a="http://schemas.openxmlformats.org/drawingml/2006/main">
              <a:rPr lang="en" sz="1200" dirty="0" err="1"/>
              <a:t>admin interface</a:t>
            </a:r>
            <a:r xmlns:a="http://schemas.openxmlformats.org/drawingml/2006/main">
              <a:rPr lang="en" sz="1200" dirty="0"/>
              <a:t> </a:t>
            </a:r>
          </a:p>
          <a:p>
            <a:endParaRPr lang="fr-FR" sz="1200" dirty="0"/>
          </a:p>
          <a:p>
            <a:pPr xmlns:a="http://schemas.openxmlformats.org/drawingml/2006/main" marL="285750" indent="-285750">
              <a:buFontTx/>
              <a:buChar char="-"/>
            </a:pPr>
            <a:r xmlns:a="http://schemas.openxmlformats.org/drawingml/2006/main">
              <a:rPr lang="en" sz="1200" dirty="0"/>
              <a:t>Geolocation by country (each country is “blocked”) users can only see users from their country</a:t>
            </a:r>
          </a:p>
          <a:p>
            <a:pPr marL="285750" indent="-285750">
              <a:buFontTx/>
              <a:buChar char="-"/>
            </a:pPr>
            <a:endParaRPr lang="fr-FR" sz="1200" dirty="0"/>
          </a:p>
          <a:p>
            <a:pPr xmlns:a="http://schemas.openxmlformats.org/drawingml/2006/main" marL="285750" indent="-285750">
              <a:buFontTx/>
              <a:buChar char="-"/>
            </a:pPr>
            <a:r xmlns:a="http://schemas.openxmlformats.org/drawingml/2006/main">
              <a:rPr lang="en" sz="1200" dirty="0"/>
              <a:t>All profiles from a country can see all profiles from that country (unless blocked in one of the filters)</a:t>
            </a:r>
          </a:p>
          <a:p>
            <a:pPr marL="285750" indent="-285750">
              <a:buFontTx/>
              <a:buChar char="-"/>
            </a:pPr>
            <a:endParaRPr lang="fr-FR" sz="1200" dirty="0"/>
          </a:p>
          <a:p>
            <a:pPr xmlns:a="http://schemas.openxmlformats.org/drawingml/2006/main" marL="285750" indent="-285750">
              <a:buFontTx/>
              <a:buChar char="-"/>
            </a:pPr>
            <a:r xmlns:a="http://schemas.openxmlformats.org/drawingml/2006/main">
              <a:rPr lang="en" sz="1200" dirty="0"/>
              <a:t>The ELITE profiles have a different visual (thumbnail and profile detail) than those of the CLASSIC,</a:t>
            </a:r>
          </a:p>
          <a:p>
            <a:endParaRPr lang="fr-FR" sz="1200" dirty="0"/>
          </a:p>
          <a:p>
            <a:pPr xmlns:a="http://schemas.openxmlformats.org/drawingml/2006/main" marL="285750" indent="-285750">
              <a:buFontTx/>
              <a:buChar char="-"/>
            </a:pPr>
            <a:r xmlns:a="http://schemas.openxmlformats.org/drawingml/2006/main">
              <a:rPr lang="en" sz="1200" dirty="0"/>
              <a:t>Filter to manage the display of profiles (see the “I want to see” profiles)</a:t>
            </a:r>
          </a:p>
          <a:p>
            <a:pPr marL="285750" indent="-285750">
              <a:buFontTx/>
              <a:buChar char="-"/>
            </a:pPr>
            <a:endParaRPr lang="fr-FR" sz="1200" dirty="0"/>
          </a:p>
          <a:p>
            <a:pPr xmlns:a="http://schemas.openxmlformats.org/drawingml/2006/main" marL="285750" indent="-285750">
              <a:buFontTx/>
              <a:buChar char="-"/>
            </a:pPr>
            <a:r xmlns:a="http://schemas.openxmlformats.org/drawingml/2006/main">
              <a:rPr lang="en" sz="1200" dirty="0"/>
              <a:t>Filter to manage the display of your profile in the list of other users' profiles (not to be seen "I want to block")</a:t>
            </a:r>
          </a:p>
          <a:p>
            <a:pPr marL="285750" indent="-285750">
              <a:buFontTx/>
              <a:buChar char="-"/>
            </a:pPr>
            <a:endParaRPr lang="fr-FR" sz="1200" dirty="0"/>
          </a:p>
          <a:p>
            <a:pPr xmlns:a="http://schemas.openxmlformats.org/drawingml/2006/main" marL="285750" indent="-285750">
              <a:buFontTx/>
              <a:buChar char="-"/>
            </a:pPr>
            <a:r xmlns:a="http://schemas.openxmlformats.org/drawingml/2006/main">
              <a:rPr lang="en" sz="1200" dirty="0"/>
              <a:t>ARCHIVE page, allows you to remove profiles from the profile list, to put them in the archive list (page as a black list) possibility of unarchiving a profile (putting it back in the profile list and removing it from the archive list)</a:t>
            </a:r>
          </a:p>
          <a:p>
            <a:pPr marL="285750" indent="-285750">
              <a:buFontTx/>
              <a:buChar char="-"/>
            </a:pPr>
            <a:endParaRPr lang="fr-FR" sz="1200" dirty="0"/>
          </a:p>
          <a:p>
            <a:pPr xmlns:a="http://schemas.openxmlformats.org/drawingml/2006/main" marL="285750" indent="-285750">
              <a:buFontTx/>
              <a:buChar char="-"/>
            </a:pPr>
            <a:r xmlns:a="http://schemas.openxmlformats.org/drawingml/2006/main">
              <a:rPr lang="en" sz="1200" dirty="0"/>
              <a:t>FAVORITES page, allows you to remove profiles from the profile list, to put them in the favorites list, possibility to remove the profile from the favorites list to put it back in the profile list</a:t>
            </a:r>
          </a:p>
          <a:p>
            <a:pPr marL="285750" indent="-285750">
              <a:buFontTx/>
              <a:buChar char="-"/>
            </a:pPr>
            <a:endParaRPr lang="fr-FR" sz="1200" dirty="0"/>
          </a:p>
          <a:p>
            <a:pPr xmlns:a="http://schemas.openxmlformats.org/drawingml/2006/main" marL="285750" indent="-285750">
              <a:buFontTx/>
              <a:buChar char="-"/>
            </a:pPr>
            <a:r xmlns:a="http://schemas.openxmlformats.org/drawingml/2006/main">
              <a:rPr lang="en" sz="1200" dirty="0"/>
              <a:t>MATCH page, allows you to quickly “classify” profiles, possibility of liking or sending a message, scrolling through profiles in order of connection, profiles classified according to user action, either archived, favorited or left in the profile list,</a:t>
            </a:r>
          </a:p>
          <a:p>
            <a:r xmlns:a="http://schemas.openxmlformats.org/drawingml/2006/main">
              <a:rPr lang="en" sz="1200" dirty="0"/>
              <a:t>if left in the profile list, the profile will not reappear on the match page until 24 hours </a:t>
            </a:r>
            <a:r xmlns:a="http://schemas.openxmlformats.org/drawingml/2006/main">
              <a:rPr lang="en" sz="1200" dirty="0" err="1"/>
              <a:t>have passed </a:t>
            </a:r>
            <a:r xmlns:a="http://schemas.openxmlformats.org/drawingml/2006/main">
              <a:rPr lang="en" sz="1200" dirty="0"/>
              <a:t>(time to be chosen in the administrator interface)</a:t>
            </a:r>
          </a:p>
          <a:p>
            <a:endParaRPr lang="fr-FR" sz="1200" dirty="0"/>
          </a:p>
          <a:p>
            <a:pPr xmlns:a="http://schemas.openxmlformats.org/drawingml/2006/main" marL="285750" indent="-285750">
              <a:buFontTx/>
              <a:buChar char="-"/>
            </a:pPr>
            <a:r xmlns:a="http://schemas.openxmlformats.org/drawingml/2006/main">
              <a:rPr lang="en" sz="1200" dirty="0"/>
              <a:t>CAPTCHA + “Stronger” control when creating an account (avoid re-creation of accounts by banned users) cost of phone number verification? (initially, email verification)</a:t>
            </a:r>
          </a:p>
          <a:p>
            <a:endParaRPr lang="fr-FR" sz="1200" dirty="0"/>
          </a:p>
          <a:p>
            <a:pPr xmlns:a="http://schemas.openxmlformats.org/drawingml/2006/main" marL="285750" indent="-285750">
              <a:buFontTx/>
              <a:buChar char="-"/>
            </a:pPr>
            <a:r xmlns:a="http://schemas.openxmlformats.org/drawingml/2006/main">
              <a:rPr lang="en" sz="1200" dirty="0"/>
              <a:t>age of the profile displayed on the profile thumbnail (number of days since account creation)</a:t>
            </a:r>
          </a:p>
          <a:p>
            <a:pPr marL="285750" indent="-285750">
              <a:buFontTx/>
              <a:buChar char="-"/>
            </a:pPr>
            <a:endParaRPr lang="fr-FR" sz="1200" dirty="0"/>
          </a:p>
          <a:p>
            <a:pPr xmlns:a="http://schemas.openxmlformats.org/drawingml/2006/main" marL="285750" indent="-285750">
              <a:buFontTx/>
              <a:buChar char="-"/>
            </a:pPr>
            <a:r xmlns:a="http://schemas.openxmlformats.org/drawingml/2006/main">
              <a:rPr lang="en" sz="1200" dirty="0"/>
              <a:t>Number of times since last connection displayed on the profile thumbnail (minute, hour, days, the color is green if connected, orange if connected less than 24 hours ago and red if connected more than 24 hours ago, duration to be chosen in the </a:t>
            </a:r>
            <a:r xmlns:a="http://schemas.openxmlformats.org/drawingml/2006/main">
              <a:rPr lang="en" sz="1200" dirty="0" err="1"/>
              <a:t>admin interface </a:t>
            </a:r>
            <a:r xmlns:a="http://schemas.openxmlformats.org/drawingml/2006/main">
              <a:rPr lang="en" sz="1200" dirty="0"/>
              <a:t>)</a:t>
            </a:r>
          </a:p>
          <a:p>
            <a:endParaRPr lang="fr-FR" sz="1200" dirty="0"/>
          </a:p>
          <a:p>
            <a:pPr xmlns:a="http://schemas.openxmlformats.org/drawingml/2006/main" marL="285750" indent="-285750">
              <a:buFontTx/>
              <a:buChar char="-"/>
            </a:pPr>
            <a:r xmlns:a="http://schemas.openxmlformats.org/drawingml/2006/main">
              <a:rPr lang="en" sz="1200" dirty="0"/>
              <a:t>Messaging, add a filter by checkbox (possible to check both) ELITE/CLASSIC, to display messages from ELITE or CLASSIC profiles or both (the profile icon (photo/avatar) must have a different visual for ELITE and CLASSIC)</a:t>
            </a:r>
          </a:p>
        </p:txBody>
      </p:sp>
    </p:spTree>
    <p:extLst>
      <p:ext uri="{BB962C8B-B14F-4D97-AF65-F5344CB8AC3E}">
        <p14:creationId xmlns:p14="http://schemas.microsoft.com/office/powerpoint/2010/main" val="25524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BF16580-E16E-BAC8-09C8-A7855905C510}"/>
              </a:ext>
            </a:extLst>
          </p:cNvPr>
          <p:cNvSpPr txBox="1"/>
          <p:nvPr/>
        </p:nvSpPr>
        <p:spPr>
          <a:xfrm>
            <a:off x="8073201" y="24275"/>
            <a:ext cx="2936240" cy="369332"/>
          </a:xfrm>
          <a:prstGeom prst="rect">
            <a:avLst/>
          </a:prstGeom>
          <a:noFill/>
        </p:spPr>
        <p:txBody>
          <a:bodyPr wrap="square" rtlCol="0">
            <a:spAutoFit/>
          </a:bodyPr>
          <a:lstStyle/>
          <a:p>
            <a:r xmlns:a="http://schemas.openxmlformats.org/drawingml/2006/main">
              <a:rPr lang="en" b="1" dirty="0"/>
              <a:t>Match page</a:t>
            </a:r>
          </a:p>
        </p:txBody>
      </p:sp>
      <p:sp>
        <p:nvSpPr>
          <p:cNvPr id="3" name="ZoneTexte 2">
            <a:extLst>
              <a:ext uri="{FF2B5EF4-FFF2-40B4-BE49-F238E27FC236}">
                <a16:creationId xmlns:a16="http://schemas.microsoft.com/office/drawing/2014/main" id="{34FF6374-615D-FFA9-EE59-E9C9BC741B7E}"/>
              </a:ext>
            </a:extLst>
          </p:cNvPr>
          <p:cNvSpPr txBox="1"/>
          <p:nvPr/>
        </p:nvSpPr>
        <p:spPr>
          <a:xfrm>
            <a:off x="311659" y="67884"/>
            <a:ext cx="1164046" cy="369332"/>
          </a:xfrm>
          <a:prstGeom prst="rect">
            <a:avLst/>
          </a:prstGeom>
          <a:noFill/>
        </p:spPr>
        <p:txBody>
          <a:bodyPr wrap="square" rtlCol="0">
            <a:spAutoFit/>
          </a:bodyPr>
          <a:lstStyle/>
          <a:p>
            <a:r xmlns:a="http://schemas.openxmlformats.org/drawingml/2006/main">
              <a:rPr lang="en" dirty="0"/>
              <a:t>seen</a:t>
            </a:r>
          </a:p>
        </p:txBody>
      </p:sp>
      <p:sp>
        <p:nvSpPr>
          <p:cNvPr id="4" name="Rectangle 3">
            <a:extLst>
              <a:ext uri="{FF2B5EF4-FFF2-40B4-BE49-F238E27FC236}">
                <a16:creationId xmlns:a16="http://schemas.microsoft.com/office/drawing/2014/main" id="{DE600FD1-D749-FD86-93BE-617FF6A897F0}"/>
              </a:ext>
            </a:extLst>
          </p:cNvPr>
          <p:cNvSpPr/>
          <p:nvPr/>
        </p:nvSpPr>
        <p:spPr>
          <a:xfrm>
            <a:off x="24053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ZoneTexte 4">
            <a:extLst>
              <a:ext uri="{FF2B5EF4-FFF2-40B4-BE49-F238E27FC236}">
                <a16:creationId xmlns:a16="http://schemas.microsoft.com/office/drawing/2014/main" id="{7A23F972-C5AB-84F7-82C7-C7DC4BB5AA8E}"/>
              </a:ext>
            </a:extLst>
          </p:cNvPr>
          <p:cNvSpPr txBox="1"/>
          <p:nvPr/>
        </p:nvSpPr>
        <p:spPr>
          <a:xfrm>
            <a:off x="1886459" y="67884"/>
            <a:ext cx="1164046" cy="369332"/>
          </a:xfrm>
          <a:prstGeom prst="rect">
            <a:avLst/>
          </a:prstGeom>
          <a:noFill/>
        </p:spPr>
        <p:txBody>
          <a:bodyPr wrap="square" rtlCol="0">
            <a:spAutoFit/>
          </a:bodyPr>
          <a:lstStyle/>
          <a:p>
            <a:r xmlns:a="http://schemas.openxmlformats.org/drawingml/2006/main">
              <a:rPr lang="en" dirty="0"/>
              <a:t>like</a:t>
            </a:r>
          </a:p>
        </p:txBody>
      </p:sp>
      <p:sp>
        <p:nvSpPr>
          <p:cNvPr id="6" name="Rectangle 5">
            <a:extLst>
              <a:ext uri="{FF2B5EF4-FFF2-40B4-BE49-F238E27FC236}">
                <a16:creationId xmlns:a16="http://schemas.microsoft.com/office/drawing/2014/main" id="{75DEC42D-CA16-0DB9-3B4E-52FAF38082F8}"/>
              </a:ext>
            </a:extLst>
          </p:cNvPr>
          <p:cNvSpPr/>
          <p:nvPr/>
        </p:nvSpPr>
        <p:spPr>
          <a:xfrm>
            <a:off x="181533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ZoneTexte 6">
            <a:extLst>
              <a:ext uri="{FF2B5EF4-FFF2-40B4-BE49-F238E27FC236}">
                <a16:creationId xmlns:a16="http://schemas.microsoft.com/office/drawing/2014/main" id="{A4B82332-E093-E378-1C68-2A8E2CF450BA}"/>
              </a:ext>
            </a:extLst>
          </p:cNvPr>
          <p:cNvSpPr txBox="1"/>
          <p:nvPr/>
        </p:nvSpPr>
        <p:spPr>
          <a:xfrm>
            <a:off x="3420619" y="67884"/>
            <a:ext cx="1164046" cy="369332"/>
          </a:xfrm>
          <a:prstGeom prst="rect">
            <a:avLst/>
          </a:prstGeom>
          <a:noFill/>
        </p:spPr>
        <p:txBody>
          <a:bodyPr wrap="square" rtlCol="0">
            <a:spAutoFit/>
          </a:bodyPr>
          <a:lstStyle/>
          <a:p>
            <a:r xmlns:a="http://schemas.openxmlformats.org/drawingml/2006/main">
              <a:rPr lang="en" dirty="0"/>
              <a:t>message</a:t>
            </a:r>
          </a:p>
        </p:txBody>
      </p:sp>
      <p:sp>
        <p:nvSpPr>
          <p:cNvPr id="8" name="Rectangle 7">
            <a:extLst>
              <a:ext uri="{FF2B5EF4-FFF2-40B4-BE49-F238E27FC236}">
                <a16:creationId xmlns:a16="http://schemas.microsoft.com/office/drawing/2014/main" id="{11500D5D-9B85-1996-BE38-C55A7881C835}"/>
              </a:ext>
            </a:extLst>
          </p:cNvPr>
          <p:cNvSpPr/>
          <p:nvPr/>
        </p:nvSpPr>
        <p:spPr>
          <a:xfrm>
            <a:off x="334949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ZoneTexte 8">
            <a:extLst>
              <a:ext uri="{FF2B5EF4-FFF2-40B4-BE49-F238E27FC236}">
                <a16:creationId xmlns:a16="http://schemas.microsoft.com/office/drawing/2014/main" id="{2C42E8C2-AE15-5020-99F5-CF9192CE468C}"/>
              </a:ext>
            </a:extLst>
          </p:cNvPr>
          <p:cNvSpPr txBox="1"/>
          <p:nvPr/>
        </p:nvSpPr>
        <p:spPr>
          <a:xfrm>
            <a:off x="4979453" y="67884"/>
            <a:ext cx="1391202" cy="369332"/>
          </a:xfrm>
          <a:prstGeom prst="rect">
            <a:avLst/>
          </a:prstGeom>
          <a:noFill/>
        </p:spPr>
        <p:txBody>
          <a:bodyPr wrap="square" rtlCol="0">
            <a:spAutoFit/>
          </a:bodyPr>
          <a:lstStyle/>
          <a:p>
            <a:r xmlns:a="http://schemas.openxmlformats.org/drawingml/2006/main">
              <a:rPr lang="en" dirty="0"/>
              <a:t>notification</a:t>
            </a:r>
          </a:p>
        </p:txBody>
      </p:sp>
      <p:sp>
        <p:nvSpPr>
          <p:cNvPr id="10" name="Rectangle 9">
            <a:extLst>
              <a:ext uri="{FF2B5EF4-FFF2-40B4-BE49-F238E27FC236}">
                <a16:creationId xmlns:a16="http://schemas.microsoft.com/office/drawing/2014/main" id="{5F8296B0-3702-7F01-91F4-ECCB13320452}"/>
              </a:ext>
            </a:extLst>
          </p:cNvPr>
          <p:cNvSpPr/>
          <p:nvPr/>
        </p:nvSpPr>
        <p:spPr>
          <a:xfrm>
            <a:off x="4908332" y="67884"/>
            <a:ext cx="131209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ZoneTexte 12">
            <a:extLst>
              <a:ext uri="{FF2B5EF4-FFF2-40B4-BE49-F238E27FC236}">
                <a16:creationId xmlns:a16="http://schemas.microsoft.com/office/drawing/2014/main" id="{DD766F86-6172-6ACB-BCC0-A859FF2DCF9E}"/>
              </a:ext>
            </a:extLst>
          </p:cNvPr>
          <p:cNvSpPr txBox="1"/>
          <p:nvPr/>
        </p:nvSpPr>
        <p:spPr>
          <a:xfrm>
            <a:off x="10308400" y="347532"/>
            <a:ext cx="1164046" cy="369332"/>
          </a:xfrm>
          <a:prstGeom prst="rect">
            <a:avLst/>
          </a:prstGeom>
          <a:noFill/>
        </p:spPr>
        <p:txBody>
          <a:bodyPr wrap="square" rtlCol="0">
            <a:spAutoFit/>
          </a:bodyPr>
          <a:lstStyle/>
          <a:p>
            <a:r xmlns:a="http://schemas.openxmlformats.org/drawingml/2006/main">
              <a:rPr lang="en" dirty="0"/>
              <a:t>menu</a:t>
            </a:r>
          </a:p>
        </p:txBody>
      </p:sp>
      <p:sp>
        <p:nvSpPr>
          <p:cNvPr id="14" name="Rectangle 13">
            <a:extLst>
              <a:ext uri="{FF2B5EF4-FFF2-40B4-BE49-F238E27FC236}">
                <a16:creationId xmlns:a16="http://schemas.microsoft.com/office/drawing/2014/main" id="{BB5CEE7E-41B0-CA0A-3BA7-618588BB22DF}"/>
              </a:ext>
            </a:extLst>
          </p:cNvPr>
          <p:cNvSpPr/>
          <p:nvPr/>
        </p:nvSpPr>
        <p:spPr>
          <a:xfrm>
            <a:off x="10237280" y="347532"/>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ZoneTexte 15">
            <a:extLst>
              <a:ext uri="{FF2B5EF4-FFF2-40B4-BE49-F238E27FC236}">
                <a16:creationId xmlns:a16="http://schemas.microsoft.com/office/drawing/2014/main" id="{607C4A87-9171-CABE-9E42-A2108DD28E24}"/>
              </a:ext>
            </a:extLst>
          </p:cNvPr>
          <p:cNvSpPr txBox="1"/>
          <p:nvPr/>
        </p:nvSpPr>
        <p:spPr>
          <a:xfrm>
            <a:off x="1822012" y="4139258"/>
            <a:ext cx="1164046" cy="369332"/>
          </a:xfrm>
          <a:prstGeom prst="rect">
            <a:avLst/>
          </a:prstGeom>
          <a:noFill/>
        </p:spPr>
        <p:txBody>
          <a:bodyPr wrap="square" rtlCol="0">
            <a:spAutoFit/>
          </a:bodyPr>
          <a:lstStyle/>
          <a:p>
            <a:r xmlns:a="http://schemas.openxmlformats.org/drawingml/2006/main">
              <a:rPr lang="en" dirty="0"/>
              <a:t>like</a:t>
            </a:r>
          </a:p>
        </p:txBody>
      </p:sp>
      <p:sp>
        <p:nvSpPr>
          <p:cNvPr id="17" name="Rectangle 16">
            <a:extLst>
              <a:ext uri="{FF2B5EF4-FFF2-40B4-BE49-F238E27FC236}">
                <a16:creationId xmlns:a16="http://schemas.microsoft.com/office/drawing/2014/main" id="{556CDB43-7DFC-E7D8-068B-0038BDAD9212}"/>
              </a:ext>
            </a:extLst>
          </p:cNvPr>
          <p:cNvSpPr/>
          <p:nvPr/>
        </p:nvSpPr>
        <p:spPr>
          <a:xfrm>
            <a:off x="1750892" y="413925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ZoneTexte 17">
            <a:extLst>
              <a:ext uri="{FF2B5EF4-FFF2-40B4-BE49-F238E27FC236}">
                <a16:creationId xmlns:a16="http://schemas.microsoft.com/office/drawing/2014/main" id="{FB651164-7A12-48D0-E1CB-9A9ADA6B1704}"/>
              </a:ext>
            </a:extLst>
          </p:cNvPr>
          <p:cNvSpPr txBox="1"/>
          <p:nvPr/>
        </p:nvSpPr>
        <p:spPr>
          <a:xfrm>
            <a:off x="3012184" y="4139258"/>
            <a:ext cx="1164046" cy="369332"/>
          </a:xfrm>
          <a:prstGeom prst="rect">
            <a:avLst/>
          </a:prstGeom>
          <a:noFill/>
        </p:spPr>
        <p:txBody>
          <a:bodyPr wrap="square" rtlCol="0">
            <a:spAutoFit/>
          </a:bodyPr>
          <a:lstStyle/>
          <a:p>
            <a:r xmlns:a="http://schemas.openxmlformats.org/drawingml/2006/main">
              <a:rPr lang="en" dirty="0"/>
              <a:t>message</a:t>
            </a:r>
          </a:p>
        </p:txBody>
      </p:sp>
      <p:sp>
        <p:nvSpPr>
          <p:cNvPr id="19" name="Rectangle 18">
            <a:extLst>
              <a:ext uri="{FF2B5EF4-FFF2-40B4-BE49-F238E27FC236}">
                <a16:creationId xmlns:a16="http://schemas.microsoft.com/office/drawing/2014/main" id="{63CAFE59-6E92-AF2A-9A5D-D61F7112D004}"/>
              </a:ext>
            </a:extLst>
          </p:cNvPr>
          <p:cNvSpPr/>
          <p:nvPr/>
        </p:nvSpPr>
        <p:spPr>
          <a:xfrm>
            <a:off x="2941064" y="413925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Rectangle : coins arrondis 21">
            <a:extLst>
              <a:ext uri="{FF2B5EF4-FFF2-40B4-BE49-F238E27FC236}">
                <a16:creationId xmlns:a16="http://schemas.microsoft.com/office/drawing/2014/main" id="{06C02C33-5ED4-59BA-F46A-BE17F53EDCC0}"/>
              </a:ext>
            </a:extLst>
          </p:cNvPr>
          <p:cNvSpPr/>
          <p:nvPr/>
        </p:nvSpPr>
        <p:spPr>
          <a:xfrm>
            <a:off x="1262268" y="2001400"/>
            <a:ext cx="3601359" cy="46910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B5342112-9ACF-F1A2-3D41-F25994CB3354}"/>
              </a:ext>
            </a:extLst>
          </p:cNvPr>
          <p:cNvSpPr/>
          <p:nvPr/>
        </p:nvSpPr>
        <p:spPr>
          <a:xfrm>
            <a:off x="3802547" y="2401285"/>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9E566B45-0B8A-6D3E-6CDF-538427FBEA4B}"/>
              </a:ext>
            </a:extLst>
          </p:cNvPr>
          <p:cNvSpPr/>
          <p:nvPr/>
        </p:nvSpPr>
        <p:spPr>
          <a:xfrm>
            <a:off x="1854008" y="2083624"/>
            <a:ext cx="2355296" cy="1717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939B06DA-A6FF-E553-F5DA-6434F2E27670}"/>
              </a:ext>
            </a:extLst>
          </p:cNvPr>
          <p:cNvSpPr txBox="1"/>
          <p:nvPr/>
        </p:nvSpPr>
        <p:spPr>
          <a:xfrm>
            <a:off x="2549962" y="2790578"/>
            <a:ext cx="1540332" cy="369332"/>
          </a:xfrm>
          <a:prstGeom prst="rect">
            <a:avLst/>
          </a:prstGeom>
          <a:noFill/>
        </p:spPr>
        <p:txBody>
          <a:bodyPr wrap="square" rtlCol="0">
            <a:spAutoFit/>
          </a:bodyPr>
          <a:lstStyle/>
          <a:p>
            <a:r xmlns:a="http://schemas.openxmlformats.org/drawingml/2006/main">
              <a:rPr lang="en" dirty="0"/>
              <a:t>photo</a:t>
            </a:r>
          </a:p>
        </p:txBody>
      </p:sp>
      <p:sp>
        <p:nvSpPr>
          <p:cNvPr id="26" name="ZoneTexte 25">
            <a:extLst>
              <a:ext uri="{FF2B5EF4-FFF2-40B4-BE49-F238E27FC236}">
                <a16:creationId xmlns:a16="http://schemas.microsoft.com/office/drawing/2014/main" id="{E11874AF-334A-7F8C-B059-87A52AA6CE97}"/>
              </a:ext>
            </a:extLst>
          </p:cNvPr>
          <p:cNvSpPr txBox="1"/>
          <p:nvPr/>
        </p:nvSpPr>
        <p:spPr>
          <a:xfrm>
            <a:off x="1974187" y="1460717"/>
            <a:ext cx="2787473" cy="369332"/>
          </a:xfrm>
          <a:prstGeom prst="rect">
            <a:avLst/>
          </a:prstGeom>
          <a:noFill/>
        </p:spPr>
        <p:txBody>
          <a:bodyPr wrap="square" rtlCol="0">
            <a:spAutoFit/>
          </a:bodyPr>
          <a:lstStyle/>
          <a:p>
            <a:r xmlns:a="http://schemas.openxmlformats.org/drawingml/2006/main">
              <a:rPr lang="en" dirty="0"/>
              <a:t>Filter I want to see</a:t>
            </a:r>
          </a:p>
        </p:txBody>
      </p:sp>
      <p:sp>
        <p:nvSpPr>
          <p:cNvPr id="27" name="Rectangle 26">
            <a:extLst>
              <a:ext uri="{FF2B5EF4-FFF2-40B4-BE49-F238E27FC236}">
                <a16:creationId xmlns:a16="http://schemas.microsoft.com/office/drawing/2014/main" id="{5658A629-BA9A-5BB9-CA62-F2E5B69FA177}"/>
              </a:ext>
            </a:extLst>
          </p:cNvPr>
          <p:cNvSpPr/>
          <p:nvPr/>
        </p:nvSpPr>
        <p:spPr>
          <a:xfrm>
            <a:off x="1903068" y="1460717"/>
            <a:ext cx="240862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ZoneTexte 27">
            <a:extLst>
              <a:ext uri="{FF2B5EF4-FFF2-40B4-BE49-F238E27FC236}">
                <a16:creationId xmlns:a16="http://schemas.microsoft.com/office/drawing/2014/main" id="{46D68345-255F-4657-C997-575351A9A0F8}"/>
              </a:ext>
            </a:extLst>
          </p:cNvPr>
          <p:cNvSpPr txBox="1"/>
          <p:nvPr/>
        </p:nvSpPr>
        <p:spPr>
          <a:xfrm>
            <a:off x="5182073" y="1438474"/>
            <a:ext cx="2787473" cy="369332"/>
          </a:xfrm>
          <a:prstGeom prst="rect">
            <a:avLst/>
          </a:prstGeom>
          <a:noFill/>
        </p:spPr>
        <p:txBody>
          <a:bodyPr wrap="square" rtlCol="0">
            <a:spAutoFit/>
          </a:bodyPr>
          <a:lstStyle/>
          <a:p>
            <a:r xmlns:a="http://schemas.openxmlformats.org/drawingml/2006/main">
              <a:rPr lang="en" dirty="0"/>
              <a:t>Filter I want to block</a:t>
            </a:r>
          </a:p>
        </p:txBody>
      </p:sp>
      <p:sp>
        <p:nvSpPr>
          <p:cNvPr id="29" name="Rectangle 28">
            <a:extLst>
              <a:ext uri="{FF2B5EF4-FFF2-40B4-BE49-F238E27FC236}">
                <a16:creationId xmlns:a16="http://schemas.microsoft.com/office/drawing/2014/main" id="{CD6FB61B-E68C-5459-EB6F-3D1AA30187EF}"/>
              </a:ext>
            </a:extLst>
          </p:cNvPr>
          <p:cNvSpPr/>
          <p:nvPr/>
        </p:nvSpPr>
        <p:spPr>
          <a:xfrm>
            <a:off x="4997505" y="1460633"/>
            <a:ext cx="240862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0" name="ZoneTexte 29">
            <a:extLst>
              <a:ext uri="{FF2B5EF4-FFF2-40B4-BE49-F238E27FC236}">
                <a16:creationId xmlns:a16="http://schemas.microsoft.com/office/drawing/2014/main" id="{AD9D5759-9ABA-CE2A-1AE5-7CBF077D39BA}"/>
              </a:ext>
            </a:extLst>
          </p:cNvPr>
          <p:cNvSpPr txBox="1"/>
          <p:nvPr/>
        </p:nvSpPr>
        <p:spPr>
          <a:xfrm>
            <a:off x="1602882" y="3821693"/>
            <a:ext cx="2517556" cy="369332"/>
          </a:xfrm>
          <a:prstGeom prst="rect">
            <a:avLst/>
          </a:prstGeom>
          <a:noFill/>
        </p:spPr>
        <p:txBody>
          <a:bodyPr wrap="square" rtlCol="0">
            <a:spAutoFit/>
          </a:bodyPr>
          <a:lstStyle/>
          <a:p>
            <a:r xmlns:a="http://schemas.openxmlformats.org/drawingml/2006/main">
              <a:rPr lang="en" dirty="0"/>
              <a:t>Number of days of seniority</a:t>
            </a:r>
          </a:p>
        </p:txBody>
      </p:sp>
      <p:sp>
        <p:nvSpPr>
          <p:cNvPr id="31" name="Ellipse 30">
            <a:extLst>
              <a:ext uri="{FF2B5EF4-FFF2-40B4-BE49-F238E27FC236}">
                <a16:creationId xmlns:a16="http://schemas.microsoft.com/office/drawing/2014/main" id="{8881A18C-9074-F49A-0AF3-0C32ABC9A7D6}"/>
              </a:ext>
            </a:extLst>
          </p:cNvPr>
          <p:cNvSpPr/>
          <p:nvPr/>
        </p:nvSpPr>
        <p:spPr>
          <a:xfrm>
            <a:off x="3831763" y="2268172"/>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200B27BE-4C33-864A-2A6F-AF4BFBDB199A}"/>
              </a:ext>
            </a:extLst>
          </p:cNvPr>
          <p:cNvSpPr txBox="1"/>
          <p:nvPr/>
        </p:nvSpPr>
        <p:spPr>
          <a:xfrm>
            <a:off x="1368567" y="4876020"/>
            <a:ext cx="1164046" cy="369332"/>
          </a:xfrm>
          <a:prstGeom prst="rect">
            <a:avLst/>
          </a:prstGeom>
          <a:noFill/>
        </p:spPr>
        <p:txBody>
          <a:bodyPr wrap="square" rtlCol="0">
            <a:spAutoFit/>
          </a:bodyPr>
          <a:lstStyle/>
          <a:p>
            <a:r xmlns:a="http://schemas.openxmlformats.org/drawingml/2006/main">
              <a:rPr lang="en" dirty="0"/>
              <a:t>pseudo</a:t>
            </a:r>
          </a:p>
        </p:txBody>
      </p:sp>
      <p:sp>
        <p:nvSpPr>
          <p:cNvPr id="33" name="ZoneTexte 32">
            <a:extLst>
              <a:ext uri="{FF2B5EF4-FFF2-40B4-BE49-F238E27FC236}">
                <a16:creationId xmlns:a16="http://schemas.microsoft.com/office/drawing/2014/main" id="{F324E406-89E0-D0D2-7B74-0DCA3F7D38CA}"/>
              </a:ext>
            </a:extLst>
          </p:cNvPr>
          <p:cNvSpPr txBox="1"/>
          <p:nvPr/>
        </p:nvSpPr>
        <p:spPr>
          <a:xfrm>
            <a:off x="2695912" y="4900418"/>
            <a:ext cx="1164046" cy="369332"/>
          </a:xfrm>
          <a:prstGeom prst="rect">
            <a:avLst/>
          </a:prstGeom>
          <a:noFill/>
        </p:spPr>
        <p:txBody>
          <a:bodyPr wrap="square" rtlCol="0">
            <a:spAutoFit/>
          </a:bodyPr>
          <a:lstStyle/>
          <a:p>
            <a:r xmlns:a="http://schemas.openxmlformats.org/drawingml/2006/main">
              <a:rPr lang="en" dirty="0"/>
              <a:t>age</a:t>
            </a:r>
          </a:p>
        </p:txBody>
      </p:sp>
      <p:sp>
        <p:nvSpPr>
          <p:cNvPr id="34" name="ZoneTexte 33">
            <a:extLst>
              <a:ext uri="{FF2B5EF4-FFF2-40B4-BE49-F238E27FC236}">
                <a16:creationId xmlns:a16="http://schemas.microsoft.com/office/drawing/2014/main" id="{ACF247C8-BD4D-1B26-0D18-82C45F9D6F13}"/>
              </a:ext>
            </a:extLst>
          </p:cNvPr>
          <p:cNvSpPr txBox="1"/>
          <p:nvPr/>
        </p:nvSpPr>
        <p:spPr>
          <a:xfrm>
            <a:off x="3576171" y="4900418"/>
            <a:ext cx="1164046" cy="369332"/>
          </a:xfrm>
          <a:prstGeom prst="rect">
            <a:avLst/>
          </a:prstGeom>
          <a:noFill/>
        </p:spPr>
        <p:txBody>
          <a:bodyPr wrap="square" rtlCol="0">
            <a:spAutoFit/>
          </a:bodyPr>
          <a:lstStyle/>
          <a:p>
            <a:r xmlns:a="http://schemas.openxmlformats.org/drawingml/2006/main">
              <a:rPr lang="en" dirty="0"/>
              <a:t>city</a:t>
            </a:r>
          </a:p>
        </p:txBody>
      </p:sp>
      <p:sp>
        <p:nvSpPr>
          <p:cNvPr id="35" name="ZoneTexte 34">
            <a:extLst>
              <a:ext uri="{FF2B5EF4-FFF2-40B4-BE49-F238E27FC236}">
                <a16:creationId xmlns:a16="http://schemas.microsoft.com/office/drawing/2014/main" id="{E0914376-F23D-3BB2-C30D-5F96171913C9}"/>
              </a:ext>
            </a:extLst>
          </p:cNvPr>
          <p:cNvSpPr txBox="1"/>
          <p:nvPr/>
        </p:nvSpPr>
        <p:spPr>
          <a:xfrm>
            <a:off x="1338462" y="5357669"/>
            <a:ext cx="3352819" cy="369332"/>
          </a:xfrm>
          <a:prstGeom prst="rect">
            <a:avLst/>
          </a:prstGeom>
          <a:noFill/>
        </p:spPr>
        <p:txBody>
          <a:bodyPr wrap="square" rtlCol="0">
            <a:spAutoFit/>
          </a:bodyPr>
          <a:lstStyle/>
          <a:p>
            <a:r xmlns:a="http://schemas.openxmlformats.org/drawingml/2006/main">
              <a:rPr lang="en" dirty="0"/>
              <a:t>Interested in</a:t>
            </a:r>
          </a:p>
        </p:txBody>
      </p:sp>
      <p:sp>
        <p:nvSpPr>
          <p:cNvPr id="36" name="ZoneTexte 35">
            <a:extLst>
              <a:ext uri="{FF2B5EF4-FFF2-40B4-BE49-F238E27FC236}">
                <a16:creationId xmlns:a16="http://schemas.microsoft.com/office/drawing/2014/main" id="{F22F77B7-DBA5-CEB9-8BBF-5C72F8CB7B24}"/>
              </a:ext>
            </a:extLst>
          </p:cNvPr>
          <p:cNvSpPr txBox="1"/>
          <p:nvPr/>
        </p:nvSpPr>
        <p:spPr>
          <a:xfrm>
            <a:off x="1313968" y="6011318"/>
            <a:ext cx="3352819" cy="369332"/>
          </a:xfrm>
          <a:prstGeom prst="rect">
            <a:avLst/>
          </a:prstGeom>
          <a:noFill/>
        </p:spPr>
        <p:txBody>
          <a:bodyPr wrap="square" rtlCol="0">
            <a:spAutoFit/>
          </a:bodyPr>
          <a:lstStyle/>
          <a:p>
            <a:r xmlns:a="http://schemas.openxmlformats.org/drawingml/2006/main">
              <a:rPr lang="en" dirty="0"/>
              <a:t>description</a:t>
            </a:r>
          </a:p>
        </p:txBody>
      </p:sp>
      <p:sp>
        <p:nvSpPr>
          <p:cNvPr id="55" name="ZoneTexte 54">
            <a:extLst>
              <a:ext uri="{FF2B5EF4-FFF2-40B4-BE49-F238E27FC236}">
                <a16:creationId xmlns:a16="http://schemas.microsoft.com/office/drawing/2014/main" id="{021D4341-AB28-F8AE-C120-F46C86E8A29D}"/>
              </a:ext>
            </a:extLst>
          </p:cNvPr>
          <p:cNvSpPr txBox="1"/>
          <p:nvPr/>
        </p:nvSpPr>
        <p:spPr>
          <a:xfrm>
            <a:off x="296387" y="717296"/>
            <a:ext cx="1164046" cy="369332"/>
          </a:xfrm>
          <a:prstGeom prst="rect">
            <a:avLst/>
          </a:prstGeom>
          <a:noFill/>
        </p:spPr>
        <p:txBody>
          <a:bodyPr wrap="square" rtlCol="0">
            <a:spAutoFit/>
          </a:bodyPr>
          <a:lstStyle/>
          <a:p>
            <a:r xmlns:a="http://schemas.openxmlformats.org/drawingml/2006/main">
              <a:rPr lang="en" dirty="0">
                <a:highlight>
                  <a:srgbClr val="FF0000"/>
                </a:highlight>
              </a:rPr>
              <a:t>match</a:t>
            </a:r>
          </a:p>
        </p:txBody>
      </p:sp>
      <p:sp>
        <p:nvSpPr>
          <p:cNvPr id="56" name="Rectangle 55">
            <a:extLst>
              <a:ext uri="{FF2B5EF4-FFF2-40B4-BE49-F238E27FC236}">
                <a16:creationId xmlns:a16="http://schemas.microsoft.com/office/drawing/2014/main" id="{6BE9BA5C-6F2F-F2C9-E080-11E35F401A3B}"/>
              </a:ext>
            </a:extLst>
          </p:cNvPr>
          <p:cNvSpPr/>
          <p:nvPr/>
        </p:nvSpPr>
        <p:spPr>
          <a:xfrm>
            <a:off x="225267" y="717296"/>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highlight>
                <a:srgbClr val="FF0000"/>
              </a:highlight>
            </a:endParaRPr>
          </a:p>
        </p:txBody>
      </p:sp>
      <p:sp>
        <p:nvSpPr>
          <p:cNvPr id="57" name="ZoneTexte 56">
            <a:extLst>
              <a:ext uri="{FF2B5EF4-FFF2-40B4-BE49-F238E27FC236}">
                <a16:creationId xmlns:a16="http://schemas.microsoft.com/office/drawing/2014/main" id="{056B9402-F9E0-528E-CADF-453E42520245}"/>
              </a:ext>
            </a:extLst>
          </p:cNvPr>
          <p:cNvSpPr txBox="1"/>
          <p:nvPr/>
        </p:nvSpPr>
        <p:spPr>
          <a:xfrm>
            <a:off x="1557110" y="716864"/>
            <a:ext cx="1673155" cy="369332"/>
          </a:xfrm>
          <a:prstGeom prst="rect">
            <a:avLst/>
          </a:prstGeom>
          <a:noFill/>
        </p:spPr>
        <p:txBody>
          <a:bodyPr wrap="square" rtlCol="0">
            <a:spAutoFit/>
          </a:bodyPr>
          <a:lstStyle/>
          <a:p>
            <a:r xmlns:a="http://schemas.openxmlformats.org/drawingml/2006/main">
              <a:rPr lang="en" dirty="0"/>
              <a:t>List of profiles</a:t>
            </a:r>
          </a:p>
        </p:txBody>
      </p:sp>
      <p:sp>
        <p:nvSpPr>
          <p:cNvPr id="58" name="Rectangle 57">
            <a:extLst>
              <a:ext uri="{FF2B5EF4-FFF2-40B4-BE49-F238E27FC236}">
                <a16:creationId xmlns:a16="http://schemas.microsoft.com/office/drawing/2014/main" id="{BC7ACBDE-A335-BEF1-9D78-0479024254C7}"/>
              </a:ext>
            </a:extLst>
          </p:cNvPr>
          <p:cNvSpPr/>
          <p:nvPr/>
        </p:nvSpPr>
        <p:spPr>
          <a:xfrm>
            <a:off x="1557111" y="716864"/>
            <a:ext cx="1524128" cy="3770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sp>
        <p:nvSpPr>
          <p:cNvPr id="59" name="ZoneTexte 58">
            <a:extLst>
              <a:ext uri="{FF2B5EF4-FFF2-40B4-BE49-F238E27FC236}">
                <a16:creationId xmlns:a16="http://schemas.microsoft.com/office/drawing/2014/main" id="{870CB223-FB43-A0A3-62CD-20BAD5FA4E0F}"/>
              </a:ext>
            </a:extLst>
          </p:cNvPr>
          <p:cNvSpPr txBox="1"/>
          <p:nvPr/>
        </p:nvSpPr>
        <p:spPr>
          <a:xfrm>
            <a:off x="3405347" y="717296"/>
            <a:ext cx="1164046" cy="369332"/>
          </a:xfrm>
          <a:prstGeom prst="rect">
            <a:avLst/>
          </a:prstGeom>
          <a:noFill/>
        </p:spPr>
        <p:txBody>
          <a:bodyPr wrap="square" rtlCol="0">
            <a:spAutoFit/>
          </a:bodyPr>
          <a:lstStyle/>
          <a:p>
            <a:r xmlns:a="http://schemas.openxmlformats.org/drawingml/2006/main">
              <a:rPr lang="en" dirty="0"/>
              <a:t>favorites</a:t>
            </a:r>
          </a:p>
        </p:txBody>
      </p:sp>
      <p:sp>
        <p:nvSpPr>
          <p:cNvPr id="60" name="Rectangle 59">
            <a:extLst>
              <a:ext uri="{FF2B5EF4-FFF2-40B4-BE49-F238E27FC236}">
                <a16:creationId xmlns:a16="http://schemas.microsoft.com/office/drawing/2014/main" id="{9407C159-D53F-D986-2A18-A8AF5BC16C15}"/>
              </a:ext>
            </a:extLst>
          </p:cNvPr>
          <p:cNvSpPr/>
          <p:nvPr/>
        </p:nvSpPr>
        <p:spPr>
          <a:xfrm>
            <a:off x="3334227" y="717296"/>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1" name="ZoneTexte 60">
            <a:extLst>
              <a:ext uri="{FF2B5EF4-FFF2-40B4-BE49-F238E27FC236}">
                <a16:creationId xmlns:a16="http://schemas.microsoft.com/office/drawing/2014/main" id="{E4D9BCE3-DD40-D326-D57D-27AA7641C647}"/>
              </a:ext>
            </a:extLst>
          </p:cNvPr>
          <p:cNvSpPr txBox="1"/>
          <p:nvPr/>
        </p:nvSpPr>
        <p:spPr>
          <a:xfrm>
            <a:off x="1445077" y="4579037"/>
            <a:ext cx="1164046" cy="369332"/>
          </a:xfrm>
          <a:prstGeom prst="rect">
            <a:avLst/>
          </a:prstGeom>
          <a:noFill/>
        </p:spPr>
        <p:txBody>
          <a:bodyPr wrap="square" rtlCol="0">
            <a:spAutoFit/>
          </a:bodyPr>
          <a:lstStyle/>
          <a:p>
            <a:r xmlns:a="http://schemas.openxmlformats.org/drawingml/2006/main">
              <a:rPr lang="en" dirty="0">
                <a:solidFill>
                  <a:srgbClr val="FF0000"/>
                </a:solidFill>
              </a:rPr>
              <a:t>favorites</a:t>
            </a:r>
            <a:r xmlns:a="http://schemas.openxmlformats.org/drawingml/2006/main">
              <a:rPr lang="en" dirty="0"/>
              <a:t> </a:t>
            </a:r>
          </a:p>
        </p:txBody>
      </p:sp>
      <p:sp>
        <p:nvSpPr>
          <p:cNvPr id="62" name="Rectangle 61">
            <a:extLst>
              <a:ext uri="{FF2B5EF4-FFF2-40B4-BE49-F238E27FC236}">
                <a16:creationId xmlns:a16="http://schemas.microsoft.com/office/drawing/2014/main" id="{2A820F13-DB0A-D001-64E4-3F90FBC87247}"/>
              </a:ext>
            </a:extLst>
          </p:cNvPr>
          <p:cNvSpPr/>
          <p:nvPr/>
        </p:nvSpPr>
        <p:spPr>
          <a:xfrm>
            <a:off x="1373957" y="4579037"/>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highlight>
                <a:srgbClr val="FF0000"/>
              </a:highlight>
            </a:endParaRPr>
          </a:p>
        </p:txBody>
      </p:sp>
      <p:sp>
        <p:nvSpPr>
          <p:cNvPr id="63" name="ZoneTexte 62">
            <a:extLst>
              <a:ext uri="{FF2B5EF4-FFF2-40B4-BE49-F238E27FC236}">
                <a16:creationId xmlns:a16="http://schemas.microsoft.com/office/drawing/2014/main" id="{1F992FF9-1B33-42B1-A656-CD003EF781CA}"/>
              </a:ext>
            </a:extLst>
          </p:cNvPr>
          <p:cNvSpPr txBox="1"/>
          <p:nvPr/>
        </p:nvSpPr>
        <p:spPr>
          <a:xfrm>
            <a:off x="2698956" y="4579037"/>
            <a:ext cx="1164046" cy="369332"/>
          </a:xfrm>
          <a:prstGeom prst="rect">
            <a:avLst/>
          </a:prstGeom>
          <a:noFill/>
        </p:spPr>
        <p:txBody>
          <a:bodyPr wrap="square" rtlCol="0">
            <a:spAutoFit/>
          </a:bodyPr>
          <a:lstStyle/>
          <a:p>
            <a:r xmlns:a="http://schemas.openxmlformats.org/drawingml/2006/main">
              <a:rPr lang="en" dirty="0">
                <a:solidFill>
                  <a:srgbClr val="FF0000"/>
                </a:solidFill>
              </a:rPr>
              <a:t>following</a:t>
            </a:r>
            <a:r xmlns:a="http://schemas.openxmlformats.org/drawingml/2006/main">
              <a:rPr lang="en" dirty="0"/>
              <a:t> </a:t>
            </a:r>
          </a:p>
        </p:txBody>
      </p:sp>
      <p:sp>
        <p:nvSpPr>
          <p:cNvPr id="64" name="Rectangle 63">
            <a:extLst>
              <a:ext uri="{FF2B5EF4-FFF2-40B4-BE49-F238E27FC236}">
                <a16:creationId xmlns:a16="http://schemas.microsoft.com/office/drawing/2014/main" id="{6B3D80B8-72CB-DD90-9AEA-3DADE460A5BD}"/>
              </a:ext>
            </a:extLst>
          </p:cNvPr>
          <p:cNvSpPr/>
          <p:nvPr/>
        </p:nvSpPr>
        <p:spPr>
          <a:xfrm>
            <a:off x="2564129" y="4579037"/>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5" name="ZoneTexte 64">
            <a:extLst>
              <a:ext uri="{FF2B5EF4-FFF2-40B4-BE49-F238E27FC236}">
                <a16:creationId xmlns:a16="http://schemas.microsoft.com/office/drawing/2014/main" id="{5DA2EF3E-48B6-54B8-88F6-1E34FC551945}"/>
              </a:ext>
            </a:extLst>
          </p:cNvPr>
          <p:cNvSpPr txBox="1"/>
          <p:nvPr/>
        </p:nvSpPr>
        <p:spPr>
          <a:xfrm>
            <a:off x="3838849" y="4579037"/>
            <a:ext cx="1164046" cy="369332"/>
          </a:xfrm>
          <a:prstGeom prst="rect">
            <a:avLst/>
          </a:prstGeom>
          <a:noFill/>
        </p:spPr>
        <p:txBody>
          <a:bodyPr wrap="square" rtlCol="0">
            <a:spAutoFit/>
          </a:bodyPr>
          <a:lstStyle/>
          <a:p>
            <a:r xmlns:a="http://schemas.openxmlformats.org/drawingml/2006/main">
              <a:rPr lang="en" dirty="0">
                <a:solidFill>
                  <a:srgbClr val="FF0000"/>
                </a:solidFill>
              </a:rPr>
              <a:t>archive</a:t>
            </a:r>
            <a:r xmlns:a="http://schemas.openxmlformats.org/drawingml/2006/main">
              <a:rPr lang="en" dirty="0"/>
              <a:t> </a:t>
            </a:r>
          </a:p>
        </p:txBody>
      </p:sp>
      <p:sp>
        <p:nvSpPr>
          <p:cNvPr id="66" name="Rectangle 65">
            <a:extLst>
              <a:ext uri="{FF2B5EF4-FFF2-40B4-BE49-F238E27FC236}">
                <a16:creationId xmlns:a16="http://schemas.microsoft.com/office/drawing/2014/main" id="{E41962D6-782E-D0D8-41EC-F22C2726CE56}"/>
              </a:ext>
            </a:extLst>
          </p:cNvPr>
          <p:cNvSpPr/>
          <p:nvPr/>
        </p:nvSpPr>
        <p:spPr>
          <a:xfrm>
            <a:off x="3767729" y="4579037"/>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8" name="ZoneTexte 67">
            <a:extLst>
              <a:ext uri="{FF2B5EF4-FFF2-40B4-BE49-F238E27FC236}">
                <a16:creationId xmlns:a16="http://schemas.microsoft.com/office/drawing/2014/main" id="{D8C77AB3-548A-377C-11F1-3907F12BE120}"/>
              </a:ext>
            </a:extLst>
          </p:cNvPr>
          <p:cNvSpPr txBox="1"/>
          <p:nvPr/>
        </p:nvSpPr>
        <p:spPr>
          <a:xfrm>
            <a:off x="4715309" y="699810"/>
            <a:ext cx="1164046" cy="369332"/>
          </a:xfrm>
          <a:prstGeom prst="rect">
            <a:avLst/>
          </a:prstGeom>
          <a:noFill/>
        </p:spPr>
        <p:txBody>
          <a:bodyPr wrap="square" rtlCol="0">
            <a:spAutoFit/>
          </a:bodyPr>
          <a:lstStyle/>
          <a:p>
            <a:r xmlns:a="http://schemas.openxmlformats.org/drawingml/2006/main">
              <a:rPr lang="en" dirty="0"/>
              <a:t>archive</a:t>
            </a:r>
          </a:p>
        </p:txBody>
      </p:sp>
      <p:sp>
        <p:nvSpPr>
          <p:cNvPr id="69" name="Rectangle 68">
            <a:extLst>
              <a:ext uri="{FF2B5EF4-FFF2-40B4-BE49-F238E27FC236}">
                <a16:creationId xmlns:a16="http://schemas.microsoft.com/office/drawing/2014/main" id="{5C44584A-7B83-5985-8712-F7865A6C691D}"/>
              </a:ext>
            </a:extLst>
          </p:cNvPr>
          <p:cNvSpPr/>
          <p:nvPr/>
        </p:nvSpPr>
        <p:spPr>
          <a:xfrm>
            <a:off x="4644189" y="699810"/>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1" name="ZoneTexte 70">
            <a:extLst>
              <a:ext uri="{FF2B5EF4-FFF2-40B4-BE49-F238E27FC236}">
                <a16:creationId xmlns:a16="http://schemas.microsoft.com/office/drawing/2014/main" id="{E95187E5-4164-6C19-A90C-AA567243553A}"/>
              </a:ext>
            </a:extLst>
          </p:cNvPr>
          <p:cNvSpPr txBox="1"/>
          <p:nvPr/>
        </p:nvSpPr>
        <p:spPr>
          <a:xfrm>
            <a:off x="7875037" y="1012954"/>
            <a:ext cx="3906637" cy="5693866"/>
          </a:xfrm>
          <a:prstGeom prst="rect">
            <a:avLst/>
          </a:prstGeom>
          <a:noFill/>
        </p:spPr>
        <p:txBody>
          <a:bodyPr wrap="square" rtlCol="0">
            <a:spAutoFit/>
          </a:bodyPr>
          <a:lstStyle/>
          <a:p>
            <a:r xmlns:a="http://schemas.openxmlformats.org/drawingml/2006/main">
              <a:rPr lang="en" sz="1400" dirty="0"/>
              <a:t>MATCH</a:t>
            </a:r>
          </a:p>
          <a:p>
            <a:endParaRPr lang="fr-FR" sz="1400" dirty="0"/>
          </a:p>
          <a:p>
            <a:r xmlns:a="http://schemas.openxmlformats.org/drawingml/2006/main">
              <a:rPr lang="en" sz="1400" dirty="0"/>
              <a:t>Profiles are presented one by one, in order of connection, taking into account filters,</a:t>
            </a:r>
          </a:p>
          <a:p>
            <a:endParaRPr lang="fr-FR" sz="1400" dirty="0"/>
          </a:p>
          <a:p>
            <a:r xmlns:a="http://schemas.openxmlformats.org/drawingml/2006/main">
              <a:rPr lang="en" sz="1400" dirty="0"/>
              <a:t>The filters are updated on both pages (match and profile list) with each modification on either page</a:t>
            </a:r>
          </a:p>
          <a:p>
            <a:endParaRPr lang="fr-FR" sz="1400" dirty="0"/>
          </a:p>
          <a:p>
            <a:r xmlns:a="http://schemas.openxmlformats.org/drawingml/2006/main">
              <a:rPr lang="en" sz="1400" dirty="0"/>
              <a:t>After clicking on one of the </a:t>
            </a:r>
            <a:r xmlns:a="http://schemas.openxmlformats.org/drawingml/2006/main">
              <a:rPr lang="en" sz="1400" dirty="0">
                <a:solidFill>
                  <a:srgbClr val="FF0000"/>
                </a:solidFill>
              </a:rPr>
              <a:t>3 buttons </a:t>
            </a:r>
            <a:r xmlns:a="http://schemas.openxmlformats.org/drawingml/2006/main">
              <a:rPr lang="en" sz="1400" dirty="0"/>
              <a:t>, move on to the next profile</a:t>
            </a:r>
          </a:p>
          <a:p>
            <a:endParaRPr lang="fr-FR" sz="1400" dirty="0"/>
          </a:p>
          <a:p>
            <a:r xmlns:a="http://schemas.openxmlformats.org/drawingml/2006/main">
              <a:rPr lang="en" sz="1400" dirty="0">
                <a:solidFill>
                  <a:srgbClr val="FF0000"/>
                </a:solidFill>
              </a:rPr>
              <a:t>FAVORITE </a:t>
            </a:r>
            <a:r xmlns:a="http://schemas.openxmlformats.org/drawingml/2006/main">
              <a:rPr lang="en" sz="1400" dirty="0"/>
              <a:t>: removes the profile from the profile list and puts it in the favorites list</a:t>
            </a:r>
          </a:p>
          <a:p>
            <a:endParaRPr lang="fr-FR" sz="1400" dirty="0"/>
          </a:p>
          <a:p>
            <a:r xmlns:a="http://schemas.openxmlformats.org/drawingml/2006/main">
              <a:rPr lang="en" sz="1400" dirty="0">
                <a:solidFill>
                  <a:srgbClr val="FF0000"/>
                </a:solidFill>
              </a:rPr>
              <a:t>NEXT </a:t>
            </a:r>
            <a:r xmlns:a="http://schemas.openxmlformats.org/drawingml/2006/main">
              <a:rPr lang="en" sz="1400" dirty="0"/>
              <a:t>: Leaves the profile in the profile list</a:t>
            </a:r>
          </a:p>
          <a:p>
            <a:endParaRPr lang="fr-FR" sz="1400" dirty="0"/>
          </a:p>
          <a:p>
            <a:r xmlns:a="http://schemas.openxmlformats.org/drawingml/2006/main">
              <a:rPr lang="en" sz="1400" dirty="0">
                <a:solidFill>
                  <a:srgbClr val="FF0000"/>
                </a:solidFill>
              </a:rPr>
              <a:t>ARCHIVE </a:t>
            </a:r>
            <a:r xmlns:a="http://schemas.openxmlformats.org/drawingml/2006/main">
              <a:rPr lang="en" sz="1400" dirty="0"/>
              <a:t>: removes the profile from the profile list and puts it in the archive list</a:t>
            </a:r>
          </a:p>
          <a:p>
            <a:endParaRPr lang="fr-FR" sz="1400" dirty="0"/>
          </a:p>
          <a:p>
            <a:r xmlns:a="http://schemas.openxmlformats.org/drawingml/2006/main">
              <a:rPr lang="en" sz="1400" dirty="0"/>
              <a:t>LIKE or MESSAGE, performs the action then stays on the profile (until you click on one of the </a:t>
            </a:r>
            <a:r xmlns:a="http://schemas.openxmlformats.org/drawingml/2006/main">
              <a:rPr lang="en" sz="1400" dirty="0">
                <a:solidFill>
                  <a:srgbClr val="FF0000"/>
                </a:solidFill>
              </a:rPr>
              <a:t>3 buttons </a:t>
            </a:r>
            <a:r xmlns:a="http://schemas.openxmlformats.org/drawingml/2006/main">
              <a:rPr lang="en" sz="1400" dirty="0"/>
              <a:t>)</a:t>
            </a:r>
          </a:p>
          <a:p>
            <a:endParaRPr lang="fr-FR" sz="1400" dirty="0"/>
          </a:p>
          <a:p>
            <a:r xmlns:a="http://schemas.openxmlformats.org/drawingml/2006/main">
              <a:rPr lang="en" sz="1400" dirty="0"/>
              <a:t>Possibility to enter profile details, and return to the “match” choice of the profile (back button)</a:t>
            </a:r>
          </a:p>
        </p:txBody>
      </p:sp>
      <p:sp>
        <p:nvSpPr>
          <p:cNvPr id="11" name="ZoneTexte 10">
            <a:extLst>
              <a:ext uri="{FF2B5EF4-FFF2-40B4-BE49-F238E27FC236}">
                <a16:creationId xmlns:a16="http://schemas.microsoft.com/office/drawing/2014/main" id="{E59F3F94-E5C0-67AF-FFAA-F2CEA220F672}"/>
              </a:ext>
            </a:extLst>
          </p:cNvPr>
          <p:cNvSpPr txBox="1"/>
          <p:nvPr/>
        </p:nvSpPr>
        <p:spPr>
          <a:xfrm>
            <a:off x="5849153" y="697014"/>
            <a:ext cx="1164046" cy="369332"/>
          </a:xfrm>
          <a:prstGeom prst="rect">
            <a:avLst/>
          </a:prstGeom>
          <a:noFill/>
        </p:spPr>
        <p:txBody>
          <a:bodyPr wrap="square" rtlCol="0">
            <a:spAutoFit/>
          </a:bodyPr>
          <a:lstStyle/>
          <a:p>
            <a:r xmlns:a="http://schemas.openxmlformats.org/drawingml/2006/main">
              <a:rPr lang="en" dirty="0"/>
              <a:t>real</a:t>
            </a:r>
          </a:p>
        </p:txBody>
      </p:sp>
      <p:sp>
        <p:nvSpPr>
          <p:cNvPr id="12" name="Rectangle 11">
            <a:extLst>
              <a:ext uri="{FF2B5EF4-FFF2-40B4-BE49-F238E27FC236}">
                <a16:creationId xmlns:a16="http://schemas.microsoft.com/office/drawing/2014/main" id="{18F5537B-C6AB-EBB4-3B19-C584C7E8A620}"/>
              </a:ext>
            </a:extLst>
          </p:cNvPr>
          <p:cNvSpPr/>
          <p:nvPr/>
        </p:nvSpPr>
        <p:spPr>
          <a:xfrm>
            <a:off x="5778033" y="69701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ZoneTexte 14">
            <a:extLst>
              <a:ext uri="{FF2B5EF4-FFF2-40B4-BE49-F238E27FC236}">
                <a16:creationId xmlns:a16="http://schemas.microsoft.com/office/drawing/2014/main" id="{EBF1F7D4-3DB5-1F11-694D-6106BF00A274}"/>
              </a:ext>
            </a:extLst>
          </p:cNvPr>
          <p:cNvSpPr txBox="1"/>
          <p:nvPr/>
        </p:nvSpPr>
        <p:spPr>
          <a:xfrm>
            <a:off x="7122655" y="688731"/>
            <a:ext cx="1164046" cy="369332"/>
          </a:xfrm>
          <a:prstGeom prst="rect">
            <a:avLst/>
          </a:prstGeom>
          <a:noFill/>
        </p:spPr>
        <p:txBody>
          <a:bodyPr wrap="square" rtlCol="0">
            <a:spAutoFit/>
          </a:bodyPr>
          <a:lstStyle/>
          <a:p>
            <a:r xmlns:a="http://schemas.openxmlformats.org/drawingml/2006/main">
              <a:rPr lang="en" dirty="0"/>
              <a:t>story</a:t>
            </a:r>
          </a:p>
        </p:txBody>
      </p:sp>
      <p:sp>
        <p:nvSpPr>
          <p:cNvPr id="20" name="Rectangle 19">
            <a:extLst>
              <a:ext uri="{FF2B5EF4-FFF2-40B4-BE49-F238E27FC236}">
                <a16:creationId xmlns:a16="http://schemas.microsoft.com/office/drawing/2014/main" id="{C800E9AF-ACDA-D588-11E5-BE96D72DAA75}"/>
              </a:ext>
            </a:extLst>
          </p:cNvPr>
          <p:cNvSpPr/>
          <p:nvPr/>
        </p:nvSpPr>
        <p:spPr>
          <a:xfrm>
            <a:off x="7051535" y="688731"/>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ZoneTexte 20">
            <a:extLst>
              <a:ext uri="{FF2B5EF4-FFF2-40B4-BE49-F238E27FC236}">
                <a16:creationId xmlns:a16="http://schemas.microsoft.com/office/drawing/2014/main" id="{BEA8B51B-B3A5-2348-4B94-F9E334BD9142}"/>
              </a:ext>
            </a:extLst>
          </p:cNvPr>
          <p:cNvSpPr txBox="1"/>
          <p:nvPr/>
        </p:nvSpPr>
        <p:spPr>
          <a:xfrm>
            <a:off x="8369598" y="685777"/>
            <a:ext cx="1164046" cy="369332"/>
          </a:xfrm>
          <a:prstGeom prst="rect">
            <a:avLst/>
          </a:prstGeom>
          <a:noFill/>
        </p:spPr>
        <p:txBody>
          <a:bodyPr wrap="square" rtlCol="0">
            <a:spAutoFit/>
          </a:bodyPr>
          <a:lstStyle/>
          <a:p>
            <a:r xmlns:a="http://schemas.openxmlformats.org/drawingml/2006/main">
              <a:rPr lang="en" dirty="0"/>
              <a:t> </a:t>
            </a:r>
          </a:p>
        </p:txBody>
      </p:sp>
      <p:sp>
        <p:nvSpPr>
          <p:cNvPr id="37" name="Rectangle 36">
            <a:extLst>
              <a:ext uri="{FF2B5EF4-FFF2-40B4-BE49-F238E27FC236}">
                <a16:creationId xmlns:a16="http://schemas.microsoft.com/office/drawing/2014/main" id="{92BDB5B1-A8F6-8B0B-3573-2FEB43A399C7}"/>
              </a:ext>
            </a:extLst>
          </p:cNvPr>
          <p:cNvSpPr/>
          <p:nvPr/>
        </p:nvSpPr>
        <p:spPr>
          <a:xfrm>
            <a:off x="8298478" y="685777"/>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8" name="ZoneTexte 37">
            <a:extLst>
              <a:ext uri="{FF2B5EF4-FFF2-40B4-BE49-F238E27FC236}">
                <a16:creationId xmlns:a16="http://schemas.microsoft.com/office/drawing/2014/main" id="{6D82CCCA-C69A-3E5C-0227-ADACF733C858}"/>
              </a:ext>
            </a:extLst>
          </p:cNvPr>
          <p:cNvSpPr txBox="1"/>
          <p:nvPr/>
        </p:nvSpPr>
        <p:spPr>
          <a:xfrm>
            <a:off x="8320336" y="685777"/>
            <a:ext cx="1164046" cy="369332"/>
          </a:xfrm>
          <a:prstGeom prst="rect">
            <a:avLst/>
          </a:prstGeom>
          <a:noFill/>
        </p:spPr>
        <p:txBody>
          <a:bodyPr wrap="square" rtlCol="0">
            <a:spAutoFit/>
          </a:bodyPr>
          <a:lstStyle/>
          <a:p>
            <a:r xmlns:a="http://schemas.openxmlformats.org/drawingml/2006/main">
              <a:rPr lang="en" dirty="0"/>
              <a:t>reaction</a:t>
            </a:r>
          </a:p>
        </p:txBody>
      </p:sp>
      <p:sp>
        <p:nvSpPr>
          <p:cNvPr id="39" name="ZoneTexte 38">
            <a:extLst>
              <a:ext uri="{FF2B5EF4-FFF2-40B4-BE49-F238E27FC236}">
                <a16:creationId xmlns:a16="http://schemas.microsoft.com/office/drawing/2014/main" id="{46582982-7708-09C2-71A2-9BAD66449D7B}"/>
              </a:ext>
            </a:extLst>
          </p:cNvPr>
          <p:cNvSpPr txBox="1"/>
          <p:nvPr/>
        </p:nvSpPr>
        <p:spPr>
          <a:xfrm>
            <a:off x="9513733" y="683778"/>
            <a:ext cx="1305190" cy="369332"/>
          </a:xfrm>
          <a:prstGeom prst="rect">
            <a:avLst/>
          </a:prstGeom>
          <a:noFill/>
        </p:spPr>
        <p:txBody>
          <a:bodyPr wrap="square" rtlCol="0">
            <a:spAutoFit/>
          </a:bodyPr>
          <a:lstStyle/>
          <a:p>
            <a:r xmlns:a="http://schemas.openxmlformats.org/drawingml/2006/main">
              <a:rPr lang="en" dirty="0"/>
              <a:t>event</a:t>
            </a:r>
          </a:p>
        </p:txBody>
      </p:sp>
      <p:sp>
        <p:nvSpPr>
          <p:cNvPr id="40" name="Rectangle 39">
            <a:extLst>
              <a:ext uri="{FF2B5EF4-FFF2-40B4-BE49-F238E27FC236}">
                <a16:creationId xmlns:a16="http://schemas.microsoft.com/office/drawing/2014/main" id="{EAEF57AB-9030-A3EF-9FC0-DF56999605A8}"/>
              </a:ext>
            </a:extLst>
          </p:cNvPr>
          <p:cNvSpPr/>
          <p:nvPr/>
        </p:nvSpPr>
        <p:spPr>
          <a:xfrm>
            <a:off x="9442612" y="683778"/>
            <a:ext cx="1491747" cy="4024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6372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D60EFF9-C574-3810-25D1-F6957D0359FE}"/>
              </a:ext>
            </a:extLst>
          </p:cNvPr>
          <p:cNvSpPr txBox="1"/>
          <p:nvPr/>
        </p:nvSpPr>
        <p:spPr>
          <a:xfrm>
            <a:off x="8073201" y="24275"/>
            <a:ext cx="2936240" cy="369332"/>
          </a:xfrm>
          <a:prstGeom prst="rect">
            <a:avLst/>
          </a:prstGeom>
          <a:noFill/>
        </p:spPr>
        <p:txBody>
          <a:bodyPr wrap="square" rtlCol="0">
            <a:spAutoFit/>
          </a:bodyPr>
          <a:lstStyle/>
          <a:p>
            <a:r xmlns:a="http://schemas.openxmlformats.org/drawingml/2006/main">
              <a:rPr lang="en" b="1" dirty="0"/>
              <a:t>Favorites page</a:t>
            </a:r>
          </a:p>
        </p:txBody>
      </p:sp>
      <p:sp>
        <p:nvSpPr>
          <p:cNvPr id="3" name="ZoneTexte 2">
            <a:extLst>
              <a:ext uri="{FF2B5EF4-FFF2-40B4-BE49-F238E27FC236}">
                <a16:creationId xmlns:a16="http://schemas.microsoft.com/office/drawing/2014/main" id="{6EA4C7FF-A1D6-F604-946B-0A763058BD58}"/>
              </a:ext>
            </a:extLst>
          </p:cNvPr>
          <p:cNvSpPr txBox="1"/>
          <p:nvPr/>
        </p:nvSpPr>
        <p:spPr>
          <a:xfrm>
            <a:off x="311659" y="67884"/>
            <a:ext cx="1164046" cy="369332"/>
          </a:xfrm>
          <a:prstGeom prst="rect">
            <a:avLst/>
          </a:prstGeom>
          <a:noFill/>
        </p:spPr>
        <p:txBody>
          <a:bodyPr wrap="square" rtlCol="0">
            <a:spAutoFit/>
          </a:bodyPr>
          <a:lstStyle/>
          <a:p>
            <a:r xmlns:a="http://schemas.openxmlformats.org/drawingml/2006/main">
              <a:rPr lang="en" dirty="0"/>
              <a:t>seen</a:t>
            </a:r>
          </a:p>
        </p:txBody>
      </p:sp>
      <p:sp>
        <p:nvSpPr>
          <p:cNvPr id="4" name="Rectangle 3">
            <a:extLst>
              <a:ext uri="{FF2B5EF4-FFF2-40B4-BE49-F238E27FC236}">
                <a16:creationId xmlns:a16="http://schemas.microsoft.com/office/drawing/2014/main" id="{6BB986B2-29C4-745F-AA91-80CFBAC08229}"/>
              </a:ext>
            </a:extLst>
          </p:cNvPr>
          <p:cNvSpPr/>
          <p:nvPr/>
        </p:nvSpPr>
        <p:spPr>
          <a:xfrm>
            <a:off x="24053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ZoneTexte 4">
            <a:extLst>
              <a:ext uri="{FF2B5EF4-FFF2-40B4-BE49-F238E27FC236}">
                <a16:creationId xmlns:a16="http://schemas.microsoft.com/office/drawing/2014/main" id="{9FB2AE75-807C-A460-B801-B342314927B8}"/>
              </a:ext>
            </a:extLst>
          </p:cNvPr>
          <p:cNvSpPr txBox="1"/>
          <p:nvPr/>
        </p:nvSpPr>
        <p:spPr>
          <a:xfrm>
            <a:off x="1886459" y="67884"/>
            <a:ext cx="1164046" cy="369332"/>
          </a:xfrm>
          <a:prstGeom prst="rect">
            <a:avLst/>
          </a:prstGeom>
          <a:noFill/>
        </p:spPr>
        <p:txBody>
          <a:bodyPr wrap="square" rtlCol="0">
            <a:spAutoFit/>
          </a:bodyPr>
          <a:lstStyle/>
          <a:p>
            <a:r xmlns:a="http://schemas.openxmlformats.org/drawingml/2006/main">
              <a:rPr lang="en" dirty="0"/>
              <a:t>like</a:t>
            </a:r>
          </a:p>
        </p:txBody>
      </p:sp>
      <p:sp>
        <p:nvSpPr>
          <p:cNvPr id="6" name="Rectangle 5">
            <a:extLst>
              <a:ext uri="{FF2B5EF4-FFF2-40B4-BE49-F238E27FC236}">
                <a16:creationId xmlns:a16="http://schemas.microsoft.com/office/drawing/2014/main" id="{CE037764-535F-6240-1C88-1DC02D6DE7A0}"/>
              </a:ext>
            </a:extLst>
          </p:cNvPr>
          <p:cNvSpPr/>
          <p:nvPr/>
        </p:nvSpPr>
        <p:spPr>
          <a:xfrm>
            <a:off x="181533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ZoneTexte 6">
            <a:extLst>
              <a:ext uri="{FF2B5EF4-FFF2-40B4-BE49-F238E27FC236}">
                <a16:creationId xmlns:a16="http://schemas.microsoft.com/office/drawing/2014/main" id="{E54A822B-D5C6-A2D4-25DB-D3AB28F664FF}"/>
              </a:ext>
            </a:extLst>
          </p:cNvPr>
          <p:cNvSpPr txBox="1"/>
          <p:nvPr/>
        </p:nvSpPr>
        <p:spPr>
          <a:xfrm>
            <a:off x="3420619" y="67884"/>
            <a:ext cx="1164046" cy="369332"/>
          </a:xfrm>
          <a:prstGeom prst="rect">
            <a:avLst/>
          </a:prstGeom>
          <a:noFill/>
        </p:spPr>
        <p:txBody>
          <a:bodyPr wrap="square" rtlCol="0">
            <a:spAutoFit/>
          </a:bodyPr>
          <a:lstStyle/>
          <a:p>
            <a:r xmlns:a="http://schemas.openxmlformats.org/drawingml/2006/main">
              <a:rPr lang="en" dirty="0"/>
              <a:t>message</a:t>
            </a:r>
          </a:p>
        </p:txBody>
      </p:sp>
      <p:sp>
        <p:nvSpPr>
          <p:cNvPr id="8" name="Rectangle 7">
            <a:extLst>
              <a:ext uri="{FF2B5EF4-FFF2-40B4-BE49-F238E27FC236}">
                <a16:creationId xmlns:a16="http://schemas.microsoft.com/office/drawing/2014/main" id="{B2EA0A5E-6312-3846-F5A7-7D1CDF166E5B}"/>
              </a:ext>
            </a:extLst>
          </p:cNvPr>
          <p:cNvSpPr/>
          <p:nvPr/>
        </p:nvSpPr>
        <p:spPr>
          <a:xfrm>
            <a:off x="334949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ZoneTexte 8">
            <a:extLst>
              <a:ext uri="{FF2B5EF4-FFF2-40B4-BE49-F238E27FC236}">
                <a16:creationId xmlns:a16="http://schemas.microsoft.com/office/drawing/2014/main" id="{8AC0395F-71D3-4E30-C7F4-3169BFCE89AF}"/>
              </a:ext>
            </a:extLst>
          </p:cNvPr>
          <p:cNvSpPr txBox="1"/>
          <p:nvPr/>
        </p:nvSpPr>
        <p:spPr>
          <a:xfrm>
            <a:off x="4979453" y="67884"/>
            <a:ext cx="1391202" cy="369332"/>
          </a:xfrm>
          <a:prstGeom prst="rect">
            <a:avLst/>
          </a:prstGeom>
          <a:noFill/>
        </p:spPr>
        <p:txBody>
          <a:bodyPr wrap="square" rtlCol="0">
            <a:spAutoFit/>
          </a:bodyPr>
          <a:lstStyle/>
          <a:p>
            <a:r xmlns:a="http://schemas.openxmlformats.org/drawingml/2006/main">
              <a:rPr lang="en" dirty="0"/>
              <a:t>notification</a:t>
            </a:r>
          </a:p>
        </p:txBody>
      </p:sp>
      <p:sp>
        <p:nvSpPr>
          <p:cNvPr id="10" name="Rectangle 9">
            <a:extLst>
              <a:ext uri="{FF2B5EF4-FFF2-40B4-BE49-F238E27FC236}">
                <a16:creationId xmlns:a16="http://schemas.microsoft.com/office/drawing/2014/main" id="{EC294ACE-FDD6-FED4-C4FF-0727D8BD4D1E}"/>
              </a:ext>
            </a:extLst>
          </p:cNvPr>
          <p:cNvSpPr/>
          <p:nvPr/>
        </p:nvSpPr>
        <p:spPr>
          <a:xfrm>
            <a:off x="4908332" y="67884"/>
            <a:ext cx="131209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ZoneTexte 12">
            <a:extLst>
              <a:ext uri="{FF2B5EF4-FFF2-40B4-BE49-F238E27FC236}">
                <a16:creationId xmlns:a16="http://schemas.microsoft.com/office/drawing/2014/main" id="{C32DF955-4F47-1C6D-1449-C71E3D72F628}"/>
              </a:ext>
            </a:extLst>
          </p:cNvPr>
          <p:cNvSpPr txBox="1"/>
          <p:nvPr/>
        </p:nvSpPr>
        <p:spPr>
          <a:xfrm>
            <a:off x="10782979" y="271873"/>
            <a:ext cx="1164046" cy="369332"/>
          </a:xfrm>
          <a:prstGeom prst="rect">
            <a:avLst/>
          </a:prstGeom>
          <a:noFill/>
        </p:spPr>
        <p:txBody>
          <a:bodyPr wrap="square" rtlCol="0">
            <a:spAutoFit/>
          </a:bodyPr>
          <a:lstStyle/>
          <a:p>
            <a:r xmlns:a="http://schemas.openxmlformats.org/drawingml/2006/main">
              <a:rPr lang="en" dirty="0"/>
              <a:t>menu</a:t>
            </a:r>
          </a:p>
        </p:txBody>
      </p:sp>
      <p:sp>
        <p:nvSpPr>
          <p:cNvPr id="14" name="Rectangle 13">
            <a:extLst>
              <a:ext uri="{FF2B5EF4-FFF2-40B4-BE49-F238E27FC236}">
                <a16:creationId xmlns:a16="http://schemas.microsoft.com/office/drawing/2014/main" id="{57781FD3-0756-1177-DB56-9157902CDB81}"/>
              </a:ext>
            </a:extLst>
          </p:cNvPr>
          <p:cNvSpPr/>
          <p:nvPr/>
        </p:nvSpPr>
        <p:spPr>
          <a:xfrm>
            <a:off x="10711859" y="271873"/>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ZoneTexte 15">
            <a:extLst>
              <a:ext uri="{FF2B5EF4-FFF2-40B4-BE49-F238E27FC236}">
                <a16:creationId xmlns:a16="http://schemas.microsoft.com/office/drawing/2014/main" id="{8C80CEC0-C7C5-335D-59A9-8ADCDA17AB09}"/>
              </a:ext>
            </a:extLst>
          </p:cNvPr>
          <p:cNvSpPr txBox="1"/>
          <p:nvPr/>
        </p:nvSpPr>
        <p:spPr>
          <a:xfrm>
            <a:off x="253980" y="4535168"/>
            <a:ext cx="1164046" cy="369332"/>
          </a:xfrm>
          <a:prstGeom prst="rect">
            <a:avLst/>
          </a:prstGeom>
          <a:noFill/>
        </p:spPr>
        <p:txBody>
          <a:bodyPr wrap="square" rtlCol="0">
            <a:spAutoFit/>
          </a:bodyPr>
          <a:lstStyle/>
          <a:p>
            <a:r xmlns:a="http://schemas.openxmlformats.org/drawingml/2006/main">
              <a:rPr lang="en" dirty="0"/>
              <a:t>like</a:t>
            </a:r>
          </a:p>
        </p:txBody>
      </p:sp>
      <p:sp>
        <p:nvSpPr>
          <p:cNvPr id="17" name="Rectangle 16">
            <a:extLst>
              <a:ext uri="{FF2B5EF4-FFF2-40B4-BE49-F238E27FC236}">
                <a16:creationId xmlns:a16="http://schemas.microsoft.com/office/drawing/2014/main" id="{347B4E16-09AC-9CA8-C9C9-FFA9F993F4F5}"/>
              </a:ext>
            </a:extLst>
          </p:cNvPr>
          <p:cNvSpPr/>
          <p:nvPr/>
        </p:nvSpPr>
        <p:spPr>
          <a:xfrm>
            <a:off x="182860" y="453516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ZoneTexte 17">
            <a:extLst>
              <a:ext uri="{FF2B5EF4-FFF2-40B4-BE49-F238E27FC236}">
                <a16:creationId xmlns:a16="http://schemas.microsoft.com/office/drawing/2014/main" id="{34E42DAA-D832-67AC-284A-8F3C318DCDF3}"/>
              </a:ext>
            </a:extLst>
          </p:cNvPr>
          <p:cNvSpPr txBox="1"/>
          <p:nvPr/>
        </p:nvSpPr>
        <p:spPr>
          <a:xfrm>
            <a:off x="1444152" y="4535168"/>
            <a:ext cx="1164046" cy="369332"/>
          </a:xfrm>
          <a:prstGeom prst="rect">
            <a:avLst/>
          </a:prstGeom>
          <a:noFill/>
        </p:spPr>
        <p:txBody>
          <a:bodyPr wrap="square" rtlCol="0">
            <a:spAutoFit/>
          </a:bodyPr>
          <a:lstStyle/>
          <a:p>
            <a:r xmlns:a="http://schemas.openxmlformats.org/drawingml/2006/main">
              <a:rPr lang="en" dirty="0"/>
              <a:t>message</a:t>
            </a:r>
          </a:p>
        </p:txBody>
      </p:sp>
      <p:sp>
        <p:nvSpPr>
          <p:cNvPr id="19" name="Rectangle 18">
            <a:extLst>
              <a:ext uri="{FF2B5EF4-FFF2-40B4-BE49-F238E27FC236}">
                <a16:creationId xmlns:a16="http://schemas.microsoft.com/office/drawing/2014/main" id="{D4916B71-0A5C-2C51-FEFD-BB0D6907026D}"/>
              </a:ext>
            </a:extLst>
          </p:cNvPr>
          <p:cNvSpPr/>
          <p:nvPr/>
        </p:nvSpPr>
        <p:spPr>
          <a:xfrm>
            <a:off x="1373032" y="453516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ZoneTexte 19">
            <a:extLst>
              <a:ext uri="{FF2B5EF4-FFF2-40B4-BE49-F238E27FC236}">
                <a16:creationId xmlns:a16="http://schemas.microsoft.com/office/drawing/2014/main" id="{2E797439-4FF6-C74D-2292-82F5ABB3B238}"/>
              </a:ext>
            </a:extLst>
          </p:cNvPr>
          <p:cNvSpPr txBox="1"/>
          <p:nvPr/>
        </p:nvSpPr>
        <p:spPr>
          <a:xfrm>
            <a:off x="2553428" y="4484511"/>
            <a:ext cx="1164046" cy="523220"/>
          </a:xfrm>
          <a:prstGeom prst="rect">
            <a:avLst/>
          </a:prstGeom>
          <a:noFill/>
        </p:spPr>
        <p:txBody>
          <a:bodyPr wrap="square" rtlCol="0">
            <a:spAutoFit/>
          </a:bodyPr>
          <a:lstStyle/>
          <a:p>
            <a:r xmlns:a="http://schemas.openxmlformats.org/drawingml/2006/main">
              <a:rPr lang="en" sz="1400" dirty="0"/>
              <a:t>Remove from favorites</a:t>
            </a:r>
          </a:p>
        </p:txBody>
      </p:sp>
      <p:sp>
        <p:nvSpPr>
          <p:cNvPr id="21" name="Rectangle 20">
            <a:extLst>
              <a:ext uri="{FF2B5EF4-FFF2-40B4-BE49-F238E27FC236}">
                <a16:creationId xmlns:a16="http://schemas.microsoft.com/office/drawing/2014/main" id="{D727B3FF-4811-41FB-26EB-763711D90DAE}"/>
              </a:ext>
            </a:extLst>
          </p:cNvPr>
          <p:cNvSpPr/>
          <p:nvPr/>
        </p:nvSpPr>
        <p:spPr>
          <a:xfrm>
            <a:off x="2576632" y="4535168"/>
            <a:ext cx="843987" cy="366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Rectangle : coins arrondis 21">
            <a:extLst>
              <a:ext uri="{FF2B5EF4-FFF2-40B4-BE49-F238E27FC236}">
                <a16:creationId xmlns:a16="http://schemas.microsoft.com/office/drawing/2014/main" id="{0C4C1A94-5C2B-FF5D-E3B8-D2964DB4A0A7}"/>
              </a:ext>
            </a:extLst>
          </p:cNvPr>
          <p:cNvSpPr/>
          <p:nvPr/>
        </p:nvSpPr>
        <p:spPr>
          <a:xfrm>
            <a:off x="76561" y="2055230"/>
            <a:ext cx="3601359" cy="46910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B9D08B55-23BC-E432-FA72-50262790D2C3}"/>
              </a:ext>
            </a:extLst>
          </p:cNvPr>
          <p:cNvSpPr/>
          <p:nvPr/>
        </p:nvSpPr>
        <p:spPr>
          <a:xfrm>
            <a:off x="2616840" y="2455115"/>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54184344-CCF9-B325-393F-432F1D52AF76}"/>
              </a:ext>
            </a:extLst>
          </p:cNvPr>
          <p:cNvSpPr/>
          <p:nvPr/>
        </p:nvSpPr>
        <p:spPr>
          <a:xfrm>
            <a:off x="668301" y="2137454"/>
            <a:ext cx="2355296" cy="1717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48ABE3B6-A37D-5B22-78BB-4329C74B9571}"/>
              </a:ext>
            </a:extLst>
          </p:cNvPr>
          <p:cNvSpPr txBox="1"/>
          <p:nvPr/>
        </p:nvSpPr>
        <p:spPr>
          <a:xfrm>
            <a:off x="1364255" y="2844408"/>
            <a:ext cx="1540332" cy="369332"/>
          </a:xfrm>
          <a:prstGeom prst="rect">
            <a:avLst/>
          </a:prstGeom>
          <a:noFill/>
        </p:spPr>
        <p:txBody>
          <a:bodyPr wrap="square" rtlCol="0">
            <a:spAutoFit/>
          </a:bodyPr>
          <a:lstStyle/>
          <a:p>
            <a:r xmlns:a="http://schemas.openxmlformats.org/drawingml/2006/main">
              <a:rPr lang="en" dirty="0"/>
              <a:t>photo</a:t>
            </a:r>
          </a:p>
        </p:txBody>
      </p:sp>
      <p:sp>
        <p:nvSpPr>
          <p:cNvPr id="30" name="ZoneTexte 29">
            <a:extLst>
              <a:ext uri="{FF2B5EF4-FFF2-40B4-BE49-F238E27FC236}">
                <a16:creationId xmlns:a16="http://schemas.microsoft.com/office/drawing/2014/main" id="{4C73052A-2D62-CD3A-DB43-8129ACB57BF6}"/>
              </a:ext>
            </a:extLst>
          </p:cNvPr>
          <p:cNvSpPr txBox="1"/>
          <p:nvPr/>
        </p:nvSpPr>
        <p:spPr>
          <a:xfrm>
            <a:off x="454931" y="3996726"/>
            <a:ext cx="2517556" cy="369332"/>
          </a:xfrm>
          <a:prstGeom prst="rect">
            <a:avLst/>
          </a:prstGeom>
          <a:noFill/>
        </p:spPr>
        <p:txBody>
          <a:bodyPr wrap="square" rtlCol="0">
            <a:spAutoFit/>
          </a:bodyPr>
          <a:lstStyle/>
          <a:p>
            <a:r xmlns:a="http://schemas.openxmlformats.org/drawingml/2006/main">
              <a:rPr lang="en" dirty="0"/>
              <a:t>Number of days of seniority</a:t>
            </a:r>
          </a:p>
        </p:txBody>
      </p:sp>
      <p:sp>
        <p:nvSpPr>
          <p:cNvPr id="31" name="Ellipse 30">
            <a:extLst>
              <a:ext uri="{FF2B5EF4-FFF2-40B4-BE49-F238E27FC236}">
                <a16:creationId xmlns:a16="http://schemas.microsoft.com/office/drawing/2014/main" id="{3D1EFAD2-F726-6B59-E102-C7E20BDF36C2}"/>
              </a:ext>
            </a:extLst>
          </p:cNvPr>
          <p:cNvSpPr/>
          <p:nvPr/>
        </p:nvSpPr>
        <p:spPr>
          <a:xfrm>
            <a:off x="2646056" y="2322002"/>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8A8E9BC0-95AF-B851-7C35-62789FEDF9E1}"/>
              </a:ext>
            </a:extLst>
          </p:cNvPr>
          <p:cNvSpPr txBox="1"/>
          <p:nvPr/>
        </p:nvSpPr>
        <p:spPr>
          <a:xfrm>
            <a:off x="182860" y="4929850"/>
            <a:ext cx="1164046" cy="369332"/>
          </a:xfrm>
          <a:prstGeom prst="rect">
            <a:avLst/>
          </a:prstGeom>
          <a:noFill/>
        </p:spPr>
        <p:txBody>
          <a:bodyPr wrap="square" rtlCol="0">
            <a:spAutoFit/>
          </a:bodyPr>
          <a:lstStyle/>
          <a:p>
            <a:r xmlns:a="http://schemas.openxmlformats.org/drawingml/2006/main">
              <a:rPr lang="en" dirty="0"/>
              <a:t>pseudo</a:t>
            </a:r>
          </a:p>
        </p:txBody>
      </p:sp>
      <p:sp>
        <p:nvSpPr>
          <p:cNvPr id="33" name="ZoneTexte 32">
            <a:extLst>
              <a:ext uri="{FF2B5EF4-FFF2-40B4-BE49-F238E27FC236}">
                <a16:creationId xmlns:a16="http://schemas.microsoft.com/office/drawing/2014/main" id="{B19FFCD1-972F-4453-C72F-AC3E2B56BCAA}"/>
              </a:ext>
            </a:extLst>
          </p:cNvPr>
          <p:cNvSpPr txBox="1"/>
          <p:nvPr/>
        </p:nvSpPr>
        <p:spPr>
          <a:xfrm>
            <a:off x="1510205" y="4954248"/>
            <a:ext cx="1164046" cy="369332"/>
          </a:xfrm>
          <a:prstGeom prst="rect">
            <a:avLst/>
          </a:prstGeom>
          <a:noFill/>
        </p:spPr>
        <p:txBody>
          <a:bodyPr wrap="square" rtlCol="0">
            <a:spAutoFit/>
          </a:bodyPr>
          <a:lstStyle/>
          <a:p>
            <a:r xmlns:a="http://schemas.openxmlformats.org/drawingml/2006/main">
              <a:rPr lang="en" dirty="0"/>
              <a:t>age</a:t>
            </a:r>
          </a:p>
        </p:txBody>
      </p:sp>
      <p:sp>
        <p:nvSpPr>
          <p:cNvPr id="34" name="ZoneTexte 33">
            <a:extLst>
              <a:ext uri="{FF2B5EF4-FFF2-40B4-BE49-F238E27FC236}">
                <a16:creationId xmlns:a16="http://schemas.microsoft.com/office/drawing/2014/main" id="{87EF5DD4-DEA2-C2F4-A27E-CBAD71445EEB}"/>
              </a:ext>
            </a:extLst>
          </p:cNvPr>
          <p:cNvSpPr txBox="1"/>
          <p:nvPr/>
        </p:nvSpPr>
        <p:spPr>
          <a:xfrm>
            <a:off x="2390464" y="4954248"/>
            <a:ext cx="1164046" cy="369332"/>
          </a:xfrm>
          <a:prstGeom prst="rect">
            <a:avLst/>
          </a:prstGeom>
          <a:noFill/>
        </p:spPr>
        <p:txBody>
          <a:bodyPr wrap="square" rtlCol="0">
            <a:spAutoFit/>
          </a:bodyPr>
          <a:lstStyle/>
          <a:p>
            <a:r xmlns:a="http://schemas.openxmlformats.org/drawingml/2006/main">
              <a:rPr lang="en" dirty="0"/>
              <a:t>city</a:t>
            </a:r>
          </a:p>
        </p:txBody>
      </p:sp>
      <p:sp>
        <p:nvSpPr>
          <p:cNvPr id="35" name="ZoneTexte 34">
            <a:extLst>
              <a:ext uri="{FF2B5EF4-FFF2-40B4-BE49-F238E27FC236}">
                <a16:creationId xmlns:a16="http://schemas.microsoft.com/office/drawing/2014/main" id="{013EA7BE-6DEE-BA40-93FB-84812329091A}"/>
              </a:ext>
            </a:extLst>
          </p:cNvPr>
          <p:cNvSpPr txBox="1"/>
          <p:nvPr/>
        </p:nvSpPr>
        <p:spPr>
          <a:xfrm>
            <a:off x="152755" y="5411499"/>
            <a:ext cx="3352819" cy="369332"/>
          </a:xfrm>
          <a:prstGeom prst="rect">
            <a:avLst/>
          </a:prstGeom>
          <a:noFill/>
        </p:spPr>
        <p:txBody>
          <a:bodyPr wrap="square" rtlCol="0">
            <a:spAutoFit/>
          </a:bodyPr>
          <a:lstStyle/>
          <a:p>
            <a:r xmlns:a="http://schemas.openxmlformats.org/drawingml/2006/main">
              <a:rPr lang="en" dirty="0"/>
              <a:t>Interested in</a:t>
            </a:r>
          </a:p>
        </p:txBody>
      </p:sp>
      <p:sp>
        <p:nvSpPr>
          <p:cNvPr id="36" name="ZoneTexte 35">
            <a:extLst>
              <a:ext uri="{FF2B5EF4-FFF2-40B4-BE49-F238E27FC236}">
                <a16:creationId xmlns:a16="http://schemas.microsoft.com/office/drawing/2014/main" id="{4DCD8A6D-7397-F008-31DE-EBA5C9120673}"/>
              </a:ext>
            </a:extLst>
          </p:cNvPr>
          <p:cNvSpPr txBox="1"/>
          <p:nvPr/>
        </p:nvSpPr>
        <p:spPr>
          <a:xfrm>
            <a:off x="128261" y="6065148"/>
            <a:ext cx="3352819" cy="369332"/>
          </a:xfrm>
          <a:prstGeom prst="rect">
            <a:avLst/>
          </a:prstGeom>
          <a:noFill/>
        </p:spPr>
        <p:txBody>
          <a:bodyPr wrap="square" rtlCol="0">
            <a:spAutoFit/>
          </a:bodyPr>
          <a:lstStyle/>
          <a:p>
            <a:r xmlns:a="http://schemas.openxmlformats.org/drawingml/2006/main">
              <a:rPr lang="en" dirty="0"/>
              <a:t>description</a:t>
            </a:r>
          </a:p>
        </p:txBody>
      </p:sp>
      <p:sp>
        <p:nvSpPr>
          <p:cNvPr id="37" name="Rectangle : coins arrondis 36">
            <a:extLst>
              <a:ext uri="{FF2B5EF4-FFF2-40B4-BE49-F238E27FC236}">
                <a16:creationId xmlns:a16="http://schemas.microsoft.com/office/drawing/2014/main" id="{0E1FB71E-B411-996A-585D-AC970C447A29}"/>
              </a:ext>
            </a:extLst>
          </p:cNvPr>
          <p:cNvSpPr/>
          <p:nvPr/>
        </p:nvSpPr>
        <p:spPr>
          <a:xfrm>
            <a:off x="3979323" y="2055230"/>
            <a:ext cx="3601359" cy="4640563"/>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a:extLst>
              <a:ext uri="{FF2B5EF4-FFF2-40B4-BE49-F238E27FC236}">
                <a16:creationId xmlns:a16="http://schemas.microsoft.com/office/drawing/2014/main" id="{BABDE52C-C4E1-05F7-6ADF-F6F1EE69F40B}"/>
              </a:ext>
            </a:extLst>
          </p:cNvPr>
          <p:cNvSpPr txBox="1"/>
          <p:nvPr/>
        </p:nvSpPr>
        <p:spPr>
          <a:xfrm>
            <a:off x="4175806" y="4535168"/>
            <a:ext cx="1164046" cy="369332"/>
          </a:xfrm>
          <a:prstGeom prst="rect">
            <a:avLst/>
          </a:prstGeom>
          <a:noFill/>
        </p:spPr>
        <p:txBody>
          <a:bodyPr wrap="square" rtlCol="0">
            <a:spAutoFit/>
          </a:bodyPr>
          <a:lstStyle/>
          <a:p>
            <a:r xmlns:a="http://schemas.openxmlformats.org/drawingml/2006/main">
              <a:rPr lang="en" dirty="0"/>
              <a:t>like</a:t>
            </a:r>
          </a:p>
        </p:txBody>
      </p:sp>
      <p:sp>
        <p:nvSpPr>
          <p:cNvPr id="39" name="Rectangle 38">
            <a:extLst>
              <a:ext uri="{FF2B5EF4-FFF2-40B4-BE49-F238E27FC236}">
                <a16:creationId xmlns:a16="http://schemas.microsoft.com/office/drawing/2014/main" id="{DDE6BF24-B5F2-E921-A124-38BF12684C76}"/>
              </a:ext>
            </a:extLst>
          </p:cNvPr>
          <p:cNvSpPr/>
          <p:nvPr/>
        </p:nvSpPr>
        <p:spPr>
          <a:xfrm>
            <a:off x="4104686" y="453516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0" name="ZoneTexte 39">
            <a:extLst>
              <a:ext uri="{FF2B5EF4-FFF2-40B4-BE49-F238E27FC236}">
                <a16:creationId xmlns:a16="http://schemas.microsoft.com/office/drawing/2014/main" id="{098FC052-7B17-43D4-6B75-5C32EBD1DB8A}"/>
              </a:ext>
            </a:extLst>
          </p:cNvPr>
          <p:cNvSpPr txBox="1"/>
          <p:nvPr/>
        </p:nvSpPr>
        <p:spPr>
          <a:xfrm>
            <a:off x="5365978" y="4535168"/>
            <a:ext cx="1164046" cy="369332"/>
          </a:xfrm>
          <a:prstGeom prst="rect">
            <a:avLst/>
          </a:prstGeom>
          <a:noFill/>
        </p:spPr>
        <p:txBody>
          <a:bodyPr wrap="square" rtlCol="0">
            <a:spAutoFit/>
          </a:bodyPr>
          <a:lstStyle/>
          <a:p>
            <a:r xmlns:a="http://schemas.openxmlformats.org/drawingml/2006/main">
              <a:rPr lang="en" dirty="0"/>
              <a:t>message</a:t>
            </a:r>
          </a:p>
        </p:txBody>
      </p:sp>
      <p:sp>
        <p:nvSpPr>
          <p:cNvPr id="41" name="Rectangle 40">
            <a:extLst>
              <a:ext uri="{FF2B5EF4-FFF2-40B4-BE49-F238E27FC236}">
                <a16:creationId xmlns:a16="http://schemas.microsoft.com/office/drawing/2014/main" id="{A8837FB9-48DE-CBD5-361C-0FD5737EA773}"/>
              </a:ext>
            </a:extLst>
          </p:cNvPr>
          <p:cNvSpPr/>
          <p:nvPr/>
        </p:nvSpPr>
        <p:spPr>
          <a:xfrm>
            <a:off x="5294858" y="453516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4" name="Ellipse 43">
            <a:extLst>
              <a:ext uri="{FF2B5EF4-FFF2-40B4-BE49-F238E27FC236}">
                <a16:creationId xmlns:a16="http://schemas.microsoft.com/office/drawing/2014/main" id="{1A555E59-CA20-904D-1DBC-1C8263F9FC74}"/>
              </a:ext>
            </a:extLst>
          </p:cNvPr>
          <p:cNvSpPr/>
          <p:nvPr/>
        </p:nvSpPr>
        <p:spPr>
          <a:xfrm>
            <a:off x="6538666" y="2455115"/>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45" name="Rectangle 44">
            <a:extLst>
              <a:ext uri="{FF2B5EF4-FFF2-40B4-BE49-F238E27FC236}">
                <a16:creationId xmlns:a16="http://schemas.microsoft.com/office/drawing/2014/main" id="{847768F1-0D21-F249-CF54-2CB0ACEA5220}"/>
              </a:ext>
            </a:extLst>
          </p:cNvPr>
          <p:cNvSpPr/>
          <p:nvPr/>
        </p:nvSpPr>
        <p:spPr>
          <a:xfrm>
            <a:off x="4590127" y="2137454"/>
            <a:ext cx="2355296" cy="1717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ZoneTexte 45">
            <a:extLst>
              <a:ext uri="{FF2B5EF4-FFF2-40B4-BE49-F238E27FC236}">
                <a16:creationId xmlns:a16="http://schemas.microsoft.com/office/drawing/2014/main" id="{DBFE7990-0DE7-7DF6-DC56-E1C47A0D1CB6}"/>
              </a:ext>
            </a:extLst>
          </p:cNvPr>
          <p:cNvSpPr txBox="1"/>
          <p:nvPr/>
        </p:nvSpPr>
        <p:spPr>
          <a:xfrm>
            <a:off x="5286081" y="2844408"/>
            <a:ext cx="1540332" cy="369332"/>
          </a:xfrm>
          <a:prstGeom prst="rect">
            <a:avLst/>
          </a:prstGeom>
          <a:noFill/>
        </p:spPr>
        <p:txBody>
          <a:bodyPr wrap="square" rtlCol="0">
            <a:spAutoFit/>
          </a:bodyPr>
          <a:lstStyle/>
          <a:p>
            <a:r xmlns:a="http://schemas.openxmlformats.org/drawingml/2006/main">
              <a:rPr lang="en" dirty="0"/>
              <a:t>photo</a:t>
            </a:r>
          </a:p>
        </p:txBody>
      </p:sp>
      <p:sp>
        <p:nvSpPr>
          <p:cNvPr id="47" name="ZoneTexte 46">
            <a:extLst>
              <a:ext uri="{FF2B5EF4-FFF2-40B4-BE49-F238E27FC236}">
                <a16:creationId xmlns:a16="http://schemas.microsoft.com/office/drawing/2014/main" id="{4F2D9668-0DEA-09BD-77DA-F16E407A2C46}"/>
              </a:ext>
            </a:extLst>
          </p:cNvPr>
          <p:cNvSpPr txBox="1"/>
          <p:nvPr/>
        </p:nvSpPr>
        <p:spPr>
          <a:xfrm>
            <a:off x="4376757" y="3996726"/>
            <a:ext cx="2517556" cy="369332"/>
          </a:xfrm>
          <a:prstGeom prst="rect">
            <a:avLst/>
          </a:prstGeom>
          <a:noFill/>
        </p:spPr>
        <p:txBody>
          <a:bodyPr wrap="square" rtlCol="0">
            <a:spAutoFit/>
          </a:bodyPr>
          <a:lstStyle/>
          <a:p>
            <a:r xmlns:a="http://schemas.openxmlformats.org/drawingml/2006/main">
              <a:rPr lang="en" dirty="0"/>
              <a:t>Number of days of seniority</a:t>
            </a:r>
          </a:p>
        </p:txBody>
      </p:sp>
      <p:sp>
        <p:nvSpPr>
          <p:cNvPr id="48" name="Ellipse 47">
            <a:extLst>
              <a:ext uri="{FF2B5EF4-FFF2-40B4-BE49-F238E27FC236}">
                <a16:creationId xmlns:a16="http://schemas.microsoft.com/office/drawing/2014/main" id="{B10681D0-FC26-42BF-4A8E-B90D9CACD6F1}"/>
              </a:ext>
            </a:extLst>
          </p:cNvPr>
          <p:cNvSpPr/>
          <p:nvPr/>
        </p:nvSpPr>
        <p:spPr>
          <a:xfrm>
            <a:off x="6567882" y="2322002"/>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49" name="ZoneTexte 48">
            <a:extLst>
              <a:ext uri="{FF2B5EF4-FFF2-40B4-BE49-F238E27FC236}">
                <a16:creationId xmlns:a16="http://schemas.microsoft.com/office/drawing/2014/main" id="{AAD5B1C7-15DA-9510-1BD8-8FAFC78538D2}"/>
              </a:ext>
            </a:extLst>
          </p:cNvPr>
          <p:cNvSpPr txBox="1"/>
          <p:nvPr/>
        </p:nvSpPr>
        <p:spPr>
          <a:xfrm>
            <a:off x="4104686" y="4929850"/>
            <a:ext cx="1164046" cy="369332"/>
          </a:xfrm>
          <a:prstGeom prst="rect">
            <a:avLst/>
          </a:prstGeom>
          <a:noFill/>
        </p:spPr>
        <p:txBody>
          <a:bodyPr wrap="square" rtlCol="0">
            <a:spAutoFit/>
          </a:bodyPr>
          <a:lstStyle/>
          <a:p>
            <a:r xmlns:a="http://schemas.openxmlformats.org/drawingml/2006/main">
              <a:rPr lang="en" dirty="0"/>
              <a:t>pseudo</a:t>
            </a:r>
          </a:p>
        </p:txBody>
      </p:sp>
      <p:sp>
        <p:nvSpPr>
          <p:cNvPr id="50" name="ZoneTexte 49">
            <a:extLst>
              <a:ext uri="{FF2B5EF4-FFF2-40B4-BE49-F238E27FC236}">
                <a16:creationId xmlns:a16="http://schemas.microsoft.com/office/drawing/2014/main" id="{1CCB91F7-5632-F534-9C79-457B4ABF94F3}"/>
              </a:ext>
            </a:extLst>
          </p:cNvPr>
          <p:cNvSpPr txBox="1"/>
          <p:nvPr/>
        </p:nvSpPr>
        <p:spPr>
          <a:xfrm>
            <a:off x="5432031" y="4954248"/>
            <a:ext cx="1164046" cy="369332"/>
          </a:xfrm>
          <a:prstGeom prst="rect">
            <a:avLst/>
          </a:prstGeom>
          <a:noFill/>
        </p:spPr>
        <p:txBody>
          <a:bodyPr wrap="square" rtlCol="0">
            <a:spAutoFit/>
          </a:bodyPr>
          <a:lstStyle/>
          <a:p>
            <a:r xmlns:a="http://schemas.openxmlformats.org/drawingml/2006/main">
              <a:rPr lang="en" dirty="0"/>
              <a:t>age</a:t>
            </a:r>
          </a:p>
        </p:txBody>
      </p:sp>
      <p:sp>
        <p:nvSpPr>
          <p:cNvPr id="51" name="ZoneTexte 50">
            <a:extLst>
              <a:ext uri="{FF2B5EF4-FFF2-40B4-BE49-F238E27FC236}">
                <a16:creationId xmlns:a16="http://schemas.microsoft.com/office/drawing/2014/main" id="{DF4327DB-E4E5-B5B2-2067-BE1E3A59DED5}"/>
              </a:ext>
            </a:extLst>
          </p:cNvPr>
          <p:cNvSpPr txBox="1"/>
          <p:nvPr/>
        </p:nvSpPr>
        <p:spPr>
          <a:xfrm>
            <a:off x="6312290" y="4954248"/>
            <a:ext cx="1164046" cy="369332"/>
          </a:xfrm>
          <a:prstGeom prst="rect">
            <a:avLst/>
          </a:prstGeom>
          <a:noFill/>
        </p:spPr>
        <p:txBody>
          <a:bodyPr wrap="square" rtlCol="0">
            <a:spAutoFit/>
          </a:bodyPr>
          <a:lstStyle/>
          <a:p>
            <a:r xmlns:a="http://schemas.openxmlformats.org/drawingml/2006/main">
              <a:rPr lang="en" dirty="0"/>
              <a:t>city</a:t>
            </a:r>
          </a:p>
        </p:txBody>
      </p:sp>
      <p:sp>
        <p:nvSpPr>
          <p:cNvPr id="52" name="ZoneTexte 51">
            <a:extLst>
              <a:ext uri="{FF2B5EF4-FFF2-40B4-BE49-F238E27FC236}">
                <a16:creationId xmlns:a16="http://schemas.microsoft.com/office/drawing/2014/main" id="{F8BF7C91-2CC5-C04B-64AA-A20F6934491F}"/>
              </a:ext>
            </a:extLst>
          </p:cNvPr>
          <p:cNvSpPr txBox="1"/>
          <p:nvPr/>
        </p:nvSpPr>
        <p:spPr>
          <a:xfrm>
            <a:off x="4074581" y="5411499"/>
            <a:ext cx="3352819" cy="369332"/>
          </a:xfrm>
          <a:prstGeom prst="rect">
            <a:avLst/>
          </a:prstGeom>
          <a:noFill/>
        </p:spPr>
        <p:txBody>
          <a:bodyPr wrap="square" rtlCol="0">
            <a:spAutoFit/>
          </a:bodyPr>
          <a:lstStyle/>
          <a:p>
            <a:r xmlns:a="http://schemas.openxmlformats.org/drawingml/2006/main">
              <a:rPr lang="en" dirty="0"/>
              <a:t>Interested in</a:t>
            </a:r>
          </a:p>
        </p:txBody>
      </p:sp>
      <p:sp>
        <p:nvSpPr>
          <p:cNvPr id="53" name="ZoneTexte 52">
            <a:extLst>
              <a:ext uri="{FF2B5EF4-FFF2-40B4-BE49-F238E27FC236}">
                <a16:creationId xmlns:a16="http://schemas.microsoft.com/office/drawing/2014/main" id="{2BB65B2C-1060-6047-8C8D-B25B9E0645AE}"/>
              </a:ext>
            </a:extLst>
          </p:cNvPr>
          <p:cNvSpPr txBox="1"/>
          <p:nvPr/>
        </p:nvSpPr>
        <p:spPr>
          <a:xfrm>
            <a:off x="4050087" y="6065148"/>
            <a:ext cx="3352819" cy="369332"/>
          </a:xfrm>
          <a:prstGeom prst="rect">
            <a:avLst/>
          </a:prstGeom>
          <a:noFill/>
        </p:spPr>
        <p:txBody>
          <a:bodyPr wrap="square" rtlCol="0">
            <a:spAutoFit/>
          </a:bodyPr>
          <a:lstStyle/>
          <a:p>
            <a:r xmlns:a="http://schemas.openxmlformats.org/drawingml/2006/main">
              <a:rPr lang="en" dirty="0"/>
              <a:t>description</a:t>
            </a:r>
          </a:p>
        </p:txBody>
      </p:sp>
      <p:sp>
        <p:nvSpPr>
          <p:cNvPr id="54" name="ZoneTexte 53">
            <a:extLst>
              <a:ext uri="{FF2B5EF4-FFF2-40B4-BE49-F238E27FC236}">
                <a16:creationId xmlns:a16="http://schemas.microsoft.com/office/drawing/2014/main" id="{04DC4EE0-3CF5-2D22-53A1-EAD279428CFB}"/>
              </a:ext>
            </a:extLst>
          </p:cNvPr>
          <p:cNvSpPr txBox="1"/>
          <p:nvPr/>
        </p:nvSpPr>
        <p:spPr>
          <a:xfrm>
            <a:off x="6909155" y="2657970"/>
            <a:ext cx="1164046" cy="369332"/>
          </a:xfrm>
          <a:prstGeom prst="rect">
            <a:avLst/>
          </a:prstGeom>
          <a:noFill/>
        </p:spPr>
        <p:txBody>
          <a:bodyPr wrap="square" rtlCol="0">
            <a:spAutoFit/>
          </a:bodyPr>
          <a:lstStyle/>
          <a:p>
            <a:r xmlns:a="http://schemas.openxmlformats.org/drawingml/2006/main">
              <a:rPr lang="en" b="1" i="1" u="sng" dirty="0"/>
              <a:t>ELITE</a:t>
            </a:r>
          </a:p>
        </p:txBody>
      </p:sp>
      <p:sp>
        <p:nvSpPr>
          <p:cNvPr id="55" name="ZoneTexte 54">
            <a:extLst>
              <a:ext uri="{FF2B5EF4-FFF2-40B4-BE49-F238E27FC236}">
                <a16:creationId xmlns:a16="http://schemas.microsoft.com/office/drawing/2014/main" id="{AE2A99E5-81D4-591A-8A34-96FB44310850}"/>
              </a:ext>
            </a:extLst>
          </p:cNvPr>
          <p:cNvSpPr txBox="1"/>
          <p:nvPr/>
        </p:nvSpPr>
        <p:spPr>
          <a:xfrm>
            <a:off x="296387" y="717296"/>
            <a:ext cx="1164046" cy="369332"/>
          </a:xfrm>
          <a:prstGeom prst="rect">
            <a:avLst/>
          </a:prstGeom>
          <a:noFill/>
        </p:spPr>
        <p:txBody>
          <a:bodyPr wrap="square" rtlCol="0">
            <a:spAutoFit/>
          </a:bodyPr>
          <a:lstStyle/>
          <a:p>
            <a:r xmlns:a="http://schemas.openxmlformats.org/drawingml/2006/main">
              <a:rPr lang="en" dirty="0"/>
              <a:t>match</a:t>
            </a:r>
          </a:p>
        </p:txBody>
      </p:sp>
      <p:sp>
        <p:nvSpPr>
          <p:cNvPr id="56" name="Rectangle 55">
            <a:extLst>
              <a:ext uri="{FF2B5EF4-FFF2-40B4-BE49-F238E27FC236}">
                <a16:creationId xmlns:a16="http://schemas.microsoft.com/office/drawing/2014/main" id="{74D5CEC9-86AA-5BA7-BF11-DAE8583559FE}"/>
              </a:ext>
            </a:extLst>
          </p:cNvPr>
          <p:cNvSpPr/>
          <p:nvPr/>
        </p:nvSpPr>
        <p:spPr>
          <a:xfrm>
            <a:off x="225267" y="717296"/>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7" name="ZoneTexte 56">
            <a:extLst>
              <a:ext uri="{FF2B5EF4-FFF2-40B4-BE49-F238E27FC236}">
                <a16:creationId xmlns:a16="http://schemas.microsoft.com/office/drawing/2014/main" id="{35C99072-CC09-00E6-7332-F545219FA212}"/>
              </a:ext>
            </a:extLst>
          </p:cNvPr>
          <p:cNvSpPr txBox="1"/>
          <p:nvPr/>
        </p:nvSpPr>
        <p:spPr>
          <a:xfrm>
            <a:off x="1557110" y="716864"/>
            <a:ext cx="1673155" cy="369332"/>
          </a:xfrm>
          <a:prstGeom prst="rect">
            <a:avLst/>
          </a:prstGeom>
          <a:noFill/>
        </p:spPr>
        <p:txBody>
          <a:bodyPr wrap="square" rtlCol="0">
            <a:spAutoFit/>
          </a:bodyPr>
          <a:lstStyle/>
          <a:p>
            <a:r xmlns:a="http://schemas.openxmlformats.org/drawingml/2006/main">
              <a:rPr lang="en" dirty="0"/>
              <a:t>List of profiles</a:t>
            </a:r>
          </a:p>
        </p:txBody>
      </p:sp>
      <p:sp>
        <p:nvSpPr>
          <p:cNvPr id="58" name="Rectangle 57">
            <a:extLst>
              <a:ext uri="{FF2B5EF4-FFF2-40B4-BE49-F238E27FC236}">
                <a16:creationId xmlns:a16="http://schemas.microsoft.com/office/drawing/2014/main" id="{8B95E1DB-4968-8CEE-7DEA-0A0B4C06FBDF}"/>
              </a:ext>
            </a:extLst>
          </p:cNvPr>
          <p:cNvSpPr/>
          <p:nvPr/>
        </p:nvSpPr>
        <p:spPr>
          <a:xfrm>
            <a:off x="1557111" y="716864"/>
            <a:ext cx="1524128" cy="3770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sp>
        <p:nvSpPr>
          <p:cNvPr id="59" name="ZoneTexte 58">
            <a:extLst>
              <a:ext uri="{FF2B5EF4-FFF2-40B4-BE49-F238E27FC236}">
                <a16:creationId xmlns:a16="http://schemas.microsoft.com/office/drawing/2014/main" id="{1DD7DFEE-E2B0-51F2-BA63-6A799B7813BD}"/>
              </a:ext>
            </a:extLst>
          </p:cNvPr>
          <p:cNvSpPr txBox="1"/>
          <p:nvPr/>
        </p:nvSpPr>
        <p:spPr>
          <a:xfrm>
            <a:off x="3405347" y="717296"/>
            <a:ext cx="1164046" cy="369332"/>
          </a:xfrm>
          <a:prstGeom prst="rect">
            <a:avLst/>
          </a:prstGeom>
          <a:noFill/>
        </p:spPr>
        <p:txBody>
          <a:bodyPr wrap="square" rtlCol="0">
            <a:spAutoFit/>
          </a:bodyPr>
          <a:lstStyle/>
          <a:p>
            <a:r xmlns:a="http://schemas.openxmlformats.org/drawingml/2006/main">
              <a:rPr lang="en" dirty="0">
                <a:highlight>
                  <a:srgbClr val="FF0000"/>
                </a:highlight>
              </a:rPr>
              <a:t>favorites</a:t>
            </a:r>
          </a:p>
        </p:txBody>
      </p:sp>
      <p:sp>
        <p:nvSpPr>
          <p:cNvPr id="60" name="Rectangle 59">
            <a:extLst>
              <a:ext uri="{FF2B5EF4-FFF2-40B4-BE49-F238E27FC236}">
                <a16:creationId xmlns:a16="http://schemas.microsoft.com/office/drawing/2014/main" id="{F8B04738-0D77-AEA7-C76D-F6E6457BC62A}"/>
              </a:ext>
            </a:extLst>
          </p:cNvPr>
          <p:cNvSpPr/>
          <p:nvPr/>
        </p:nvSpPr>
        <p:spPr>
          <a:xfrm>
            <a:off x="3334227" y="717296"/>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highlight>
                <a:srgbClr val="FF0000"/>
              </a:highlight>
            </a:endParaRPr>
          </a:p>
        </p:txBody>
      </p:sp>
      <p:sp>
        <p:nvSpPr>
          <p:cNvPr id="61" name="ZoneTexte 60">
            <a:extLst>
              <a:ext uri="{FF2B5EF4-FFF2-40B4-BE49-F238E27FC236}">
                <a16:creationId xmlns:a16="http://schemas.microsoft.com/office/drawing/2014/main" id="{5860CB8A-209E-095A-9C96-C7CA6E21EAFC}"/>
              </a:ext>
            </a:extLst>
          </p:cNvPr>
          <p:cNvSpPr txBox="1"/>
          <p:nvPr/>
        </p:nvSpPr>
        <p:spPr>
          <a:xfrm>
            <a:off x="4715309" y="699810"/>
            <a:ext cx="1164046" cy="369332"/>
          </a:xfrm>
          <a:prstGeom prst="rect">
            <a:avLst/>
          </a:prstGeom>
          <a:noFill/>
        </p:spPr>
        <p:txBody>
          <a:bodyPr wrap="square" rtlCol="0">
            <a:spAutoFit/>
          </a:bodyPr>
          <a:lstStyle/>
          <a:p>
            <a:r xmlns:a="http://schemas.openxmlformats.org/drawingml/2006/main">
              <a:rPr lang="en" dirty="0"/>
              <a:t>archive</a:t>
            </a:r>
          </a:p>
        </p:txBody>
      </p:sp>
      <p:sp>
        <p:nvSpPr>
          <p:cNvPr id="62" name="Rectangle 61">
            <a:extLst>
              <a:ext uri="{FF2B5EF4-FFF2-40B4-BE49-F238E27FC236}">
                <a16:creationId xmlns:a16="http://schemas.microsoft.com/office/drawing/2014/main" id="{EE5283BD-5F03-55D6-341C-E7569D3FCD30}"/>
              </a:ext>
            </a:extLst>
          </p:cNvPr>
          <p:cNvSpPr/>
          <p:nvPr/>
        </p:nvSpPr>
        <p:spPr>
          <a:xfrm>
            <a:off x="4644189" y="699810"/>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3" name="ZoneTexte 62">
            <a:extLst>
              <a:ext uri="{FF2B5EF4-FFF2-40B4-BE49-F238E27FC236}">
                <a16:creationId xmlns:a16="http://schemas.microsoft.com/office/drawing/2014/main" id="{A84E2A52-9AC9-19AA-D3D6-03EF052FC243}"/>
              </a:ext>
            </a:extLst>
          </p:cNvPr>
          <p:cNvSpPr txBox="1"/>
          <p:nvPr/>
        </p:nvSpPr>
        <p:spPr>
          <a:xfrm>
            <a:off x="6461826" y="4481586"/>
            <a:ext cx="1164046" cy="523220"/>
          </a:xfrm>
          <a:prstGeom prst="rect">
            <a:avLst/>
          </a:prstGeom>
          <a:noFill/>
        </p:spPr>
        <p:txBody>
          <a:bodyPr wrap="square" rtlCol="0">
            <a:spAutoFit/>
          </a:bodyPr>
          <a:lstStyle/>
          <a:p>
            <a:r xmlns:a="http://schemas.openxmlformats.org/drawingml/2006/main">
              <a:rPr lang="en" sz="1400" dirty="0"/>
              <a:t>Remove from favorites</a:t>
            </a:r>
          </a:p>
        </p:txBody>
      </p:sp>
      <p:sp>
        <p:nvSpPr>
          <p:cNvPr id="64" name="Rectangle 63">
            <a:extLst>
              <a:ext uri="{FF2B5EF4-FFF2-40B4-BE49-F238E27FC236}">
                <a16:creationId xmlns:a16="http://schemas.microsoft.com/office/drawing/2014/main" id="{63BB8731-0E95-961C-265E-7C222756E30A}"/>
              </a:ext>
            </a:extLst>
          </p:cNvPr>
          <p:cNvSpPr/>
          <p:nvPr/>
        </p:nvSpPr>
        <p:spPr>
          <a:xfrm>
            <a:off x="6485030" y="4532243"/>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7" name="ZoneTexte 66">
            <a:extLst>
              <a:ext uri="{FF2B5EF4-FFF2-40B4-BE49-F238E27FC236}">
                <a16:creationId xmlns:a16="http://schemas.microsoft.com/office/drawing/2014/main" id="{EFB3B665-B586-7EA4-5932-5E1016AF2A0B}"/>
              </a:ext>
            </a:extLst>
          </p:cNvPr>
          <p:cNvSpPr txBox="1"/>
          <p:nvPr/>
        </p:nvSpPr>
        <p:spPr>
          <a:xfrm>
            <a:off x="8244729" y="2827795"/>
            <a:ext cx="2514065" cy="1661993"/>
          </a:xfrm>
          <a:prstGeom prst="rect">
            <a:avLst/>
          </a:prstGeom>
          <a:noFill/>
        </p:spPr>
        <p:txBody>
          <a:bodyPr wrap="square" rtlCol="0">
            <a:spAutoFit/>
          </a:bodyPr>
          <a:lstStyle/>
          <a:p>
            <a:r xmlns:a="http://schemas.openxmlformats.org/drawingml/2006/main">
              <a:rPr lang="en" dirty="0"/>
              <a:t>FAVORITES:</a:t>
            </a:r>
          </a:p>
          <a:p>
            <a:r xmlns:a="http://schemas.openxmlformats.org/drawingml/2006/main">
              <a:rPr lang="en" sz="1200" dirty="0"/>
              <a:t>Removes the profile from the profile list to put it in the favorites list,</a:t>
            </a:r>
          </a:p>
          <a:p>
            <a:endParaRPr lang="fr-FR" sz="1200" dirty="0"/>
          </a:p>
          <a:p>
            <a:r xmlns:a="http://schemas.openxmlformats.org/drawingml/2006/main">
              <a:rPr lang="en" sz="1200" dirty="0"/>
              <a:t>Remove from favorites button removes the profile from the favorites list and puts it in the profile list</a:t>
            </a:r>
          </a:p>
        </p:txBody>
      </p:sp>
      <p:sp>
        <p:nvSpPr>
          <p:cNvPr id="26" name="ZoneTexte 25">
            <a:extLst>
              <a:ext uri="{FF2B5EF4-FFF2-40B4-BE49-F238E27FC236}">
                <a16:creationId xmlns:a16="http://schemas.microsoft.com/office/drawing/2014/main" id="{B3E851A1-00E3-C085-3B15-7B659F7B043C}"/>
              </a:ext>
            </a:extLst>
          </p:cNvPr>
          <p:cNvSpPr txBox="1"/>
          <p:nvPr/>
        </p:nvSpPr>
        <p:spPr>
          <a:xfrm>
            <a:off x="826661" y="1312034"/>
            <a:ext cx="2787473" cy="369332"/>
          </a:xfrm>
          <a:prstGeom prst="rect">
            <a:avLst/>
          </a:prstGeom>
          <a:noFill/>
        </p:spPr>
        <p:txBody>
          <a:bodyPr wrap="square" rtlCol="0">
            <a:spAutoFit/>
          </a:bodyPr>
          <a:lstStyle/>
          <a:p>
            <a:r xmlns:a="http://schemas.openxmlformats.org/drawingml/2006/main">
              <a:rPr lang="en" dirty="0"/>
              <a:t>Filter I want to see</a:t>
            </a:r>
          </a:p>
        </p:txBody>
      </p:sp>
      <p:sp>
        <p:nvSpPr>
          <p:cNvPr id="27" name="Rectangle 26">
            <a:extLst>
              <a:ext uri="{FF2B5EF4-FFF2-40B4-BE49-F238E27FC236}">
                <a16:creationId xmlns:a16="http://schemas.microsoft.com/office/drawing/2014/main" id="{141CA5FB-9146-516F-3AE1-A7D46B484131}"/>
              </a:ext>
            </a:extLst>
          </p:cNvPr>
          <p:cNvSpPr/>
          <p:nvPr/>
        </p:nvSpPr>
        <p:spPr>
          <a:xfrm>
            <a:off x="755542" y="1312034"/>
            <a:ext cx="240862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ZoneTexte 27">
            <a:extLst>
              <a:ext uri="{FF2B5EF4-FFF2-40B4-BE49-F238E27FC236}">
                <a16:creationId xmlns:a16="http://schemas.microsoft.com/office/drawing/2014/main" id="{2BA3264A-80F2-604B-3AD3-E02B76FAC8AD}"/>
              </a:ext>
            </a:extLst>
          </p:cNvPr>
          <p:cNvSpPr txBox="1"/>
          <p:nvPr/>
        </p:nvSpPr>
        <p:spPr>
          <a:xfrm>
            <a:off x="4034547" y="1289791"/>
            <a:ext cx="2787473" cy="369332"/>
          </a:xfrm>
          <a:prstGeom prst="rect">
            <a:avLst/>
          </a:prstGeom>
          <a:noFill/>
        </p:spPr>
        <p:txBody>
          <a:bodyPr wrap="square" rtlCol="0">
            <a:spAutoFit/>
          </a:bodyPr>
          <a:lstStyle/>
          <a:p>
            <a:r xmlns:a="http://schemas.openxmlformats.org/drawingml/2006/main">
              <a:rPr lang="en" dirty="0"/>
              <a:t>Filter I want to block</a:t>
            </a:r>
          </a:p>
        </p:txBody>
      </p:sp>
      <p:sp>
        <p:nvSpPr>
          <p:cNvPr id="29" name="Rectangle 28">
            <a:extLst>
              <a:ext uri="{FF2B5EF4-FFF2-40B4-BE49-F238E27FC236}">
                <a16:creationId xmlns:a16="http://schemas.microsoft.com/office/drawing/2014/main" id="{2F85660B-60E6-3130-3F6A-FCBD921178DC}"/>
              </a:ext>
            </a:extLst>
          </p:cNvPr>
          <p:cNvSpPr/>
          <p:nvPr/>
        </p:nvSpPr>
        <p:spPr>
          <a:xfrm>
            <a:off x="3849979" y="1311950"/>
            <a:ext cx="240862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2" name="ZoneTexte 41">
            <a:extLst>
              <a:ext uri="{FF2B5EF4-FFF2-40B4-BE49-F238E27FC236}">
                <a16:creationId xmlns:a16="http://schemas.microsoft.com/office/drawing/2014/main" id="{F431C28D-6376-ADDD-BC42-0BDCC0208023}"/>
              </a:ext>
            </a:extLst>
          </p:cNvPr>
          <p:cNvSpPr txBox="1"/>
          <p:nvPr/>
        </p:nvSpPr>
        <p:spPr>
          <a:xfrm>
            <a:off x="5849153" y="697014"/>
            <a:ext cx="1164046" cy="369332"/>
          </a:xfrm>
          <a:prstGeom prst="rect">
            <a:avLst/>
          </a:prstGeom>
          <a:noFill/>
        </p:spPr>
        <p:txBody>
          <a:bodyPr wrap="square" rtlCol="0">
            <a:spAutoFit/>
          </a:bodyPr>
          <a:lstStyle/>
          <a:p>
            <a:r xmlns:a="http://schemas.openxmlformats.org/drawingml/2006/main">
              <a:rPr lang="en" dirty="0"/>
              <a:t>real</a:t>
            </a:r>
          </a:p>
        </p:txBody>
      </p:sp>
      <p:sp>
        <p:nvSpPr>
          <p:cNvPr id="43" name="Rectangle 42">
            <a:extLst>
              <a:ext uri="{FF2B5EF4-FFF2-40B4-BE49-F238E27FC236}">
                <a16:creationId xmlns:a16="http://schemas.microsoft.com/office/drawing/2014/main" id="{01D65A77-9152-58F3-36A3-9B5401466268}"/>
              </a:ext>
            </a:extLst>
          </p:cNvPr>
          <p:cNvSpPr/>
          <p:nvPr/>
        </p:nvSpPr>
        <p:spPr>
          <a:xfrm>
            <a:off x="5778033" y="69701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ZoneTexte 10">
            <a:extLst>
              <a:ext uri="{FF2B5EF4-FFF2-40B4-BE49-F238E27FC236}">
                <a16:creationId xmlns:a16="http://schemas.microsoft.com/office/drawing/2014/main" id="{649E4046-9146-A498-39AF-EB5FB153CD58}"/>
              </a:ext>
            </a:extLst>
          </p:cNvPr>
          <p:cNvSpPr txBox="1"/>
          <p:nvPr/>
        </p:nvSpPr>
        <p:spPr>
          <a:xfrm>
            <a:off x="7122655" y="688731"/>
            <a:ext cx="1164046" cy="369332"/>
          </a:xfrm>
          <a:prstGeom prst="rect">
            <a:avLst/>
          </a:prstGeom>
          <a:noFill/>
        </p:spPr>
        <p:txBody>
          <a:bodyPr wrap="square" rtlCol="0">
            <a:spAutoFit/>
          </a:bodyPr>
          <a:lstStyle/>
          <a:p>
            <a:r xmlns:a="http://schemas.openxmlformats.org/drawingml/2006/main">
              <a:rPr lang="en" dirty="0"/>
              <a:t>story</a:t>
            </a:r>
          </a:p>
        </p:txBody>
      </p:sp>
      <p:sp>
        <p:nvSpPr>
          <p:cNvPr id="12" name="Rectangle 11">
            <a:extLst>
              <a:ext uri="{FF2B5EF4-FFF2-40B4-BE49-F238E27FC236}">
                <a16:creationId xmlns:a16="http://schemas.microsoft.com/office/drawing/2014/main" id="{55572C9A-A73D-BA5F-2C21-40358CFDC926}"/>
              </a:ext>
            </a:extLst>
          </p:cNvPr>
          <p:cNvSpPr/>
          <p:nvPr/>
        </p:nvSpPr>
        <p:spPr>
          <a:xfrm>
            <a:off x="7051535" y="688731"/>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ZoneTexte 14">
            <a:extLst>
              <a:ext uri="{FF2B5EF4-FFF2-40B4-BE49-F238E27FC236}">
                <a16:creationId xmlns:a16="http://schemas.microsoft.com/office/drawing/2014/main" id="{9D11E2BE-E5E7-3ED8-50F8-A854480CC9E7}"/>
              </a:ext>
            </a:extLst>
          </p:cNvPr>
          <p:cNvSpPr txBox="1"/>
          <p:nvPr/>
        </p:nvSpPr>
        <p:spPr>
          <a:xfrm>
            <a:off x="8369598" y="685777"/>
            <a:ext cx="1164046" cy="369332"/>
          </a:xfrm>
          <a:prstGeom prst="rect">
            <a:avLst/>
          </a:prstGeom>
          <a:noFill/>
        </p:spPr>
        <p:txBody>
          <a:bodyPr wrap="square" rtlCol="0">
            <a:spAutoFit/>
          </a:bodyPr>
          <a:lstStyle/>
          <a:p>
            <a:r xmlns:a="http://schemas.openxmlformats.org/drawingml/2006/main">
              <a:rPr lang="en" dirty="0"/>
              <a:t> </a:t>
            </a:r>
          </a:p>
        </p:txBody>
      </p:sp>
      <p:sp>
        <p:nvSpPr>
          <p:cNvPr id="65" name="Rectangle 64">
            <a:extLst>
              <a:ext uri="{FF2B5EF4-FFF2-40B4-BE49-F238E27FC236}">
                <a16:creationId xmlns:a16="http://schemas.microsoft.com/office/drawing/2014/main" id="{42506891-386A-6F51-958F-079885B0F9FC}"/>
              </a:ext>
            </a:extLst>
          </p:cNvPr>
          <p:cNvSpPr/>
          <p:nvPr/>
        </p:nvSpPr>
        <p:spPr>
          <a:xfrm>
            <a:off x="8298478" y="685777"/>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6" name="ZoneTexte 65">
            <a:extLst>
              <a:ext uri="{FF2B5EF4-FFF2-40B4-BE49-F238E27FC236}">
                <a16:creationId xmlns:a16="http://schemas.microsoft.com/office/drawing/2014/main" id="{2EEB7E9E-DD94-A0A5-05F5-5D6E5F030A84}"/>
              </a:ext>
            </a:extLst>
          </p:cNvPr>
          <p:cNvSpPr txBox="1"/>
          <p:nvPr/>
        </p:nvSpPr>
        <p:spPr>
          <a:xfrm>
            <a:off x="8320336" y="685777"/>
            <a:ext cx="1164046" cy="369332"/>
          </a:xfrm>
          <a:prstGeom prst="rect">
            <a:avLst/>
          </a:prstGeom>
          <a:noFill/>
        </p:spPr>
        <p:txBody>
          <a:bodyPr wrap="square" rtlCol="0">
            <a:spAutoFit/>
          </a:bodyPr>
          <a:lstStyle/>
          <a:p>
            <a:r xmlns:a="http://schemas.openxmlformats.org/drawingml/2006/main">
              <a:rPr lang="en" dirty="0"/>
              <a:t>reaction</a:t>
            </a:r>
          </a:p>
        </p:txBody>
      </p:sp>
      <p:sp>
        <p:nvSpPr>
          <p:cNvPr id="68" name="ZoneTexte 67">
            <a:extLst>
              <a:ext uri="{FF2B5EF4-FFF2-40B4-BE49-F238E27FC236}">
                <a16:creationId xmlns:a16="http://schemas.microsoft.com/office/drawing/2014/main" id="{29DA5D4C-4DE8-8D75-9D81-A2A3D11A4548}"/>
              </a:ext>
            </a:extLst>
          </p:cNvPr>
          <p:cNvSpPr txBox="1"/>
          <p:nvPr/>
        </p:nvSpPr>
        <p:spPr>
          <a:xfrm>
            <a:off x="9513733" y="683778"/>
            <a:ext cx="1305190" cy="369332"/>
          </a:xfrm>
          <a:prstGeom prst="rect">
            <a:avLst/>
          </a:prstGeom>
          <a:noFill/>
        </p:spPr>
        <p:txBody>
          <a:bodyPr wrap="square" rtlCol="0">
            <a:spAutoFit/>
          </a:bodyPr>
          <a:lstStyle/>
          <a:p>
            <a:r xmlns:a="http://schemas.openxmlformats.org/drawingml/2006/main">
              <a:rPr lang="en" dirty="0"/>
              <a:t>event</a:t>
            </a:r>
          </a:p>
        </p:txBody>
      </p:sp>
      <p:sp>
        <p:nvSpPr>
          <p:cNvPr id="69" name="Rectangle 68">
            <a:extLst>
              <a:ext uri="{FF2B5EF4-FFF2-40B4-BE49-F238E27FC236}">
                <a16:creationId xmlns:a16="http://schemas.microsoft.com/office/drawing/2014/main" id="{B694B89D-3527-8DAA-E0B3-9B79E9990BA9}"/>
              </a:ext>
            </a:extLst>
          </p:cNvPr>
          <p:cNvSpPr/>
          <p:nvPr/>
        </p:nvSpPr>
        <p:spPr>
          <a:xfrm>
            <a:off x="9442612" y="683778"/>
            <a:ext cx="1491747" cy="4024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402518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DA730AC-DDA0-97C8-96F9-260D5EEAD3A1}"/>
              </a:ext>
            </a:extLst>
          </p:cNvPr>
          <p:cNvSpPr txBox="1"/>
          <p:nvPr/>
        </p:nvSpPr>
        <p:spPr>
          <a:xfrm>
            <a:off x="8073201" y="24275"/>
            <a:ext cx="2936240" cy="369332"/>
          </a:xfrm>
          <a:prstGeom prst="rect">
            <a:avLst/>
          </a:prstGeom>
          <a:noFill/>
        </p:spPr>
        <p:txBody>
          <a:bodyPr wrap="square" rtlCol="0">
            <a:spAutoFit/>
          </a:bodyPr>
          <a:lstStyle/>
          <a:p>
            <a:r xmlns:a="http://schemas.openxmlformats.org/drawingml/2006/main">
              <a:rPr lang="en" b="1" dirty="0"/>
              <a:t>Archive page</a:t>
            </a:r>
          </a:p>
        </p:txBody>
      </p:sp>
      <p:sp>
        <p:nvSpPr>
          <p:cNvPr id="3" name="ZoneTexte 2">
            <a:extLst>
              <a:ext uri="{FF2B5EF4-FFF2-40B4-BE49-F238E27FC236}">
                <a16:creationId xmlns:a16="http://schemas.microsoft.com/office/drawing/2014/main" id="{7BB0D549-395B-9D0E-D0C4-F9FF002C4D23}"/>
              </a:ext>
            </a:extLst>
          </p:cNvPr>
          <p:cNvSpPr txBox="1"/>
          <p:nvPr/>
        </p:nvSpPr>
        <p:spPr>
          <a:xfrm>
            <a:off x="311659" y="67884"/>
            <a:ext cx="1164046" cy="369332"/>
          </a:xfrm>
          <a:prstGeom prst="rect">
            <a:avLst/>
          </a:prstGeom>
          <a:noFill/>
        </p:spPr>
        <p:txBody>
          <a:bodyPr wrap="square" rtlCol="0">
            <a:spAutoFit/>
          </a:bodyPr>
          <a:lstStyle/>
          <a:p>
            <a:r xmlns:a="http://schemas.openxmlformats.org/drawingml/2006/main">
              <a:rPr lang="en" dirty="0"/>
              <a:t>seen</a:t>
            </a:r>
          </a:p>
        </p:txBody>
      </p:sp>
      <p:sp>
        <p:nvSpPr>
          <p:cNvPr id="4" name="Rectangle 3">
            <a:extLst>
              <a:ext uri="{FF2B5EF4-FFF2-40B4-BE49-F238E27FC236}">
                <a16:creationId xmlns:a16="http://schemas.microsoft.com/office/drawing/2014/main" id="{1B4D8019-FAC8-A207-64E3-32DC8A0EF5DD}"/>
              </a:ext>
            </a:extLst>
          </p:cNvPr>
          <p:cNvSpPr/>
          <p:nvPr/>
        </p:nvSpPr>
        <p:spPr>
          <a:xfrm>
            <a:off x="24053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ZoneTexte 4">
            <a:extLst>
              <a:ext uri="{FF2B5EF4-FFF2-40B4-BE49-F238E27FC236}">
                <a16:creationId xmlns:a16="http://schemas.microsoft.com/office/drawing/2014/main" id="{DED0443B-E0CE-32F3-8FF2-7DAEB0F9A501}"/>
              </a:ext>
            </a:extLst>
          </p:cNvPr>
          <p:cNvSpPr txBox="1"/>
          <p:nvPr/>
        </p:nvSpPr>
        <p:spPr>
          <a:xfrm>
            <a:off x="1886459" y="67884"/>
            <a:ext cx="1164046" cy="369332"/>
          </a:xfrm>
          <a:prstGeom prst="rect">
            <a:avLst/>
          </a:prstGeom>
          <a:noFill/>
        </p:spPr>
        <p:txBody>
          <a:bodyPr wrap="square" rtlCol="0">
            <a:spAutoFit/>
          </a:bodyPr>
          <a:lstStyle/>
          <a:p>
            <a:r xmlns:a="http://schemas.openxmlformats.org/drawingml/2006/main">
              <a:rPr lang="en" dirty="0"/>
              <a:t>like</a:t>
            </a:r>
          </a:p>
        </p:txBody>
      </p:sp>
      <p:sp>
        <p:nvSpPr>
          <p:cNvPr id="6" name="Rectangle 5">
            <a:extLst>
              <a:ext uri="{FF2B5EF4-FFF2-40B4-BE49-F238E27FC236}">
                <a16:creationId xmlns:a16="http://schemas.microsoft.com/office/drawing/2014/main" id="{1D6A7D7D-9015-626C-C7B3-06826BDAFFD7}"/>
              </a:ext>
            </a:extLst>
          </p:cNvPr>
          <p:cNvSpPr/>
          <p:nvPr/>
        </p:nvSpPr>
        <p:spPr>
          <a:xfrm>
            <a:off x="181533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ZoneTexte 6">
            <a:extLst>
              <a:ext uri="{FF2B5EF4-FFF2-40B4-BE49-F238E27FC236}">
                <a16:creationId xmlns:a16="http://schemas.microsoft.com/office/drawing/2014/main" id="{0EFD259A-34C2-EC6D-F875-461A9A2DB4D4}"/>
              </a:ext>
            </a:extLst>
          </p:cNvPr>
          <p:cNvSpPr txBox="1"/>
          <p:nvPr/>
        </p:nvSpPr>
        <p:spPr>
          <a:xfrm>
            <a:off x="3420619" y="67884"/>
            <a:ext cx="1164046" cy="369332"/>
          </a:xfrm>
          <a:prstGeom prst="rect">
            <a:avLst/>
          </a:prstGeom>
          <a:noFill/>
        </p:spPr>
        <p:txBody>
          <a:bodyPr wrap="square" rtlCol="0">
            <a:spAutoFit/>
          </a:bodyPr>
          <a:lstStyle/>
          <a:p>
            <a:r xmlns:a="http://schemas.openxmlformats.org/drawingml/2006/main">
              <a:rPr lang="en" dirty="0"/>
              <a:t>message</a:t>
            </a:r>
          </a:p>
        </p:txBody>
      </p:sp>
      <p:sp>
        <p:nvSpPr>
          <p:cNvPr id="8" name="Rectangle 7">
            <a:extLst>
              <a:ext uri="{FF2B5EF4-FFF2-40B4-BE49-F238E27FC236}">
                <a16:creationId xmlns:a16="http://schemas.microsoft.com/office/drawing/2014/main" id="{D70CB963-DC93-1029-CDC7-DD03A356BB58}"/>
              </a:ext>
            </a:extLst>
          </p:cNvPr>
          <p:cNvSpPr/>
          <p:nvPr/>
        </p:nvSpPr>
        <p:spPr>
          <a:xfrm>
            <a:off x="334949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ZoneTexte 8">
            <a:extLst>
              <a:ext uri="{FF2B5EF4-FFF2-40B4-BE49-F238E27FC236}">
                <a16:creationId xmlns:a16="http://schemas.microsoft.com/office/drawing/2014/main" id="{C17D0454-744C-0DD6-26E0-54959050234B}"/>
              </a:ext>
            </a:extLst>
          </p:cNvPr>
          <p:cNvSpPr txBox="1"/>
          <p:nvPr/>
        </p:nvSpPr>
        <p:spPr>
          <a:xfrm>
            <a:off x="4979453" y="67884"/>
            <a:ext cx="1391202" cy="369332"/>
          </a:xfrm>
          <a:prstGeom prst="rect">
            <a:avLst/>
          </a:prstGeom>
          <a:noFill/>
        </p:spPr>
        <p:txBody>
          <a:bodyPr wrap="square" rtlCol="0">
            <a:spAutoFit/>
          </a:bodyPr>
          <a:lstStyle/>
          <a:p>
            <a:r xmlns:a="http://schemas.openxmlformats.org/drawingml/2006/main">
              <a:rPr lang="en" dirty="0"/>
              <a:t>notification</a:t>
            </a:r>
          </a:p>
        </p:txBody>
      </p:sp>
      <p:sp>
        <p:nvSpPr>
          <p:cNvPr id="10" name="Rectangle 9">
            <a:extLst>
              <a:ext uri="{FF2B5EF4-FFF2-40B4-BE49-F238E27FC236}">
                <a16:creationId xmlns:a16="http://schemas.microsoft.com/office/drawing/2014/main" id="{566CFA4A-4246-1AF1-E8FF-7BB53F8C6DAE}"/>
              </a:ext>
            </a:extLst>
          </p:cNvPr>
          <p:cNvSpPr/>
          <p:nvPr/>
        </p:nvSpPr>
        <p:spPr>
          <a:xfrm>
            <a:off x="4908332" y="67884"/>
            <a:ext cx="131209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ZoneTexte 10">
            <a:extLst>
              <a:ext uri="{FF2B5EF4-FFF2-40B4-BE49-F238E27FC236}">
                <a16:creationId xmlns:a16="http://schemas.microsoft.com/office/drawing/2014/main" id="{6CDD0B6B-B69C-6BC8-4B28-39796D9987A0}"/>
              </a:ext>
            </a:extLst>
          </p:cNvPr>
          <p:cNvSpPr txBox="1"/>
          <p:nvPr/>
        </p:nvSpPr>
        <p:spPr>
          <a:xfrm>
            <a:off x="8284288" y="2116903"/>
            <a:ext cx="2514065" cy="1723549"/>
          </a:xfrm>
          <a:prstGeom prst="rect">
            <a:avLst/>
          </a:prstGeom>
          <a:noFill/>
        </p:spPr>
        <p:txBody>
          <a:bodyPr wrap="square" rtlCol="0">
            <a:spAutoFit/>
          </a:bodyPr>
          <a:lstStyle/>
          <a:p>
            <a:r xmlns:a="http://schemas.openxmlformats.org/drawingml/2006/main">
              <a:rPr lang="en" dirty="0"/>
              <a:t>Archive: </a:t>
            </a:r>
            <a:r xmlns:a="http://schemas.openxmlformats.org/drawingml/2006/main">
              <a:rPr lang="en" sz="1400" dirty="0"/>
              <a:t>takes profiles out of the profile list and puts them in the </a:t>
            </a:r>
            <a:r xmlns:a="http://schemas.openxmlformats.org/drawingml/2006/main">
              <a:rPr lang="en" sz="1400" dirty="0"/>
              <a:t>archive </a:t>
            </a:r>
            <a:r xmlns:a="http://schemas.openxmlformats.org/drawingml/2006/main">
              <a:rPr lang="en" sz="1400" dirty="0" err="1"/>
              <a:t>list</a:t>
            </a:r>
          </a:p>
          <a:p>
            <a:endParaRPr lang="fr-FR" sz="1200" dirty="0"/>
          </a:p>
          <a:p>
            <a:endParaRPr lang="fr-FR" sz="1200" dirty="0"/>
          </a:p>
          <a:p>
            <a:r xmlns:a="http://schemas.openxmlformats.org/drawingml/2006/main">
              <a:rPr lang="en" sz="1200" dirty="0"/>
              <a:t>Unarchive button takes the profile out of the archive list and puts it in the profile list</a:t>
            </a:r>
          </a:p>
        </p:txBody>
      </p:sp>
      <p:sp>
        <p:nvSpPr>
          <p:cNvPr id="12" name="ZoneTexte 11">
            <a:extLst>
              <a:ext uri="{FF2B5EF4-FFF2-40B4-BE49-F238E27FC236}">
                <a16:creationId xmlns:a16="http://schemas.microsoft.com/office/drawing/2014/main" id="{55A93091-7BCD-E5FF-EBFA-896619829BF0}"/>
              </a:ext>
            </a:extLst>
          </p:cNvPr>
          <p:cNvSpPr txBox="1"/>
          <p:nvPr/>
        </p:nvSpPr>
        <p:spPr>
          <a:xfrm>
            <a:off x="10782979" y="271873"/>
            <a:ext cx="1164046" cy="369332"/>
          </a:xfrm>
          <a:prstGeom prst="rect">
            <a:avLst/>
          </a:prstGeom>
          <a:noFill/>
        </p:spPr>
        <p:txBody>
          <a:bodyPr wrap="square" rtlCol="0">
            <a:spAutoFit/>
          </a:bodyPr>
          <a:lstStyle/>
          <a:p>
            <a:r xmlns:a="http://schemas.openxmlformats.org/drawingml/2006/main">
              <a:rPr lang="en" dirty="0"/>
              <a:t>menu</a:t>
            </a:r>
          </a:p>
        </p:txBody>
      </p:sp>
      <p:sp>
        <p:nvSpPr>
          <p:cNvPr id="13" name="Rectangle 12">
            <a:extLst>
              <a:ext uri="{FF2B5EF4-FFF2-40B4-BE49-F238E27FC236}">
                <a16:creationId xmlns:a16="http://schemas.microsoft.com/office/drawing/2014/main" id="{9A4420FE-CCCA-72B9-72BB-F7A2191074B9}"/>
              </a:ext>
            </a:extLst>
          </p:cNvPr>
          <p:cNvSpPr/>
          <p:nvPr/>
        </p:nvSpPr>
        <p:spPr>
          <a:xfrm>
            <a:off x="10711859" y="271873"/>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ZoneTexte 13">
            <a:extLst>
              <a:ext uri="{FF2B5EF4-FFF2-40B4-BE49-F238E27FC236}">
                <a16:creationId xmlns:a16="http://schemas.microsoft.com/office/drawing/2014/main" id="{5F0943DA-88EC-50A5-5079-8676759D65BC}"/>
              </a:ext>
            </a:extLst>
          </p:cNvPr>
          <p:cNvSpPr txBox="1"/>
          <p:nvPr/>
        </p:nvSpPr>
        <p:spPr>
          <a:xfrm>
            <a:off x="253980" y="4535168"/>
            <a:ext cx="1164046" cy="369332"/>
          </a:xfrm>
          <a:prstGeom prst="rect">
            <a:avLst/>
          </a:prstGeom>
          <a:noFill/>
        </p:spPr>
        <p:txBody>
          <a:bodyPr wrap="square" rtlCol="0">
            <a:spAutoFit/>
          </a:bodyPr>
          <a:lstStyle/>
          <a:p>
            <a:r xmlns:a="http://schemas.openxmlformats.org/drawingml/2006/main">
              <a:rPr lang="en" dirty="0"/>
              <a:t>like</a:t>
            </a:r>
          </a:p>
        </p:txBody>
      </p:sp>
      <p:sp>
        <p:nvSpPr>
          <p:cNvPr id="15" name="Rectangle 14">
            <a:extLst>
              <a:ext uri="{FF2B5EF4-FFF2-40B4-BE49-F238E27FC236}">
                <a16:creationId xmlns:a16="http://schemas.microsoft.com/office/drawing/2014/main" id="{1E9B9640-D7BC-0603-3491-F0F716D7CC03}"/>
              </a:ext>
            </a:extLst>
          </p:cNvPr>
          <p:cNvSpPr/>
          <p:nvPr/>
        </p:nvSpPr>
        <p:spPr>
          <a:xfrm>
            <a:off x="182860" y="453516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ZoneTexte 15">
            <a:extLst>
              <a:ext uri="{FF2B5EF4-FFF2-40B4-BE49-F238E27FC236}">
                <a16:creationId xmlns:a16="http://schemas.microsoft.com/office/drawing/2014/main" id="{EFE78EE5-175B-A045-D1CB-09A7A3B7524C}"/>
              </a:ext>
            </a:extLst>
          </p:cNvPr>
          <p:cNvSpPr txBox="1"/>
          <p:nvPr/>
        </p:nvSpPr>
        <p:spPr>
          <a:xfrm>
            <a:off x="1444152" y="4535168"/>
            <a:ext cx="1164046" cy="369332"/>
          </a:xfrm>
          <a:prstGeom prst="rect">
            <a:avLst/>
          </a:prstGeom>
          <a:noFill/>
        </p:spPr>
        <p:txBody>
          <a:bodyPr wrap="square" rtlCol="0">
            <a:spAutoFit/>
          </a:bodyPr>
          <a:lstStyle/>
          <a:p>
            <a:r xmlns:a="http://schemas.openxmlformats.org/drawingml/2006/main">
              <a:rPr lang="en" dirty="0"/>
              <a:t>message</a:t>
            </a:r>
          </a:p>
        </p:txBody>
      </p:sp>
      <p:sp>
        <p:nvSpPr>
          <p:cNvPr id="17" name="Rectangle 16">
            <a:extLst>
              <a:ext uri="{FF2B5EF4-FFF2-40B4-BE49-F238E27FC236}">
                <a16:creationId xmlns:a16="http://schemas.microsoft.com/office/drawing/2014/main" id="{33779B94-0F38-38C0-5F9D-F16E9FD00389}"/>
              </a:ext>
            </a:extLst>
          </p:cNvPr>
          <p:cNvSpPr/>
          <p:nvPr/>
        </p:nvSpPr>
        <p:spPr>
          <a:xfrm>
            <a:off x="1373032" y="453516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ZoneTexte 17">
            <a:extLst>
              <a:ext uri="{FF2B5EF4-FFF2-40B4-BE49-F238E27FC236}">
                <a16:creationId xmlns:a16="http://schemas.microsoft.com/office/drawing/2014/main" id="{DF59E738-DE02-FD12-1CC4-CE558377D436}"/>
              </a:ext>
            </a:extLst>
          </p:cNvPr>
          <p:cNvSpPr txBox="1"/>
          <p:nvPr/>
        </p:nvSpPr>
        <p:spPr>
          <a:xfrm>
            <a:off x="2576632" y="4540985"/>
            <a:ext cx="1164046" cy="307777"/>
          </a:xfrm>
          <a:prstGeom prst="rect">
            <a:avLst/>
          </a:prstGeom>
          <a:noFill/>
        </p:spPr>
        <p:txBody>
          <a:bodyPr wrap="square" rtlCol="0">
            <a:spAutoFit/>
          </a:bodyPr>
          <a:lstStyle/>
          <a:p>
            <a:r xmlns:a="http://schemas.openxmlformats.org/drawingml/2006/main">
              <a:rPr lang="en" sz="1400" dirty="0"/>
              <a:t>unarchive</a:t>
            </a:r>
          </a:p>
        </p:txBody>
      </p:sp>
      <p:sp>
        <p:nvSpPr>
          <p:cNvPr id="19" name="Rectangle 18">
            <a:extLst>
              <a:ext uri="{FF2B5EF4-FFF2-40B4-BE49-F238E27FC236}">
                <a16:creationId xmlns:a16="http://schemas.microsoft.com/office/drawing/2014/main" id="{A8FDDFC9-E643-AEB7-83F3-8DD5FE7E78E0}"/>
              </a:ext>
            </a:extLst>
          </p:cNvPr>
          <p:cNvSpPr/>
          <p:nvPr/>
        </p:nvSpPr>
        <p:spPr>
          <a:xfrm>
            <a:off x="2576632" y="453516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Rectangle : coins arrondis 19">
            <a:extLst>
              <a:ext uri="{FF2B5EF4-FFF2-40B4-BE49-F238E27FC236}">
                <a16:creationId xmlns:a16="http://schemas.microsoft.com/office/drawing/2014/main" id="{7AF53E30-703C-23B8-622F-3AF6744F2EEC}"/>
              </a:ext>
            </a:extLst>
          </p:cNvPr>
          <p:cNvSpPr/>
          <p:nvPr/>
        </p:nvSpPr>
        <p:spPr>
          <a:xfrm>
            <a:off x="76561" y="2055230"/>
            <a:ext cx="3601359" cy="46910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91A3E2B4-B095-F6A5-0422-C586CB884B78}"/>
              </a:ext>
            </a:extLst>
          </p:cNvPr>
          <p:cNvSpPr/>
          <p:nvPr/>
        </p:nvSpPr>
        <p:spPr>
          <a:xfrm>
            <a:off x="2616840" y="2455115"/>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675FDD10-D4C7-1271-F4CA-3FE25B838712}"/>
              </a:ext>
            </a:extLst>
          </p:cNvPr>
          <p:cNvSpPr/>
          <p:nvPr/>
        </p:nvSpPr>
        <p:spPr>
          <a:xfrm>
            <a:off x="668301" y="2137454"/>
            <a:ext cx="2355296" cy="1717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A49BDD55-C47D-ACF6-CE6C-5FC2B28E5996}"/>
              </a:ext>
            </a:extLst>
          </p:cNvPr>
          <p:cNvSpPr txBox="1"/>
          <p:nvPr/>
        </p:nvSpPr>
        <p:spPr>
          <a:xfrm>
            <a:off x="1364255" y="2844408"/>
            <a:ext cx="1540332" cy="369332"/>
          </a:xfrm>
          <a:prstGeom prst="rect">
            <a:avLst/>
          </a:prstGeom>
          <a:noFill/>
        </p:spPr>
        <p:txBody>
          <a:bodyPr wrap="square" rtlCol="0">
            <a:spAutoFit/>
          </a:bodyPr>
          <a:lstStyle/>
          <a:p>
            <a:r xmlns:a="http://schemas.openxmlformats.org/drawingml/2006/main">
              <a:rPr lang="en" dirty="0"/>
              <a:t>photo</a:t>
            </a:r>
          </a:p>
        </p:txBody>
      </p:sp>
      <p:sp>
        <p:nvSpPr>
          <p:cNvPr id="24" name="ZoneTexte 23">
            <a:extLst>
              <a:ext uri="{FF2B5EF4-FFF2-40B4-BE49-F238E27FC236}">
                <a16:creationId xmlns:a16="http://schemas.microsoft.com/office/drawing/2014/main" id="{C28CC59F-C706-68EA-DD26-76D96721B84D}"/>
              </a:ext>
            </a:extLst>
          </p:cNvPr>
          <p:cNvSpPr txBox="1"/>
          <p:nvPr/>
        </p:nvSpPr>
        <p:spPr>
          <a:xfrm>
            <a:off x="454931" y="3996726"/>
            <a:ext cx="2517556" cy="369332"/>
          </a:xfrm>
          <a:prstGeom prst="rect">
            <a:avLst/>
          </a:prstGeom>
          <a:noFill/>
        </p:spPr>
        <p:txBody>
          <a:bodyPr wrap="square" rtlCol="0">
            <a:spAutoFit/>
          </a:bodyPr>
          <a:lstStyle/>
          <a:p>
            <a:r xmlns:a="http://schemas.openxmlformats.org/drawingml/2006/main">
              <a:rPr lang="en" dirty="0"/>
              <a:t>Number of days of seniority</a:t>
            </a:r>
          </a:p>
        </p:txBody>
      </p:sp>
      <p:sp>
        <p:nvSpPr>
          <p:cNvPr id="25" name="Ellipse 24">
            <a:extLst>
              <a:ext uri="{FF2B5EF4-FFF2-40B4-BE49-F238E27FC236}">
                <a16:creationId xmlns:a16="http://schemas.microsoft.com/office/drawing/2014/main" id="{800C1667-84B1-9A9D-A954-902D460BCA1C}"/>
              </a:ext>
            </a:extLst>
          </p:cNvPr>
          <p:cNvSpPr/>
          <p:nvPr/>
        </p:nvSpPr>
        <p:spPr>
          <a:xfrm>
            <a:off x="2646056" y="2322002"/>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39900CBA-F46C-FE3B-38A4-7011E15128E2}"/>
              </a:ext>
            </a:extLst>
          </p:cNvPr>
          <p:cNvSpPr txBox="1"/>
          <p:nvPr/>
        </p:nvSpPr>
        <p:spPr>
          <a:xfrm>
            <a:off x="182860" y="4929850"/>
            <a:ext cx="1164046" cy="369332"/>
          </a:xfrm>
          <a:prstGeom prst="rect">
            <a:avLst/>
          </a:prstGeom>
          <a:noFill/>
        </p:spPr>
        <p:txBody>
          <a:bodyPr wrap="square" rtlCol="0">
            <a:spAutoFit/>
          </a:bodyPr>
          <a:lstStyle/>
          <a:p>
            <a:r xmlns:a="http://schemas.openxmlformats.org/drawingml/2006/main">
              <a:rPr lang="en" dirty="0"/>
              <a:t>pseudo</a:t>
            </a:r>
          </a:p>
        </p:txBody>
      </p:sp>
      <p:sp>
        <p:nvSpPr>
          <p:cNvPr id="27" name="ZoneTexte 26">
            <a:extLst>
              <a:ext uri="{FF2B5EF4-FFF2-40B4-BE49-F238E27FC236}">
                <a16:creationId xmlns:a16="http://schemas.microsoft.com/office/drawing/2014/main" id="{DF5EF299-6C85-115C-C16A-4BD2E463B2D8}"/>
              </a:ext>
            </a:extLst>
          </p:cNvPr>
          <p:cNvSpPr txBox="1"/>
          <p:nvPr/>
        </p:nvSpPr>
        <p:spPr>
          <a:xfrm>
            <a:off x="1510205" y="4954248"/>
            <a:ext cx="1164046" cy="369332"/>
          </a:xfrm>
          <a:prstGeom prst="rect">
            <a:avLst/>
          </a:prstGeom>
          <a:noFill/>
        </p:spPr>
        <p:txBody>
          <a:bodyPr wrap="square" rtlCol="0">
            <a:spAutoFit/>
          </a:bodyPr>
          <a:lstStyle/>
          <a:p>
            <a:r xmlns:a="http://schemas.openxmlformats.org/drawingml/2006/main">
              <a:rPr lang="en" dirty="0"/>
              <a:t>age</a:t>
            </a:r>
          </a:p>
        </p:txBody>
      </p:sp>
      <p:sp>
        <p:nvSpPr>
          <p:cNvPr id="28" name="ZoneTexte 27">
            <a:extLst>
              <a:ext uri="{FF2B5EF4-FFF2-40B4-BE49-F238E27FC236}">
                <a16:creationId xmlns:a16="http://schemas.microsoft.com/office/drawing/2014/main" id="{75C384E0-18C9-73DF-4C95-E4183FC11FC8}"/>
              </a:ext>
            </a:extLst>
          </p:cNvPr>
          <p:cNvSpPr txBox="1"/>
          <p:nvPr/>
        </p:nvSpPr>
        <p:spPr>
          <a:xfrm>
            <a:off x="2390464" y="4954248"/>
            <a:ext cx="1164046" cy="369332"/>
          </a:xfrm>
          <a:prstGeom prst="rect">
            <a:avLst/>
          </a:prstGeom>
          <a:noFill/>
        </p:spPr>
        <p:txBody>
          <a:bodyPr wrap="square" rtlCol="0">
            <a:spAutoFit/>
          </a:bodyPr>
          <a:lstStyle/>
          <a:p>
            <a:r xmlns:a="http://schemas.openxmlformats.org/drawingml/2006/main">
              <a:rPr lang="en" dirty="0"/>
              <a:t>city</a:t>
            </a:r>
          </a:p>
        </p:txBody>
      </p:sp>
      <p:sp>
        <p:nvSpPr>
          <p:cNvPr id="29" name="ZoneTexte 28">
            <a:extLst>
              <a:ext uri="{FF2B5EF4-FFF2-40B4-BE49-F238E27FC236}">
                <a16:creationId xmlns:a16="http://schemas.microsoft.com/office/drawing/2014/main" id="{3216FDAE-FFD6-06F2-4F8B-7798CA5BC966}"/>
              </a:ext>
            </a:extLst>
          </p:cNvPr>
          <p:cNvSpPr txBox="1"/>
          <p:nvPr/>
        </p:nvSpPr>
        <p:spPr>
          <a:xfrm>
            <a:off x="152755" y="5411499"/>
            <a:ext cx="3352819" cy="369332"/>
          </a:xfrm>
          <a:prstGeom prst="rect">
            <a:avLst/>
          </a:prstGeom>
          <a:noFill/>
        </p:spPr>
        <p:txBody>
          <a:bodyPr wrap="square" rtlCol="0">
            <a:spAutoFit/>
          </a:bodyPr>
          <a:lstStyle/>
          <a:p>
            <a:r xmlns:a="http://schemas.openxmlformats.org/drawingml/2006/main">
              <a:rPr lang="en" dirty="0"/>
              <a:t>Interested in</a:t>
            </a:r>
          </a:p>
        </p:txBody>
      </p:sp>
      <p:sp>
        <p:nvSpPr>
          <p:cNvPr id="30" name="ZoneTexte 29">
            <a:extLst>
              <a:ext uri="{FF2B5EF4-FFF2-40B4-BE49-F238E27FC236}">
                <a16:creationId xmlns:a16="http://schemas.microsoft.com/office/drawing/2014/main" id="{F58488B4-7047-8B00-E511-25936F7CCD17}"/>
              </a:ext>
            </a:extLst>
          </p:cNvPr>
          <p:cNvSpPr txBox="1"/>
          <p:nvPr/>
        </p:nvSpPr>
        <p:spPr>
          <a:xfrm>
            <a:off x="128261" y="6065148"/>
            <a:ext cx="3352819" cy="369332"/>
          </a:xfrm>
          <a:prstGeom prst="rect">
            <a:avLst/>
          </a:prstGeom>
          <a:noFill/>
        </p:spPr>
        <p:txBody>
          <a:bodyPr wrap="square" rtlCol="0">
            <a:spAutoFit/>
          </a:bodyPr>
          <a:lstStyle/>
          <a:p>
            <a:r xmlns:a="http://schemas.openxmlformats.org/drawingml/2006/main">
              <a:rPr lang="en" dirty="0"/>
              <a:t>description</a:t>
            </a:r>
          </a:p>
        </p:txBody>
      </p:sp>
      <p:sp>
        <p:nvSpPr>
          <p:cNvPr id="31" name="Rectangle : coins arrondis 30">
            <a:extLst>
              <a:ext uri="{FF2B5EF4-FFF2-40B4-BE49-F238E27FC236}">
                <a16:creationId xmlns:a16="http://schemas.microsoft.com/office/drawing/2014/main" id="{832776D4-7DC3-4F28-7AB9-62A5F0442CB3}"/>
              </a:ext>
            </a:extLst>
          </p:cNvPr>
          <p:cNvSpPr/>
          <p:nvPr/>
        </p:nvSpPr>
        <p:spPr>
          <a:xfrm>
            <a:off x="3979323" y="2055230"/>
            <a:ext cx="3601359" cy="4640563"/>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2593E63B-6D0D-8208-ED2A-A437F15189E0}"/>
              </a:ext>
            </a:extLst>
          </p:cNvPr>
          <p:cNvSpPr txBox="1"/>
          <p:nvPr/>
        </p:nvSpPr>
        <p:spPr>
          <a:xfrm>
            <a:off x="4175806" y="4535168"/>
            <a:ext cx="1164046" cy="369332"/>
          </a:xfrm>
          <a:prstGeom prst="rect">
            <a:avLst/>
          </a:prstGeom>
          <a:noFill/>
        </p:spPr>
        <p:txBody>
          <a:bodyPr wrap="square" rtlCol="0">
            <a:spAutoFit/>
          </a:bodyPr>
          <a:lstStyle/>
          <a:p>
            <a:r xmlns:a="http://schemas.openxmlformats.org/drawingml/2006/main">
              <a:rPr lang="en" dirty="0"/>
              <a:t>like</a:t>
            </a:r>
          </a:p>
        </p:txBody>
      </p:sp>
      <p:sp>
        <p:nvSpPr>
          <p:cNvPr id="33" name="Rectangle 32">
            <a:extLst>
              <a:ext uri="{FF2B5EF4-FFF2-40B4-BE49-F238E27FC236}">
                <a16:creationId xmlns:a16="http://schemas.microsoft.com/office/drawing/2014/main" id="{E7AF43DE-EE6D-7BFD-84B3-34B773FFFE6E}"/>
              </a:ext>
            </a:extLst>
          </p:cNvPr>
          <p:cNvSpPr/>
          <p:nvPr/>
        </p:nvSpPr>
        <p:spPr>
          <a:xfrm>
            <a:off x="4104686" y="453516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4" name="ZoneTexte 33">
            <a:extLst>
              <a:ext uri="{FF2B5EF4-FFF2-40B4-BE49-F238E27FC236}">
                <a16:creationId xmlns:a16="http://schemas.microsoft.com/office/drawing/2014/main" id="{E75A6AAD-CBE7-B0A8-8AFA-2E9FF8A8DA60}"/>
              </a:ext>
            </a:extLst>
          </p:cNvPr>
          <p:cNvSpPr txBox="1"/>
          <p:nvPr/>
        </p:nvSpPr>
        <p:spPr>
          <a:xfrm>
            <a:off x="5365978" y="4535168"/>
            <a:ext cx="1164046" cy="369332"/>
          </a:xfrm>
          <a:prstGeom prst="rect">
            <a:avLst/>
          </a:prstGeom>
          <a:noFill/>
        </p:spPr>
        <p:txBody>
          <a:bodyPr wrap="square" rtlCol="0">
            <a:spAutoFit/>
          </a:bodyPr>
          <a:lstStyle/>
          <a:p>
            <a:r xmlns:a="http://schemas.openxmlformats.org/drawingml/2006/main">
              <a:rPr lang="en" dirty="0"/>
              <a:t>message</a:t>
            </a:r>
          </a:p>
        </p:txBody>
      </p:sp>
      <p:sp>
        <p:nvSpPr>
          <p:cNvPr id="35" name="Rectangle 34">
            <a:extLst>
              <a:ext uri="{FF2B5EF4-FFF2-40B4-BE49-F238E27FC236}">
                <a16:creationId xmlns:a16="http://schemas.microsoft.com/office/drawing/2014/main" id="{25B41268-07A0-1CB8-888E-B535B1888A26}"/>
              </a:ext>
            </a:extLst>
          </p:cNvPr>
          <p:cNvSpPr/>
          <p:nvPr/>
        </p:nvSpPr>
        <p:spPr>
          <a:xfrm>
            <a:off x="5294858" y="453516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 name="Ellipse 35">
            <a:extLst>
              <a:ext uri="{FF2B5EF4-FFF2-40B4-BE49-F238E27FC236}">
                <a16:creationId xmlns:a16="http://schemas.microsoft.com/office/drawing/2014/main" id="{9FBCCAD7-3651-461E-3A5A-A2A424422C9A}"/>
              </a:ext>
            </a:extLst>
          </p:cNvPr>
          <p:cNvSpPr/>
          <p:nvPr/>
        </p:nvSpPr>
        <p:spPr>
          <a:xfrm>
            <a:off x="6538666" y="2455115"/>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DED6260B-3BA6-9DA8-1DCA-5526A34DCB72}"/>
              </a:ext>
            </a:extLst>
          </p:cNvPr>
          <p:cNvSpPr/>
          <p:nvPr/>
        </p:nvSpPr>
        <p:spPr>
          <a:xfrm>
            <a:off x="4590127" y="2137454"/>
            <a:ext cx="2355296" cy="1717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a:extLst>
              <a:ext uri="{FF2B5EF4-FFF2-40B4-BE49-F238E27FC236}">
                <a16:creationId xmlns:a16="http://schemas.microsoft.com/office/drawing/2014/main" id="{6610E823-FB3E-57CC-3942-C31072C1502E}"/>
              </a:ext>
            </a:extLst>
          </p:cNvPr>
          <p:cNvSpPr txBox="1"/>
          <p:nvPr/>
        </p:nvSpPr>
        <p:spPr>
          <a:xfrm>
            <a:off x="5286081" y="2844408"/>
            <a:ext cx="1540332" cy="369332"/>
          </a:xfrm>
          <a:prstGeom prst="rect">
            <a:avLst/>
          </a:prstGeom>
          <a:noFill/>
        </p:spPr>
        <p:txBody>
          <a:bodyPr wrap="square" rtlCol="0">
            <a:spAutoFit/>
          </a:bodyPr>
          <a:lstStyle/>
          <a:p>
            <a:r xmlns:a="http://schemas.openxmlformats.org/drawingml/2006/main">
              <a:rPr lang="en" dirty="0"/>
              <a:t>photo</a:t>
            </a:r>
          </a:p>
        </p:txBody>
      </p:sp>
      <p:sp>
        <p:nvSpPr>
          <p:cNvPr id="39" name="ZoneTexte 38">
            <a:extLst>
              <a:ext uri="{FF2B5EF4-FFF2-40B4-BE49-F238E27FC236}">
                <a16:creationId xmlns:a16="http://schemas.microsoft.com/office/drawing/2014/main" id="{0026B04B-5D67-2100-4919-C308A4DAECD6}"/>
              </a:ext>
            </a:extLst>
          </p:cNvPr>
          <p:cNvSpPr txBox="1"/>
          <p:nvPr/>
        </p:nvSpPr>
        <p:spPr>
          <a:xfrm>
            <a:off x="4376757" y="3996726"/>
            <a:ext cx="2517556" cy="369332"/>
          </a:xfrm>
          <a:prstGeom prst="rect">
            <a:avLst/>
          </a:prstGeom>
          <a:noFill/>
        </p:spPr>
        <p:txBody>
          <a:bodyPr wrap="square" rtlCol="0">
            <a:spAutoFit/>
          </a:bodyPr>
          <a:lstStyle/>
          <a:p>
            <a:r xmlns:a="http://schemas.openxmlformats.org/drawingml/2006/main">
              <a:rPr lang="en" dirty="0"/>
              <a:t>Number of days of seniority</a:t>
            </a:r>
          </a:p>
        </p:txBody>
      </p:sp>
      <p:sp>
        <p:nvSpPr>
          <p:cNvPr id="40" name="Ellipse 39">
            <a:extLst>
              <a:ext uri="{FF2B5EF4-FFF2-40B4-BE49-F238E27FC236}">
                <a16:creationId xmlns:a16="http://schemas.microsoft.com/office/drawing/2014/main" id="{4F3D8643-6456-39F4-FBD8-E40EF915EAC0}"/>
              </a:ext>
            </a:extLst>
          </p:cNvPr>
          <p:cNvSpPr/>
          <p:nvPr/>
        </p:nvSpPr>
        <p:spPr>
          <a:xfrm>
            <a:off x="6567882" y="2322002"/>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D66403E8-25EC-B698-86B7-48018252A96D}"/>
              </a:ext>
            </a:extLst>
          </p:cNvPr>
          <p:cNvSpPr txBox="1"/>
          <p:nvPr/>
        </p:nvSpPr>
        <p:spPr>
          <a:xfrm>
            <a:off x="4104686" y="4929850"/>
            <a:ext cx="1164046" cy="369332"/>
          </a:xfrm>
          <a:prstGeom prst="rect">
            <a:avLst/>
          </a:prstGeom>
          <a:noFill/>
        </p:spPr>
        <p:txBody>
          <a:bodyPr wrap="square" rtlCol="0">
            <a:spAutoFit/>
          </a:bodyPr>
          <a:lstStyle/>
          <a:p>
            <a:r xmlns:a="http://schemas.openxmlformats.org/drawingml/2006/main">
              <a:rPr lang="en" dirty="0"/>
              <a:t>pseudo</a:t>
            </a:r>
          </a:p>
        </p:txBody>
      </p:sp>
      <p:sp>
        <p:nvSpPr>
          <p:cNvPr id="42" name="ZoneTexte 41">
            <a:extLst>
              <a:ext uri="{FF2B5EF4-FFF2-40B4-BE49-F238E27FC236}">
                <a16:creationId xmlns:a16="http://schemas.microsoft.com/office/drawing/2014/main" id="{2E5748AD-5227-C520-B147-E1681DDA2CB3}"/>
              </a:ext>
            </a:extLst>
          </p:cNvPr>
          <p:cNvSpPr txBox="1"/>
          <p:nvPr/>
        </p:nvSpPr>
        <p:spPr>
          <a:xfrm>
            <a:off x="5432031" y="4954248"/>
            <a:ext cx="1164046" cy="369332"/>
          </a:xfrm>
          <a:prstGeom prst="rect">
            <a:avLst/>
          </a:prstGeom>
          <a:noFill/>
        </p:spPr>
        <p:txBody>
          <a:bodyPr wrap="square" rtlCol="0">
            <a:spAutoFit/>
          </a:bodyPr>
          <a:lstStyle/>
          <a:p>
            <a:r xmlns:a="http://schemas.openxmlformats.org/drawingml/2006/main">
              <a:rPr lang="en" dirty="0"/>
              <a:t>age</a:t>
            </a:r>
          </a:p>
        </p:txBody>
      </p:sp>
      <p:sp>
        <p:nvSpPr>
          <p:cNvPr id="43" name="ZoneTexte 42">
            <a:extLst>
              <a:ext uri="{FF2B5EF4-FFF2-40B4-BE49-F238E27FC236}">
                <a16:creationId xmlns:a16="http://schemas.microsoft.com/office/drawing/2014/main" id="{8AB49738-EB31-C55A-A6FB-73B968C0A206}"/>
              </a:ext>
            </a:extLst>
          </p:cNvPr>
          <p:cNvSpPr txBox="1"/>
          <p:nvPr/>
        </p:nvSpPr>
        <p:spPr>
          <a:xfrm>
            <a:off x="6312290" y="4954248"/>
            <a:ext cx="1164046" cy="369332"/>
          </a:xfrm>
          <a:prstGeom prst="rect">
            <a:avLst/>
          </a:prstGeom>
          <a:noFill/>
        </p:spPr>
        <p:txBody>
          <a:bodyPr wrap="square" rtlCol="0">
            <a:spAutoFit/>
          </a:bodyPr>
          <a:lstStyle/>
          <a:p>
            <a:r xmlns:a="http://schemas.openxmlformats.org/drawingml/2006/main">
              <a:rPr lang="en" dirty="0"/>
              <a:t>city</a:t>
            </a:r>
          </a:p>
        </p:txBody>
      </p:sp>
      <p:sp>
        <p:nvSpPr>
          <p:cNvPr id="44" name="ZoneTexte 43">
            <a:extLst>
              <a:ext uri="{FF2B5EF4-FFF2-40B4-BE49-F238E27FC236}">
                <a16:creationId xmlns:a16="http://schemas.microsoft.com/office/drawing/2014/main" id="{7B20C62B-8553-CEEF-4308-1FC04FF5ADD7}"/>
              </a:ext>
            </a:extLst>
          </p:cNvPr>
          <p:cNvSpPr txBox="1"/>
          <p:nvPr/>
        </p:nvSpPr>
        <p:spPr>
          <a:xfrm>
            <a:off x="4074581" y="5411499"/>
            <a:ext cx="3352819" cy="369332"/>
          </a:xfrm>
          <a:prstGeom prst="rect">
            <a:avLst/>
          </a:prstGeom>
          <a:noFill/>
        </p:spPr>
        <p:txBody>
          <a:bodyPr wrap="square" rtlCol="0">
            <a:spAutoFit/>
          </a:bodyPr>
          <a:lstStyle/>
          <a:p>
            <a:r xmlns:a="http://schemas.openxmlformats.org/drawingml/2006/main">
              <a:rPr lang="en" dirty="0"/>
              <a:t>Interested in</a:t>
            </a:r>
          </a:p>
        </p:txBody>
      </p:sp>
      <p:sp>
        <p:nvSpPr>
          <p:cNvPr id="45" name="ZoneTexte 44">
            <a:extLst>
              <a:ext uri="{FF2B5EF4-FFF2-40B4-BE49-F238E27FC236}">
                <a16:creationId xmlns:a16="http://schemas.microsoft.com/office/drawing/2014/main" id="{B1899D79-8646-F90C-2B14-FECE4D776E9D}"/>
              </a:ext>
            </a:extLst>
          </p:cNvPr>
          <p:cNvSpPr txBox="1"/>
          <p:nvPr/>
        </p:nvSpPr>
        <p:spPr>
          <a:xfrm>
            <a:off x="4050087" y="6065148"/>
            <a:ext cx="3352819" cy="369332"/>
          </a:xfrm>
          <a:prstGeom prst="rect">
            <a:avLst/>
          </a:prstGeom>
          <a:noFill/>
        </p:spPr>
        <p:txBody>
          <a:bodyPr wrap="square" rtlCol="0">
            <a:spAutoFit/>
          </a:bodyPr>
          <a:lstStyle/>
          <a:p>
            <a:r xmlns:a="http://schemas.openxmlformats.org/drawingml/2006/main">
              <a:rPr lang="en" dirty="0"/>
              <a:t>description</a:t>
            </a:r>
          </a:p>
        </p:txBody>
      </p:sp>
      <p:sp>
        <p:nvSpPr>
          <p:cNvPr id="46" name="ZoneTexte 45">
            <a:extLst>
              <a:ext uri="{FF2B5EF4-FFF2-40B4-BE49-F238E27FC236}">
                <a16:creationId xmlns:a16="http://schemas.microsoft.com/office/drawing/2014/main" id="{69F21775-EEDA-1F07-1487-33B9F532C923}"/>
              </a:ext>
            </a:extLst>
          </p:cNvPr>
          <p:cNvSpPr txBox="1"/>
          <p:nvPr/>
        </p:nvSpPr>
        <p:spPr>
          <a:xfrm>
            <a:off x="6909155" y="2657970"/>
            <a:ext cx="1164046" cy="369332"/>
          </a:xfrm>
          <a:prstGeom prst="rect">
            <a:avLst/>
          </a:prstGeom>
          <a:noFill/>
        </p:spPr>
        <p:txBody>
          <a:bodyPr wrap="square" rtlCol="0">
            <a:spAutoFit/>
          </a:bodyPr>
          <a:lstStyle/>
          <a:p>
            <a:r xmlns:a="http://schemas.openxmlformats.org/drawingml/2006/main">
              <a:rPr lang="en" b="1" i="1" u="sng" dirty="0"/>
              <a:t>ELITE</a:t>
            </a:r>
          </a:p>
        </p:txBody>
      </p:sp>
      <p:sp>
        <p:nvSpPr>
          <p:cNvPr id="47" name="ZoneTexte 46">
            <a:extLst>
              <a:ext uri="{FF2B5EF4-FFF2-40B4-BE49-F238E27FC236}">
                <a16:creationId xmlns:a16="http://schemas.microsoft.com/office/drawing/2014/main" id="{8F1B56FF-DAD8-6276-A952-D7415EBD0BDE}"/>
              </a:ext>
            </a:extLst>
          </p:cNvPr>
          <p:cNvSpPr txBox="1"/>
          <p:nvPr/>
        </p:nvSpPr>
        <p:spPr>
          <a:xfrm>
            <a:off x="296387" y="717296"/>
            <a:ext cx="1164046" cy="369332"/>
          </a:xfrm>
          <a:prstGeom prst="rect">
            <a:avLst/>
          </a:prstGeom>
          <a:noFill/>
        </p:spPr>
        <p:txBody>
          <a:bodyPr wrap="square" rtlCol="0">
            <a:spAutoFit/>
          </a:bodyPr>
          <a:lstStyle/>
          <a:p>
            <a:r xmlns:a="http://schemas.openxmlformats.org/drawingml/2006/main">
              <a:rPr lang="en" dirty="0"/>
              <a:t>match</a:t>
            </a:r>
          </a:p>
        </p:txBody>
      </p:sp>
      <p:sp>
        <p:nvSpPr>
          <p:cNvPr id="48" name="Rectangle 47">
            <a:extLst>
              <a:ext uri="{FF2B5EF4-FFF2-40B4-BE49-F238E27FC236}">
                <a16:creationId xmlns:a16="http://schemas.microsoft.com/office/drawing/2014/main" id="{888209B3-C5EA-00DA-3783-10CDDCD5A0F2}"/>
              </a:ext>
            </a:extLst>
          </p:cNvPr>
          <p:cNvSpPr/>
          <p:nvPr/>
        </p:nvSpPr>
        <p:spPr>
          <a:xfrm>
            <a:off x="225267" y="717296"/>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9" name="ZoneTexte 48">
            <a:extLst>
              <a:ext uri="{FF2B5EF4-FFF2-40B4-BE49-F238E27FC236}">
                <a16:creationId xmlns:a16="http://schemas.microsoft.com/office/drawing/2014/main" id="{2D71C752-50F1-F5C2-C0EC-5AAB585FBBFA}"/>
              </a:ext>
            </a:extLst>
          </p:cNvPr>
          <p:cNvSpPr txBox="1"/>
          <p:nvPr/>
        </p:nvSpPr>
        <p:spPr>
          <a:xfrm>
            <a:off x="1557110" y="716864"/>
            <a:ext cx="1673155" cy="369332"/>
          </a:xfrm>
          <a:prstGeom prst="rect">
            <a:avLst/>
          </a:prstGeom>
          <a:noFill/>
        </p:spPr>
        <p:txBody>
          <a:bodyPr wrap="square" rtlCol="0">
            <a:spAutoFit/>
          </a:bodyPr>
          <a:lstStyle/>
          <a:p>
            <a:r xmlns:a="http://schemas.openxmlformats.org/drawingml/2006/main">
              <a:rPr lang="en" dirty="0"/>
              <a:t>List of profiles</a:t>
            </a:r>
          </a:p>
        </p:txBody>
      </p:sp>
      <p:sp>
        <p:nvSpPr>
          <p:cNvPr id="50" name="Rectangle 49">
            <a:extLst>
              <a:ext uri="{FF2B5EF4-FFF2-40B4-BE49-F238E27FC236}">
                <a16:creationId xmlns:a16="http://schemas.microsoft.com/office/drawing/2014/main" id="{294C1642-124E-9494-03BE-7C3AEB088516}"/>
              </a:ext>
            </a:extLst>
          </p:cNvPr>
          <p:cNvSpPr/>
          <p:nvPr/>
        </p:nvSpPr>
        <p:spPr>
          <a:xfrm>
            <a:off x="1557111" y="716864"/>
            <a:ext cx="1524128" cy="3770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sp>
        <p:nvSpPr>
          <p:cNvPr id="51" name="ZoneTexte 50">
            <a:extLst>
              <a:ext uri="{FF2B5EF4-FFF2-40B4-BE49-F238E27FC236}">
                <a16:creationId xmlns:a16="http://schemas.microsoft.com/office/drawing/2014/main" id="{F7AE5943-0EDC-DF90-3BF0-545B3EE55B0E}"/>
              </a:ext>
            </a:extLst>
          </p:cNvPr>
          <p:cNvSpPr txBox="1"/>
          <p:nvPr/>
        </p:nvSpPr>
        <p:spPr>
          <a:xfrm>
            <a:off x="3405347" y="717296"/>
            <a:ext cx="1164046" cy="369332"/>
          </a:xfrm>
          <a:prstGeom prst="rect">
            <a:avLst/>
          </a:prstGeom>
          <a:noFill/>
        </p:spPr>
        <p:txBody>
          <a:bodyPr wrap="square" rtlCol="0">
            <a:spAutoFit/>
          </a:bodyPr>
          <a:lstStyle/>
          <a:p>
            <a:r xmlns:a="http://schemas.openxmlformats.org/drawingml/2006/main">
              <a:rPr lang="en" dirty="0"/>
              <a:t>favorites</a:t>
            </a:r>
          </a:p>
        </p:txBody>
      </p:sp>
      <p:sp>
        <p:nvSpPr>
          <p:cNvPr id="52" name="Rectangle 51">
            <a:extLst>
              <a:ext uri="{FF2B5EF4-FFF2-40B4-BE49-F238E27FC236}">
                <a16:creationId xmlns:a16="http://schemas.microsoft.com/office/drawing/2014/main" id="{23489392-0B1A-6AAB-7C56-4D834397A01A}"/>
              </a:ext>
            </a:extLst>
          </p:cNvPr>
          <p:cNvSpPr/>
          <p:nvPr/>
        </p:nvSpPr>
        <p:spPr>
          <a:xfrm>
            <a:off x="3334227" y="717296"/>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53" name="ZoneTexte 52">
            <a:extLst>
              <a:ext uri="{FF2B5EF4-FFF2-40B4-BE49-F238E27FC236}">
                <a16:creationId xmlns:a16="http://schemas.microsoft.com/office/drawing/2014/main" id="{CAF53D3E-6212-F0F4-204A-CFD3010CA61E}"/>
              </a:ext>
            </a:extLst>
          </p:cNvPr>
          <p:cNvSpPr txBox="1"/>
          <p:nvPr/>
        </p:nvSpPr>
        <p:spPr>
          <a:xfrm>
            <a:off x="4715309" y="699810"/>
            <a:ext cx="1164046" cy="369332"/>
          </a:xfrm>
          <a:prstGeom prst="rect">
            <a:avLst/>
          </a:prstGeom>
          <a:noFill/>
        </p:spPr>
        <p:txBody>
          <a:bodyPr wrap="square" rtlCol="0">
            <a:spAutoFit/>
          </a:bodyPr>
          <a:lstStyle/>
          <a:p>
            <a:r xmlns:a="http://schemas.openxmlformats.org/drawingml/2006/main">
              <a:rPr lang="en" dirty="0">
                <a:highlight>
                  <a:srgbClr val="FF0000"/>
                </a:highlight>
              </a:rPr>
              <a:t>archive</a:t>
            </a:r>
          </a:p>
        </p:txBody>
      </p:sp>
      <p:sp>
        <p:nvSpPr>
          <p:cNvPr id="54" name="Rectangle 53">
            <a:extLst>
              <a:ext uri="{FF2B5EF4-FFF2-40B4-BE49-F238E27FC236}">
                <a16:creationId xmlns:a16="http://schemas.microsoft.com/office/drawing/2014/main" id="{8D3835D7-A097-7FC8-3994-9A22E1211812}"/>
              </a:ext>
            </a:extLst>
          </p:cNvPr>
          <p:cNvSpPr/>
          <p:nvPr/>
        </p:nvSpPr>
        <p:spPr>
          <a:xfrm>
            <a:off x="4644189" y="699810"/>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highlight>
                <a:srgbClr val="FF0000"/>
              </a:highlight>
            </a:endParaRPr>
          </a:p>
        </p:txBody>
      </p:sp>
      <p:sp>
        <p:nvSpPr>
          <p:cNvPr id="58" name="ZoneTexte 57">
            <a:extLst>
              <a:ext uri="{FF2B5EF4-FFF2-40B4-BE49-F238E27FC236}">
                <a16:creationId xmlns:a16="http://schemas.microsoft.com/office/drawing/2014/main" id="{B17D594B-877C-F458-D0B4-6459574C4FB4}"/>
              </a:ext>
            </a:extLst>
          </p:cNvPr>
          <p:cNvSpPr txBox="1"/>
          <p:nvPr/>
        </p:nvSpPr>
        <p:spPr>
          <a:xfrm>
            <a:off x="6499453" y="4554216"/>
            <a:ext cx="1164046" cy="307777"/>
          </a:xfrm>
          <a:prstGeom prst="rect">
            <a:avLst/>
          </a:prstGeom>
          <a:noFill/>
        </p:spPr>
        <p:txBody>
          <a:bodyPr wrap="square" rtlCol="0">
            <a:spAutoFit/>
          </a:bodyPr>
          <a:lstStyle/>
          <a:p>
            <a:r xmlns:a="http://schemas.openxmlformats.org/drawingml/2006/main">
              <a:rPr lang="en" sz="1400" dirty="0"/>
              <a:t>unarchive</a:t>
            </a:r>
          </a:p>
        </p:txBody>
      </p:sp>
      <p:sp>
        <p:nvSpPr>
          <p:cNvPr id="59" name="Rectangle 58">
            <a:extLst>
              <a:ext uri="{FF2B5EF4-FFF2-40B4-BE49-F238E27FC236}">
                <a16:creationId xmlns:a16="http://schemas.microsoft.com/office/drawing/2014/main" id="{04E20DBD-64BA-8D7C-EFC6-02D4F902ED7B}"/>
              </a:ext>
            </a:extLst>
          </p:cNvPr>
          <p:cNvSpPr/>
          <p:nvPr/>
        </p:nvSpPr>
        <p:spPr>
          <a:xfrm>
            <a:off x="6499453" y="4548399"/>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5" name="ZoneTexte 54">
            <a:extLst>
              <a:ext uri="{FF2B5EF4-FFF2-40B4-BE49-F238E27FC236}">
                <a16:creationId xmlns:a16="http://schemas.microsoft.com/office/drawing/2014/main" id="{1D207375-801A-7604-401C-6EC6B716D550}"/>
              </a:ext>
            </a:extLst>
          </p:cNvPr>
          <p:cNvSpPr txBox="1"/>
          <p:nvPr/>
        </p:nvSpPr>
        <p:spPr>
          <a:xfrm>
            <a:off x="892758" y="1277706"/>
            <a:ext cx="2787473" cy="369332"/>
          </a:xfrm>
          <a:prstGeom prst="rect">
            <a:avLst/>
          </a:prstGeom>
          <a:noFill/>
        </p:spPr>
        <p:txBody>
          <a:bodyPr wrap="square" rtlCol="0">
            <a:spAutoFit/>
          </a:bodyPr>
          <a:lstStyle/>
          <a:p>
            <a:r xmlns:a="http://schemas.openxmlformats.org/drawingml/2006/main">
              <a:rPr lang="en" dirty="0"/>
              <a:t>Filter I want to see</a:t>
            </a:r>
          </a:p>
        </p:txBody>
      </p:sp>
      <p:sp>
        <p:nvSpPr>
          <p:cNvPr id="56" name="Rectangle 55">
            <a:extLst>
              <a:ext uri="{FF2B5EF4-FFF2-40B4-BE49-F238E27FC236}">
                <a16:creationId xmlns:a16="http://schemas.microsoft.com/office/drawing/2014/main" id="{5D177A5D-0A96-C089-6E28-DA9C14635794}"/>
              </a:ext>
            </a:extLst>
          </p:cNvPr>
          <p:cNvSpPr/>
          <p:nvPr/>
        </p:nvSpPr>
        <p:spPr>
          <a:xfrm>
            <a:off x="821639" y="1277706"/>
            <a:ext cx="240862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7" name="ZoneTexte 56">
            <a:extLst>
              <a:ext uri="{FF2B5EF4-FFF2-40B4-BE49-F238E27FC236}">
                <a16:creationId xmlns:a16="http://schemas.microsoft.com/office/drawing/2014/main" id="{EA05EEAB-56A7-FAA1-BC08-8ABE39B376FA}"/>
              </a:ext>
            </a:extLst>
          </p:cNvPr>
          <p:cNvSpPr txBox="1"/>
          <p:nvPr/>
        </p:nvSpPr>
        <p:spPr>
          <a:xfrm>
            <a:off x="4100644" y="1255463"/>
            <a:ext cx="2787473" cy="369332"/>
          </a:xfrm>
          <a:prstGeom prst="rect">
            <a:avLst/>
          </a:prstGeom>
          <a:noFill/>
        </p:spPr>
        <p:txBody>
          <a:bodyPr wrap="square" rtlCol="0">
            <a:spAutoFit/>
          </a:bodyPr>
          <a:lstStyle/>
          <a:p>
            <a:r xmlns:a="http://schemas.openxmlformats.org/drawingml/2006/main">
              <a:rPr lang="en" dirty="0"/>
              <a:t>Filter I want to block</a:t>
            </a:r>
          </a:p>
        </p:txBody>
      </p:sp>
      <p:sp>
        <p:nvSpPr>
          <p:cNvPr id="60" name="Rectangle 59">
            <a:extLst>
              <a:ext uri="{FF2B5EF4-FFF2-40B4-BE49-F238E27FC236}">
                <a16:creationId xmlns:a16="http://schemas.microsoft.com/office/drawing/2014/main" id="{CE220850-6F46-9F3E-EF7E-3957484B9E1E}"/>
              </a:ext>
            </a:extLst>
          </p:cNvPr>
          <p:cNvSpPr/>
          <p:nvPr/>
        </p:nvSpPr>
        <p:spPr>
          <a:xfrm>
            <a:off x="3916076" y="1277622"/>
            <a:ext cx="240862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1" name="ZoneTexte 60">
            <a:extLst>
              <a:ext uri="{FF2B5EF4-FFF2-40B4-BE49-F238E27FC236}">
                <a16:creationId xmlns:a16="http://schemas.microsoft.com/office/drawing/2014/main" id="{34A759C0-E8FA-4371-E31F-77D0C307DB04}"/>
              </a:ext>
            </a:extLst>
          </p:cNvPr>
          <p:cNvSpPr txBox="1"/>
          <p:nvPr/>
        </p:nvSpPr>
        <p:spPr>
          <a:xfrm>
            <a:off x="5849153" y="697014"/>
            <a:ext cx="1164046" cy="369332"/>
          </a:xfrm>
          <a:prstGeom prst="rect">
            <a:avLst/>
          </a:prstGeom>
          <a:noFill/>
        </p:spPr>
        <p:txBody>
          <a:bodyPr wrap="square" rtlCol="0">
            <a:spAutoFit/>
          </a:bodyPr>
          <a:lstStyle/>
          <a:p>
            <a:r xmlns:a="http://schemas.openxmlformats.org/drawingml/2006/main">
              <a:rPr lang="en" dirty="0"/>
              <a:t>real</a:t>
            </a:r>
          </a:p>
        </p:txBody>
      </p:sp>
      <p:sp>
        <p:nvSpPr>
          <p:cNvPr id="62" name="Rectangle 61">
            <a:extLst>
              <a:ext uri="{FF2B5EF4-FFF2-40B4-BE49-F238E27FC236}">
                <a16:creationId xmlns:a16="http://schemas.microsoft.com/office/drawing/2014/main" id="{F1C56DF3-EA79-A6F7-0009-DCC0851EBEDB}"/>
              </a:ext>
            </a:extLst>
          </p:cNvPr>
          <p:cNvSpPr/>
          <p:nvPr/>
        </p:nvSpPr>
        <p:spPr>
          <a:xfrm>
            <a:off x="5778033" y="69701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3" name="ZoneTexte 62">
            <a:extLst>
              <a:ext uri="{FF2B5EF4-FFF2-40B4-BE49-F238E27FC236}">
                <a16:creationId xmlns:a16="http://schemas.microsoft.com/office/drawing/2014/main" id="{1A9079F7-DD00-00AC-2C96-BDC77AA7F74B}"/>
              </a:ext>
            </a:extLst>
          </p:cNvPr>
          <p:cNvSpPr txBox="1"/>
          <p:nvPr/>
        </p:nvSpPr>
        <p:spPr>
          <a:xfrm>
            <a:off x="7122655" y="688731"/>
            <a:ext cx="1164046" cy="369332"/>
          </a:xfrm>
          <a:prstGeom prst="rect">
            <a:avLst/>
          </a:prstGeom>
          <a:noFill/>
        </p:spPr>
        <p:txBody>
          <a:bodyPr wrap="square" rtlCol="0">
            <a:spAutoFit/>
          </a:bodyPr>
          <a:lstStyle/>
          <a:p>
            <a:r xmlns:a="http://schemas.openxmlformats.org/drawingml/2006/main">
              <a:rPr lang="en" dirty="0"/>
              <a:t>story</a:t>
            </a:r>
          </a:p>
        </p:txBody>
      </p:sp>
      <p:sp>
        <p:nvSpPr>
          <p:cNvPr id="64" name="Rectangle 63">
            <a:extLst>
              <a:ext uri="{FF2B5EF4-FFF2-40B4-BE49-F238E27FC236}">
                <a16:creationId xmlns:a16="http://schemas.microsoft.com/office/drawing/2014/main" id="{352144E2-B3A0-6DEF-8744-A036BEBBBB9E}"/>
              </a:ext>
            </a:extLst>
          </p:cNvPr>
          <p:cNvSpPr/>
          <p:nvPr/>
        </p:nvSpPr>
        <p:spPr>
          <a:xfrm>
            <a:off x="7051535" y="688731"/>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5" name="ZoneTexte 64">
            <a:extLst>
              <a:ext uri="{FF2B5EF4-FFF2-40B4-BE49-F238E27FC236}">
                <a16:creationId xmlns:a16="http://schemas.microsoft.com/office/drawing/2014/main" id="{9B6D66C5-C96A-CAA0-1069-2C3987A17D7C}"/>
              </a:ext>
            </a:extLst>
          </p:cNvPr>
          <p:cNvSpPr txBox="1"/>
          <p:nvPr/>
        </p:nvSpPr>
        <p:spPr>
          <a:xfrm>
            <a:off x="8369598" y="685777"/>
            <a:ext cx="1164046" cy="369332"/>
          </a:xfrm>
          <a:prstGeom prst="rect">
            <a:avLst/>
          </a:prstGeom>
          <a:noFill/>
        </p:spPr>
        <p:txBody>
          <a:bodyPr wrap="square" rtlCol="0">
            <a:spAutoFit/>
          </a:bodyPr>
          <a:lstStyle/>
          <a:p>
            <a:r xmlns:a="http://schemas.openxmlformats.org/drawingml/2006/main">
              <a:rPr lang="en" dirty="0"/>
              <a:t> </a:t>
            </a:r>
          </a:p>
        </p:txBody>
      </p:sp>
      <p:sp>
        <p:nvSpPr>
          <p:cNvPr id="66" name="Rectangle 65">
            <a:extLst>
              <a:ext uri="{FF2B5EF4-FFF2-40B4-BE49-F238E27FC236}">
                <a16:creationId xmlns:a16="http://schemas.microsoft.com/office/drawing/2014/main" id="{4BB45402-B5F3-895C-0547-5E3F961B993A}"/>
              </a:ext>
            </a:extLst>
          </p:cNvPr>
          <p:cNvSpPr/>
          <p:nvPr/>
        </p:nvSpPr>
        <p:spPr>
          <a:xfrm>
            <a:off x="8298478" y="685777"/>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7" name="ZoneTexte 66">
            <a:extLst>
              <a:ext uri="{FF2B5EF4-FFF2-40B4-BE49-F238E27FC236}">
                <a16:creationId xmlns:a16="http://schemas.microsoft.com/office/drawing/2014/main" id="{B3E0FD9A-7BCE-10AF-C311-570A4E908CD1}"/>
              </a:ext>
            </a:extLst>
          </p:cNvPr>
          <p:cNvSpPr txBox="1"/>
          <p:nvPr/>
        </p:nvSpPr>
        <p:spPr>
          <a:xfrm>
            <a:off x="8320336" y="685777"/>
            <a:ext cx="1164046" cy="369332"/>
          </a:xfrm>
          <a:prstGeom prst="rect">
            <a:avLst/>
          </a:prstGeom>
          <a:noFill/>
        </p:spPr>
        <p:txBody>
          <a:bodyPr wrap="square" rtlCol="0">
            <a:spAutoFit/>
          </a:bodyPr>
          <a:lstStyle/>
          <a:p>
            <a:r xmlns:a="http://schemas.openxmlformats.org/drawingml/2006/main">
              <a:rPr lang="en" dirty="0"/>
              <a:t>reaction</a:t>
            </a:r>
          </a:p>
        </p:txBody>
      </p:sp>
      <p:sp>
        <p:nvSpPr>
          <p:cNvPr id="68" name="ZoneTexte 67">
            <a:extLst>
              <a:ext uri="{FF2B5EF4-FFF2-40B4-BE49-F238E27FC236}">
                <a16:creationId xmlns:a16="http://schemas.microsoft.com/office/drawing/2014/main" id="{D0BA070B-6EED-E990-128A-1C3CC8E99E95}"/>
              </a:ext>
            </a:extLst>
          </p:cNvPr>
          <p:cNvSpPr txBox="1"/>
          <p:nvPr/>
        </p:nvSpPr>
        <p:spPr>
          <a:xfrm>
            <a:off x="9513733" y="683778"/>
            <a:ext cx="1305190" cy="369332"/>
          </a:xfrm>
          <a:prstGeom prst="rect">
            <a:avLst/>
          </a:prstGeom>
          <a:noFill/>
        </p:spPr>
        <p:txBody>
          <a:bodyPr wrap="square" rtlCol="0">
            <a:spAutoFit/>
          </a:bodyPr>
          <a:lstStyle/>
          <a:p>
            <a:r xmlns:a="http://schemas.openxmlformats.org/drawingml/2006/main">
              <a:rPr lang="en" dirty="0"/>
              <a:t>event</a:t>
            </a:r>
          </a:p>
        </p:txBody>
      </p:sp>
      <p:sp>
        <p:nvSpPr>
          <p:cNvPr id="69" name="Rectangle 68">
            <a:extLst>
              <a:ext uri="{FF2B5EF4-FFF2-40B4-BE49-F238E27FC236}">
                <a16:creationId xmlns:a16="http://schemas.microsoft.com/office/drawing/2014/main" id="{1C634EDC-54F3-7B4B-E4A8-7E63D2AD94ED}"/>
              </a:ext>
            </a:extLst>
          </p:cNvPr>
          <p:cNvSpPr/>
          <p:nvPr/>
        </p:nvSpPr>
        <p:spPr>
          <a:xfrm>
            <a:off x="9442612" y="683778"/>
            <a:ext cx="1491747" cy="4024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58925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69D72E3-3430-C5B6-489A-2DBB5AAE5E8E}"/>
              </a:ext>
            </a:extLst>
          </p:cNvPr>
          <p:cNvSpPr txBox="1"/>
          <p:nvPr/>
        </p:nvSpPr>
        <p:spPr>
          <a:xfrm>
            <a:off x="311659" y="67884"/>
            <a:ext cx="1164046" cy="369332"/>
          </a:xfrm>
          <a:prstGeom prst="rect">
            <a:avLst/>
          </a:prstGeom>
          <a:noFill/>
        </p:spPr>
        <p:txBody>
          <a:bodyPr wrap="square" rtlCol="0">
            <a:spAutoFit/>
          </a:bodyPr>
          <a:lstStyle/>
          <a:p>
            <a:r xmlns:a="http://schemas.openxmlformats.org/drawingml/2006/main">
              <a:rPr lang="en" dirty="0"/>
              <a:t>seen</a:t>
            </a:r>
          </a:p>
        </p:txBody>
      </p:sp>
      <p:sp>
        <p:nvSpPr>
          <p:cNvPr id="3" name="Rectangle 2">
            <a:extLst>
              <a:ext uri="{FF2B5EF4-FFF2-40B4-BE49-F238E27FC236}">
                <a16:creationId xmlns:a16="http://schemas.microsoft.com/office/drawing/2014/main" id="{D0F81030-5467-222C-DF8E-04ABDB7835F8}"/>
              </a:ext>
            </a:extLst>
          </p:cNvPr>
          <p:cNvSpPr/>
          <p:nvPr/>
        </p:nvSpPr>
        <p:spPr>
          <a:xfrm>
            <a:off x="24053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 name="ZoneTexte 3">
            <a:extLst>
              <a:ext uri="{FF2B5EF4-FFF2-40B4-BE49-F238E27FC236}">
                <a16:creationId xmlns:a16="http://schemas.microsoft.com/office/drawing/2014/main" id="{E3B70D71-1149-8AE1-41F9-40592B9DC7F8}"/>
              </a:ext>
            </a:extLst>
          </p:cNvPr>
          <p:cNvSpPr txBox="1"/>
          <p:nvPr/>
        </p:nvSpPr>
        <p:spPr>
          <a:xfrm>
            <a:off x="1886459" y="67884"/>
            <a:ext cx="1164046" cy="369332"/>
          </a:xfrm>
          <a:prstGeom prst="rect">
            <a:avLst/>
          </a:prstGeom>
          <a:noFill/>
        </p:spPr>
        <p:txBody>
          <a:bodyPr wrap="square" rtlCol="0">
            <a:spAutoFit/>
          </a:bodyPr>
          <a:lstStyle/>
          <a:p>
            <a:r xmlns:a="http://schemas.openxmlformats.org/drawingml/2006/main">
              <a:rPr lang="en" dirty="0"/>
              <a:t>like</a:t>
            </a:r>
          </a:p>
        </p:txBody>
      </p:sp>
      <p:sp>
        <p:nvSpPr>
          <p:cNvPr id="5" name="Rectangle 4">
            <a:extLst>
              <a:ext uri="{FF2B5EF4-FFF2-40B4-BE49-F238E27FC236}">
                <a16:creationId xmlns:a16="http://schemas.microsoft.com/office/drawing/2014/main" id="{5F0B4F3D-36F8-C4FB-DD6E-D1B2A88B973C}"/>
              </a:ext>
            </a:extLst>
          </p:cNvPr>
          <p:cNvSpPr/>
          <p:nvPr/>
        </p:nvSpPr>
        <p:spPr>
          <a:xfrm>
            <a:off x="181533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ZoneTexte 5">
            <a:extLst>
              <a:ext uri="{FF2B5EF4-FFF2-40B4-BE49-F238E27FC236}">
                <a16:creationId xmlns:a16="http://schemas.microsoft.com/office/drawing/2014/main" id="{74E096CE-8240-0644-A685-E3105EA15749}"/>
              </a:ext>
            </a:extLst>
          </p:cNvPr>
          <p:cNvSpPr txBox="1"/>
          <p:nvPr/>
        </p:nvSpPr>
        <p:spPr>
          <a:xfrm>
            <a:off x="3420619" y="67884"/>
            <a:ext cx="1164046" cy="369332"/>
          </a:xfrm>
          <a:prstGeom prst="rect">
            <a:avLst/>
          </a:prstGeom>
          <a:noFill/>
        </p:spPr>
        <p:txBody>
          <a:bodyPr wrap="square" rtlCol="0">
            <a:spAutoFit/>
          </a:bodyPr>
          <a:lstStyle/>
          <a:p>
            <a:r xmlns:a="http://schemas.openxmlformats.org/drawingml/2006/main">
              <a:rPr lang="en" dirty="0"/>
              <a:t>message</a:t>
            </a:r>
          </a:p>
        </p:txBody>
      </p:sp>
      <p:sp>
        <p:nvSpPr>
          <p:cNvPr id="7" name="Rectangle 6">
            <a:extLst>
              <a:ext uri="{FF2B5EF4-FFF2-40B4-BE49-F238E27FC236}">
                <a16:creationId xmlns:a16="http://schemas.microsoft.com/office/drawing/2014/main" id="{F6E038D3-98A8-F0C3-BC8F-ECB303063B82}"/>
              </a:ext>
            </a:extLst>
          </p:cNvPr>
          <p:cNvSpPr/>
          <p:nvPr/>
        </p:nvSpPr>
        <p:spPr>
          <a:xfrm>
            <a:off x="334949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ZoneTexte 7">
            <a:extLst>
              <a:ext uri="{FF2B5EF4-FFF2-40B4-BE49-F238E27FC236}">
                <a16:creationId xmlns:a16="http://schemas.microsoft.com/office/drawing/2014/main" id="{A89915BC-744B-826E-15E3-3879182A9F63}"/>
              </a:ext>
            </a:extLst>
          </p:cNvPr>
          <p:cNvSpPr txBox="1"/>
          <p:nvPr/>
        </p:nvSpPr>
        <p:spPr>
          <a:xfrm>
            <a:off x="4979453" y="67884"/>
            <a:ext cx="1391202" cy="369332"/>
          </a:xfrm>
          <a:prstGeom prst="rect">
            <a:avLst/>
          </a:prstGeom>
          <a:noFill/>
        </p:spPr>
        <p:txBody>
          <a:bodyPr wrap="square" rtlCol="0">
            <a:spAutoFit/>
          </a:bodyPr>
          <a:lstStyle/>
          <a:p>
            <a:r xmlns:a="http://schemas.openxmlformats.org/drawingml/2006/main">
              <a:rPr lang="en" dirty="0"/>
              <a:t>notification</a:t>
            </a:r>
          </a:p>
        </p:txBody>
      </p:sp>
      <p:sp>
        <p:nvSpPr>
          <p:cNvPr id="9" name="Rectangle 8">
            <a:extLst>
              <a:ext uri="{FF2B5EF4-FFF2-40B4-BE49-F238E27FC236}">
                <a16:creationId xmlns:a16="http://schemas.microsoft.com/office/drawing/2014/main" id="{4881F29D-183E-7F65-1135-373FF73AD8CB}"/>
              </a:ext>
            </a:extLst>
          </p:cNvPr>
          <p:cNvSpPr/>
          <p:nvPr/>
        </p:nvSpPr>
        <p:spPr>
          <a:xfrm>
            <a:off x="4908332" y="67884"/>
            <a:ext cx="131209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ZoneTexte 17">
            <a:extLst>
              <a:ext uri="{FF2B5EF4-FFF2-40B4-BE49-F238E27FC236}">
                <a16:creationId xmlns:a16="http://schemas.microsoft.com/office/drawing/2014/main" id="{D11B0C04-F90A-0425-C7E9-97D3B9FF8835}"/>
              </a:ext>
            </a:extLst>
          </p:cNvPr>
          <p:cNvSpPr txBox="1"/>
          <p:nvPr/>
        </p:nvSpPr>
        <p:spPr>
          <a:xfrm>
            <a:off x="1618801" y="1196358"/>
            <a:ext cx="2787473" cy="369332"/>
          </a:xfrm>
          <a:prstGeom prst="rect">
            <a:avLst/>
          </a:prstGeom>
          <a:noFill/>
        </p:spPr>
        <p:txBody>
          <a:bodyPr wrap="square" rtlCol="0">
            <a:spAutoFit/>
          </a:bodyPr>
          <a:lstStyle/>
          <a:p>
            <a:r xmlns:a="http://schemas.openxmlformats.org/drawingml/2006/main">
              <a:rPr lang="en" dirty="0"/>
              <a:t>Filter I want to see</a:t>
            </a:r>
          </a:p>
        </p:txBody>
      </p:sp>
      <p:sp>
        <p:nvSpPr>
          <p:cNvPr id="19" name="Rectangle 18">
            <a:extLst>
              <a:ext uri="{FF2B5EF4-FFF2-40B4-BE49-F238E27FC236}">
                <a16:creationId xmlns:a16="http://schemas.microsoft.com/office/drawing/2014/main" id="{32974F50-1367-F522-5C77-E4F963B3E04B}"/>
              </a:ext>
            </a:extLst>
          </p:cNvPr>
          <p:cNvSpPr/>
          <p:nvPr/>
        </p:nvSpPr>
        <p:spPr>
          <a:xfrm>
            <a:off x="1547682" y="1196358"/>
            <a:ext cx="240862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ZoneTexte 19">
            <a:extLst>
              <a:ext uri="{FF2B5EF4-FFF2-40B4-BE49-F238E27FC236}">
                <a16:creationId xmlns:a16="http://schemas.microsoft.com/office/drawing/2014/main" id="{8F0DBC11-8528-85A3-AAAB-A46B9A10580C}"/>
              </a:ext>
            </a:extLst>
          </p:cNvPr>
          <p:cNvSpPr txBox="1"/>
          <p:nvPr/>
        </p:nvSpPr>
        <p:spPr>
          <a:xfrm>
            <a:off x="4826687" y="1174115"/>
            <a:ext cx="2787473" cy="369332"/>
          </a:xfrm>
          <a:prstGeom prst="rect">
            <a:avLst/>
          </a:prstGeom>
          <a:noFill/>
        </p:spPr>
        <p:txBody>
          <a:bodyPr wrap="square" rtlCol="0">
            <a:spAutoFit/>
          </a:bodyPr>
          <a:lstStyle/>
          <a:p>
            <a:r xmlns:a="http://schemas.openxmlformats.org/drawingml/2006/main">
              <a:rPr lang="en" dirty="0"/>
              <a:t>Filter I want to block</a:t>
            </a:r>
          </a:p>
        </p:txBody>
      </p:sp>
      <p:sp>
        <p:nvSpPr>
          <p:cNvPr id="21" name="Rectangle 20">
            <a:extLst>
              <a:ext uri="{FF2B5EF4-FFF2-40B4-BE49-F238E27FC236}">
                <a16:creationId xmlns:a16="http://schemas.microsoft.com/office/drawing/2014/main" id="{E778F98F-C28D-69CB-4014-55142DEF81B2}"/>
              </a:ext>
            </a:extLst>
          </p:cNvPr>
          <p:cNvSpPr/>
          <p:nvPr/>
        </p:nvSpPr>
        <p:spPr>
          <a:xfrm>
            <a:off x="4642119" y="1196274"/>
            <a:ext cx="240862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1" name="ZoneTexte 30">
            <a:extLst>
              <a:ext uri="{FF2B5EF4-FFF2-40B4-BE49-F238E27FC236}">
                <a16:creationId xmlns:a16="http://schemas.microsoft.com/office/drawing/2014/main" id="{9C908698-59AA-8D1C-5788-C5E13C38C7A6}"/>
              </a:ext>
            </a:extLst>
          </p:cNvPr>
          <p:cNvSpPr txBox="1"/>
          <p:nvPr/>
        </p:nvSpPr>
        <p:spPr>
          <a:xfrm>
            <a:off x="1557110" y="716864"/>
            <a:ext cx="1673155" cy="369332"/>
          </a:xfrm>
          <a:prstGeom prst="rect">
            <a:avLst/>
          </a:prstGeom>
          <a:noFill/>
        </p:spPr>
        <p:txBody>
          <a:bodyPr wrap="square" rtlCol="0">
            <a:spAutoFit/>
          </a:bodyPr>
          <a:lstStyle/>
          <a:p>
            <a:r xmlns:a="http://schemas.openxmlformats.org/drawingml/2006/main">
              <a:rPr lang="en" dirty="0"/>
              <a:t>List of profiles</a:t>
            </a:r>
          </a:p>
        </p:txBody>
      </p:sp>
      <p:sp>
        <p:nvSpPr>
          <p:cNvPr id="32" name="Rectangle 31">
            <a:extLst>
              <a:ext uri="{FF2B5EF4-FFF2-40B4-BE49-F238E27FC236}">
                <a16:creationId xmlns:a16="http://schemas.microsoft.com/office/drawing/2014/main" id="{AD3801C9-38DB-9075-621D-EAB0B24C82F3}"/>
              </a:ext>
            </a:extLst>
          </p:cNvPr>
          <p:cNvSpPr/>
          <p:nvPr/>
        </p:nvSpPr>
        <p:spPr>
          <a:xfrm>
            <a:off x="1557111" y="716864"/>
            <a:ext cx="1524128" cy="3770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sp>
        <p:nvSpPr>
          <p:cNvPr id="33" name="ZoneTexte 32">
            <a:extLst>
              <a:ext uri="{FF2B5EF4-FFF2-40B4-BE49-F238E27FC236}">
                <a16:creationId xmlns:a16="http://schemas.microsoft.com/office/drawing/2014/main" id="{0D690D91-8750-0AD4-CFD4-44C4E113B502}"/>
              </a:ext>
            </a:extLst>
          </p:cNvPr>
          <p:cNvSpPr txBox="1"/>
          <p:nvPr/>
        </p:nvSpPr>
        <p:spPr>
          <a:xfrm>
            <a:off x="3405347" y="717296"/>
            <a:ext cx="1164046" cy="369332"/>
          </a:xfrm>
          <a:prstGeom prst="rect">
            <a:avLst/>
          </a:prstGeom>
          <a:noFill/>
        </p:spPr>
        <p:txBody>
          <a:bodyPr wrap="square" rtlCol="0">
            <a:spAutoFit/>
          </a:bodyPr>
          <a:lstStyle/>
          <a:p>
            <a:r xmlns:a="http://schemas.openxmlformats.org/drawingml/2006/main">
              <a:rPr lang="en" dirty="0"/>
              <a:t>favorites</a:t>
            </a:r>
          </a:p>
        </p:txBody>
      </p:sp>
      <p:sp>
        <p:nvSpPr>
          <p:cNvPr id="34" name="Rectangle 33">
            <a:extLst>
              <a:ext uri="{FF2B5EF4-FFF2-40B4-BE49-F238E27FC236}">
                <a16:creationId xmlns:a16="http://schemas.microsoft.com/office/drawing/2014/main" id="{1151CA1B-5C86-935B-57E4-B9CCC6602AB6}"/>
              </a:ext>
            </a:extLst>
          </p:cNvPr>
          <p:cNvSpPr/>
          <p:nvPr/>
        </p:nvSpPr>
        <p:spPr>
          <a:xfrm>
            <a:off x="3334227" y="717296"/>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1" name="ZoneTexte 40">
            <a:extLst>
              <a:ext uri="{FF2B5EF4-FFF2-40B4-BE49-F238E27FC236}">
                <a16:creationId xmlns:a16="http://schemas.microsoft.com/office/drawing/2014/main" id="{7E29B964-39AE-BB18-81D3-1CE9A07353C4}"/>
              </a:ext>
            </a:extLst>
          </p:cNvPr>
          <p:cNvSpPr txBox="1"/>
          <p:nvPr/>
        </p:nvSpPr>
        <p:spPr>
          <a:xfrm>
            <a:off x="4715309" y="699810"/>
            <a:ext cx="1164046" cy="369332"/>
          </a:xfrm>
          <a:prstGeom prst="rect">
            <a:avLst/>
          </a:prstGeom>
          <a:noFill/>
        </p:spPr>
        <p:txBody>
          <a:bodyPr wrap="square" rtlCol="0">
            <a:spAutoFit/>
          </a:bodyPr>
          <a:lstStyle/>
          <a:p>
            <a:r xmlns:a="http://schemas.openxmlformats.org/drawingml/2006/main">
              <a:rPr lang="en" dirty="0"/>
              <a:t>archive</a:t>
            </a:r>
          </a:p>
        </p:txBody>
      </p:sp>
      <p:sp>
        <p:nvSpPr>
          <p:cNvPr id="42" name="Rectangle 41">
            <a:extLst>
              <a:ext uri="{FF2B5EF4-FFF2-40B4-BE49-F238E27FC236}">
                <a16:creationId xmlns:a16="http://schemas.microsoft.com/office/drawing/2014/main" id="{C337E1A3-C690-171F-E599-E157D7164659}"/>
              </a:ext>
            </a:extLst>
          </p:cNvPr>
          <p:cNvSpPr/>
          <p:nvPr/>
        </p:nvSpPr>
        <p:spPr>
          <a:xfrm>
            <a:off x="4644189" y="699810"/>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3" name="ZoneTexte 42">
            <a:extLst>
              <a:ext uri="{FF2B5EF4-FFF2-40B4-BE49-F238E27FC236}">
                <a16:creationId xmlns:a16="http://schemas.microsoft.com/office/drawing/2014/main" id="{279C1008-D5C9-7DE7-D23F-C08C957ED93C}"/>
              </a:ext>
            </a:extLst>
          </p:cNvPr>
          <p:cNvSpPr txBox="1"/>
          <p:nvPr/>
        </p:nvSpPr>
        <p:spPr>
          <a:xfrm>
            <a:off x="5950475" y="688731"/>
            <a:ext cx="1164046" cy="369332"/>
          </a:xfrm>
          <a:prstGeom prst="rect">
            <a:avLst/>
          </a:prstGeom>
          <a:noFill/>
        </p:spPr>
        <p:txBody>
          <a:bodyPr wrap="square" rtlCol="0">
            <a:spAutoFit/>
          </a:bodyPr>
          <a:lstStyle/>
          <a:p>
            <a:r xmlns:a="http://schemas.openxmlformats.org/drawingml/2006/main">
              <a:rPr lang="en" dirty="0" err="1">
                <a:highlight>
                  <a:srgbClr val="FF0000"/>
                </a:highlight>
              </a:rPr>
              <a:t>real</a:t>
            </a:r>
            <a:endParaRPr xmlns:a="http://schemas.openxmlformats.org/drawingml/2006/main" lang="fr-FR" dirty="0">
              <a:highlight>
                <a:srgbClr val="FF0000"/>
              </a:highlight>
            </a:endParaRPr>
          </a:p>
        </p:txBody>
      </p:sp>
      <p:sp>
        <p:nvSpPr>
          <p:cNvPr id="44" name="Rectangle 43">
            <a:extLst>
              <a:ext uri="{FF2B5EF4-FFF2-40B4-BE49-F238E27FC236}">
                <a16:creationId xmlns:a16="http://schemas.microsoft.com/office/drawing/2014/main" id="{91C83BD1-F6DB-C6F9-F3EB-DB4541C12949}"/>
              </a:ext>
            </a:extLst>
          </p:cNvPr>
          <p:cNvSpPr/>
          <p:nvPr/>
        </p:nvSpPr>
        <p:spPr>
          <a:xfrm>
            <a:off x="5879355" y="688731"/>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highlight>
                <a:srgbClr val="FF0000"/>
              </a:highlight>
            </a:endParaRPr>
          </a:p>
        </p:txBody>
      </p:sp>
      <p:sp>
        <p:nvSpPr>
          <p:cNvPr id="45" name="ZoneTexte 44">
            <a:extLst>
              <a:ext uri="{FF2B5EF4-FFF2-40B4-BE49-F238E27FC236}">
                <a16:creationId xmlns:a16="http://schemas.microsoft.com/office/drawing/2014/main" id="{80360C67-5B4C-F8A7-94B6-DD049A850B6B}"/>
              </a:ext>
            </a:extLst>
          </p:cNvPr>
          <p:cNvSpPr txBox="1"/>
          <p:nvPr/>
        </p:nvSpPr>
        <p:spPr>
          <a:xfrm>
            <a:off x="386757" y="716864"/>
            <a:ext cx="1164046" cy="369332"/>
          </a:xfrm>
          <a:prstGeom prst="rect">
            <a:avLst/>
          </a:prstGeom>
          <a:noFill/>
        </p:spPr>
        <p:txBody>
          <a:bodyPr wrap="square" rtlCol="0">
            <a:spAutoFit/>
          </a:bodyPr>
          <a:lstStyle/>
          <a:p>
            <a:r xmlns:a="http://schemas.openxmlformats.org/drawingml/2006/main">
              <a:rPr lang="en" dirty="0"/>
              <a:t>match</a:t>
            </a:r>
          </a:p>
        </p:txBody>
      </p:sp>
      <p:sp>
        <p:nvSpPr>
          <p:cNvPr id="46" name="Rectangle 45">
            <a:extLst>
              <a:ext uri="{FF2B5EF4-FFF2-40B4-BE49-F238E27FC236}">
                <a16:creationId xmlns:a16="http://schemas.microsoft.com/office/drawing/2014/main" id="{BEE8E00E-BDFF-A63B-BF6A-A107C42F22EB}"/>
              </a:ext>
            </a:extLst>
          </p:cNvPr>
          <p:cNvSpPr/>
          <p:nvPr/>
        </p:nvSpPr>
        <p:spPr>
          <a:xfrm>
            <a:off x="315637" y="71686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8" name="ZoneTexte 47">
            <a:extLst>
              <a:ext uri="{FF2B5EF4-FFF2-40B4-BE49-F238E27FC236}">
                <a16:creationId xmlns:a16="http://schemas.microsoft.com/office/drawing/2014/main" id="{85A44469-53CB-FCEB-7E58-15F5066F2A88}"/>
              </a:ext>
            </a:extLst>
          </p:cNvPr>
          <p:cNvSpPr txBox="1"/>
          <p:nvPr/>
        </p:nvSpPr>
        <p:spPr>
          <a:xfrm>
            <a:off x="7662779" y="751344"/>
            <a:ext cx="4592579" cy="4801314"/>
          </a:xfrm>
          <a:prstGeom prst="rect">
            <a:avLst/>
          </a:prstGeom>
          <a:noFill/>
        </p:spPr>
        <p:txBody>
          <a:bodyPr wrap="square">
            <a:spAutoFit/>
          </a:bodyPr>
          <a:lstStyle/>
          <a:p>
            <a:endParaRPr lang="fr-FR" sz="1800" dirty="0"/>
          </a:p>
          <a:p>
            <a:r xmlns:a="http://schemas.openxmlformats.org/drawingml/2006/main">
              <a:rPr lang="en" sz="1800" dirty="0"/>
              <a:t>The user can upload a video ( </a:t>
            </a:r>
            <a:r xmlns:a="http://schemas.openxmlformats.org/drawingml/2006/main">
              <a:rPr lang="en" sz="1800" dirty="0" err="1"/>
              <a:t>real </a:t>
            </a:r>
            <a:r xmlns:a="http://schemas.openxmlformats.org/drawingml/2006/main">
              <a:rPr lang="en" sz="1800" dirty="0"/>
              <a:t>) from his profile details, limited to 15 seconds (duration to be chosen in administrator) visible 24 hours (duration to be chosen in administrator)</a:t>
            </a:r>
          </a:p>
          <a:p>
            <a:r xmlns:a="http://schemas.openxmlformats.org/drawingml/2006/main">
              <a:rPr lang="en" sz="1800" dirty="0"/>
              <a:t>and limited to 1 video (quantity to be chosen in administrator) per user (can publish a new one by deleting the previous one or when the previous one will be automatically deleted after 24 hours)</a:t>
            </a:r>
          </a:p>
          <a:p>
            <a:endParaRPr lang="fr-FR" sz="1800" dirty="0"/>
          </a:p>
          <a:p>
            <a:r xmlns:a="http://schemas.openxmlformats.org/drawingml/2006/main">
              <a:rPr lang="en" sz="1800" dirty="0"/>
              <a:t>Videos appear in profile </a:t>
            </a:r>
            <a:r xmlns:a="http://schemas.openxmlformats.org/drawingml/2006/main">
              <a:rPr lang="en" sz="1800" dirty="0" err="1"/>
              <a:t>details </a:t>
            </a:r>
            <a:r xmlns:a="http://schemas.openxmlformats.org/drawingml/2006/main">
              <a:rPr lang="en" sz="1800" dirty="0"/>
              <a:t>and the REEL section,</a:t>
            </a:r>
          </a:p>
          <a:p>
            <a:r xmlns:a="http://schemas.openxmlformats.org/drawingml/2006/main">
              <a:rPr lang="en" sz="1800" dirty="0"/>
              <a:t>In the filters, add the possibility by check boxes to choose “archived profiles” “favorite profiles” “list profiles” by default all checked</a:t>
            </a:r>
          </a:p>
        </p:txBody>
      </p:sp>
      <p:sp>
        <p:nvSpPr>
          <p:cNvPr id="49" name="ZoneTexte 48">
            <a:extLst>
              <a:ext uri="{FF2B5EF4-FFF2-40B4-BE49-F238E27FC236}">
                <a16:creationId xmlns:a16="http://schemas.microsoft.com/office/drawing/2014/main" id="{A15347D8-5368-F17E-D04A-CF14FC59C8C2}"/>
              </a:ext>
            </a:extLst>
          </p:cNvPr>
          <p:cNvSpPr txBox="1"/>
          <p:nvPr/>
        </p:nvSpPr>
        <p:spPr>
          <a:xfrm>
            <a:off x="8073201" y="24275"/>
            <a:ext cx="2936240" cy="369332"/>
          </a:xfrm>
          <a:prstGeom prst="rect">
            <a:avLst/>
          </a:prstGeom>
          <a:noFill/>
        </p:spPr>
        <p:txBody>
          <a:bodyPr wrap="square" rtlCol="0">
            <a:spAutoFit/>
          </a:bodyPr>
          <a:lstStyle/>
          <a:p>
            <a:r xmlns:a="http://schemas.openxmlformats.org/drawingml/2006/main">
              <a:rPr lang="en" b="1" dirty="0"/>
              <a:t>V2 Real Page</a:t>
            </a:r>
          </a:p>
        </p:txBody>
      </p:sp>
      <p:sp>
        <p:nvSpPr>
          <p:cNvPr id="50" name="ZoneTexte 49">
            <a:extLst>
              <a:ext uri="{FF2B5EF4-FFF2-40B4-BE49-F238E27FC236}">
                <a16:creationId xmlns:a16="http://schemas.microsoft.com/office/drawing/2014/main" id="{FBCD8C4B-F566-ED79-AD70-21613E1890E7}"/>
              </a:ext>
            </a:extLst>
          </p:cNvPr>
          <p:cNvSpPr txBox="1"/>
          <p:nvPr/>
        </p:nvSpPr>
        <p:spPr>
          <a:xfrm>
            <a:off x="10782979" y="271873"/>
            <a:ext cx="1164046" cy="369332"/>
          </a:xfrm>
          <a:prstGeom prst="rect">
            <a:avLst/>
          </a:prstGeom>
          <a:noFill/>
        </p:spPr>
        <p:txBody>
          <a:bodyPr wrap="square" rtlCol="0">
            <a:spAutoFit/>
          </a:bodyPr>
          <a:lstStyle/>
          <a:p>
            <a:r xmlns:a="http://schemas.openxmlformats.org/drawingml/2006/main">
              <a:rPr lang="en" dirty="0"/>
              <a:t>menu</a:t>
            </a:r>
          </a:p>
        </p:txBody>
      </p:sp>
      <p:sp>
        <p:nvSpPr>
          <p:cNvPr id="51" name="Rectangle 50">
            <a:extLst>
              <a:ext uri="{FF2B5EF4-FFF2-40B4-BE49-F238E27FC236}">
                <a16:creationId xmlns:a16="http://schemas.microsoft.com/office/drawing/2014/main" id="{896C2776-7126-3E1F-B2BE-56C9E58ACB71}"/>
              </a:ext>
            </a:extLst>
          </p:cNvPr>
          <p:cNvSpPr/>
          <p:nvPr/>
        </p:nvSpPr>
        <p:spPr>
          <a:xfrm>
            <a:off x="10711859" y="271873"/>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Rectangle : coins arrondis 9">
            <a:extLst>
              <a:ext uri="{FF2B5EF4-FFF2-40B4-BE49-F238E27FC236}">
                <a16:creationId xmlns:a16="http://schemas.microsoft.com/office/drawing/2014/main" id="{D03FFCB2-B6AC-02D4-6D0B-E5FFB5883BD6}"/>
              </a:ext>
            </a:extLst>
          </p:cNvPr>
          <p:cNvSpPr/>
          <p:nvPr/>
        </p:nvSpPr>
        <p:spPr>
          <a:xfrm>
            <a:off x="1262268" y="2001400"/>
            <a:ext cx="3601359" cy="46910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57F11409-2F8E-E7AD-B88B-1B61A213BE5E}"/>
              </a:ext>
            </a:extLst>
          </p:cNvPr>
          <p:cNvSpPr/>
          <p:nvPr/>
        </p:nvSpPr>
        <p:spPr>
          <a:xfrm>
            <a:off x="3802547" y="2401285"/>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86EA8FB9-E39E-A1DC-6845-0F0A9111A6C2}"/>
              </a:ext>
            </a:extLst>
          </p:cNvPr>
          <p:cNvSpPr/>
          <p:nvPr/>
        </p:nvSpPr>
        <p:spPr>
          <a:xfrm>
            <a:off x="1479773" y="2152756"/>
            <a:ext cx="3080740" cy="4388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42FC1A1A-6763-2573-E881-4D1760B6C35E}"/>
              </a:ext>
            </a:extLst>
          </p:cNvPr>
          <p:cNvSpPr txBox="1"/>
          <p:nvPr/>
        </p:nvSpPr>
        <p:spPr>
          <a:xfrm>
            <a:off x="2549962" y="2790578"/>
            <a:ext cx="1540332" cy="369332"/>
          </a:xfrm>
          <a:prstGeom prst="rect">
            <a:avLst/>
          </a:prstGeom>
          <a:noFill/>
        </p:spPr>
        <p:txBody>
          <a:bodyPr wrap="square" rtlCol="0">
            <a:spAutoFit/>
          </a:bodyPr>
          <a:lstStyle/>
          <a:p>
            <a:r xmlns:a="http://schemas.openxmlformats.org/drawingml/2006/main">
              <a:rPr lang="en" dirty="0" err="1"/>
              <a:t>video</a:t>
            </a:r>
            <a:endParaRPr xmlns:a="http://schemas.openxmlformats.org/drawingml/2006/main" lang="fr-FR" dirty="0"/>
          </a:p>
        </p:txBody>
      </p:sp>
      <p:sp>
        <p:nvSpPr>
          <p:cNvPr id="22" name="Ellipse 21">
            <a:extLst>
              <a:ext uri="{FF2B5EF4-FFF2-40B4-BE49-F238E27FC236}">
                <a16:creationId xmlns:a16="http://schemas.microsoft.com/office/drawing/2014/main" id="{8A8B4EB4-3069-2665-6BA8-BAD6EC68D69E}"/>
              </a:ext>
            </a:extLst>
          </p:cNvPr>
          <p:cNvSpPr/>
          <p:nvPr/>
        </p:nvSpPr>
        <p:spPr>
          <a:xfrm>
            <a:off x="3831763" y="2268172"/>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47" name="ZoneTexte 46">
            <a:extLst>
              <a:ext uri="{FF2B5EF4-FFF2-40B4-BE49-F238E27FC236}">
                <a16:creationId xmlns:a16="http://schemas.microsoft.com/office/drawing/2014/main" id="{6F837BC3-63E9-3004-94A5-FB6A3FDE8F75}"/>
              </a:ext>
            </a:extLst>
          </p:cNvPr>
          <p:cNvSpPr txBox="1"/>
          <p:nvPr/>
        </p:nvSpPr>
        <p:spPr>
          <a:xfrm>
            <a:off x="1817354" y="5468859"/>
            <a:ext cx="1164046" cy="369332"/>
          </a:xfrm>
          <a:prstGeom prst="rect">
            <a:avLst/>
          </a:prstGeom>
          <a:noFill/>
        </p:spPr>
        <p:txBody>
          <a:bodyPr wrap="square" rtlCol="0">
            <a:spAutoFit/>
          </a:bodyPr>
          <a:lstStyle/>
          <a:p>
            <a:r xmlns:a="http://schemas.openxmlformats.org/drawingml/2006/main">
              <a:rPr lang="en" dirty="0"/>
              <a:t>like</a:t>
            </a:r>
          </a:p>
        </p:txBody>
      </p:sp>
      <p:sp>
        <p:nvSpPr>
          <p:cNvPr id="52" name="Rectangle 51">
            <a:extLst>
              <a:ext uri="{FF2B5EF4-FFF2-40B4-BE49-F238E27FC236}">
                <a16:creationId xmlns:a16="http://schemas.microsoft.com/office/drawing/2014/main" id="{3D861D31-906D-11DF-90AA-17B25782ADBE}"/>
              </a:ext>
            </a:extLst>
          </p:cNvPr>
          <p:cNvSpPr/>
          <p:nvPr/>
        </p:nvSpPr>
        <p:spPr>
          <a:xfrm>
            <a:off x="1746234" y="5468859"/>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3" name="ZoneTexte 52">
            <a:extLst>
              <a:ext uri="{FF2B5EF4-FFF2-40B4-BE49-F238E27FC236}">
                <a16:creationId xmlns:a16="http://schemas.microsoft.com/office/drawing/2014/main" id="{099668A1-8DCA-CF17-6465-F4F8627EFC77}"/>
              </a:ext>
            </a:extLst>
          </p:cNvPr>
          <p:cNvSpPr txBox="1"/>
          <p:nvPr/>
        </p:nvSpPr>
        <p:spPr>
          <a:xfrm>
            <a:off x="3007525" y="5483753"/>
            <a:ext cx="1461582" cy="369332"/>
          </a:xfrm>
          <a:prstGeom prst="rect">
            <a:avLst/>
          </a:prstGeom>
          <a:noFill/>
        </p:spPr>
        <p:txBody>
          <a:bodyPr wrap="square" rtlCol="0">
            <a:spAutoFit/>
          </a:bodyPr>
          <a:lstStyle/>
          <a:p>
            <a:r xmlns:a="http://schemas.openxmlformats.org/drawingml/2006/main">
              <a:rPr lang="en" dirty="0"/>
              <a:t>comment</a:t>
            </a:r>
          </a:p>
        </p:txBody>
      </p:sp>
      <p:sp>
        <p:nvSpPr>
          <p:cNvPr id="54" name="Rectangle 53">
            <a:extLst>
              <a:ext uri="{FF2B5EF4-FFF2-40B4-BE49-F238E27FC236}">
                <a16:creationId xmlns:a16="http://schemas.microsoft.com/office/drawing/2014/main" id="{5C6D1C0F-EDF4-0CEB-7F71-4C5CA5F0E7BD}"/>
              </a:ext>
            </a:extLst>
          </p:cNvPr>
          <p:cNvSpPr/>
          <p:nvPr/>
        </p:nvSpPr>
        <p:spPr>
          <a:xfrm>
            <a:off x="2936406" y="5468859"/>
            <a:ext cx="1447092" cy="364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5" name="ZoneTexte 54">
            <a:extLst>
              <a:ext uri="{FF2B5EF4-FFF2-40B4-BE49-F238E27FC236}">
                <a16:creationId xmlns:a16="http://schemas.microsoft.com/office/drawing/2014/main" id="{5A2AD756-7024-172E-6170-EDD7BFDC8BFA}"/>
              </a:ext>
            </a:extLst>
          </p:cNvPr>
          <p:cNvSpPr txBox="1"/>
          <p:nvPr/>
        </p:nvSpPr>
        <p:spPr>
          <a:xfrm>
            <a:off x="2522191" y="4943246"/>
            <a:ext cx="1309572" cy="369332"/>
          </a:xfrm>
          <a:prstGeom prst="rect">
            <a:avLst/>
          </a:prstGeom>
          <a:noFill/>
        </p:spPr>
        <p:txBody>
          <a:bodyPr wrap="square" rtlCol="0">
            <a:spAutoFit/>
          </a:bodyPr>
          <a:lstStyle/>
          <a:p>
            <a:r xmlns:a="http://schemas.openxmlformats.org/drawingml/2006/main">
              <a:rPr lang="en" dirty="0"/>
              <a:t>Profile detail</a:t>
            </a:r>
          </a:p>
        </p:txBody>
      </p:sp>
      <p:sp>
        <p:nvSpPr>
          <p:cNvPr id="56" name="Rectangle 55">
            <a:extLst>
              <a:ext uri="{FF2B5EF4-FFF2-40B4-BE49-F238E27FC236}">
                <a16:creationId xmlns:a16="http://schemas.microsoft.com/office/drawing/2014/main" id="{FB180D7E-A3A9-B5C7-4938-3F1182879A0E}"/>
              </a:ext>
            </a:extLst>
          </p:cNvPr>
          <p:cNvSpPr/>
          <p:nvPr/>
        </p:nvSpPr>
        <p:spPr>
          <a:xfrm>
            <a:off x="2451070" y="4943246"/>
            <a:ext cx="1505237" cy="364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7" name="ZoneTexte 56">
            <a:extLst>
              <a:ext uri="{FF2B5EF4-FFF2-40B4-BE49-F238E27FC236}">
                <a16:creationId xmlns:a16="http://schemas.microsoft.com/office/drawing/2014/main" id="{761B4B82-E4B3-7D71-380E-C790F8E5F4B7}"/>
              </a:ext>
            </a:extLst>
          </p:cNvPr>
          <p:cNvSpPr txBox="1"/>
          <p:nvPr/>
        </p:nvSpPr>
        <p:spPr>
          <a:xfrm>
            <a:off x="7122655" y="688731"/>
            <a:ext cx="1164046" cy="369332"/>
          </a:xfrm>
          <a:prstGeom prst="rect">
            <a:avLst/>
          </a:prstGeom>
          <a:noFill/>
        </p:spPr>
        <p:txBody>
          <a:bodyPr wrap="square" rtlCol="0">
            <a:spAutoFit/>
          </a:bodyPr>
          <a:lstStyle/>
          <a:p>
            <a:r xmlns:a="http://schemas.openxmlformats.org/drawingml/2006/main">
              <a:rPr lang="en" dirty="0"/>
              <a:t>story</a:t>
            </a:r>
          </a:p>
        </p:txBody>
      </p:sp>
      <p:sp>
        <p:nvSpPr>
          <p:cNvPr id="63" name="Rectangle 62">
            <a:extLst>
              <a:ext uri="{FF2B5EF4-FFF2-40B4-BE49-F238E27FC236}">
                <a16:creationId xmlns:a16="http://schemas.microsoft.com/office/drawing/2014/main" id="{1D2EF7C3-BEB4-1C53-83CB-26832064E0EB}"/>
              </a:ext>
            </a:extLst>
          </p:cNvPr>
          <p:cNvSpPr/>
          <p:nvPr/>
        </p:nvSpPr>
        <p:spPr>
          <a:xfrm>
            <a:off x="7051535" y="688731"/>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4" name="ZoneTexte 63">
            <a:extLst>
              <a:ext uri="{FF2B5EF4-FFF2-40B4-BE49-F238E27FC236}">
                <a16:creationId xmlns:a16="http://schemas.microsoft.com/office/drawing/2014/main" id="{8257481C-4528-2517-28D1-9F3C14606131}"/>
              </a:ext>
            </a:extLst>
          </p:cNvPr>
          <p:cNvSpPr txBox="1"/>
          <p:nvPr/>
        </p:nvSpPr>
        <p:spPr>
          <a:xfrm>
            <a:off x="8369598" y="685777"/>
            <a:ext cx="1164046" cy="369332"/>
          </a:xfrm>
          <a:prstGeom prst="rect">
            <a:avLst/>
          </a:prstGeom>
          <a:noFill/>
        </p:spPr>
        <p:txBody>
          <a:bodyPr wrap="square" rtlCol="0">
            <a:spAutoFit/>
          </a:bodyPr>
          <a:lstStyle/>
          <a:p>
            <a:r xmlns:a="http://schemas.openxmlformats.org/drawingml/2006/main">
              <a:rPr lang="en" dirty="0"/>
              <a:t> </a:t>
            </a:r>
          </a:p>
        </p:txBody>
      </p:sp>
      <p:sp>
        <p:nvSpPr>
          <p:cNvPr id="65" name="Rectangle 64">
            <a:extLst>
              <a:ext uri="{FF2B5EF4-FFF2-40B4-BE49-F238E27FC236}">
                <a16:creationId xmlns:a16="http://schemas.microsoft.com/office/drawing/2014/main" id="{895511F8-87B1-B2BB-4F47-48CAB3A5DAA8}"/>
              </a:ext>
            </a:extLst>
          </p:cNvPr>
          <p:cNvSpPr/>
          <p:nvPr/>
        </p:nvSpPr>
        <p:spPr>
          <a:xfrm>
            <a:off x="8298478" y="685777"/>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6" name="ZoneTexte 65">
            <a:extLst>
              <a:ext uri="{FF2B5EF4-FFF2-40B4-BE49-F238E27FC236}">
                <a16:creationId xmlns:a16="http://schemas.microsoft.com/office/drawing/2014/main" id="{0BBCF898-BA56-EA17-3D26-7BA9D5005077}"/>
              </a:ext>
            </a:extLst>
          </p:cNvPr>
          <p:cNvSpPr txBox="1"/>
          <p:nvPr/>
        </p:nvSpPr>
        <p:spPr>
          <a:xfrm>
            <a:off x="1498195" y="5989548"/>
            <a:ext cx="1164046" cy="369332"/>
          </a:xfrm>
          <a:prstGeom prst="rect">
            <a:avLst/>
          </a:prstGeom>
          <a:noFill/>
        </p:spPr>
        <p:txBody>
          <a:bodyPr wrap="square" rtlCol="0">
            <a:spAutoFit/>
          </a:bodyPr>
          <a:lstStyle/>
          <a:p>
            <a:r xmlns:a="http://schemas.openxmlformats.org/drawingml/2006/main">
              <a:rPr lang="en" dirty="0">
                <a:solidFill>
                  <a:srgbClr val="FF0000"/>
                </a:solidFill>
              </a:rPr>
              <a:t>favorites</a:t>
            </a:r>
            <a:r xmlns:a="http://schemas.openxmlformats.org/drawingml/2006/main">
              <a:rPr lang="en" dirty="0"/>
              <a:t> </a:t>
            </a:r>
          </a:p>
        </p:txBody>
      </p:sp>
      <p:sp>
        <p:nvSpPr>
          <p:cNvPr id="67" name="Rectangle 66">
            <a:extLst>
              <a:ext uri="{FF2B5EF4-FFF2-40B4-BE49-F238E27FC236}">
                <a16:creationId xmlns:a16="http://schemas.microsoft.com/office/drawing/2014/main" id="{29FC4F07-E599-2EBE-5F2C-1483E7B04483}"/>
              </a:ext>
            </a:extLst>
          </p:cNvPr>
          <p:cNvSpPr/>
          <p:nvPr/>
        </p:nvSpPr>
        <p:spPr>
          <a:xfrm>
            <a:off x="1427075" y="598954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highlight>
                <a:srgbClr val="FF0000"/>
              </a:highlight>
            </a:endParaRPr>
          </a:p>
        </p:txBody>
      </p:sp>
      <p:sp>
        <p:nvSpPr>
          <p:cNvPr id="68" name="ZoneTexte 67">
            <a:extLst>
              <a:ext uri="{FF2B5EF4-FFF2-40B4-BE49-F238E27FC236}">
                <a16:creationId xmlns:a16="http://schemas.microsoft.com/office/drawing/2014/main" id="{9DC29840-110F-042E-596D-89238B2B067E}"/>
              </a:ext>
            </a:extLst>
          </p:cNvPr>
          <p:cNvSpPr txBox="1"/>
          <p:nvPr/>
        </p:nvSpPr>
        <p:spPr>
          <a:xfrm>
            <a:off x="2752074" y="5989548"/>
            <a:ext cx="1164046" cy="369332"/>
          </a:xfrm>
          <a:prstGeom prst="rect">
            <a:avLst/>
          </a:prstGeom>
          <a:noFill/>
        </p:spPr>
        <p:txBody>
          <a:bodyPr wrap="square" rtlCol="0">
            <a:spAutoFit/>
          </a:bodyPr>
          <a:lstStyle/>
          <a:p>
            <a:r xmlns:a="http://schemas.openxmlformats.org/drawingml/2006/main">
              <a:rPr lang="en" dirty="0">
                <a:solidFill>
                  <a:srgbClr val="FF0000"/>
                </a:solidFill>
              </a:rPr>
              <a:t>following</a:t>
            </a:r>
            <a:r xmlns:a="http://schemas.openxmlformats.org/drawingml/2006/main">
              <a:rPr lang="en" dirty="0"/>
              <a:t> </a:t>
            </a:r>
          </a:p>
        </p:txBody>
      </p:sp>
      <p:sp>
        <p:nvSpPr>
          <p:cNvPr id="69" name="Rectangle 68">
            <a:extLst>
              <a:ext uri="{FF2B5EF4-FFF2-40B4-BE49-F238E27FC236}">
                <a16:creationId xmlns:a16="http://schemas.microsoft.com/office/drawing/2014/main" id="{EF927908-E7D5-25F8-0EA9-22FC7A29CB53}"/>
              </a:ext>
            </a:extLst>
          </p:cNvPr>
          <p:cNvSpPr/>
          <p:nvPr/>
        </p:nvSpPr>
        <p:spPr>
          <a:xfrm>
            <a:off x="2617247" y="598954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0" name="ZoneTexte 69">
            <a:extLst>
              <a:ext uri="{FF2B5EF4-FFF2-40B4-BE49-F238E27FC236}">
                <a16:creationId xmlns:a16="http://schemas.microsoft.com/office/drawing/2014/main" id="{1286EC74-6953-8C45-0D69-FE1B34AF6ECF}"/>
              </a:ext>
            </a:extLst>
          </p:cNvPr>
          <p:cNvSpPr txBox="1"/>
          <p:nvPr/>
        </p:nvSpPr>
        <p:spPr>
          <a:xfrm>
            <a:off x="3891967" y="5989548"/>
            <a:ext cx="1164046" cy="369332"/>
          </a:xfrm>
          <a:prstGeom prst="rect">
            <a:avLst/>
          </a:prstGeom>
          <a:noFill/>
        </p:spPr>
        <p:txBody>
          <a:bodyPr wrap="square" rtlCol="0">
            <a:spAutoFit/>
          </a:bodyPr>
          <a:lstStyle/>
          <a:p>
            <a:r xmlns:a="http://schemas.openxmlformats.org/drawingml/2006/main">
              <a:rPr lang="en" dirty="0">
                <a:solidFill>
                  <a:srgbClr val="FF0000"/>
                </a:solidFill>
              </a:rPr>
              <a:t>archive</a:t>
            </a:r>
            <a:r xmlns:a="http://schemas.openxmlformats.org/drawingml/2006/main">
              <a:rPr lang="en" dirty="0"/>
              <a:t> </a:t>
            </a:r>
          </a:p>
        </p:txBody>
      </p:sp>
      <p:sp>
        <p:nvSpPr>
          <p:cNvPr id="71" name="Rectangle 70">
            <a:extLst>
              <a:ext uri="{FF2B5EF4-FFF2-40B4-BE49-F238E27FC236}">
                <a16:creationId xmlns:a16="http://schemas.microsoft.com/office/drawing/2014/main" id="{92502916-CFD5-1A4E-1105-13AEB0918750}"/>
              </a:ext>
            </a:extLst>
          </p:cNvPr>
          <p:cNvSpPr/>
          <p:nvPr/>
        </p:nvSpPr>
        <p:spPr>
          <a:xfrm>
            <a:off x="3820847" y="598954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2" name="ZoneTexte 71">
            <a:extLst>
              <a:ext uri="{FF2B5EF4-FFF2-40B4-BE49-F238E27FC236}">
                <a16:creationId xmlns:a16="http://schemas.microsoft.com/office/drawing/2014/main" id="{D552466A-8D82-CB8A-CEE9-69D7FA315D84}"/>
              </a:ext>
            </a:extLst>
          </p:cNvPr>
          <p:cNvSpPr txBox="1"/>
          <p:nvPr/>
        </p:nvSpPr>
        <p:spPr>
          <a:xfrm>
            <a:off x="8320336" y="685777"/>
            <a:ext cx="1164046" cy="369332"/>
          </a:xfrm>
          <a:prstGeom prst="rect">
            <a:avLst/>
          </a:prstGeom>
          <a:noFill/>
        </p:spPr>
        <p:txBody>
          <a:bodyPr wrap="square" rtlCol="0">
            <a:spAutoFit/>
          </a:bodyPr>
          <a:lstStyle/>
          <a:p>
            <a:r xmlns:a="http://schemas.openxmlformats.org/drawingml/2006/main">
              <a:rPr lang="en" dirty="0"/>
              <a:t>reaction</a:t>
            </a:r>
          </a:p>
        </p:txBody>
      </p:sp>
      <p:sp>
        <p:nvSpPr>
          <p:cNvPr id="73" name="ZoneTexte 72">
            <a:extLst>
              <a:ext uri="{FF2B5EF4-FFF2-40B4-BE49-F238E27FC236}">
                <a16:creationId xmlns:a16="http://schemas.microsoft.com/office/drawing/2014/main" id="{D2323E10-9911-AF93-DB0F-6454E9353639}"/>
              </a:ext>
            </a:extLst>
          </p:cNvPr>
          <p:cNvSpPr txBox="1"/>
          <p:nvPr/>
        </p:nvSpPr>
        <p:spPr>
          <a:xfrm>
            <a:off x="9513733" y="683778"/>
            <a:ext cx="1305190" cy="369332"/>
          </a:xfrm>
          <a:prstGeom prst="rect">
            <a:avLst/>
          </a:prstGeom>
          <a:noFill/>
        </p:spPr>
        <p:txBody>
          <a:bodyPr wrap="square" rtlCol="0">
            <a:spAutoFit/>
          </a:bodyPr>
          <a:lstStyle/>
          <a:p>
            <a:r xmlns:a="http://schemas.openxmlformats.org/drawingml/2006/main">
              <a:rPr lang="en" dirty="0"/>
              <a:t>event</a:t>
            </a:r>
          </a:p>
        </p:txBody>
      </p:sp>
      <p:sp>
        <p:nvSpPr>
          <p:cNvPr id="74" name="Rectangle 73">
            <a:extLst>
              <a:ext uri="{FF2B5EF4-FFF2-40B4-BE49-F238E27FC236}">
                <a16:creationId xmlns:a16="http://schemas.microsoft.com/office/drawing/2014/main" id="{8757962D-33EC-0243-62E6-EDCB1F076C07}"/>
              </a:ext>
            </a:extLst>
          </p:cNvPr>
          <p:cNvSpPr/>
          <p:nvPr/>
        </p:nvSpPr>
        <p:spPr>
          <a:xfrm>
            <a:off x="9442612" y="683778"/>
            <a:ext cx="1491747" cy="4024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1" name="ZoneTexte 80">
            <a:extLst>
              <a:ext uri="{FF2B5EF4-FFF2-40B4-BE49-F238E27FC236}">
                <a16:creationId xmlns:a16="http://schemas.microsoft.com/office/drawing/2014/main" id="{2012CFBD-E00F-6352-1DC1-3D129FEDF0E8}"/>
              </a:ext>
            </a:extLst>
          </p:cNvPr>
          <p:cNvSpPr txBox="1"/>
          <p:nvPr/>
        </p:nvSpPr>
        <p:spPr>
          <a:xfrm>
            <a:off x="93828" y="1236773"/>
            <a:ext cx="1232044" cy="369332"/>
          </a:xfrm>
          <a:prstGeom prst="rect">
            <a:avLst/>
          </a:prstGeom>
          <a:noFill/>
        </p:spPr>
        <p:txBody>
          <a:bodyPr wrap="square" rtlCol="0">
            <a:spAutoFit/>
          </a:bodyPr>
          <a:lstStyle/>
          <a:p>
            <a:r xmlns:a="http://schemas.openxmlformats.org/drawingml/2006/main">
              <a:rPr lang="en" dirty="0"/>
              <a:t>menu</a:t>
            </a:r>
          </a:p>
        </p:txBody>
      </p:sp>
      <p:sp>
        <p:nvSpPr>
          <p:cNvPr id="82" name="Rectangle 81">
            <a:extLst>
              <a:ext uri="{FF2B5EF4-FFF2-40B4-BE49-F238E27FC236}">
                <a16:creationId xmlns:a16="http://schemas.microsoft.com/office/drawing/2014/main" id="{0660388D-837A-C7B8-2913-98EDF96899F3}"/>
              </a:ext>
            </a:extLst>
          </p:cNvPr>
          <p:cNvSpPr/>
          <p:nvPr/>
        </p:nvSpPr>
        <p:spPr>
          <a:xfrm>
            <a:off x="22708" y="1236773"/>
            <a:ext cx="1111438" cy="3361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3" name="ZoneTexte 82">
            <a:extLst>
              <a:ext uri="{FF2B5EF4-FFF2-40B4-BE49-F238E27FC236}">
                <a16:creationId xmlns:a16="http://schemas.microsoft.com/office/drawing/2014/main" id="{982A194C-34E7-AD34-182C-5C2741EB65DB}"/>
              </a:ext>
            </a:extLst>
          </p:cNvPr>
          <p:cNvSpPr txBox="1"/>
          <p:nvPr/>
        </p:nvSpPr>
        <p:spPr>
          <a:xfrm>
            <a:off x="0" y="1556789"/>
            <a:ext cx="1721265" cy="2862322"/>
          </a:xfrm>
          <a:prstGeom prst="rect">
            <a:avLst/>
          </a:prstGeom>
          <a:noFill/>
        </p:spPr>
        <p:txBody>
          <a:bodyPr wrap="square" rtlCol="0">
            <a:spAutoFit/>
          </a:bodyPr>
          <a:lstStyle/>
          <a:p>
            <a:r xmlns:a="http://schemas.openxmlformats.org/drawingml/2006/main">
              <a:rPr lang="en" dirty="0"/>
              <a:t>-like (opens list of profiles who have liked the </a:t>
            </a:r>
            <a:r xmlns:a="http://schemas.openxmlformats.org/drawingml/2006/main">
              <a:rPr lang="en" dirty="0" err="1"/>
              <a:t>real one </a:t>
            </a:r>
            <a:r xmlns:a="http://schemas.openxmlformats.org/drawingml/2006/main">
              <a:rPr lang="en" dirty="0"/>
              <a:t>)</a:t>
            </a:r>
          </a:p>
          <a:p>
            <a:r xmlns:a="http://schemas.openxmlformats.org/drawingml/2006/main">
              <a:rPr lang="en" dirty="0"/>
              <a:t>-comment</a:t>
            </a:r>
          </a:p>
          <a:p>
            <a:r xmlns:a="http://schemas.openxmlformats.org/drawingml/2006/main">
              <a:rPr lang="en" dirty="0"/>
              <a:t>(opens list of comments, possibility to reply)</a:t>
            </a:r>
          </a:p>
          <a:p>
            <a:r xmlns:a="http://schemas.openxmlformats.org/drawingml/2006/main">
              <a:rPr lang="en" dirty="0"/>
              <a:t>-create</a:t>
            </a:r>
          </a:p>
          <a:p>
            <a:r xmlns:a="http://schemas.openxmlformats.org/drawingml/2006/main">
              <a:rPr lang="en" dirty="0"/>
              <a:t> </a:t>
            </a:r>
          </a:p>
        </p:txBody>
      </p:sp>
    </p:spTree>
    <p:extLst>
      <p:ext uri="{BB962C8B-B14F-4D97-AF65-F5344CB8AC3E}">
        <p14:creationId xmlns:p14="http://schemas.microsoft.com/office/powerpoint/2010/main" val="3617792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175D8FB-E854-EAF4-C6A8-43CD9E39AEDD}"/>
              </a:ext>
            </a:extLst>
          </p:cNvPr>
          <p:cNvSpPr txBox="1"/>
          <p:nvPr/>
        </p:nvSpPr>
        <p:spPr>
          <a:xfrm rot="10800000" flipH="1" flipV="1">
            <a:off x="4807531" y="0"/>
            <a:ext cx="1745669" cy="369332"/>
          </a:xfrm>
          <a:prstGeom prst="rect">
            <a:avLst/>
          </a:prstGeom>
          <a:noFill/>
        </p:spPr>
        <p:txBody>
          <a:bodyPr wrap="square" rtlCol="0">
            <a:spAutoFit/>
          </a:bodyPr>
          <a:lstStyle/>
          <a:p>
            <a:r xmlns:a="http://schemas.openxmlformats.org/drawingml/2006/main">
              <a:rPr lang="en" b="1" u="sng" dirty="0"/>
              <a:t>V2</a:t>
            </a:r>
          </a:p>
        </p:txBody>
      </p:sp>
      <p:sp>
        <p:nvSpPr>
          <p:cNvPr id="4" name="ZoneTexte 3">
            <a:extLst>
              <a:ext uri="{FF2B5EF4-FFF2-40B4-BE49-F238E27FC236}">
                <a16:creationId xmlns:a16="http://schemas.microsoft.com/office/drawing/2014/main" id="{61667A76-AE5A-83BF-3D2C-2B203C422FA0}"/>
              </a:ext>
            </a:extLst>
          </p:cNvPr>
          <p:cNvSpPr txBox="1"/>
          <p:nvPr/>
        </p:nvSpPr>
        <p:spPr>
          <a:xfrm>
            <a:off x="311659" y="67884"/>
            <a:ext cx="1164046" cy="369332"/>
          </a:xfrm>
          <a:prstGeom prst="rect">
            <a:avLst/>
          </a:prstGeom>
          <a:noFill/>
        </p:spPr>
        <p:txBody>
          <a:bodyPr wrap="square" rtlCol="0">
            <a:spAutoFit/>
          </a:bodyPr>
          <a:lstStyle/>
          <a:p>
            <a:r xmlns:a="http://schemas.openxmlformats.org/drawingml/2006/main">
              <a:rPr lang="en" dirty="0"/>
              <a:t>seen</a:t>
            </a:r>
          </a:p>
        </p:txBody>
      </p:sp>
      <p:sp>
        <p:nvSpPr>
          <p:cNvPr id="5" name="Rectangle 4">
            <a:extLst>
              <a:ext uri="{FF2B5EF4-FFF2-40B4-BE49-F238E27FC236}">
                <a16:creationId xmlns:a16="http://schemas.microsoft.com/office/drawing/2014/main" id="{A422E2EB-CDFA-2F44-9A1B-432898F3B64E}"/>
              </a:ext>
            </a:extLst>
          </p:cNvPr>
          <p:cNvSpPr/>
          <p:nvPr/>
        </p:nvSpPr>
        <p:spPr>
          <a:xfrm>
            <a:off x="24053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ZoneTexte 5">
            <a:extLst>
              <a:ext uri="{FF2B5EF4-FFF2-40B4-BE49-F238E27FC236}">
                <a16:creationId xmlns:a16="http://schemas.microsoft.com/office/drawing/2014/main" id="{E325AB6C-7FA5-A23C-A3DF-26D9CF040829}"/>
              </a:ext>
            </a:extLst>
          </p:cNvPr>
          <p:cNvSpPr txBox="1"/>
          <p:nvPr/>
        </p:nvSpPr>
        <p:spPr>
          <a:xfrm>
            <a:off x="1886459" y="67884"/>
            <a:ext cx="1164046" cy="369332"/>
          </a:xfrm>
          <a:prstGeom prst="rect">
            <a:avLst/>
          </a:prstGeom>
          <a:noFill/>
        </p:spPr>
        <p:txBody>
          <a:bodyPr wrap="square" rtlCol="0">
            <a:spAutoFit/>
          </a:bodyPr>
          <a:lstStyle/>
          <a:p>
            <a:r xmlns:a="http://schemas.openxmlformats.org/drawingml/2006/main">
              <a:rPr lang="en" dirty="0"/>
              <a:t>like</a:t>
            </a:r>
          </a:p>
        </p:txBody>
      </p:sp>
      <p:sp>
        <p:nvSpPr>
          <p:cNvPr id="7" name="Rectangle 6">
            <a:extLst>
              <a:ext uri="{FF2B5EF4-FFF2-40B4-BE49-F238E27FC236}">
                <a16:creationId xmlns:a16="http://schemas.microsoft.com/office/drawing/2014/main" id="{39072DE0-AF94-0BB3-7D61-7865511B5C47}"/>
              </a:ext>
            </a:extLst>
          </p:cNvPr>
          <p:cNvSpPr/>
          <p:nvPr/>
        </p:nvSpPr>
        <p:spPr>
          <a:xfrm>
            <a:off x="181533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ZoneTexte 7">
            <a:extLst>
              <a:ext uri="{FF2B5EF4-FFF2-40B4-BE49-F238E27FC236}">
                <a16:creationId xmlns:a16="http://schemas.microsoft.com/office/drawing/2014/main" id="{2293C0C0-A152-3689-50B9-56FA7D36956D}"/>
              </a:ext>
            </a:extLst>
          </p:cNvPr>
          <p:cNvSpPr txBox="1"/>
          <p:nvPr/>
        </p:nvSpPr>
        <p:spPr>
          <a:xfrm>
            <a:off x="3420619" y="67884"/>
            <a:ext cx="1164046" cy="369332"/>
          </a:xfrm>
          <a:prstGeom prst="rect">
            <a:avLst/>
          </a:prstGeom>
          <a:noFill/>
        </p:spPr>
        <p:txBody>
          <a:bodyPr wrap="square" rtlCol="0">
            <a:spAutoFit/>
          </a:bodyPr>
          <a:lstStyle/>
          <a:p>
            <a:r xmlns:a="http://schemas.openxmlformats.org/drawingml/2006/main">
              <a:rPr lang="en" dirty="0"/>
              <a:t>message</a:t>
            </a:r>
          </a:p>
        </p:txBody>
      </p:sp>
      <p:sp>
        <p:nvSpPr>
          <p:cNvPr id="9" name="Rectangle 8">
            <a:extLst>
              <a:ext uri="{FF2B5EF4-FFF2-40B4-BE49-F238E27FC236}">
                <a16:creationId xmlns:a16="http://schemas.microsoft.com/office/drawing/2014/main" id="{8818B94E-5E15-5214-BECE-5E732D1CCA0D}"/>
              </a:ext>
            </a:extLst>
          </p:cNvPr>
          <p:cNvSpPr/>
          <p:nvPr/>
        </p:nvSpPr>
        <p:spPr>
          <a:xfrm>
            <a:off x="334949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ZoneTexte 9">
            <a:extLst>
              <a:ext uri="{FF2B5EF4-FFF2-40B4-BE49-F238E27FC236}">
                <a16:creationId xmlns:a16="http://schemas.microsoft.com/office/drawing/2014/main" id="{B3394D82-538E-471C-0E89-D5882E0BB64F}"/>
              </a:ext>
            </a:extLst>
          </p:cNvPr>
          <p:cNvSpPr txBox="1"/>
          <p:nvPr/>
        </p:nvSpPr>
        <p:spPr>
          <a:xfrm>
            <a:off x="4979453" y="67884"/>
            <a:ext cx="1391202" cy="369332"/>
          </a:xfrm>
          <a:prstGeom prst="rect">
            <a:avLst/>
          </a:prstGeom>
          <a:noFill/>
        </p:spPr>
        <p:txBody>
          <a:bodyPr wrap="square" rtlCol="0">
            <a:spAutoFit/>
          </a:bodyPr>
          <a:lstStyle/>
          <a:p>
            <a:r xmlns:a="http://schemas.openxmlformats.org/drawingml/2006/main">
              <a:rPr lang="en" dirty="0"/>
              <a:t>notification</a:t>
            </a:r>
          </a:p>
        </p:txBody>
      </p:sp>
      <p:sp>
        <p:nvSpPr>
          <p:cNvPr id="11" name="Rectangle 10">
            <a:extLst>
              <a:ext uri="{FF2B5EF4-FFF2-40B4-BE49-F238E27FC236}">
                <a16:creationId xmlns:a16="http://schemas.microsoft.com/office/drawing/2014/main" id="{80CC4584-E798-3C68-9F34-53AF85D34F7A}"/>
              </a:ext>
            </a:extLst>
          </p:cNvPr>
          <p:cNvSpPr/>
          <p:nvPr/>
        </p:nvSpPr>
        <p:spPr>
          <a:xfrm>
            <a:off x="4908332" y="67884"/>
            <a:ext cx="131209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Rectangle : coins arrondis 11">
            <a:extLst>
              <a:ext uri="{FF2B5EF4-FFF2-40B4-BE49-F238E27FC236}">
                <a16:creationId xmlns:a16="http://schemas.microsoft.com/office/drawing/2014/main" id="{BE09C276-68B0-2B36-B91B-8BA9E12AB92B}"/>
              </a:ext>
            </a:extLst>
          </p:cNvPr>
          <p:cNvSpPr/>
          <p:nvPr/>
        </p:nvSpPr>
        <p:spPr>
          <a:xfrm>
            <a:off x="1262268" y="2001400"/>
            <a:ext cx="3601359" cy="46910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FA8E1BF1-2CA6-7810-62A8-AAB87F8408BB}"/>
              </a:ext>
            </a:extLst>
          </p:cNvPr>
          <p:cNvSpPr/>
          <p:nvPr/>
        </p:nvSpPr>
        <p:spPr>
          <a:xfrm>
            <a:off x="3802547" y="2401285"/>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391D3CAB-A1C1-EDB6-F0B8-CDADCB9403EA}"/>
              </a:ext>
            </a:extLst>
          </p:cNvPr>
          <p:cNvSpPr/>
          <p:nvPr/>
        </p:nvSpPr>
        <p:spPr>
          <a:xfrm>
            <a:off x="1479773" y="2152756"/>
            <a:ext cx="3080740" cy="4388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074884B9-BEC9-64E5-A971-F83CB2EBC994}"/>
              </a:ext>
            </a:extLst>
          </p:cNvPr>
          <p:cNvSpPr txBox="1"/>
          <p:nvPr/>
        </p:nvSpPr>
        <p:spPr>
          <a:xfrm>
            <a:off x="2549962" y="2790578"/>
            <a:ext cx="1540332" cy="923330"/>
          </a:xfrm>
          <a:prstGeom prst="rect">
            <a:avLst/>
          </a:prstGeom>
          <a:noFill/>
        </p:spPr>
        <p:txBody>
          <a:bodyPr wrap="square" rtlCol="0">
            <a:spAutoFit/>
          </a:bodyPr>
          <a:lstStyle/>
          <a:p>
            <a:r xmlns:a="http://schemas.openxmlformats.org/drawingml/2006/main">
              <a:rPr lang="en" dirty="0"/>
              <a:t>Publication of text and/or image</a:t>
            </a:r>
          </a:p>
        </p:txBody>
      </p:sp>
      <p:sp>
        <p:nvSpPr>
          <p:cNvPr id="16" name="ZoneTexte 15">
            <a:extLst>
              <a:ext uri="{FF2B5EF4-FFF2-40B4-BE49-F238E27FC236}">
                <a16:creationId xmlns:a16="http://schemas.microsoft.com/office/drawing/2014/main" id="{FDAA1C98-F93C-2E97-6BDC-22CA027524DF}"/>
              </a:ext>
            </a:extLst>
          </p:cNvPr>
          <p:cNvSpPr txBox="1"/>
          <p:nvPr/>
        </p:nvSpPr>
        <p:spPr>
          <a:xfrm>
            <a:off x="1618801" y="1196358"/>
            <a:ext cx="2787473" cy="369332"/>
          </a:xfrm>
          <a:prstGeom prst="rect">
            <a:avLst/>
          </a:prstGeom>
          <a:noFill/>
        </p:spPr>
        <p:txBody>
          <a:bodyPr wrap="square" rtlCol="0">
            <a:spAutoFit/>
          </a:bodyPr>
          <a:lstStyle/>
          <a:p>
            <a:r xmlns:a="http://schemas.openxmlformats.org/drawingml/2006/main">
              <a:rPr lang="en" dirty="0"/>
              <a:t>Filter I want to see</a:t>
            </a:r>
          </a:p>
        </p:txBody>
      </p:sp>
      <p:sp>
        <p:nvSpPr>
          <p:cNvPr id="17" name="Rectangle 16">
            <a:extLst>
              <a:ext uri="{FF2B5EF4-FFF2-40B4-BE49-F238E27FC236}">
                <a16:creationId xmlns:a16="http://schemas.microsoft.com/office/drawing/2014/main" id="{4E26B4FA-89A9-5EC5-D665-0D7A34BAC23C}"/>
              </a:ext>
            </a:extLst>
          </p:cNvPr>
          <p:cNvSpPr/>
          <p:nvPr/>
        </p:nvSpPr>
        <p:spPr>
          <a:xfrm>
            <a:off x="1547682" y="1196358"/>
            <a:ext cx="240862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ZoneTexte 17">
            <a:extLst>
              <a:ext uri="{FF2B5EF4-FFF2-40B4-BE49-F238E27FC236}">
                <a16:creationId xmlns:a16="http://schemas.microsoft.com/office/drawing/2014/main" id="{78BAA2F1-C878-348F-2FA2-2984BA14A0E6}"/>
              </a:ext>
            </a:extLst>
          </p:cNvPr>
          <p:cNvSpPr txBox="1"/>
          <p:nvPr/>
        </p:nvSpPr>
        <p:spPr>
          <a:xfrm>
            <a:off x="4826687" y="1174115"/>
            <a:ext cx="2787473" cy="369332"/>
          </a:xfrm>
          <a:prstGeom prst="rect">
            <a:avLst/>
          </a:prstGeom>
          <a:noFill/>
        </p:spPr>
        <p:txBody>
          <a:bodyPr wrap="square" rtlCol="0">
            <a:spAutoFit/>
          </a:bodyPr>
          <a:lstStyle/>
          <a:p>
            <a:r xmlns:a="http://schemas.openxmlformats.org/drawingml/2006/main">
              <a:rPr lang="en" dirty="0"/>
              <a:t>Filter I want to block</a:t>
            </a:r>
          </a:p>
        </p:txBody>
      </p:sp>
      <p:sp>
        <p:nvSpPr>
          <p:cNvPr id="19" name="Rectangle 18">
            <a:extLst>
              <a:ext uri="{FF2B5EF4-FFF2-40B4-BE49-F238E27FC236}">
                <a16:creationId xmlns:a16="http://schemas.microsoft.com/office/drawing/2014/main" id="{5EC0C525-88FA-BD67-04A7-A4AE5328450B}"/>
              </a:ext>
            </a:extLst>
          </p:cNvPr>
          <p:cNvSpPr/>
          <p:nvPr/>
        </p:nvSpPr>
        <p:spPr>
          <a:xfrm>
            <a:off x="4642119" y="1196274"/>
            <a:ext cx="240862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Ellipse 19">
            <a:extLst>
              <a:ext uri="{FF2B5EF4-FFF2-40B4-BE49-F238E27FC236}">
                <a16:creationId xmlns:a16="http://schemas.microsoft.com/office/drawing/2014/main" id="{2AE19A34-7209-BCD0-D269-DF2F6D2044DE}"/>
              </a:ext>
            </a:extLst>
          </p:cNvPr>
          <p:cNvSpPr/>
          <p:nvPr/>
        </p:nvSpPr>
        <p:spPr>
          <a:xfrm>
            <a:off x="3831763" y="2268172"/>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36155610-47AE-F223-47E4-1144D9B76848}"/>
              </a:ext>
            </a:extLst>
          </p:cNvPr>
          <p:cNvSpPr txBox="1"/>
          <p:nvPr/>
        </p:nvSpPr>
        <p:spPr>
          <a:xfrm>
            <a:off x="1557110" y="716864"/>
            <a:ext cx="1673155" cy="369332"/>
          </a:xfrm>
          <a:prstGeom prst="rect">
            <a:avLst/>
          </a:prstGeom>
          <a:noFill/>
        </p:spPr>
        <p:txBody>
          <a:bodyPr wrap="square" rtlCol="0">
            <a:spAutoFit/>
          </a:bodyPr>
          <a:lstStyle/>
          <a:p>
            <a:r xmlns:a="http://schemas.openxmlformats.org/drawingml/2006/main">
              <a:rPr lang="en" dirty="0"/>
              <a:t>List of profiles</a:t>
            </a:r>
          </a:p>
        </p:txBody>
      </p:sp>
      <p:sp>
        <p:nvSpPr>
          <p:cNvPr id="27" name="Rectangle 26">
            <a:extLst>
              <a:ext uri="{FF2B5EF4-FFF2-40B4-BE49-F238E27FC236}">
                <a16:creationId xmlns:a16="http://schemas.microsoft.com/office/drawing/2014/main" id="{93DD5700-2575-1094-3A8E-146959997DBA}"/>
              </a:ext>
            </a:extLst>
          </p:cNvPr>
          <p:cNvSpPr/>
          <p:nvPr/>
        </p:nvSpPr>
        <p:spPr>
          <a:xfrm>
            <a:off x="1557111" y="716864"/>
            <a:ext cx="1524128" cy="3770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sp>
        <p:nvSpPr>
          <p:cNvPr id="28" name="ZoneTexte 27">
            <a:extLst>
              <a:ext uri="{FF2B5EF4-FFF2-40B4-BE49-F238E27FC236}">
                <a16:creationId xmlns:a16="http://schemas.microsoft.com/office/drawing/2014/main" id="{04E03132-A3C5-F7A5-CF16-F4F12294F352}"/>
              </a:ext>
            </a:extLst>
          </p:cNvPr>
          <p:cNvSpPr txBox="1"/>
          <p:nvPr/>
        </p:nvSpPr>
        <p:spPr>
          <a:xfrm>
            <a:off x="3405347" y="717296"/>
            <a:ext cx="1164046" cy="369332"/>
          </a:xfrm>
          <a:prstGeom prst="rect">
            <a:avLst/>
          </a:prstGeom>
          <a:noFill/>
        </p:spPr>
        <p:txBody>
          <a:bodyPr wrap="square" rtlCol="0">
            <a:spAutoFit/>
          </a:bodyPr>
          <a:lstStyle/>
          <a:p>
            <a:r xmlns:a="http://schemas.openxmlformats.org/drawingml/2006/main">
              <a:rPr lang="en" dirty="0"/>
              <a:t>favorites</a:t>
            </a:r>
          </a:p>
        </p:txBody>
      </p:sp>
      <p:sp>
        <p:nvSpPr>
          <p:cNvPr id="29" name="Rectangle 28">
            <a:extLst>
              <a:ext uri="{FF2B5EF4-FFF2-40B4-BE49-F238E27FC236}">
                <a16:creationId xmlns:a16="http://schemas.microsoft.com/office/drawing/2014/main" id="{A8ECF515-11AE-97A5-C222-94CA8269BC09}"/>
              </a:ext>
            </a:extLst>
          </p:cNvPr>
          <p:cNvSpPr/>
          <p:nvPr/>
        </p:nvSpPr>
        <p:spPr>
          <a:xfrm>
            <a:off x="3334227" y="717296"/>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4" name="ZoneTexte 33">
            <a:extLst>
              <a:ext uri="{FF2B5EF4-FFF2-40B4-BE49-F238E27FC236}">
                <a16:creationId xmlns:a16="http://schemas.microsoft.com/office/drawing/2014/main" id="{DAB99D85-8DEC-E14E-5E17-37EA5E8FC3E0}"/>
              </a:ext>
            </a:extLst>
          </p:cNvPr>
          <p:cNvSpPr txBox="1"/>
          <p:nvPr/>
        </p:nvSpPr>
        <p:spPr>
          <a:xfrm>
            <a:off x="4715309" y="699810"/>
            <a:ext cx="1164046" cy="369332"/>
          </a:xfrm>
          <a:prstGeom prst="rect">
            <a:avLst/>
          </a:prstGeom>
          <a:noFill/>
        </p:spPr>
        <p:txBody>
          <a:bodyPr wrap="square" rtlCol="0">
            <a:spAutoFit/>
          </a:bodyPr>
          <a:lstStyle/>
          <a:p>
            <a:r xmlns:a="http://schemas.openxmlformats.org/drawingml/2006/main">
              <a:rPr lang="en" dirty="0"/>
              <a:t>archive</a:t>
            </a:r>
          </a:p>
        </p:txBody>
      </p:sp>
      <p:sp>
        <p:nvSpPr>
          <p:cNvPr id="35" name="Rectangle 34">
            <a:extLst>
              <a:ext uri="{FF2B5EF4-FFF2-40B4-BE49-F238E27FC236}">
                <a16:creationId xmlns:a16="http://schemas.microsoft.com/office/drawing/2014/main" id="{326090FC-A8D4-F545-C58B-0F57ED733524}"/>
              </a:ext>
            </a:extLst>
          </p:cNvPr>
          <p:cNvSpPr/>
          <p:nvPr/>
        </p:nvSpPr>
        <p:spPr>
          <a:xfrm>
            <a:off x="4644189" y="699810"/>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8" name="ZoneTexte 37">
            <a:extLst>
              <a:ext uri="{FF2B5EF4-FFF2-40B4-BE49-F238E27FC236}">
                <a16:creationId xmlns:a16="http://schemas.microsoft.com/office/drawing/2014/main" id="{40B7D107-D6B7-3CD5-EBE8-33597D685195}"/>
              </a:ext>
            </a:extLst>
          </p:cNvPr>
          <p:cNvSpPr txBox="1"/>
          <p:nvPr/>
        </p:nvSpPr>
        <p:spPr>
          <a:xfrm>
            <a:off x="386757" y="716864"/>
            <a:ext cx="1164046" cy="369332"/>
          </a:xfrm>
          <a:prstGeom prst="rect">
            <a:avLst/>
          </a:prstGeom>
          <a:noFill/>
        </p:spPr>
        <p:txBody>
          <a:bodyPr wrap="square" rtlCol="0">
            <a:spAutoFit/>
          </a:bodyPr>
          <a:lstStyle/>
          <a:p>
            <a:r xmlns:a="http://schemas.openxmlformats.org/drawingml/2006/main">
              <a:rPr lang="en" dirty="0"/>
              <a:t>match</a:t>
            </a:r>
          </a:p>
        </p:txBody>
      </p:sp>
      <p:sp>
        <p:nvSpPr>
          <p:cNvPr id="39" name="Rectangle 38">
            <a:extLst>
              <a:ext uri="{FF2B5EF4-FFF2-40B4-BE49-F238E27FC236}">
                <a16:creationId xmlns:a16="http://schemas.microsoft.com/office/drawing/2014/main" id="{D83BD76A-9CC7-E536-D758-10AE60CEF803}"/>
              </a:ext>
            </a:extLst>
          </p:cNvPr>
          <p:cNvSpPr/>
          <p:nvPr/>
        </p:nvSpPr>
        <p:spPr>
          <a:xfrm>
            <a:off x="315637" y="71686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0" name="ZoneTexte 39">
            <a:extLst>
              <a:ext uri="{FF2B5EF4-FFF2-40B4-BE49-F238E27FC236}">
                <a16:creationId xmlns:a16="http://schemas.microsoft.com/office/drawing/2014/main" id="{980FEF29-149B-D4F2-8A7D-F75592597E2A}"/>
              </a:ext>
            </a:extLst>
          </p:cNvPr>
          <p:cNvSpPr txBox="1"/>
          <p:nvPr/>
        </p:nvSpPr>
        <p:spPr>
          <a:xfrm>
            <a:off x="7473816" y="1174115"/>
            <a:ext cx="4592579" cy="5078313"/>
          </a:xfrm>
          <a:prstGeom prst="rect">
            <a:avLst/>
          </a:prstGeom>
          <a:noFill/>
        </p:spPr>
        <p:txBody>
          <a:bodyPr wrap="square">
            <a:spAutoFit/>
          </a:bodyPr>
          <a:lstStyle/>
          <a:p>
            <a:endParaRPr lang="fr-FR" sz="1800" dirty="0"/>
          </a:p>
          <a:p>
            <a:r xmlns:a="http://schemas.openxmlformats.org/drawingml/2006/main">
              <a:rPr lang="en" sz="1800" dirty="0"/>
              <a:t>The user can create and publish a story from his profile details, limited to 1 image and 500 characters (number to be chosen in administrator) visible 24 hours (duration to be chosen in administrator)</a:t>
            </a:r>
          </a:p>
          <a:p>
            <a:r xmlns:a="http://schemas.openxmlformats.org/drawingml/2006/main">
              <a:rPr lang="en" sz="1800" dirty="0"/>
              <a:t>and limited to 1 publication (quantity to be chosen in administrator) per user (can publish a new one by deleting the previous one or when the previous one will be automatically deleted after 24 hours)</a:t>
            </a:r>
          </a:p>
          <a:p>
            <a:endParaRPr lang="fr-FR" sz="1800" dirty="0"/>
          </a:p>
          <a:p>
            <a:r xmlns:a="http://schemas.openxmlformats.org/drawingml/2006/main">
              <a:rPr lang="en" sz="1800" dirty="0"/>
              <a:t>The stories appear in the profile details and in the </a:t>
            </a:r>
            <a:r xmlns:a="http://schemas.openxmlformats.org/drawingml/2006/main">
              <a:rPr lang="en" dirty="0"/>
              <a:t>STORY section </a:t>
            </a:r>
            <a:r xmlns:a="http://schemas.openxmlformats.org/drawingml/2006/main">
              <a:rPr lang="en" sz="1800" dirty="0"/>
              <a:t>,</a:t>
            </a:r>
          </a:p>
          <a:p>
            <a:r xmlns:a="http://schemas.openxmlformats.org/drawingml/2006/main">
              <a:rPr lang="en" sz="1800" dirty="0"/>
              <a:t>In the filters, add the possibility by check boxes to choose “archived profiles” “favorite profiles” “list profiles” by default all checked</a:t>
            </a:r>
          </a:p>
        </p:txBody>
      </p:sp>
      <p:sp>
        <p:nvSpPr>
          <p:cNvPr id="41" name="ZoneTexte 40">
            <a:extLst>
              <a:ext uri="{FF2B5EF4-FFF2-40B4-BE49-F238E27FC236}">
                <a16:creationId xmlns:a16="http://schemas.microsoft.com/office/drawing/2014/main" id="{BA2583BB-466B-DF2A-2DF0-94EADECB1CE0}"/>
              </a:ext>
            </a:extLst>
          </p:cNvPr>
          <p:cNvSpPr txBox="1"/>
          <p:nvPr/>
        </p:nvSpPr>
        <p:spPr>
          <a:xfrm>
            <a:off x="8073201" y="24275"/>
            <a:ext cx="2936240" cy="369332"/>
          </a:xfrm>
          <a:prstGeom prst="rect">
            <a:avLst/>
          </a:prstGeom>
          <a:noFill/>
        </p:spPr>
        <p:txBody>
          <a:bodyPr wrap="square" rtlCol="0">
            <a:spAutoFit/>
          </a:bodyPr>
          <a:lstStyle/>
          <a:p>
            <a:r xmlns:a="http://schemas.openxmlformats.org/drawingml/2006/main">
              <a:rPr lang="en" b="1" dirty="0"/>
              <a:t>V2 Page story</a:t>
            </a:r>
          </a:p>
        </p:txBody>
      </p:sp>
      <p:sp>
        <p:nvSpPr>
          <p:cNvPr id="42" name="ZoneTexte 41">
            <a:extLst>
              <a:ext uri="{FF2B5EF4-FFF2-40B4-BE49-F238E27FC236}">
                <a16:creationId xmlns:a16="http://schemas.microsoft.com/office/drawing/2014/main" id="{E34FFBA3-6BBB-9330-631B-7F3C15962027}"/>
              </a:ext>
            </a:extLst>
          </p:cNvPr>
          <p:cNvSpPr txBox="1"/>
          <p:nvPr/>
        </p:nvSpPr>
        <p:spPr>
          <a:xfrm>
            <a:off x="10782979" y="271873"/>
            <a:ext cx="1164046" cy="369332"/>
          </a:xfrm>
          <a:prstGeom prst="rect">
            <a:avLst/>
          </a:prstGeom>
          <a:noFill/>
        </p:spPr>
        <p:txBody>
          <a:bodyPr wrap="square" rtlCol="0">
            <a:spAutoFit/>
          </a:bodyPr>
          <a:lstStyle/>
          <a:p>
            <a:r xmlns:a="http://schemas.openxmlformats.org/drawingml/2006/main">
              <a:rPr lang="en" dirty="0"/>
              <a:t>menu</a:t>
            </a:r>
          </a:p>
        </p:txBody>
      </p:sp>
      <p:sp>
        <p:nvSpPr>
          <p:cNvPr id="43" name="Rectangle 42">
            <a:extLst>
              <a:ext uri="{FF2B5EF4-FFF2-40B4-BE49-F238E27FC236}">
                <a16:creationId xmlns:a16="http://schemas.microsoft.com/office/drawing/2014/main" id="{65C89766-BD3E-C79A-6F02-287ACB93BBE9}"/>
              </a:ext>
            </a:extLst>
          </p:cNvPr>
          <p:cNvSpPr/>
          <p:nvPr/>
        </p:nvSpPr>
        <p:spPr>
          <a:xfrm>
            <a:off x="10711859" y="271873"/>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9" name="ZoneTexte 48">
            <a:extLst>
              <a:ext uri="{FF2B5EF4-FFF2-40B4-BE49-F238E27FC236}">
                <a16:creationId xmlns:a16="http://schemas.microsoft.com/office/drawing/2014/main" id="{69C36650-7ABF-8BFD-4541-261C00AD9430}"/>
              </a:ext>
            </a:extLst>
          </p:cNvPr>
          <p:cNvSpPr txBox="1"/>
          <p:nvPr/>
        </p:nvSpPr>
        <p:spPr>
          <a:xfrm>
            <a:off x="7114521" y="688731"/>
            <a:ext cx="1164046" cy="369332"/>
          </a:xfrm>
          <a:prstGeom prst="rect">
            <a:avLst/>
          </a:prstGeom>
          <a:noFill/>
        </p:spPr>
        <p:txBody>
          <a:bodyPr wrap="square" rtlCol="0">
            <a:spAutoFit/>
          </a:bodyPr>
          <a:lstStyle/>
          <a:p>
            <a:r xmlns:a="http://schemas.openxmlformats.org/drawingml/2006/main">
              <a:rPr lang="en" dirty="0">
                <a:highlight>
                  <a:srgbClr val="FF0000"/>
                </a:highlight>
              </a:rPr>
              <a:t>story</a:t>
            </a:r>
          </a:p>
        </p:txBody>
      </p:sp>
      <p:sp>
        <p:nvSpPr>
          <p:cNvPr id="50" name="Rectangle 49">
            <a:extLst>
              <a:ext uri="{FF2B5EF4-FFF2-40B4-BE49-F238E27FC236}">
                <a16:creationId xmlns:a16="http://schemas.microsoft.com/office/drawing/2014/main" id="{D1D3BB0C-4E5A-F69B-55B3-BDEDF943BF68}"/>
              </a:ext>
            </a:extLst>
          </p:cNvPr>
          <p:cNvSpPr/>
          <p:nvPr/>
        </p:nvSpPr>
        <p:spPr>
          <a:xfrm>
            <a:off x="7043401" y="688731"/>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highlight>
                <a:srgbClr val="FF0000"/>
              </a:highlight>
            </a:endParaRPr>
          </a:p>
        </p:txBody>
      </p:sp>
      <p:sp>
        <p:nvSpPr>
          <p:cNvPr id="51" name="ZoneTexte 50">
            <a:extLst>
              <a:ext uri="{FF2B5EF4-FFF2-40B4-BE49-F238E27FC236}">
                <a16:creationId xmlns:a16="http://schemas.microsoft.com/office/drawing/2014/main" id="{195C411C-8DF3-2433-0E35-5643EC4693A4}"/>
              </a:ext>
            </a:extLst>
          </p:cNvPr>
          <p:cNvSpPr txBox="1"/>
          <p:nvPr/>
        </p:nvSpPr>
        <p:spPr>
          <a:xfrm>
            <a:off x="5849153" y="697014"/>
            <a:ext cx="1164046" cy="369332"/>
          </a:xfrm>
          <a:prstGeom prst="rect">
            <a:avLst/>
          </a:prstGeom>
          <a:noFill/>
        </p:spPr>
        <p:txBody>
          <a:bodyPr wrap="square" rtlCol="0">
            <a:spAutoFit/>
          </a:bodyPr>
          <a:lstStyle/>
          <a:p>
            <a:r xmlns:a="http://schemas.openxmlformats.org/drawingml/2006/main">
              <a:rPr lang="en" dirty="0"/>
              <a:t>real</a:t>
            </a:r>
          </a:p>
        </p:txBody>
      </p:sp>
      <p:sp>
        <p:nvSpPr>
          <p:cNvPr id="52" name="Rectangle 51">
            <a:extLst>
              <a:ext uri="{FF2B5EF4-FFF2-40B4-BE49-F238E27FC236}">
                <a16:creationId xmlns:a16="http://schemas.microsoft.com/office/drawing/2014/main" id="{0BF60C06-15B1-71C2-3CA8-25CE830ACADB}"/>
              </a:ext>
            </a:extLst>
          </p:cNvPr>
          <p:cNvSpPr/>
          <p:nvPr/>
        </p:nvSpPr>
        <p:spPr>
          <a:xfrm>
            <a:off x="5778033" y="69701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4" name="ZoneTexte 53">
            <a:extLst>
              <a:ext uri="{FF2B5EF4-FFF2-40B4-BE49-F238E27FC236}">
                <a16:creationId xmlns:a16="http://schemas.microsoft.com/office/drawing/2014/main" id="{2EA63467-DA9F-C801-DEE4-214041FD1AD7}"/>
              </a:ext>
            </a:extLst>
          </p:cNvPr>
          <p:cNvSpPr txBox="1"/>
          <p:nvPr/>
        </p:nvSpPr>
        <p:spPr>
          <a:xfrm>
            <a:off x="2522191" y="4943246"/>
            <a:ext cx="1309572" cy="369332"/>
          </a:xfrm>
          <a:prstGeom prst="rect">
            <a:avLst/>
          </a:prstGeom>
          <a:noFill/>
        </p:spPr>
        <p:txBody>
          <a:bodyPr wrap="square" rtlCol="0">
            <a:spAutoFit/>
          </a:bodyPr>
          <a:lstStyle/>
          <a:p>
            <a:r xmlns:a="http://schemas.openxmlformats.org/drawingml/2006/main">
              <a:rPr lang="en" dirty="0"/>
              <a:t>Profile detail</a:t>
            </a:r>
          </a:p>
        </p:txBody>
      </p:sp>
      <p:sp>
        <p:nvSpPr>
          <p:cNvPr id="55" name="Rectangle 54">
            <a:extLst>
              <a:ext uri="{FF2B5EF4-FFF2-40B4-BE49-F238E27FC236}">
                <a16:creationId xmlns:a16="http://schemas.microsoft.com/office/drawing/2014/main" id="{7B28E976-3340-DBBF-144C-C6D453F5423A}"/>
              </a:ext>
            </a:extLst>
          </p:cNvPr>
          <p:cNvSpPr/>
          <p:nvPr/>
        </p:nvSpPr>
        <p:spPr>
          <a:xfrm>
            <a:off x="2451070" y="4943246"/>
            <a:ext cx="1505237" cy="364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6" name="ZoneTexte 55">
            <a:extLst>
              <a:ext uri="{FF2B5EF4-FFF2-40B4-BE49-F238E27FC236}">
                <a16:creationId xmlns:a16="http://schemas.microsoft.com/office/drawing/2014/main" id="{5F610F88-8671-D2E1-2ED6-D7B08571B811}"/>
              </a:ext>
            </a:extLst>
          </p:cNvPr>
          <p:cNvSpPr txBox="1"/>
          <p:nvPr/>
        </p:nvSpPr>
        <p:spPr>
          <a:xfrm>
            <a:off x="8369598" y="685777"/>
            <a:ext cx="1164046" cy="369332"/>
          </a:xfrm>
          <a:prstGeom prst="rect">
            <a:avLst/>
          </a:prstGeom>
          <a:noFill/>
        </p:spPr>
        <p:txBody>
          <a:bodyPr wrap="square" rtlCol="0">
            <a:spAutoFit/>
          </a:bodyPr>
          <a:lstStyle/>
          <a:p>
            <a:r xmlns:a="http://schemas.openxmlformats.org/drawingml/2006/main">
              <a:rPr lang="en" dirty="0"/>
              <a:t>reaction</a:t>
            </a:r>
          </a:p>
        </p:txBody>
      </p:sp>
      <p:sp>
        <p:nvSpPr>
          <p:cNvPr id="57" name="Rectangle 56">
            <a:extLst>
              <a:ext uri="{FF2B5EF4-FFF2-40B4-BE49-F238E27FC236}">
                <a16:creationId xmlns:a16="http://schemas.microsoft.com/office/drawing/2014/main" id="{808D7FEE-4426-3C92-2BBA-08B34601BF8F}"/>
              </a:ext>
            </a:extLst>
          </p:cNvPr>
          <p:cNvSpPr/>
          <p:nvPr/>
        </p:nvSpPr>
        <p:spPr>
          <a:xfrm>
            <a:off x="8298478" y="685777"/>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8" name="ZoneTexte 57">
            <a:extLst>
              <a:ext uri="{FF2B5EF4-FFF2-40B4-BE49-F238E27FC236}">
                <a16:creationId xmlns:a16="http://schemas.microsoft.com/office/drawing/2014/main" id="{C5DCAAAC-9A27-B6DC-8D27-4BC0140C38BB}"/>
              </a:ext>
            </a:extLst>
          </p:cNvPr>
          <p:cNvSpPr txBox="1"/>
          <p:nvPr/>
        </p:nvSpPr>
        <p:spPr>
          <a:xfrm>
            <a:off x="1498195" y="5989548"/>
            <a:ext cx="1164046" cy="369332"/>
          </a:xfrm>
          <a:prstGeom prst="rect">
            <a:avLst/>
          </a:prstGeom>
          <a:noFill/>
        </p:spPr>
        <p:txBody>
          <a:bodyPr wrap="square" rtlCol="0">
            <a:spAutoFit/>
          </a:bodyPr>
          <a:lstStyle/>
          <a:p>
            <a:r xmlns:a="http://schemas.openxmlformats.org/drawingml/2006/main">
              <a:rPr lang="en" dirty="0">
                <a:solidFill>
                  <a:srgbClr val="FF0000"/>
                </a:solidFill>
              </a:rPr>
              <a:t>favorites</a:t>
            </a:r>
            <a:r xmlns:a="http://schemas.openxmlformats.org/drawingml/2006/main">
              <a:rPr lang="en" dirty="0"/>
              <a:t> </a:t>
            </a:r>
          </a:p>
        </p:txBody>
      </p:sp>
      <p:sp>
        <p:nvSpPr>
          <p:cNvPr id="59" name="Rectangle 58">
            <a:extLst>
              <a:ext uri="{FF2B5EF4-FFF2-40B4-BE49-F238E27FC236}">
                <a16:creationId xmlns:a16="http://schemas.microsoft.com/office/drawing/2014/main" id="{EF860230-9095-4884-5B3E-0538C7D90342}"/>
              </a:ext>
            </a:extLst>
          </p:cNvPr>
          <p:cNvSpPr/>
          <p:nvPr/>
        </p:nvSpPr>
        <p:spPr>
          <a:xfrm>
            <a:off x="1427075" y="598954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highlight>
                <a:srgbClr val="FF0000"/>
              </a:highlight>
            </a:endParaRPr>
          </a:p>
        </p:txBody>
      </p:sp>
      <p:sp>
        <p:nvSpPr>
          <p:cNvPr id="60" name="ZoneTexte 59">
            <a:extLst>
              <a:ext uri="{FF2B5EF4-FFF2-40B4-BE49-F238E27FC236}">
                <a16:creationId xmlns:a16="http://schemas.microsoft.com/office/drawing/2014/main" id="{CF9EACB6-983E-0C6A-E13D-53C351F269D6}"/>
              </a:ext>
            </a:extLst>
          </p:cNvPr>
          <p:cNvSpPr txBox="1"/>
          <p:nvPr/>
        </p:nvSpPr>
        <p:spPr>
          <a:xfrm>
            <a:off x="2752074" y="5989548"/>
            <a:ext cx="1164046" cy="369332"/>
          </a:xfrm>
          <a:prstGeom prst="rect">
            <a:avLst/>
          </a:prstGeom>
          <a:noFill/>
        </p:spPr>
        <p:txBody>
          <a:bodyPr wrap="square" rtlCol="0">
            <a:spAutoFit/>
          </a:bodyPr>
          <a:lstStyle/>
          <a:p>
            <a:r xmlns:a="http://schemas.openxmlformats.org/drawingml/2006/main">
              <a:rPr lang="en" dirty="0">
                <a:solidFill>
                  <a:srgbClr val="FF0000"/>
                </a:solidFill>
              </a:rPr>
              <a:t>following</a:t>
            </a:r>
            <a:r xmlns:a="http://schemas.openxmlformats.org/drawingml/2006/main">
              <a:rPr lang="en" dirty="0"/>
              <a:t> </a:t>
            </a:r>
          </a:p>
        </p:txBody>
      </p:sp>
      <p:sp>
        <p:nvSpPr>
          <p:cNvPr id="61" name="Rectangle 60">
            <a:extLst>
              <a:ext uri="{FF2B5EF4-FFF2-40B4-BE49-F238E27FC236}">
                <a16:creationId xmlns:a16="http://schemas.microsoft.com/office/drawing/2014/main" id="{3EE75AC3-2DE4-3D22-C045-72277C5FA6CF}"/>
              </a:ext>
            </a:extLst>
          </p:cNvPr>
          <p:cNvSpPr/>
          <p:nvPr/>
        </p:nvSpPr>
        <p:spPr>
          <a:xfrm>
            <a:off x="2617247" y="598954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2" name="ZoneTexte 61">
            <a:extLst>
              <a:ext uri="{FF2B5EF4-FFF2-40B4-BE49-F238E27FC236}">
                <a16:creationId xmlns:a16="http://schemas.microsoft.com/office/drawing/2014/main" id="{73FCB6B1-AB4A-7EEB-9FF1-0779A73CE2A7}"/>
              </a:ext>
            </a:extLst>
          </p:cNvPr>
          <p:cNvSpPr txBox="1"/>
          <p:nvPr/>
        </p:nvSpPr>
        <p:spPr>
          <a:xfrm>
            <a:off x="3891967" y="5989548"/>
            <a:ext cx="1164046" cy="369332"/>
          </a:xfrm>
          <a:prstGeom prst="rect">
            <a:avLst/>
          </a:prstGeom>
          <a:noFill/>
        </p:spPr>
        <p:txBody>
          <a:bodyPr wrap="square" rtlCol="0">
            <a:spAutoFit/>
          </a:bodyPr>
          <a:lstStyle/>
          <a:p>
            <a:r xmlns:a="http://schemas.openxmlformats.org/drawingml/2006/main">
              <a:rPr lang="en" dirty="0">
                <a:solidFill>
                  <a:srgbClr val="FF0000"/>
                </a:solidFill>
              </a:rPr>
              <a:t>archive</a:t>
            </a:r>
            <a:r xmlns:a="http://schemas.openxmlformats.org/drawingml/2006/main">
              <a:rPr lang="en" dirty="0"/>
              <a:t> </a:t>
            </a:r>
          </a:p>
        </p:txBody>
      </p:sp>
      <p:sp>
        <p:nvSpPr>
          <p:cNvPr id="63" name="Rectangle 62">
            <a:extLst>
              <a:ext uri="{FF2B5EF4-FFF2-40B4-BE49-F238E27FC236}">
                <a16:creationId xmlns:a16="http://schemas.microsoft.com/office/drawing/2014/main" id="{AD633B56-4BC6-F477-A790-35918FC6213F}"/>
              </a:ext>
            </a:extLst>
          </p:cNvPr>
          <p:cNvSpPr/>
          <p:nvPr/>
        </p:nvSpPr>
        <p:spPr>
          <a:xfrm>
            <a:off x="3820847" y="598954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4" name="ZoneTexte 63">
            <a:extLst>
              <a:ext uri="{FF2B5EF4-FFF2-40B4-BE49-F238E27FC236}">
                <a16:creationId xmlns:a16="http://schemas.microsoft.com/office/drawing/2014/main" id="{ACBE985B-95B9-A1DF-8E61-A7740996934D}"/>
              </a:ext>
            </a:extLst>
          </p:cNvPr>
          <p:cNvSpPr txBox="1"/>
          <p:nvPr/>
        </p:nvSpPr>
        <p:spPr>
          <a:xfrm>
            <a:off x="1817354" y="5468859"/>
            <a:ext cx="1164046" cy="369332"/>
          </a:xfrm>
          <a:prstGeom prst="rect">
            <a:avLst/>
          </a:prstGeom>
          <a:noFill/>
        </p:spPr>
        <p:txBody>
          <a:bodyPr wrap="square" rtlCol="0">
            <a:spAutoFit/>
          </a:bodyPr>
          <a:lstStyle/>
          <a:p>
            <a:r xmlns:a="http://schemas.openxmlformats.org/drawingml/2006/main">
              <a:rPr lang="en" dirty="0"/>
              <a:t>like</a:t>
            </a:r>
          </a:p>
        </p:txBody>
      </p:sp>
      <p:sp>
        <p:nvSpPr>
          <p:cNvPr id="65" name="Rectangle 64">
            <a:extLst>
              <a:ext uri="{FF2B5EF4-FFF2-40B4-BE49-F238E27FC236}">
                <a16:creationId xmlns:a16="http://schemas.microsoft.com/office/drawing/2014/main" id="{44FE2602-A746-812A-C29C-E85039313304}"/>
              </a:ext>
            </a:extLst>
          </p:cNvPr>
          <p:cNvSpPr/>
          <p:nvPr/>
        </p:nvSpPr>
        <p:spPr>
          <a:xfrm>
            <a:off x="1746234" y="5468859"/>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6" name="ZoneTexte 65">
            <a:extLst>
              <a:ext uri="{FF2B5EF4-FFF2-40B4-BE49-F238E27FC236}">
                <a16:creationId xmlns:a16="http://schemas.microsoft.com/office/drawing/2014/main" id="{B200B3F8-68FB-7DD6-13D6-430D95EA491F}"/>
              </a:ext>
            </a:extLst>
          </p:cNvPr>
          <p:cNvSpPr txBox="1"/>
          <p:nvPr/>
        </p:nvSpPr>
        <p:spPr>
          <a:xfrm>
            <a:off x="3007525" y="5483753"/>
            <a:ext cx="1461582" cy="369332"/>
          </a:xfrm>
          <a:prstGeom prst="rect">
            <a:avLst/>
          </a:prstGeom>
          <a:noFill/>
        </p:spPr>
        <p:txBody>
          <a:bodyPr wrap="square" rtlCol="0">
            <a:spAutoFit/>
          </a:bodyPr>
          <a:lstStyle/>
          <a:p>
            <a:r xmlns:a="http://schemas.openxmlformats.org/drawingml/2006/main">
              <a:rPr lang="en" dirty="0"/>
              <a:t>comment</a:t>
            </a:r>
          </a:p>
        </p:txBody>
      </p:sp>
      <p:sp>
        <p:nvSpPr>
          <p:cNvPr id="67" name="Rectangle 66">
            <a:extLst>
              <a:ext uri="{FF2B5EF4-FFF2-40B4-BE49-F238E27FC236}">
                <a16:creationId xmlns:a16="http://schemas.microsoft.com/office/drawing/2014/main" id="{89D1EF79-E2C6-9F83-2AF6-BBC188808C11}"/>
              </a:ext>
            </a:extLst>
          </p:cNvPr>
          <p:cNvSpPr/>
          <p:nvPr/>
        </p:nvSpPr>
        <p:spPr>
          <a:xfrm>
            <a:off x="2936406" y="5468859"/>
            <a:ext cx="1447092" cy="364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8" name="ZoneTexte 67">
            <a:extLst>
              <a:ext uri="{FF2B5EF4-FFF2-40B4-BE49-F238E27FC236}">
                <a16:creationId xmlns:a16="http://schemas.microsoft.com/office/drawing/2014/main" id="{04A12EFE-CA1E-9F91-90F9-A5B7C1EF34E3}"/>
              </a:ext>
            </a:extLst>
          </p:cNvPr>
          <p:cNvSpPr txBox="1"/>
          <p:nvPr/>
        </p:nvSpPr>
        <p:spPr>
          <a:xfrm>
            <a:off x="9513733" y="683778"/>
            <a:ext cx="1305190" cy="369332"/>
          </a:xfrm>
          <a:prstGeom prst="rect">
            <a:avLst/>
          </a:prstGeom>
          <a:noFill/>
        </p:spPr>
        <p:txBody>
          <a:bodyPr wrap="square" rtlCol="0">
            <a:spAutoFit/>
          </a:bodyPr>
          <a:lstStyle/>
          <a:p>
            <a:r xmlns:a="http://schemas.openxmlformats.org/drawingml/2006/main">
              <a:rPr lang="en" dirty="0"/>
              <a:t>event</a:t>
            </a:r>
          </a:p>
        </p:txBody>
      </p:sp>
      <p:sp>
        <p:nvSpPr>
          <p:cNvPr id="69" name="Rectangle 68">
            <a:extLst>
              <a:ext uri="{FF2B5EF4-FFF2-40B4-BE49-F238E27FC236}">
                <a16:creationId xmlns:a16="http://schemas.microsoft.com/office/drawing/2014/main" id="{BFA10A8F-08AA-C8D2-A74E-8523FE4154FA}"/>
              </a:ext>
            </a:extLst>
          </p:cNvPr>
          <p:cNvSpPr/>
          <p:nvPr/>
        </p:nvSpPr>
        <p:spPr>
          <a:xfrm>
            <a:off x="9442612" y="683778"/>
            <a:ext cx="1491747" cy="4024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0" name="ZoneTexte 69">
            <a:extLst>
              <a:ext uri="{FF2B5EF4-FFF2-40B4-BE49-F238E27FC236}">
                <a16:creationId xmlns:a16="http://schemas.microsoft.com/office/drawing/2014/main" id="{986673C2-2FAB-7544-7BE3-F66A300DC00B}"/>
              </a:ext>
            </a:extLst>
          </p:cNvPr>
          <p:cNvSpPr txBox="1"/>
          <p:nvPr/>
        </p:nvSpPr>
        <p:spPr>
          <a:xfrm>
            <a:off x="93828" y="1236773"/>
            <a:ext cx="1232044" cy="369332"/>
          </a:xfrm>
          <a:prstGeom prst="rect">
            <a:avLst/>
          </a:prstGeom>
          <a:noFill/>
        </p:spPr>
        <p:txBody>
          <a:bodyPr wrap="square" rtlCol="0">
            <a:spAutoFit/>
          </a:bodyPr>
          <a:lstStyle/>
          <a:p>
            <a:r xmlns:a="http://schemas.openxmlformats.org/drawingml/2006/main">
              <a:rPr lang="en" dirty="0"/>
              <a:t>menu</a:t>
            </a:r>
          </a:p>
        </p:txBody>
      </p:sp>
      <p:sp>
        <p:nvSpPr>
          <p:cNvPr id="71" name="Rectangle 70">
            <a:extLst>
              <a:ext uri="{FF2B5EF4-FFF2-40B4-BE49-F238E27FC236}">
                <a16:creationId xmlns:a16="http://schemas.microsoft.com/office/drawing/2014/main" id="{8F1C265F-D050-40D1-C254-DF686F3C9A31}"/>
              </a:ext>
            </a:extLst>
          </p:cNvPr>
          <p:cNvSpPr/>
          <p:nvPr/>
        </p:nvSpPr>
        <p:spPr>
          <a:xfrm>
            <a:off x="22708" y="1236773"/>
            <a:ext cx="1111438" cy="3361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2" name="ZoneTexte 71">
            <a:extLst>
              <a:ext uri="{FF2B5EF4-FFF2-40B4-BE49-F238E27FC236}">
                <a16:creationId xmlns:a16="http://schemas.microsoft.com/office/drawing/2014/main" id="{6E03008D-AD46-7287-D403-76BE2C077762}"/>
              </a:ext>
            </a:extLst>
          </p:cNvPr>
          <p:cNvSpPr txBox="1"/>
          <p:nvPr/>
        </p:nvSpPr>
        <p:spPr>
          <a:xfrm>
            <a:off x="0" y="1556789"/>
            <a:ext cx="1721265" cy="2862322"/>
          </a:xfrm>
          <a:prstGeom prst="rect">
            <a:avLst/>
          </a:prstGeom>
          <a:noFill/>
        </p:spPr>
        <p:txBody>
          <a:bodyPr wrap="square" rtlCol="0">
            <a:spAutoFit/>
          </a:bodyPr>
          <a:lstStyle/>
          <a:p>
            <a:r xmlns:a="http://schemas.openxmlformats.org/drawingml/2006/main">
              <a:rPr lang="en" dirty="0"/>
              <a:t>-like (opens list of profiles who liked the story)</a:t>
            </a:r>
          </a:p>
          <a:p>
            <a:r xmlns:a="http://schemas.openxmlformats.org/drawingml/2006/main">
              <a:rPr lang="en" dirty="0"/>
              <a:t>-comment</a:t>
            </a:r>
          </a:p>
          <a:p>
            <a:r xmlns:a="http://schemas.openxmlformats.org/drawingml/2006/main">
              <a:rPr lang="en" dirty="0"/>
              <a:t>(opens list of comments, possibility to reply)</a:t>
            </a:r>
          </a:p>
          <a:p>
            <a:r xmlns:a="http://schemas.openxmlformats.org/drawingml/2006/main">
              <a:rPr lang="en" dirty="0"/>
              <a:t>-create</a:t>
            </a:r>
          </a:p>
          <a:p>
            <a:r xmlns:a="http://schemas.openxmlformats.org/drawingml/2006/main">
              <a:rPr lang="en" dirty="0"/>
              <a:t> </a:t>
            </a:r>
          </a:p>
        </p:txBody>
      </p:sp>
    </p:spTree>
    <p:extLst>
      <p:ext uri="{BB962C8B-B14F-4D97-AF65-F5344CB8AC3E}">
        <p14:creationId xmlns:p14="http://schemas.microsoft.com/office/powerpoint/2010/main" val="211777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EC7D1F1-1EEF-3257-5C66-13E52E34C6CB}"/>
              </a:ext>
            </a:extLst>
          </p:cNvPr>
          <p:cNvSpPr txBox="1"/>
          <p:nvPr/>
        </p:nvSpPr>
        <p:spPr>
          <a:xfrm rot="10800000" flipH="1" flipV="1">
            <a:off x="4807531" y="0"/>
            <a:ext cx="1745669" cy="369332"/>
          </a:xfrm>
          <a:prstGeom prst="rect">
            <a:avLst/>
          </a:prstGeom>
          <a:noFill/>
        </p:spPr>
        <p:txBody>
          <a:bodyPr wrap="square" rtlCol="0">
            <a:spAutoFit/>
          </a:bodyPr>
          <a:lstStyle/>
          <a:p>
            <a:r xmlns:a="http://schemas.openxmlformats.org/drawingml/2006/main">
              <a:rPr lang="en" b="1" u="sng" dirty="0"/>
              <a:t>V2</a:t>
            </a:r>
          </a:p>
        </p:txBody>
      </p:sp>
      <p:sp>
        <p:nvSpPr>
          <p:cNvPr id="3" name="ZoneTexte 2">
            <a:extLst>
              <a:ext uri="{FF2B5EF4-FFF2-40B4-BE49-F238E27FC236}">
                <a16:creationId xmlns:a16="http://schemas.microsoft.com/office/drawing/2014/main" id="{C138D798-8A06-A714-46A3-B85EBC5E3D9A}"/>
              </a:ext>
            </a:extLst>
          </p:cNvPr>
          <p:cNvSpPr txBox="1"/>
          <p:nvPr/>
        </p:nvSpPr>
        <p:spPr>
          <a:xfrm>
            <a:off x="311659" y="67884"/>
            <a:ext cx="1164046" cy="369332"/>
          </a:xfrm>
          <a:prstGeom prst="rect">
            <a:avLst/>
          </a:prstGeom>
          <a:noFill/>
        </p:spPr>
        <p:txBody>
          <a:bodyPr wrap="square" rtlCol="0">
            <a:spAutoFit/>
          </a:bodyPr>
          <a:lstStyle/>
          <a:p>
            <a:r xmlns:a="http://schemas.openxmlformats.org/drawingml/2006/main">
              <a:rPr lang="en" dirty="0"/>
              <a:t>seen</a:t>
            </a:r>
          </a:p>
        </p:txBody>
      </p:sp>
      <p:sp>
        <p:nvSpPr>
          <p:cNvPr id="4" name="Rectangle 3">
            <a:extLst>
              <a:ext uri="{FF2B5EF4-FFF2-40B4-BE49-F238E27FC236}">
                <a16:creationId xmlns:a16="http://schemas.microsoft.com/office/drawing/2014/main" id="{DEACA990-9015-5B3E-1D48-5EDBB395AA1E}"/>
              </a:ext>
            </a:extLst>
          </p:cNvPr>
          <p:cNvSpPr/>
          <p:nvPr/>
        </p:nvSpPr>
        <p:spPr>
          <a:xfrm>
            <a:off x="24053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ZoneTexte 4">
            <a:extLst>
              <a:ext uri="{FF2B5EF4-FFF2-40B4-BE49-F238E27FC236}">
                <a16:creationId xmlns:a16="http://schemas.microsoft.com/office/drawing/2014/main" id="{3490A514-166F-74EA-1CC7-CA4FC83F5B71}"/>
              </a:ext>
            </a:extLst>
          </p:cNvPr>
          <p:cNvSpPr txBox="1"/>
          <p:nvPr/>
        </p:nvSpPr>
        <p:spPr>
          <a:xfrm>
            <a:off x="1886459" y="67884"/>
            <a:ext cx="1164046" cy="369332"/>
          </a:xfrm>
          <a:prstGeom prst="rect">
            <a:avLst/>
          </a:prstGeom>
          <a:noFill/>
        </p:spPr>
        <p:txBody>
          <a:bodyPr wrap="square" rtlCol="0">
            <a:spAutoFit/>
          </a:bodyPr>
          <a:lstStyle/>
          <a:p>
            <a:r xmlns:a="http://schemas.openxmlformats.org/drawingml/2006/main">
              <a:rPr lang="en" dirty="0"/>
              <a:t>like</a:t>
            </a:r>
          </a:p>
        </p:txBody>
      </p:sp>
      <p:sp>
        <p:nvSpPr>
          <p:cNvPr id="6" name="Rectangle 5">
            <a:extLst>
              <a:ext uri="{FF2B5EF4-FFF2-40B4-BE49-F238E27FC236}">
                <a16:creationId xmlns:a16="http://schemas.microsoft.com/office/drawing/2014/main" id="{E73B94CC-79A7-3C79-C177-D3F02B0241F8}"/>
              </a:ext>
            </a:extLst>
          </p:cNvPr>
          <p:cNvSpPr/>
          <p:nvPr/>
        </p:nvSpPr>
        <p:spPr>
          <a:xfrm>
            <a:off x="181533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ZoneTexte 6">
            <a:extLst>
              <a:ext uri="{FF2B5EF4-FFF2-40B4-BE49-F238E27FC236}">
                <a16:creationId xmlns:a16="http://schemas.microsoft.com/office/drawing/2014/main" id="{82291636-4362-08AB-70DD-15CE6E246AD4}"/>
              </a:ext>
            </a:extLst>
          </p:cNvPr>
          <p:cNvSpPr txBox="1"/>
          <p:nvPr/>
        </p:nvSpPr>
        <p:spPr>
          <a:xfrm>
            <a:off x="3420619" y="67884"/>
            <a:ext cx="1164046" cy="369332"/>
          </a:xfrm>
          <a:prstGeom prst="rect">
            <a:avLst/>
          </a:prstGeom>
          <a:noFill/>
        </p:spPr>
        <p:txBody>
          <a:bodyPr wrap="square" rtlCol="0">
            <a:spAutoFit/>
          </a:bodyPr>
          <a:lstStyle/>
          <a:p>
            <a:r xmlns:a="http://schemas.openxmlformats.org/drawingml/2006/main">
              <a:rPr lang="en" dirty="0"/>
              <a:t>message</a:t>
            </a:r>
          </a:p>
        </p:txBody>
      </p:sp>
      <p:sp>
        <p:nvSpPr>
          <p:cNvPr id="8" name="Rectangle 7">
            <a:extLst>
              <a:ext uri="{FF2B5EF4-FFF2-40B4-BE49-F238E27FC236}">
                <a16:creationId xmlns:a16="http://schemas.microsoft.com/office/drawing/2014/main" id="{4B402576-2A2D-4A8F-0FB3-C832C0A38B82}"/>
              </a:ext>
            </a:extLst>
          </p:cNvPr>
          <p:cNvSpPr/>
          <p:nvPr/>
        </p:nvSpPr>
        <p:spPr>
          <a:xfrm>
            <a:off x="334949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ZoneTexte 8">
            <a:extLst>
              <a:ext uri="{FF2B5EF4-FFF2-40B4-BE49-F238E27FC236}">
                <a16:creationId xmlns:a16="http://schemas.microsoft.com/office/drawing/2014/main" id="{92209665-D308-28C0-A4E9-D5AF33793B0A}"/>
              </a:ext>
            </a:extLst>
          </p:cNvPr>
          <p:cNvSpPr txBox="1"/>
          <p:nvPr/>
        </p:nvSpPr>
        <p:spPr>
          <a:xfrm>
            <a:off x="4979453" y="67884"/>
            <a:ext cx="1391202" cy="369332"/>
          </a:xfrm>
          <a:prstGeom prst="rect">
            <a:avLst/>
          </a:prstGeom>
          <a:noFill/>
        </p:spPr>
        <p:txBody>
          <a:bodyPr wrap="square" rtlCol="0">
            <a:spAutoFit/>
          </a:bodyPr>
          <a:lstStyle/>
          <a:p>
            <a:r xmlns:a="http://schemas.openxmlformats.org/drawingml/2006/main">
              <a:rPr lang="en" dirty="0"/>
              <a:t>notification</a:t>
            </a:r>
          </a:p>
        </p:txBody>
      </p:sp>
      <p:sp>
        <p:nvSpPr>
          <p:cNvPr id="10" name="Rectangle 9">
            <a:extLst>
              <a:ext uri="{FF2B5EF4-FFF2-40B4-BE49-F238E27FC236}">
                <a16:creationId xmlns:a16="http://schemas.microsoft.com/office/drawing/2014/main" id="{D6B533E2-2116-BEB2-8678-323D8E8E584F}"/>
              </a:ext>
            </a:extLst>
          </p:cNvPr>
          <p:cNvSpPr/>
          <p:nvPr/>
        </p:nvSpPr>
        <p:spPr>
          <a:xfrm>
            <a:off x="4908332" y="67884"/>
            <a:ext cx="131209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Rectangle : coins arrondis 10">
            <a:extLst>
              <a:ext uri="{FF2B5EF4-FFF2-40B4-BE49-F238E27FC236}">
                <a16:creationId xmlns:a16="http://schemas.microsoft.com/office/drawing/2014/main" id="{6C41B41E-5DFE-3427-6EE1-8FEA75A39B6A}"/>
              </a:ext>
            </a:extLst>
          </p:cNvPr>
          <p:cNvSpPr/>
          <p:nvPr/>
        </p:nvSpPr>
        <p:spPr>
          <a:xfrm>
            <a:off x="1262268" y="2001400"/>
            <a:ext cx="3601359" cy="46910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CF77CD05-2837-FA3D-F029-6AFB2C8AF0E7}"/>
              </a:ext>
            </a:extLst>
          </p:cNvPr>
          <p:cNvSpPr/>
          <p:nvPr/>
        </p:nvSpPr>
        <p:spPr>
          <a:xfrm>
            <a:off x="3802547" y="2401285"/>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A4F12ABE-880A-1A8B-B2BD-48E2C07BFBC2}"/>
              </a:ext>
            </a:extLst>
          </p:cNvPr>
          <p:cNvSpPr/>
          <p:nvPr/>
        </p:nvSpPr>
        <p:spPr>
          <a:xfrm>
            <a:off x="1488653" y="2152756"/>
            <a:ext cx="3080740" cy="4388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2735A464-7ACC-4F0B-86FF-8EB9E18ADFBE}"/>
              </a:ext>
            </a:extLst>
          </p:cNvPr>
          <p:cNvSpPr txBox="1"/>
          <p:nvPr/>
        </p:nvSpPr>
        <p:spPr>
          <a:xfrm>
            <a:off x="2617247" y="2354110"/>
            <a:ext cx="1540332" cy="369332"/>
          </a:xfrm>
          <a:prstGeom prst="rect">
            <a:avLst/>
          </a:prstGeom>
          <a:noFill/>
        </p:spPr>
        <p:txBody>
          <a:bodyPr wrap="square" rtlCol="0">
            <a:spAutoFit/>
          </a:bodyPr>
          <a:lstStyle/>
          <a:p>
            <a:r xmlns:a="http://schemas.openxmlformats.org/drawingml/2006/main">
              <a:rPr lang="en" dirty="0"/>
              <a:t>subject</a:t>
            </a:r>
          </a:p>
        </p:txBody>
      </p:sp>
      <p:sp>
        <p:nvSpPr>
          <p:cNvPr id="15" name="ZoneTexte 14">
            <a:extLst>
              <a:ext uri="{FF2B5EF4-FFF2-40B4-BE49-F238E27FC236}">
                <a16:creationId xmlns:a16="http://schemas.microsoft.com/office/drawing/2014/main" id="{0690BA9B-3CC9-3C09-5332-024AD206FC04}"/>
              </a:ext>
            </a:extLst>
          </p:cNvPr>
          <p:cNvSpPr txBox="1"/>
          <p:nvPr/>
        </p:nvSpPr>
        <p:spPr>
          <a:xfrm>
            <a:off x="1618801" y="1196358"/>
            <a:ext cx="2787473" cy="369332"/>
          </a:xfrm>
          <a:prstGeom prst="rect">
            <a:avLst/>
          </a:prstGeom>
          <a:noFill/>
        </p:spPr>
        <p:txBody>
          <a:bodyPr wrap="square" rtlCol="0">
            <a:spAutoFit/>
          </a:bodyPr>
          <a:lstStyle/>
          <a:p>
            <a:r xmlns:a="http://schemas.openxmlformats.org/drawingml/2006/main">
              <a:rPr lang="en" dirty="0"/>
              <a:t>Filter I want to see</a:t>
            </a:r>
          </a:p>
        </p:txBody>
      </p:sp>
      <p:sp>
        <p:nvSpPr>
          <p:cNvPr id="16" name="Rectangle 15">
            <a:extLst>
              <a:ext uri="{FF2B5EF4-FFF2-40B4-BE49-F238E27FC236}">
                <a16:creationId xmlns:a16="http://schemas.microsoft.com/office/drawing/2014/main" id="{BD7C8AA1-742A-9188-3D8D-11A717948CF3}"/>
              </a:ext>
            </a:extLst>
          </p:cNvPr>
          <p:cNvSpPr/>
          <p:nvPr/>
        </p:nvSpPr>
        <p:spPr>
          <a:xfrm>
            <a:off x="1547682" y="1196358"/>
            <a:ext cx="240862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BE0912CB-AD0A-B318-3F63-7296612C0339}"/>
              </a:ext>
            </a:extLst>
          </p:cNvPr>
          <p:cNvSpPr txBox="1"/>
          <p:nvPr/>
        </p:nvSpPr>
        <p:spPr>
          <a:xfrm>
            <a:off x="4826687" y="1174115"/>
            <a:ext cx="2787473" cy="369332"/>
          </a:xfrm>
          <a:prstGeom prst="rect">
            <a:avLst/>
          </a:prstGeom>
          <a:noFill/>
        </p:spPr>
        <p:txBody>
          <a:bodyPr wrap="square" rtlCol="0">
            <a:spAutoFit/>
          </a:bodyPr>
          <a:lstStyle/>
          <a:p>
            <a:r xmlns:a="http://schemas.openxmlformats.org/drawingml/2006/main">
              <a:rPr lang="en" dirty="0"/>
              <a:t>Filter I want to block</a:t>
            </a:r>
          </a:p>
        </p:txBody>
      </p:sp>
      <p:sp>
        <p:nvSpPr>
          <p:cNvPr id="18" name="Rectangle 17">
            <a:extLst>
              <a:ext uri="{FF2B5EF4-FFF2-40B4-BE49-F238E27FC236}">
                <a16:creationId xmlns:a16="http://schemas.microsoft.com/office/drawing/2014/main" id="{BA017745-F96B-F77A-46BF-338C5CF7D0BC}"/>
              </a:ext>
            </a:extLst>
          </p:cNvPr>
          <p:cNvSpPr/>
          <p:nvPr/>
        </p:nvSpPr>
        <p:spPr>
          <a:xfrm>
            <a:off x="4642119" y="1196274"/>
            <a:ext cx="240862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 name="Ellipse 18">
            <a:extLst>
              <a:ext uri="{FF2B5EF4-FFF2-40B4-BE49-F238E27FC236}">
                <a16:creationId xmlns:a16="http://schemas.microsoft.com/office/drawing/2014/main" id="{9B908099-9759-671A-62C8-67800F27FDCE}"/>
              </a:ext>
            </a:extLst>
          </p:cNvPr>
          <p:cNvSpPr/>
          <p:nvPr/>
        </p:nvSpPr>
        <p:spPr>
          <a:xfrm>
            <a:off x="3831763" y="2268172"/>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FCD1A4B1-11DE-07FA-A02B-03ECAE7CAC5E}"/>
              </a:ext>
            </a:extLst>
          </p:cNvPr>
          <p:cNvSpPr txBox="1"/>
          <p:nvPr/>
        </p:nvSpPr>
        <p:spPr>
          <a:xfrm>
            <a:off x="1557110" y="716864"/>
            <a:ext cx="1673155" cy="369332"/>
          </a:xfrm>
          <a:prstGeom prst="rect">
            <a:avLst/>
          </a:prstGeom>
          <a:noFill/>
        </p:spPr>
        <p:txBody>
          <a:bodyPr wrap="square" rtlCol="0">
            <a:spAutoFit/>
          </a:bodyPr>
          <a:lstStyle/>
          <a:p>
            <a:r xmlns:a="http://schemas.openxmlformats.org/drawingml/2006/main">
              <a:rPr lang="en" dirty="0"/>
              <a:t>List of profiles</a:t>
            </a:r>
          </a:p>
        </p:txBody>
      </p:sp>
      <p:sp>
        <p:nvSpPr>
          <p:cNvPr id="21" name="Rectangle 20">
            <a:extLst>
              <a:ext uri="{FF2B5EF4-FFF2-40B4-BE49-F238E27FC236}">
                <a16:creationId xmlns:a16="http://schemas.microsoft.com/office/drawing/2014/main" id="{C7799ECB-2877-B44A-5D6B-54D87324DF2F}"/>
              </a:ext>
            </a:extLst>
          </p:cNvPr>
          <p:cNvSpPr/>
          <p:nvPr/>
        </p:nvSpPr>
        <p:spPr>
          <a:xfrm>
            <a:off x="1557111" y="716864"/>
            <a:ext cx="1524128" cy="3770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sp>
        <p:nvSpPr>
          <p:cNvPr id="22" name="ZoneTexte 21">
            <a:extLst>
              <a:ext uri="{FF2B5EF4-FFF2-40B4-BE49-F238E27FC236}">
                <a16:creationId xmlns:a16="http://schemas.microsoft.com/office/drawing/2014/main" id="{F19B1C5C-9504-2638-6E00-BA82734575A6}"/>
              </a:ext>
            </a:extLst>
          </p:cNvPr>
          <p:cNvSpPr txBox="1"/>
          <p:nvPr/>
        </p:nvSpPr>
        <p:spPr>
          <a:xfrm>
            <a:off x="3405347" y="717296"/>
            <a:ext cx="1164046" cy="369332"/>
          </a:xfrm>
          <a:prstGeom prst="rect">
            <a:avLst/>
          </a:prstGeom>
          <a:noFill/>
        </p:spPr>
        <p:txBody>
          <a:bodyPr wrap="square" rtlCol="0">
            <a:spAutoFit/>
          </a:bodyPr>
          <a:lstStyle/>
          <a:p>
            <a:r xmlns:a="http://schemas.openxmlformats.org/drawingml/2006/main">
              <a:rPr lang="en" dirty="0"/>
              <a:t>favorites</a:t>
            </a:r>
          </a:p>
        </p:txBody>
      </p:sp>
      <p:sp>
        <p:nvSpPr>
          <p:cNvPr id="23" name="Rectangle 22">
            <a:extLst>
              <a:ext uri="{FF2B5EF4-FFF2-40B4-BE49-F238E27FC236}">
                <a16:creationId xmlns:a16="http://schemas.microsoft.com/office/drawing/2014/main" id="{57D47993-E6B1-C8A1-E2B6-02B02F00FDB5}"/>
              </a:ext>
            </a:extLst>
          </p:cNvPr>
          <p:cNvSpPr/>
          <p:nvPr/>
        </p:nvSpPr>
        <p:spPr>
          <a:xfrm>
            <a:off x="3334227" y="717296"/>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ZoneTexte 27">
            <a:extLst>
              <a:ext uri="{FF2B5EF4-FFF2-40B4-BE49-F238E27FC236}">
                <a16:creationId xmlns:a16="http://schemas.microsoft.com/office/drawing/2014/main" id="{372B0CBB-3E2F-2524-5BA6-DE55D881E151}"/>
              </a:ext>
            </a:extLst>
          </p:cNvPr>
          <p:cNvSpPr txBox="1"/>
          <p:nvPr/>
        </p:nvSpPr>
        <p:spPr>
          <a:xfrm>
            <a:off x="4715309" y="699810"/>
            <a:ext cx="1164046" cy="369332"/>
          </a:xfrm>
          <a:prstGeom prst="rect">
            <a:avLst/>
          </a:prstGeom>
          <a:noFill/>
        </p:spPr>
        <p:txBody>
          <a:bodyPr wrap="square" rtlCol="0">
            <a:spAutoFit/>
          </a:bodyPr>
          <a:lstStyle/>
          <a:p>
            <a:r xmlns:a="http://schemas.openxmlformats.org/drawingml/2006/main">
              <a:rPr lang="en" dirty="0"/>
              <a:t>archive</a:t>
            </a:r>
          </a:p>
        </p:txBody>
      </p:sp>
      <p:sp>
        <p:nvSpPr>
          <p:cNvPr id="29" name="Rectangle 28">
            <a:extLst>
              <a:ext uri="{FF2B5EF4-FFF2-40B4-BE49-F238E27FC236}">
                <a16:creationId xmlns:a16="http://schemas.microsoft.com/office/drawing/2014/main" id="{6EA22FB5-AC80-B38C-67DB-3EAFF833DE41}"/>
              </a:ext>
            </a:extLst>
          </p:cNvPr>
          <p:cNvSpPr/>
          <p:nvPr/>
        </p:nvSpPr>
        <p:spPr>
          <a:xfrm>
            <a:off x="4644189" y="699810"/>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0" name="ZoneTexte 29">
            <a:extLst>
              <a:ext uri="{FF2B5EF4-FFF2-40B4-BE49-F238E27FC236}">
                <a16:creationId xmlns:a16="http://schemas.microsoft.com/office/drawing/2014/main" id="{CF9040EC-99BB-FD5E-2E46-3C54B5F35A11}"/>
              </a:ext>
            </a:extLst>
          </p:cNvPr>
          <p:cNvSpPr txBox="1"/>
          <p:nvPr/>
        </p:nvSpPr>
        <p:spPr>
          <a:xfrm>
            <a:off x="386757" y="716864"/>
            <a:ext cx="1164046" cy="369332"/>
          </a:xfrm>
          <a:prstGeom prst="rect">
            <a:avLst/>
          </a:prstGeom>
          <a:noFill/>
        </p:spPr>
        <p:txBody>
          <a:bodyPr wrap="square" rtlCol="0">
            <a:spAutoFit/>
          </a:bodyPr>
          <a:lstStyle/>
          <a:p>
            <a:r xmlns:a="http://schemas.openxmlformats.org/drawingml/2006/main">
              <a:rPr lang="en" dirty="0"/>
              <a:t>match</a:t>
            </a:r>
          </a:p>
        </p:txBody>
      </p:sp>
      <p:sp>
        <p:nvSpPr>
          <p:cNvPr id="31" name="Rectangle 30">
            <a:extLst>
              <a:ext uri="{FF2B5EF4-FFF2-40B4-BE49-F238E27FC236}">
                <a16:creationId xmlns:a16="http://schemas.microsoft.com/office/drawing/2014/main" id="{9AC82C46-D919-B563-4086-87DBD19983A7}"/>
              </a:ext>
            </a:extLst>
          </p:cNvPr>
          <p:cNvSpPr/>
          <p:nvPr/>
        </p:nvSpPr>
        <p:spPr>
          <a:xfrm>
            <a:off x="315637" y="71686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2" name="ZoneTexte 31">
            <a:extLst>
              <a:ext uri="{FF2B5EF4-FFF2-40B4-BE49-F238E27FC236}">
                <a16:creationId xmlns:a16="http://schemas.microsoft.com/office/drawing/2014/main" id="{AC5C2910-BEB7-282F-8A5D-E39985D724FE}"/>
              </a:ext>
            </a:extLst>
          </p:cNvPr>
          <p:cNvSpPr txBox="1"/>
          <p:nvPr/>
        </p:nvSpPr>
        <p:spPr>
          <a:xfrm>
            <a:off x="5208926" y="1454729"/>
            <a:ext cx="8003526" cy="5078313"/>
          </a:xfrm>
          <a:prstGeom prst="rect">
            <a:avLst/>
          </a:prstGeom>
          <a:noFill/>
        </p:spPr>
        <p:txBody>
          <a:bodyPr wrap="square">
            <a:spAutoFit/>
          </a:bodyPr>
          <a:lstStyle/>
          <a:p>
            <a:endParaRPr lang="fr-FR" sz="1800" dirty="0"/>
          </a:p>
          <a:p>
            <a:r xmlns:a="http://schemas.openxmlformats.org/drawingml/2006/main">
              <a:rPr lang="en" sz="1800" dirty="0"/>
              <a:t>The subject is chosen by the administrator, text and/or photo, is valid for 24 hours (duration to be </a:t>
            </a:r>
            <a:r xmlns:a="http://schemas.openxmlformats.org/drawingml/2006/main">
              <a:rPr lang="en" dirty="0"/>
              <a:t>chosen in </a:t>
            </a:r>
            <a:r xmlns:a="http://schemas.openxmlformats.org/drawingml/2006/main">
              <a:rPr lang="en" dirty="0" err="1"/>
              <a:t>admin </a:t>
            </a:r>
            <a:r xmlns:a="http://schemas.openxmlformats.org/drawingml/2006/main">
              <a:rPr lang="en" dirty="0"/>
              <a:t>, </a:t>
            </a:r>
            <a:r xmlns:a="http://schemas.openxmlformats.org/drawingml/2006/main">
              <a:rPr lang="en" sz="1800" dirty="0"/>
              <a:t>from midnight to midnight user time) a tool in the administrator allows you to schedule the publication of subjects over a period of 30 days,</a:t>
            </a:r>
          </a:p>
          <a:p>
            <a:endParaRPr lang="fr-FR" dirty="0"/>
          </a:p>
          <a:p>
            <a:r xmlns:a="http://schemas.openxmlformats.org/drawingml/2006/main">
              <a:rPr lang="en" sz="1800" dirty="0"/>
              <a:t>The user can publish a reaction from his profile details, limited to 1000 characters (number to be chosen in administrator) visible </a:t>
            </a:r>
            <a:r xmlns:a="http://schemas.openxmlformats.org/drawingml/2006/main">
              <a:rPr lang="en" sz="1800" dirty="0" err="1"/>
              <a:t>until </a:t>
            </a:r>
            <a:r xmlns:a="http://schemas.openxmlformats.org/drawingml/2006/main">
              <a:rPr lang="en" sz="1800" dirty="0"/>
              <a:t>the end of the subject (at midnight user time)</a:t>
            </a:r>
          </a:p>
          <a:p>
            <a:r xmlns:a="http://schemas.openxmlformats.org/drawingml/2006/main">
              <a:rPr lang="en" sz="1800" dirty="0"/>
              <a:t>and limited to 1 publication (quantity to be chosen in administrator) per user (can publish a new one by deleting the previous one or when the previous one will be automatically deleted when the subject is finished (midnight user time)</a:t>
            </a:r>
          </a:p>
          <a:p>
            <a:endParaRPr lang="fr-FR" sz="1800" dirty="0"/>
          </a:p>
          <a:p>
            <a:r xmlns:a="http://schemas.openxmlformats.org/drawingml/2006/main">
              <a:rPr lang="en" sz="1800" dirty="0"/>
              <a:t>Reactions appear in the profile details and in the </a:t>
            </a:r>
            <a:r xmlns:a="http://schemas.openxmlformats.org/drawingml/2006/main">
              <a:rPr lang="en" dirty="0"/>
              <a:t>reaction section </a:t>
            </a:r>
            <a:r xmlns:a="http://schemas.openxmlformats.org/drawingml/2006/main">
              <a:rPr lang="en" sz="1800" dirty="0"/>
              <a:t>,</a:t>
            </a:r>
          </a:p>
          <a:p>
            <a:r xmlns:a="http://schemas.openxmlformats.org/drawingml/2006/main">
              <a:rPr lang="en" sz="1800" dirty="0"/>
              <a:t>In the filters, add the possibility by check boxes to choose “archived profiles” “favorite profiles” “list profiles” by default all checked</a:t>
            </a:r>
          </a:p>
          <a:p>
            <a:endParaRPr lang="fr-FR" dirty="0"/>
          </a:p>
          <a:p>
            <a:r xmlns:a="http://schemas.openxmlformats.org/drawingml/2006/main">
              <a:rPr lang="en" sz="1800" dirty="0" err="1"/>
              <a:t>last </a:t>
            </a:r>
            <a:r xmlns:a="http://schemas.openxmlformats.org/drawingml/2006/main">
              <a:rPr lang="en" sz="1800" dirty="0"/>
              <a:t>30 </a:t>
            </a:r>
            <a:r xmlns:a="http://schemas.openxmlformats.org/drawingml/2006/main">
              <a:rPr lang="en" sz="1800" dirty="0"/>
              <a:t>reactions visible in profile details (quantity to be chosen in </a:t>
            </a:r>
            <a:r xmlns:a="http://schemas.openxmlformats.org/drawingml/2006/main">
              <a:rPr lang="en" sz="1800" dirty="0" err="1"/>
              <a:t>admin </a:t>
            </a:r>
            <a:r xmlns:a="http://schemas.openxmlformats.org/drawingml/2006/main">
              <a:rPr lang="en" sz="1800" dirty="0"/>
              <a:t>)</a:t>
            </a:r>
          </a:p>
        </p:txBody>
      </p:sp>
      <p:sp>
        <p:nvSpPr>
          <p:cNvPr id="33" name="ZoneTexte 32">
            <a:extLst>
              <a:ext uri="{FF2B5EF4-FFF2-40B4-BE49-F238E27FC236}">
                <a16:creationId xmlns:a16="http://schemas.microsoft.com/office/drawing/2014/main" id="{9B5380D5-8808-5167-5BAE-513A5E455E97}"/>
              </a:ext>
            </a:extLst>
          </p:cNvPr>
          <p:cNvSpPr txBox="1"/>
          <p:nvPr/>
        </p:nvSpPr>
        <p:spPr>
          <a:xfrm>
            <a:off x="8073201" y="24275"/>
            <a:ext cx="2936240" cy="369332"/>
          </a:xfrm>
          <a:prstGeom prst="rect">
            <a:avLst/>
          </a:prstGeom>
          <a:noFill/>
        </p:spPr>
        <p:txBody>
          <a:bodyPr wrap="square" rtlCol="0">
            <a:spAutoFit/>
          </a:bodyPr>
          <a:lstStyle/>
          <a:p>
            <a:r xmlns:a="http://schemas.openxmlformats.org/drawingml/2006/main">
              <a:rPr lang="en" b="1" dirty="0"/>
              <a:t>V2 Reaction Page</a:t>
            </a:r>
          </a:p>
        </p:txBody>
      </p:sp>
      <p:sp>
        <p:nvSpPr>
          <p:cNvPr id="34" name="ZoneTexte 33">
            <a:extLst>
              <a:ext uri="{FF2B5EF4-FFF2-40B4-BE49-F238E27FC236}">
                <a16:creationId xmlns:a16="http://schemas.microsoft.com/office/drawing/2014/main" id="{B29A5AC6-6E1B-0DBA-256E-0E700D38C3E7}"/>
              </a:ext>
            </a:extLst>
          </p:cNvPr>
          <p:cNvSpPr txBox="1"/>
          <p:nvPr/>
        </p:nvSpPr>
        <p:spPr>
          <a:xfrm>
            <a:off x="10782979" y="271873"/>
            <a:ext cx="1164046" cy="369332"/>
          </a:xfrm>
          <a:prstGeom prst="rect">
            <a:avLst/>
          </a:prstGeom>
          <a:noFill/>
        </p:spPr>
        <p:txBody>
          <a:bodyPr wrap="square" rtlCol="0">
            <a:spAutoFit/>
          </a:bodyPr>
          <a:lstStyle/>
          <a:p>
            <a:r xmlns:a="http://schemas.openxmlformats.org/drawingml/2006/main">
              <a:rPr lang="en" dirty="0"/>
              <a:t>menu</a:t>
            </a:r>
          </a:p>
        </p:txBody>
      </p:sp>
      <p:sp>
        <p:nvSpPr>
          <p:cNvPr id="35" name="Rectangle 34">
            <a:extLst>
              <a:ext uri="{FF2B5EF4-FFF2-40B4-BE49-F238E27FC236}">
                <a16:creationId xmlns:a16="http://schemas.microsoft.com/office/drawing/2014/main" id="{89B51078-9EFC-A964-C211-D88D8811F511}"/>
              </a:ext>
            </a:extLst>
          </p:cNvPr>
          <p:cNvSpPr/>
          <p:nvPr/>
        </p:nvSpPr>
        <p:spPr>
          <a:xfrm>
            <a:off x="10711859" y="271873"/>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1" name="Rectangle 40">
            <a:extLst>
              <a:ext uri="{FF2B5EF4-FFF2-40B4-BE49-F238E27FC236}">
                <a16:creationId xmlns:a16="http://schemas.microsoft.com/office/drawing/2014/main" id="{EC1A67D6-04B7-9168-C541-C774C87F9333}"/>
              </a:ext>
            </a:extLst>
          </p:cNvPr>
          <p:cNvSpPr/>
          <p:nvPr/>
        </p:nvSpPr>
        <p:spPr>
          <a:xfrm>
            <a:off x="7043401" y="688731"/>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highlight>
                <a:srgbClr val="FF0000"/>
              </a:highlight>
            </a:endParaRPr>
          </a:p>
        </p:txBody>
      </p:sp>
      <p:sp>
        <p:nvSpPr>
          <p:cNvPr id="42" name="ZoneTexte 41">
            <a:extLst>
              <a:ext uri="{FF2B5EF4-FFF2-40B4-BE49-F238E27FC236}">
                <a16:creationId xmlns:a16="http://schemas.microsoft.com/office/drawing/2014/main" id="{EC706E5D-2840-5148-5F4D-D0F26EE2909D}"/>
              </a:ext>
            </a:extLst>
          </p:cNvPr>
          <p:cNvSpPr txBox="1"/>
          <p:nvPr/>
        </p:nvSpPr>
        <p:spPr>
          <a:xfrm>
            <a:off x="5849153" y="697014"/>
            <a:ext cx="1164046" cy="369332"/>
          </a:xfrm>
          <a:prstGeom prst="rect">
            <a:avLst/>
          </a:prstGeom>
          <a:noFill/>
        </p:spPr>
        <p:txBody>
          <a:bodyPr wrap="square" rtlCol="0">
            <a:spAutoFit/>
          </a:bodyPr>
          <a:lstStyle/>
          <a:p>
            <a:r xmlns:a="http://schemas.openxmlformats.org/drawingml/2006/main">
              <a:rPr lang="en" dirty="0"/>
              <a:t>real</a:t>
            </a:r>
          </a:p>
        </p:txBody>
      </p:sp>
      <p:sp>
        <p:nvSpPr>
          <p:cNvPr id="43" name="Rectangle 42">
            <a:extLst>
              <a:ext uri="{FF2B5EF4-FFF2-40B4-BE49-F238E27FC236}">
                <a16:creationId xmlns:a16="http://schemas.microsoft.com/office/drawing/2014/main" id="{07A58447-BA16-D653-9C1B-4BDFFE9F8A68}"/>
              </a:ext>
            </a:extLst>
          </p:cNvPr>
          <p:cNvSpPr/>
          <p:nvPr/>
        </p:nvSpPr>
        <p:spPr>
          <a:xfrm>
            <a:off x="5778033" y="69701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4" name="ZoneTexte 43">
            <a:extLst>
              <a:ext uri="{FF2B5EF4-FFF2-40B4-BE49-F238E27FC236}">
                <a16:creationId xmlns:a16="http://schemas.microsoft.com/office/drawing/2014/main" id="{3590089D-5CE0-E2E5-254A-DD8BEBA3AC84}"/>
              </a:ext>
            </a:extLst>
          </p:cNvPr>
          <p:cNvSpPr txBox="1"/>
          <p:nvPr/>
        </p:nvSpPr>
        <p:spPr>
          <a:xfrm>
            <a:off x="2522191" y="4943246"/>
            <a:ext cx="1309572" cy="369332"/>
          </a:xfrm>
          <a:prstGeom prst="rect">
            <a:avLst/>
          </a:prstGeom>
          <a:noFill/>
        </p:spPr>
        <p:txBody>
          <a:bodyPr wrap="square" rtlCol="0">
            <a:spAutoFit/>
          </a:bodyPr>
          <a:lstStyle/>
          <a:p>
            <a:r xmlns:a="http://schemas.openxmlformats.org/drawingml/2006/main">
              <a:rPr lang="en" dirty="0"/>
              <a:t>Profile detail</a:t>
            </a:r>
          </a:p>
        </p:txBody>
      </p:sp>
      <p:sp>
        <p:nvSpPr>
          <p:cNvPr id="45" name="Rectangle 44">
            <a:extLst>
              <a:ext uri="{FF2B5EF4-FFF2-40B4-BE49-F238E27FC236}">
                <a16:creationId xmlns:a16="http://schemas.microsoft.com/office/drawing/2014/main" id="{CF2E48E7-739D-BA9F-70C4-30069BAB31CD}"/>
              </a:ext>
            </a:extLst>
          </p:cNvPr>
          <p:cNvSpPr/>
          <p:nvPr/>
        </p:nvSpPr>
        <p:spPr>
          <a:xfrm>
            <a:off x="2451070" y="4943246"/>
            <a:ext cx="1505237" cy="364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7" name="Rectangle 46">
            <a:extLst>
              <a:ext uri="{FF2B5EF4-FFF2-40B4-BE49-F238E27FC236}">
                <a16:creationId xmlns:a16="http://schemas.microsoft.com/office/drawing/2014/main" id="{C79F516D-CFF9-5B57-5902-3FD7DFF9EEC4}"/>
              </a:ext>
            </a:extLst>
          </p:cNvPr>
          <p:cNvSpPr/>
          <p:nvPr/>
        </p:nvSpPr>
        <p:spPr>
          <a:xfrm>
            <a:off x="8298478" y="685777"/>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8" name="ZoneTexte 47">
            <a:extLst>
              <a:ext uri="{FF2B5EF4-FFF2-40B4-BE49-F238E27FC236}">
                <a16:creationId xmlns:a16="http://schemas.microsoft.com/office/drawing/2014/main" id="{6420AC91-C055-CD5B-B728-2C7FEFF67DFA}"/>
              </a:ext>
            </a:extLst>
          </p:cNvPr>
          <p:cNvSpPr txBox="1"/>
          <p:nvPr/>
        </p:nvSpPr>
        <p:spPr>
          <a:xfrm>
            <a:off x="7205552" y="697014"/>
            <a:ext cx="1164046" cy="369332"/>
          </a:xfrm>
          <a:prstGeom prst="rect">
            <a:avLst/>
          </a:prstGeom>
          <a:noFill/>
        </p:spPr>
        <p:txBody>
          <a:bodyPr wrap="square" rtlCol="0">
            <a:spAutoFit/>
          </a:bodyPr>
          <a:lstStyle/>
          <a:p>
            <a:r xmlns:a="http://schemas.openxmlformats.org/drawingml/2006/main">
              <a:rPr lang="en" dirty="0"/>
              <a:t>story</a:t>
            </a:r>
          </a:p>
        </p:txBody>
      </p:sp>
      <p:sp>
        <p:nvSpPr>
          <p:cNvPr id="49" name="ZoneTexte 48">
            <a:extLst>
              <a:ext uri="{FF2B5EF4-FFF2-40B4-BE49-F238E27FC236}">
                <a16:creationId xmlns:a16="http://schemas.microsoft.com/office/drawing/2014/main" id="{C814FF3E-D429-65F5-F0C4-2ACCFAAEEC83}"/>
              </a:ext>
            </a:extLst>
          </p:cNvPr>
          <p:cNvSpPr txBox="1"/>
          <p:nvPr/>
        </p:nvSpPr>
        <p:spPr>
          <a:xfrm>
            <a:off x="1498195" y="5989548"/>
            <a:ext cx="1164046" cy="369332"/>
          </a:xfrm>
          <a:prstGeom prst="rect">
            <a:avLst/>
          </a:prstGeom>
          <a:noFill/>
        </p:spPr>
        <p:txBody>
          <a:bodyPr wrap="square" rtlCol="0">
            <a:spAutoFit/>
          </a:bodyPr>
          <a:lstStyle/>
          <a:p>
            <a:r xmlns:a="http://schemas.openxmlformats.org/drawingml/2006/main">
              <a:rPr lang="en" dirty="0">
                <a:solidFill>
                  <a:srgbClr val="FF0000"/>
                </a:solidFill>
              </a:rPr>
              <a:t>favorites</a:t>
            </a:r>
            <a:r xmlns:a="http://schemas.openxmlformats.org/drawingml/2006/main">
              <a:rPr lang="en" dirty="0"/>
              <a:t> </a:t>
            </a:r>
          </a:p>
        </p:txBody>
      </p:sp>
      <p:sp>
        <p:nvSpPr>
          <p:cNvPr id="50" name="Rectangle 49">
            <a:extLst>
              <a:ext uri="{FF2B5EF4-FFF2-40B4-BE49-F238E27FC236}">
                <a16:creationId xmlns:a16="http://schemas.microsoft.com/office/drawing/2014/main" id="{0092AEC5-5782-9059-5742-362F6691D46C}"/>
              </a:ext>
            </a:extLst>
          </p:cNvPr>
          <p:cNvSpPr/>
          <p:nvPr/>
        </p:nvSpPr>
        <p:spPr>
          <a:xfrm>
            <a:off x="1427075" y="598954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highlight>
                <a:srgbClr val="FF0000"/>
              </a:highlight>
            </a:endParaRPr>
          </a:p>
        </p:txBody>
      </p:sp>
      <p:sp>
        <p:nvSpPr>
          <p:cNvPr id="51" name="ZoneTexte 50">
            <a:extLst>
              <a:ext uri="{FF2B5EF4-FFF2-40B4-BE49-F238E27FC236}">
                <a16:creationId xmlns:a16="http://schemas.microsoft.com/office/drawing/2014/main" id="{7BD9FC13-A70E-DF16-8B06-F374A5A328E8}"/>
              </a:ext>
            </a:extLst>
          </p:cNvPr>
          <p:cNvSpPr txBox="1"/>
          <p:nvPr/>
        </p:nvSpPr>
        <p:spPr>
          <a:xfrm>
            <a:off x="2752074" y="5989548"/>
            <a:ext cx="1164046" cy="369332"/>
          </a:xfrm>
          <a:prstGeom prst="rect">
            <a:avLst/>
          </a:prstGeom>
          <a:noFill/>
        </p:spPr>
        <p:txBody>
          <a:bodyPr wrap="square" rtlCol="0">
            <a:spAutoFit/>
          </a:bodyPr>
          <a:lstStyle/>
          <a:p>
            <a:r xmlns:a="http://schemas.openxmlformats.org/drawingml/2006/main">
              <a:rPr lang="en" dirty="0">
                <a:solidFill>
                  <a:srgbClr val="FF0000"/>
                </a:solidFill>
              </a:rPr>
              <a:t>following</a:t>
            </a:r>
            <a:r xmlns:a="http://schemas.openxmlformats.org/drawingml/2006/main">
              <a:rPr lang="en" dirty="0"/>
              <a:t> </a:t>
            </a:r>
          </a:p>
        </p:txBody>
      </p:sp>
      <p:sp>
        <p:nvSpPr>
          <p:cNvPr id="52" name="Rectangle 51">
            <a:extLst>
              <a:ext uri="{FF2B5EF4-FFF2-40B4-BE49-F238E27FC236}">
                <a16:creationId xmlns:a16="http://schemas.microsoft.com/office/drawing/2014/main" id="{F0EF34D7-D150-C87D-90C4-2E79AC9C97C1}"/>
              </a:ext>
            </a:extLst>
          </p:cNvPr>
          <p:cNvSpPr/>
          <p:nvPr/>
        </p:nvSpPr>
        <p:spPr>
          <a:xfrm>
            <a:off x="2617247" y="598954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3" name="ZoneTexte 52">
            <a:extLst>
              <a:ext uri="{FF2B5EF4-FFF2-40B4-BE49-F238E27FC236}">
                <a16:creationId xmlns:a16="http://schemas.microsoft.com/office/drawing/2014/main" id="{F3DC24BF-BDDC-A805-E1D4-AFD36E62C81D}"/>
              </a:ext>
            </a:extLst>
          </p:cNvPr>
          <p:cNvSpPr txBox="1"/>
          <p:nvPr/>
        </p:nvSpPr>
        <p:spPr>
          <a:xfrm>
            <a:off x="3891967" y="5989548"/>
            <a:ext cx="1164046" cy="369332"/>
          </a:xfrm>
          <a:prstGeom prst="rect">
            <a:avLst/>
          </a:prstGeom>
          <a:noFill/>
        </p:spPr>
        <p:txBody>
          <a:bodyPr wrap="square" rtlCol="0">
            <a:spAutoFit/>
          </a:bodyPr>
          <a:lstStyle/>
          <a:p>
            <a:r xmlns:a="http://schemas.openxmlformats.org/drawingml/2006/main">
              <a:rPr lang="en" dirty="0">
                <a:solidFill>
                  <a:srgbClr val="FF0000"/>
                </a:solidFill>
              </a:rPr>
              <a:t>archive</a:t>
            </a:r>
            <a:r xmlns:a="http://schemas.openxmlformats.org/drawingml/2006/main">
              <a:rPr lang="en" dirty="0"/>
              <a:t> </a:t>
            </a:r>
          </a:p>
        </p:txBody>
      </p:sp>
      <p:sp>
        <p:nvSpPr>
          <p:cNvPr id="54" name="Rectangle 53">
            <a:extLst>
              <a:ext uri="{FF2B5EF4-FFF2-40B4-BE49-F238E27FC236}">
                <a16:creationId xmlns:a16="http://schemas.microsoft.com/office/drawing/2014/main" id="{3609E303-06EA-D8C5-640C-2F088F55D2F4}"/>
              </a:ext>
            </a:extLst>
          </p:cNvPr>
          <p:cNvSpPr/>
          <p:nvPr/>
        </p:nvSpPr>
        <p:spPr>
          <a:xfrm>
            <a:off x="3820847" y="598954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5" name="ZoneTexte 54">
            <a:extLst>
              <a:ext uri="{FF2B5EF4-FFF2-40B4-BE49-F238E27FC236}">
                <a16:creationId xmlns:a16="http://schemas.microsoft.com/office/drawing/2014/main" id="{61255D2B-6DA4-7569-EDBA-DA2C62E106CF}"/>
              </a:ext>
            </a:extLst>
          </p:cNvPr>
          <p:cNvSpPr txBox="1"/>
          <p:nvPr/>
        </p:nvSpPr>
        <p:spPr>
          <a:xfrm>
            <a:off x="1817354" y="5468859"/>
            <a:ext cx="1164046" cy="369332"/>
          </a:xfrm>
          <a:prstGeom prst="rect">
            <a:avLst/>
          </a:prstGeom>
          <a:noFill/>
        </p:spPr>
        <p:txBody>
          <a:bodyPr wrap="square" rtlCol="0">
            <a:spAutoFit/>
          </a:bodyPr>
          <a:lstStyle/>
          <a:p>
            <a:r xmlns:a="http://schemas.openxmlformats.org/drawingml/2006/main">
              <a:rPr lang="en" dirty="0"/>
              <a:t>like</a:t>
            </a:r>
          </a:p>
        </p:txBody>
      </p:sp>
      <p:sp>
        <p:nvSpPr>
          <p:cNvPr id="56" name="Rectangle 55">
            <a:extLst>
              <a:ext uri="{FF2B5EF4-FFF2-40B4-BE49-F238E27FC236}">
                <a16:creationId xmlns:a16="http://schemas.microsoft.com/office/drawing/2014/main" id="{56A18966-BBF8-D594-7023-E2D32AD194C1}"/>
              </a:ext>
            </a:extLst>
          </p:cNvPr>
          <p:cNvSpPr/>
          <p:nvPr/>
        </p:nvSpPr>
        <p:spPr>
          <a:xfrm>
            <a:off x="1746234" y="5468859"/>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7" name="ZoneTexte 56">
            <a:extLst>
              <a:ext uri="{FF2B5EF4-FFF2-40B4-BE49-F238E27FC236}">
                <a16:creationId xmlns:a16="http://schemas.microsoft.com/office/drawing/2014/main" id="{2CA1BE6C-06A2-E08C-49D6-300D2A66E16D}"/>
              </a:ext>
            </a:extLst>
          </p:cNvPr>
          <p:cNvSpPr txBox="1"/>
          <p:nvPr/>
        </p:nvSpPr>
        <p:spPr>
          <a:xfrm>
            <a:off x="3007525" y="5483753"/>
            <a:ext cx="1461582" cy="369332"/>
          </a:xfrm>
          <a:prstGeom prst="rect">
            <a:avLst/>
          </a:prstGeom>
          <a:noFill/>
        </p:spPr>
        <p:txBody>
          <a:bodyPr wrap="square" rtlCol="0">
            <a:spAutoFit/>
          </a:bodyPr>
          <a:lstStyle/>
          <a:p>
            <a:r xmlns:a="http://schemas.openxmlformats.org/drawingml/2006/main">
              <a:rPr lang="en" dirty="0"/>
              <a:t>comment</a:t>
            </a:r>
          </a:p>
        </p:txBody>
      </p:sp>
      <p:sp>
        <p:nvSpPr>
          <p:cNvPr id="58" name="Rectangle 57">
            <a:extLst>
              <a:ext uri="{FF2B5EF4-FFF2-40B4-BE49-F238E27FC236}">
                <a16:creationId xmlns:a16="http://schemas.microsoft.com/office/drawing/2014/main" id="{1C792AA5-2B52-9C81-B4D5-D26AC7C7DED7}"/>
              </a:ext>
            </a:extLst>
          </p:cNvPr>
          <p:cNvSpPr/>
          <p:nvPr/>
        </p:nvSpPr>
        <p:spPr>
          <a:xfrm>
            <a:off x="2936406" y="5468859"/>
            <a:ext cx="1447092" cy="364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9" name="ZoneTexte 58">
            <a:extLst>
              <a:ext uri="{FF2B5EF4-FFF2-40B4-BE49-F238E27FC236}">
                <a16:creationId xmlns:a16="http://schemas.microsoft.com/office/drawing/2014/main" id="{9A27139C-8FB0-AA0C-96DE-FA4BEFCCEEF1}"/>
              </a:ext>
            </a:extLst>
          </p:cNvPr>
          <p:cNvSpPr txBox="1"/>
          <p:nvPr/>
        </p:nvSpPr>
        <p:spPr>
          <a:xfrm>
            <a:off x="8369598" y="685777"/>
            <a:ext cx="1164046" cy="369332"/>
          </a:xfrm>
          <a:prstGeom prst="rect">
            <a:avLst/>
          </a:prstGeom>
          <a:noFill/>
        </p:spPr>
        <p:txBody>
          <a:bodyPr wrap="square" rtlCol="0">
            <a:spAutoFit/>
          </a:bodyPr>
          <a:lstStyle/>
          <a:p>
            <a:r xmlns:a="http://schemas.openxmlformats.org/drawingml/2006/main">
              <a:rPr lang="en" dirty="0"/>
              <a:t> </a:t>
            </a:r>
            <a:r xmlns:a="http://schemas.openxmlformats.org/drawingml/2006/main">
              <a:rPr lang="en" dirty="0">
                <a:highlight>
                  <a:srgbClr val="FF0000"/>
                </a:highlight>
              </a:rPr>
              <a:t>reaction</a:t>
            </a:r>
          </a:p>
        </p:txBody>
      </p:sp>
      <p:sp>
        <p:nvSpPr>
          <p:cNvPr id="60" name="ZoneTexte 59">
            <a:extLst>
              <a:ext uri="{FF2B5EF4-FFF2-40B4-BE49-F238E27FC236}">
                <a16:creationId xmlns:a16="http://schemas.microsoft.com/office/drawing/2014/main" id="{96210CA0-910C-51E9-FB1A-E53F98B8E966}"/>
              </a:ext>
            </a:extLst>
          </p:cNvPr>
          <p:cNvSpPr txBox="1"/>
          <p:nvPr/>
        </p:nvSpPr>
        <p:spPr>
          <a:xfrm>
            <a:off x="2522191" y="3230570"/>
            <a:ext cx="1540332" cy="369332"/>
          </a:xfrm>
          <a:prstGeom prst="rect">
            <a:avLst/>
          </a:prstGeom>
          <a:noFill/>
        </p:spPr>
        <p:txBody>
          <a:bodyPr wrap="square" rtlCol="0">
            <a:spAutoFit/>
          </a:bodyPr>
          <a:lstStyle/>
          <a:p>
            <a:r xmlns:a="http://schemas.openxmlformats.org/drawingml/2006/main">
              <a:rPr lang="en" dirty="0"/>
              <a:t>reaction</a:t>
            </a:r>
          </a:p>
        </p:txBody>
      </p:sp>
      <p:sp>
        <p:nvSpPr>
          <p:cNvPr id="61" name="ZoneTexte 60">
            <a:extLst>
              <a:ext uri="{FF2B5EF4-FFF2-40B4-BE49-F238E27FC236}">
                <a16:creationId xmlns:a16="http://schemas.microsoft.com/office/drawing/2014/main" id="{59D8D4B5-CC0A-259B-544A-B7BB45326111}"/>
              </a:ext>
            </a:extLst>
          </p:cNvPr>
          <p:cNvSpPr txBox="1"/>
          <p:nvPr/>
        </p:nvSpPr>
        <p:spPr>
          <a:xfrm>
            <a:off x="9513733" y="683778"/>
            <a:ext cx="1305190" cy="369332"/>
          </a:xfrm>
          <a:prstGeom prst="rect">
            <a:avLst/>
          </a:prstGeom>
          <a:noFill/>
        </p:spPr>
        <p:txBody>
          <a:bodyPr wrap="square" rtlCol="0">
            <a:spAutoFit/>
          </a:bodyPr>
          <a:lstStyle/>
          <a:p>
            <a:r xmlns:a="http://schemas.openxmlformats.org/drawingml/2006/main">
              <a:rPr lang="en" dirty="0"/>
              <a:t>event</a:t>
            </a:r>
          </a:p>
        </p:txBody>
      </p:sp>
      <p:sp>
        <p:nvSpPr>
          <p:cNvPr id="62" name="Rectangle 61">
            <a:extLst>
              <a:ext uri="{FF2B5EF4-FFF2-40B4-BE49-F238E27FC236}">
                <a16:creationId xmlns:a16="http://schemas.microsoft.com/office/drawing/2014/main" id="{3BEC0713-2C31-F905-2749-FB7BE58CBBE3}"/>
              </a:ext>
            </a:extLst>
          </p:cNvPr>
          <p:cNvSpPr/>
          <p:nvPr/>
        </p:nvSpPr>
        <p:spPr>
          <a:xfrm>
            <a:off x="9442612" y="683778"/>
            <a:ext cx="1491747" cy="4024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3" name="ZoneTexte 62">
            <a:extLst>
              <a:ext uri="{FF2B5EF4-FFF2-40B4-BE49-F238E27FC236}">
                <a16:creationId xmlns:a16="http://schemas.microsoft.com/office/drawing/2014/main" id="{05D07CD8-E15B-4837-A310-48D970939198}"/>
              </a:ext>
            </a:extLst>
          </p:cNvPr>
          <p:cNvSpPr txBox="1"/>
          <p:nvPr/>
        </p:nvSpPr>
        <p:spPr>
          <a:xfrm>
            <a:off x="2413178" y="4381801"/>
            <a:ext cx="1309572" cy="369332"/>
          </a:xfrm>
          <a:prstGeom prst="rect">
            <a:avLst/>
          </a:prstGeom>
          <a:noFill/>
        </p:spPr>
        <p:txBody>
          <a:bodyPr wrap="square" rtlCol="0">
            <a:spAutoFit/>
          </a:bodyPr>
          <a:lstStyle/>
          <a:p>
            <a:r xmlns:a="http://schemas.openxmlformats.org/drawingml/2006/main">
              <a:rPr lang="en" dirty="0"/>
              <a:t>historical</a:t>
            </a:r>
          </a:p>
        </p:txBody>
      </p:sp>
      <p:sp>
        <p:nvSpPr>
          <p:cNvPr id="64" name="Rectangle 63">
            <a:extLst>
              <a:ext uri="{FF2B5EF4-FFF2-40B4-BE49-F238E27FC236}">
                <a16:creationId xmlns:a16="http://schemas.microsoft.com/office/drawing/2014/main" id="{90038350-B7DC-BCBE-DB0B-270DD1768132}"/>
              </a:ext>
            </a:extLst>
          </p:cNvPr>
          <p:cNvSpPr/>
          <p:nvPr/>
        </p:nvSpPr>
        <p:spPr>
          <a:xfrm>
            <a:off x="2342057" y="4381801"/>
            <a:ext cx="1505237" cy="364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5" name="ZoneTexte 64">
            <a:extLst>
              <a:ext uri="{FF2B5EF4-FFF2-40B4-BE49-F238E27FC236}">
                <a16:creationId xmlns:a16="http://schemas.microsoft.com/office/drawing/2014/main" id="{902FB0CA-2B0F-CF3C-3012-2A22EBFC14D7}"/>
              </a:ext>
            </a:extLst>
          </p:cNvPr>
          <p:cNvSpPr txBox="1"/>
          <p:nvPr/>
        </p:nvSpPr>
        <p:spPr>
          <a:xfrm>
            <a:off x="93828" y="1236773"/>
            <a:ext cx="1232044" cy="369332"/>
          </a:xfrm>
          <a:prstGeom prst="rect">
            <a:avLst/>
          </a:prstGeom>
          <a:noFill/>
        </p:spPr>
        <p:txBody>
          <a:bodyPr wrap="square" rtlCol="0">
            <a:spAutoFit/>
          </a:bodyPr>
          <a:lstStyle/>
          <a:p>
            <a:r xmlns:a="http://schemas.openxmlformats.org/drawingml/2006/main">
              <a:rPr lang="en" dirty="0"/>
              <a:t>menu</a:t>
            </a:r>
          </a:p>
        </p:txBody>
      </p:sp>
      <p:sp>
        <p:nvSpPr>
          <p:cNvPr id="66" name="Rectangle 65">
            <a:extLst>
              <a:ext uri="{FF2B5EF4-FFF2-40B4-BE49-F238E27FC236}">
                <a16:creationId xmlns:a16="http://schemas.microsoft.com/office/drawing/2014/main" id="{D1DF4B6A-9F24-3634-2338-3D623091729F}"/>
              </a:ext>
            </a:extLst>
          </p:cNvPr>
          <p:cNvSpPr/>
          <p:nvPr/>
        </p:nvSpPr>
        <p:spPr>
          <a:xfrm>
            <a:off x="22708" y="1236773"/>
            <a:ext cx="1111438" cy="3361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7" name="ZoneTexte 66">
            <a:extLst>
              <a:ext uri="{FF2B5EF4-FFF2-40B4-BE49-F238E27FC236}">
                <a16:creationId xmlns:a16="http://schemas.microsoft.com/office/drawing/2014/main" id="{F219F77D-4BA0-DBA0-E591-02FE5E0FC0C3}"/>
              </a:ext>
            </a:extLst>
          </p:cNvPr>
          <p:cNvSpPr txBox="1"/>
          <p:nvPr/>
        </p:nvSpPr>
        <p:spPr>
          <a:xfrm>
            <a:off x="0" y="1556789"/>
            <a:ext cx="1721265" cy="2862322"/>
          </a:xfrm>
          <a:prstGeom prst="rect">
            <a:avLst/>
          </a:prstGeom>
          <a:noFill/>
        </p:spPr>
        <p:txBody>
          <a:bodyPr wrap="square" rtlCol="0">
            <a:spAutoFit/>
          </a:bodyPr>
          <a:lstStyle/>
          <a:p>
            <a:r xmlns:a="http://schemas.openxmlformats.org/drawingml/2006/main">
              <a:rPr lang="en" dirty="0"/>
              <a:t>-like (opens list of profiles who liked the reaction)</a:t>
            </a:r>
          </a:p>
          <a:p>
            <a:r xmlns:a="http://schemas.openxmlformats.org/drawingml/2006/main">
              <a:rPr lang="en" dirty="0"/>
              <a:t>-comment</a:t>
            </a:r>
          </a:p>
          <a:p>
            <a:r xmlns:a="http://schemas.openxmlformats.org/drawingml/2006/main">
              <a:rPr lang="en" dirty="0"/>
              <a:t>(opens list of comments, possibility to reply)</a:t>
            </a:r>
          </a:p>
          <a:p>
            <a:r xmlns:a="http://schemas.openxmlformats.org/drawingml/2006/main">
              <a:rPr lang="en" dirty="0"/>
              <a:t>-create</a:t>
            </a:r>
          </a:p>
          <a:p>
            <a:r xmlns:a="http://schemas.openxmlformats.org/drawingml/2006/main">
              <a:rPr lang="en" dirty="0"/>
              <a:t> </a:t>
            </a:r>
          </a:p>
        </p:txBody>
      </p:sp>
    </p:spTree>
    <p:extLst>
      <p:ext uri="{BB962C8B-B14F-4D97-AF65-F5344CB8AC3E}">
        <p14:creationId xmlns:p14="http://schemas.microsoft.com/office/powerpoint/2010/main" val="954322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00116B6-DB0A-773C-3B05-9F7F489A3AF4}"/>
              </a:ext>
            </a:extLst>
          </p:cNvPr>
          <p:cNvSpPr txBox="1"/>
          <p:nvPr/>
        </p:nvSpPr>
        <p:spPr>
          <a:xfrm rot="10800000" flipH="1" flipV="1">
            <a:off x="4807531" y="0"/>
            <a:ext cx="1745669" cy="369332"/>
          </a:xfrm>
          <a:prstGeom prst="rect">
            <a:avLst/>
          </a:prstGeom>
          <a:noFill/>
        </p:spPr>
        <p:txBody>
          <a:bodyPr wrap="square" rtlCol="0">
            <a:spAutoFit/>
          </a:bodyPr>
          <a:lstStyle/>
          <a:p>
            <a:r xmlns:a="http://schemas.openxmlformats.org/drawingml/2006/main">
              <a:rPr lang="en" b="1" u="sng" dirty="0"/>
              <a:t>V2</a:t>
            </a:r>
          </a:p>
        </p:txBody>
      </p:sp>
      <p:sp>
        <p:nvSpPr>
          <p:cNvPr id="3" name="ZoneTexte 2">
            <a:extLst>
              <a:ext uri="{FF2B5EF4-FFF2-40B4-BE49-F238E27FC236}">
                <a16:creationId xmlns:a16="http://schemas.microsoft.com/office/drawing/2014/main" id="{6682C709-1C0A-81F9-949C-722AE81D6A90}"/>
              </a:ext>
            </a:extLst>
          </p:cNvPr>
          <p:cNvSpPr txBox="1"/>
          <p:nvPr/>
        </p:nvSpPr>
        <p:spPr>
          <a:xfrm>
            <a:off x="311659" y="67884"/>
            <a:ext cx="1164046" cy="369332"/>
          </a:xfrm>
          <a:prstGeom prst="rect">
            <a:avLst/>
          </a:prstGeom>
          <a:noFill/>
        </p:spPr>
        <p:txBody>
          <a:bodyPr wrap="square" rtlCol="0">
            <a:spAutoFit/>
          </a:bodyPr>
          <a:lstStyle/>
          <a:p>
            <a:r xmlns:a="http://schemas.openxmlformats.org/drawingml/2006/main">
              <a:rPr lang="en" dirty="0"/>
              <a:t>seen</a:t>
            </a:r>
          </a:p>
        </p:txBody>
      </p:sp>
      <p:sp>
        <p:nvSpPr>
          <p:cNvPr id="4" name="Rectangle 3">
            <a:extLst>
              <a:ext uri="{FF2B5EF4-FFF2-40B4-BE49-F238E27FC236}">
                <a16:creationId xmlns:a16="http://schemas.microsoft.com/office/drawing/2014/main" id="{3EC4FABD-ED9F-FF65-FA3F-6B544CF51C91}"/>
              </a:ext>
            </a:extLst>
          </p:cNvPr>
          <p:cNvSpPr/>
          <p:nvPr/>
        </p:nvSpPr>
        <p:spPr>
          <a:xfrm>
            <a:off x="24053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ZoneTexte 4">
            <a:extLst>
              <a:ext uri="{FF2B5EF4-FFF2-40B4-BE49-F238E27FC236}">
                <a16:creationId xmlns:a16="http://schemas.microsoft.com/office/drawing/2014/main" id="{4BA112CD-1A20-F2ED-8B50-66A1C921EF3E}"/>
              </a:ext>
            </a:extLst>
          </p:cNvPr>
          <p:cNvSpPr txBox="1"/>
          <p:nvPr/>
        </p:nvSpPr>
        <p:spPr>
          <a:xfrm>
            <a:off x="1886459" y="67884"/>
            <a:ext cx="1164046" cy="369332"/>
          </a:xfrm>
          <a:prstGeom prst="rect">
            <a:avLst/>
          </a:prstGeom>
          <a:noFill/>
        </p:spPr>
        <p:txBody>
          <a:bodyPr wrap="square" rtlCol="0">
            <a:spAutoFit/>
          </a:bodyPr>
          <a:lstStyle/>
          <a:p>
            <a:r xmlns:a="http://schemas.openxmlformats.org/drawingml/2006/main">
              <a:rPr lang="en" dirty="0"/>
              <a:t>like</a:t>
            </a:r>
          </a:p>
        </p:txBody>
      </p:sp>
      <p:sp>
        <p:nvSpPr>
          <p:cNvPr id="6" name="Rectangle 5">
            <a:extLst>
              <a:ext uri="{FF2B5EF4-FFF2-40B4-BE49-F238E27FC236}">
                <a16:creationId xmlns:a16="http://schemas.microsoft.com/office/drawing/2014/main" id="{BB29C68F-0045-047D-2F7E-EDCB525F2D75}"/>
              </a:ext>
            </a:extLst>
          </p:cNvPr>
          <p:cNvSpPr/>
          <p:nvPr/>
        </p:nvSpPr>
        <p:spPr>
          <a:xfrm>
            <a:off x="181533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ZoneTexte 6">
            <a:extLst>
              <a:ext uri="{FF2B5EF4-FFF2-40B4-BE49-F238E27FC236}">
                <a16:creationId xmlns:a16="http://schemas.microsoft.com/office/drawing/2014/main" id="{412C8112-E170-5796-C383-A2A120C8FED0}"/>
              </a:ext>
            </a:extLst>
          </p:cNvPr>
          <p:cNvSpPr txBox="1"/>
          <p:nvPr/>
        </p:nvSpPr>
        <p:spPr>
          <a:xfrm>
            <a:off x="3420619" y="67884"/>
            <a:ext cx="1164046" cy="369332"/>
          </a:xfrm>
          <a:prstGeom prst="rect">
            <a:avLst/>
          </a:prstGeom>
          <a:noFill/>
        </p:spPr>
        <p:txBody>
          <a:bodyPr wrap="square" rtlCol="0">
            <a:spAutoFit/>
          </a:bodyPr>
          <a:lstStyle/>
          <a:p>
            <a:r xmlns:a="http://schemas.openxmlformats.org/drawingml/2006/main">
              <a:rPr lang="en" dirty="0"/>
              <a:t>message</a:t>
            </a:r>
          </a:p>
        </p:txBody>
      </p:sp>
      <p:sp>
        <p:nvSpPr>
          <p:cNvPr id="8" name="Rectangle 7">
            <a:extLst>
              <a:ext uri="{FF2B5EF4-FFF2-40B4-BE49-F238E27FC236}">
                <a16:creationId xmlns:a16="http://schemas.microsoft.com/office/drawing/2014/main" id="{269C1DF1-C06B-149F-D0B5-01935740C839}"/>
              </a:ext>
            </a:extLst>
          </p:cNvPr>
          <p:cNvSpPr/>
          <p:nvPr/>
        </p:nvSpPr>
        <p:spPr>
          <a:xfrm>
            <a:off x="334949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ZoneTexte 8">
            <a:extLst>
              <a:ext uri="{FF2B5EF4-FFF2-40B4-BE49-F238E27FC236}">
                <a16:creationId xmlns:a16="http://schemas.microsoft.com/office/drawing/2014/main" id="{A89D7583-1BBB-F0F8-2FFE-4FD9F441BA91}"/>
              </a:ext>
            </a:extLst>
          </p:cNvPr>
          <p:cNvSpPr txBox="1"/>
          <p:nvPr/>
        </p:nvSpPr>
        <p:spPr>
          <a:xfrm>
            <a:off x="4979453" y="67884"/>
            <a:ext cx="1391202" cy="369332"/>
          </a:xfrm>
          <a:prstGeom prst="rect">
            <a:avLst/>
          </a:prstGeom>
          <a:noFill/>
        </p:spPr>
        <p:txBody>
          <a:bodyPr wrap="square" rtlCol="0">
            <a:spAutoFit/>
          </a:bodyPr>
          <a:lstStyle/>
          <a:p>
            <a:r xmlns:a="http://schemas.openxmlformats.org/drawingml/2006/main">
              <a:rPr lang="en" dirty="0"/>
              <a:t>notification</a:t>
            </a:r>
          </a:p>
        </p:txBody>
      </p:sp>
      <p:sp>
        <p:nvSpPr>
          <p:cNvPr id="10" name="Rectangle 9">
            <a:extLst>
              <a:ext uri="{FF2B5EF4-FFF2-40B4-BE49-F238E27FC236}">
                <a16:creationId xmlns:a16="http://schemas.microsoft.com/office/drawing/2014/main" id="{BD119023-B6B5-23C5-EDA5-B78E8E06CC0A}"/>
              </a:ext>
            </a:extLst>
          </p:cNvPr>
          <p:cNvSpPr/>
          <p:nvPr/>
        </p:nvSpPr>
        <p:spPr>
          <a:xfrm>
            <a:off x="4908332" y="67884"/>
            <a:ext cx="131209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Rectangle : coins arrondis 10">
            <a:extLst>
              <a:ext uri="{FF2B5EF4-FFF2-40B4-BE49-F238E27FC236}">
                <a16:creationId xmlns:a16="http://schemas.microsoft.com/office/drawing/2014/main" id="{98CD4DFA-BB8C-963B-A4EA-E948A9DA4EB5}"/>
              </a:ext>
            </a:extLst>
          </p:cNvPr>
          <p:cNvSpPr/>
          <p:nvPr/>
        </p:nvSpPr>
        <p:spPr>
          <a:xfrm>
            <a:off x="1262268" y="2001400"/>
            <a:ext cx="3601359" cy="46910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870EE378-B12B-7719-F9CE-9F1FBD097EE0}"/>
              </a:ext>
            </a:extLst>
          </p:cNvPr>
          <p:cNvSpPr/>
          <p:nvPr/>
        </p:nvSpPr>
        <p:spPr>
          <a:xfrm>
            <a:off x="3802547" y="2401285"/>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3FE2DAD9-7E11-52B9-4043-E6FCF5A2F4E1}"/>
              </a:ext>
            </a:extLst>
          </p:cNvPr>
          <p:cNvSpPr/>
          <p:nvPr/>
        </p:nvSpPr>
        <p:spPr>
          <a:xfrm>
            <a:off x="1479773" y="2152756"/>
            <a:ext cx="3080740" cy="4388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1406010F-955E-FB0D-1C71-B967A35FDDFF}"/>
              </a:ext>
            </a:extLst>
          </p:cNvPr>
          <p:cNvSpPr txBox="1"/>
          <p:nvPr/>
        </p:nvSpPr>
        <p:spPr>
          <a:xfrm>
            <a:off x="2549962" y="2790578"/>
            <a:ext cx="1540332" cy="923330"/>
          </a:xfrm>
          <a:prstGeom prst="rect">
            <a:avLst/>
          </a:prstGeom>
          <a:noFill/>
        </p:spPr>
        <p:txBody>
          <a:bodyPr wrap="square" rtlCol="0">
            <a:spAutoFit/>
          </a:bodyPr>
          <a:lstStyle/>
          <a:p>
            <a:r xmlns:a="http://schemas.openxmlformats.org/drawingml/2006/main">
              <a:rPr lang="en" dirty="0"/>
              <a:t>Publication of text and/or image</a:t>
            </a:r>
          </a:p>
        </p:txBody>
      </p:sp>
      <p:sp>
        <p:nvSpPr>
          <p:cNvPr id="15" name="ZoneTexte 14">
            <a:extLst>
              <a:ext uri="{FF2B5EF4-FFF2-40B4-BE49-F238E27FC236}">
                <a16:creationId xmlns:a16="http://schemas.microsoft.com/office/drawing/2014/main" id="{8EE7E663-465A-3CE0-3E9E-8FD42163D21A}"/>
              </a:ext>
            </a:extLst>
          </p:cNvPr>
          <p:cNvSpPr txBox="1"/>
          <p:nvPr/>
        </p:nvSpPr>
        <p:spPr>
          <a:xfrm>
            <a:off x="1618801" y="1196358"/>
            <a:ext cx="2787473" cy="369332"/>
          </a:xfrm>
          <a:prstGeom prst="rect">
            <a:avLst/>
          </a:prstGeom>
          <a:noFill/>
        </p:spPr>
        <p:txBody>
          <a:bodyPr wrap="square" rtlCol="0">
            <a:spAutoFit/>
          </a:bodyPr>
          <a:lstStyle/>
          <a:p>
            <a:r xmlns:a="http://schemas.openxmlformats.org/drawingml/2006/main">
              <a:rPr lang="en" dirty="0"/>
              <a:t>Filter I want to see</a:t>
            </a:r>
          </a:p>
        </p:txBody>
      </p:sp>
      <p:sp>
        <p:nvSpPr>
          <p:cNvPr id="16" name="Rectangle 15">
            <a:extLst>
              <a:ext uri="{FF2B5EF4-FFF2-40B4-BE49-F238E27FC236}">
                <a16:creationId xmlns:a16="http://schemas.microsoft.com/office/drawing/2014/main" id="{B8FFCFC8-A79D-6703-ECCF-961C2F0E8BDD}"/>
              </a:ext>
            </a:extLst>
          </p:cNvPr>
          <p:cNvSpPr/>
          <p:nvPr/>
        </p:nvSpPr>
        <p:spPr>
          <a:xfrm>
            <a:off x="1547682" y="1196358"/>
            <a:ext cx="240862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CC910B3B-C7A5-45D7-224A-F8E416A73454}"/>
              </a:ext>
            </a:extLst>
          </p:cNvPr>
          <p:cNvSpPr txBox="1"/>
          <p:nvPr/>
        </p:nvSpPr>
        <p:spPr>
          <a:xfrm>
            <a:off x="4826687" y="1174115"/>
            <a:ext cx="2787473" cy="369332"/>
          </a:xfrm>
          <a:prstGeom prst="rect">
            <a:avLst/>
          </a:prstGeom>
          <a:noFill/>
        </p:spPr>
        <p:txBody>
          <a:bodyPr wrap="square" rtlCol="0">
            <a:spAutoFit/>
          </a:bodyPr>
          <a:lstStyle/>
          <a:p>
            <a:r xmlns:a="http://schemas.openxmlformats.org/drawingml/2006/main">
              <a:rPr lang="en" dirty="0"/>
              <a:t>Filter I want to block</a:t>
            </a:r>
          </a:p>
        </p:txBody>
      </p:sp>
      <p:sp>
        <p:nvSpPr>
          <p:cNvPr id="18" name="Rectangle 17">
            <a:extLst>
              <a:ext uri="{FF2B5EF4-FFF2-40B4-BE49-F238E27FC236}">
                <a16:creationId xmlns:a16="http://schemas.microsoft.com/office/drawing/2014/main" id="{6A6A002D-B161-D9A5-991D-673356CBE149}"/>
              </a:ext>
            </a:extLst>
          </p:cNvPr>
          <p:cNvSpPr/>
          <p:nvPr/>
        </p:nvSpPr>
        <p:spPr>
          <a:xfrm>
            <a:off x="4642119" y="1196274"/>
            <a:ext cx="240862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 name="Ellipse 18">
            <a:extLst>
              <a:ext uri="{FF2B5EF4-FFF2-40B4-BE49-F238E27FC236}">
                <a16:creationId xmlns:a16="http://schemas.microsoft.com/office/drawing/2014/main" id="{CED78E98-9EBE-FDD4-9C07-AC9B73A5005E}"/>
              </a:ext>
            </a:extLst>
          </p:cNvPr>
          <p:cNvSpPr/>
          <p:nvPr/>
        </p:nvSpPr>
        <p:spPr>
          <a:xfrm>
            <a:off x="3831763" y="2268172"/>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DEF6C6F4-5824-6981-8720-BCBDBB05FC60}"/>
              </a:ext>
            </a:extLst>
          </p:cNvPr>
          <p:cNvSpPr txBox="1"/>
          <p:nvPr/>
        </p:nvSpPr>
        <p:spPr>
          <a:xfrm>
            <a:off x="1557110" y="716864"/>
            <a:ext cx="1673155" cy="369332"/>
          </a:xfrm>
          <a:prstGeom prst="rect">
            <a:avLst/>
          </a:prstGeom>
          <a:noFill/>
        </p:spPr>
        <p:txBody>
          <a:bodyPr wrap="square" rtlCol="0">
            <a:spAutoFit/>
          </a:bodyPr>
          <a:lstStyle/>
          <a:p>
            <a:r xmlns:a="http://schemas.openxmlformats.org/drawingml/2006/main">
              <a:rPr lang="en" dirty="0"/>
              <a:t>List of profiles</a:t>
            </a:r>
          </a:p>
        </p:txBody>
      </p:sp>
      <p:sp>
        <p:nvSpPr>
          <p:cNvPr id="21" name="Rectangle 20">
            <a:extLst>
              <a:ext uri="{FF2B5EF4-FFF2-40B4-BE49-F238E27FC236}">
                <a16:creationId xmlns:a16="http://schemas.microsoft.com/office/drawing/2014/main" id="{1E1861DD-C377-D993-D47D-DB89DE9D3FB8}"/>
              </a:ext>
            </a:extLst>
          </p:cNvPr>
          <p:cNvSpPr/>
          <p:nvPr/>
        </p:nvSpPr>
        <p:spPr>
          <a:xfrm>
            <a:off x="1557111" y="716864"/>
            <a:ext cx="1524128" cy="3770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sp>
        <p:nvSpPr>
          <p:cNvPr id="22" name="ZoneTexte 21">
            <a:extLst>
              <a:ext uri="{FF2B5EF4-FFF2-40B4-BE49-F238E27FC236}">
                <a16:creationId xmlns:a16="http://schemas.microsoft.com/office/drawing/2014/main" id="{3C87D22C-583F-22F5-294A-9A7CDC9BCAC5}"/>
              </a:ext>
            </a:extLst>
          </p:cNvPr>
          <p:cNvSpPr txBox="1"/>
          <p:nvPr/>
        </p:nvSpPr>
        <p:spPr>
          <a:xfrm>
            <a:off x="3405347" y="717296"/>
            <a:ext cx="1164046" cy="369332"/>
          </a:xfrm>
          <a:prstGeom prst="rect">
            <a:avLst/>
          </a:prstGeom>
          <a:noFill/>
        </p:spPr>
        <p:txBody>
          <a:bodyPr wrap="square" rtlCol="0">
            <a:spAutoFit/>
          </a:bodyPr>
          <a:lstStyle/>
          <a:p>
            <a:r xmlns:a="http://schemas.openxmlformats.org/drawingml/2006/main">
              <a:rPr lang="en" dirty="0"/>
              <a:t>favorites</a:t>
            </a:r>
          </a:p>
        </p:txBody>
      </p:sp>
      <p:sp>
        <p:nvSpPr>
          <p:cNvPr id="23" name="Rectangle 22">
            <a:extLst>
              <a:ext uri="{FF2B5EF4-FFF2-40B4-BE49-F238E27FC236}">
                <a16:creationId xmlns:a16="http://schemas.microsoft.com/office/drawing/2014/main" id="{7FB50245-3110-70AB-3BEE-7CD9DEF813C2}"/>
              </a:ext>
            </a:extLst>
          </p:cNvPr>
          <p:cNvSpPr/>
          <p:nvPr/>
        </p:nvSpPr>
        <p:spPr>
          <a:xfrm>
            <a:off x="3334227" y="717296"/>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4" name="ZoneTexte 23">
            <a:extLst>
              <a:ext uri="{FF2B5EF4-FFF2-40B4-BE49-F238E27FC236}">
                <a16:creationId xmlns:a16="http://schemas.microsoft.com/office/drawing/2014/main" id="{27875B79-D4B5-3EB8-5A78-63845C55BD40}"/>
              </a:ext>
            </a:extLst>
          </p:cNvPr>
          <p:cNvSpPr txBox="1"/>
          <p:nvPr/>
        </p:nvSpPr>
        <p:spPr>
          <a:xfrm>
            <a:off x="4715309" y="699810"/>
            <a:ext cx="1164046" cy="369332"/>
          </a:xfrm>
          <a:prstGeom prst="rect">
            <a:avLst/>
          </a:prstGeom>
          <a:noFill/>
        </p:spPr>
        <p:txBody>
          <a:bodyPr wrap="square" rtlCol="0">
            <a:spAutoFit/>
          </a:bodyPr>
          <a:lstStyle/>
          <a:p>
            <a:r xmlns:a="http://schemas.openxmlformats.org/drawingml/2006/main">
              <a:rPr lang="en" dirty="0"/>
              <a:t>archive</a:t>
            </a:r>
          </a:p>
        </p:txBody>
      </p:sp>
      <p:sp>
        <p:nvSpPr>
          <p:cNvPr id="25" name="Rectangle 24">
            <a:extLst>
              <a:ext uri="{FF2B5EF4-FFF2-40B4-BE49-F238E27FC236}">
                <a16:creationId xmlns:a16="http://schemas.microsoft.com/office/drawing/2014/main" id="{8C1D8F6D-F51E-5DDE-5E60-93AC9C3FB917}"/>
              </a:ext>
            </a:extLst>
          </p:cNvPr>
          <p:cNvSpPr/>
          <p:nvPr/>
        </p:nvSpPr>
        <p:spPr>
          <a:xfrm>
            <a:off x="4644189" y="699810"/>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6" name="ZoneTexte 25">
            <a:extLst>
              <a:ext uri="{FF2B5EF4-FFF2-40B4-BE49-F238E27FC236}">
                <a16:creationId xmlns:a16="http://schemas.microsoft.com/office/drawing/2014/main" id="{3C04D43A-3C6B-26A2-9475-32155A9A786B}"/>
              </a:ext>
            </a:extLst>
          </p:cNvPr>
          <p:cNvSpPr txBox="1"/>
          <p:nvPr/>
        </p:nvSpPr>
        <p:spPr>
          <a:xfrm>
            <a:off x="386757" y="716864"/>
            <a:ext cx="1164046" cy="369332"/>
          </a:xfrm>
          <a:prstGeom prst="rect">
            <a:avLst/>
          </a:prstGeom>
          <a:noFill/>
        </p:spPr>
        <p:txBody>
          <a:bodyPr wrap="square" rtlCol="0">
            <a:spAutoFit/>
          </a:bodyPr>
          <a:lstStyle/>
          <a:p>
            <a:r xmlns:a="http://schemas.openxmlformats.org/drawingml/2006/main">
              <a:rPr lang="en" dirty="0"/>
              <a:t>match</a:t>
            </a:r>
          </a:p>
        </p:txBody>
      </p:sp>
      <p:sp>
        <p:nvSpPr>
          <p:cNvPr id="27" name="Rectangle 26">
            <a:extLst>
              <a:ext uri="{FF2B5EF4-FFF2-40B4-BE49-F238E27FC236}">
                <a16:creationId xmlns:a16="http://schemas.microsoft.com/office/drawing/2014/main" id="{70C9823C-74BD-E0D3-9B9E-9A518572CC62}"/>
              </a:ext>
            </a:extLst>
          </p:cNvPr>
          <p:cNvSpPr/>
          <p:nvPr/>
        </p:nvSpPr>
        <p:spPr>
          <a:xfrm>
            <a:off x="315637" y="71686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ZoneTexte 27">
            <a:extLst>
              <a:ext uri="{FF2B5EF4-FFF2-40B4-BE49-F238E27FC236}">
                <a16:creationId xmlns:a16="http://schemas.microsoft.com/office/drawing/2014/main" id="{A0946BF2-F9A7-B615-E64F-D4E8DE6A6A2A}"/>
              </a:ext>
            </a:extLst>
          </p:cNvPr>
          <p:cNvSpPr txBox="1"/>
          <p:nvPr/>
        </p:nvSpPr>
        <p:spPr>
          <a:xfrm>
            <a:off x="7473816" y="1174115"/>
            <a:ext cx="4592579" cy="6740307"/>
          </a:xfrm>
          <a:prstGeom prst="rect">
            <a:avLst/>
          </a:prstGeom>
          <a:noFill/>
        </p:spPr>
        <p:txBody>
          <a:bodyPr wrap="square">
            <a:spAutoFit/>
          </a:bodyPr>
          <a:lstStyle/>
          <a:p>
            <a:endParaRPr lang="fr-FR" sz="1800" dirty="0"/>
          </a:p>
          <a:p>
            <a:r xmlns:a="http://schemas.openxmlformats.org/drawingml/2006/main">
              <a:rPr lang="en" sz="1800" dirty="0"/>
              <a:t>The user can create and publish 5 events (quantity to be chosen in administrator) the user chooses the start date and end date of the event, the category (drop-down list to be created in administrator) of the event and the location of the event, chooses a title and a description limited to 500 characters and 1 image (quantity to be chosen in </a:t>
            </a:r>
            <a:r xmlns:a="http://schemas.openxmlformats.org/drawingml/2006/main">
              <a:rPr lang="en" sz="1800" dirty="0" err="1"/>
              <a:t>administrator </a:t>
            </a:r>
            <a:r xmlns:a="http://schemas.openxmlformats.org/drawingml/2006/main">
              <a:rPr lang="en" sz="1800" dirty="0"/>
              <a:t>)</a:t>
            </a:r>
          </a:p>
          <a:p>
            <a:endParaRPr lang="fr-FR" sz="1800" dirty="0"/>
          </a:p>
          <a:p>
            <a:r xmlns:a="http://schemas.openxmlformats.org/drawingml/2006/main">
              <a:rPr lang="en" sz="1800" dirty="0"/>
              <a:t>Events appear in the profile details and in the event section,</a:t>
            </a:r>
          </a:p>
          <a:p>
            <a:r xmlns:a="http://schemas.openxmlformats.org/drawingml/2006/main">
              <a:rPr lang="en" sz="1800" dirty="0"/>
              <a:t>In the filters, add the possibility by check boxes to choose “archived profiles” “favorite profiles” “list profiles” by default all checked</a:t>
            </a:r>
          </a:p>
          <a:p>
            <a:endParaRPr lang="fr-FR" dirty="0"/>
          </a:p>
          <a:p>
            <a:r xmlns:a="http://schemas.openxmlformats.org/drawingml/2006/main">
              <a:rPr lang="en" sz="1800" dirty="0"/>
              <a:t>Participate, opens a participation form, upon validation the form is sent to the user who published the event, he can accept or refuse, a notification is sent to the participant</a:t>
            </a:r>
          </a:p>
          <a:p>
            <a:endParaRPr lang="fr-FR" dirty="0"/>
          </a:p>
          <a:p>
            <a:endParaRPr lang="fr-FR" sz="1800" dirty="0"/>
          </a:p>
        </p:txBody>
      </p:sp>
      <p:sp>
        <p:nvSpPr>
          <p:cNvPr id="29" name="ZoneTexte 28">
            <a:extLst>
              <a:ext uri="{FF2B5EF4-FFF2-40B4-BE49-F238E27FC236}">
                <a16:creationId xmlns:a16="http://schemas.microsoft.com/office/drawing/2014/main" id="{11AF5A87-C72E-0EE7-0D99-34EE831BEAAF}"/>
              </a:ext>
            </a:extLst>
          </p:cNvPr>
          <p:cNvSpPr txBox="1"/>
          <p:nvPr/>
        </p:nvSpPr>
        <p:spPr>
          <a:xfrm>
            <a:off x="8073201" y="24275"/>
            <a:ext cx="2936240" cy="369332"/>
          </a:xfrm>
          <a:prstGeom prst="rect">
            <a:avLst/>
          </a:prstGeom>
          <a:noFill/>
        </p:spPr>
        <p:txBody>
          <a:bodyPr wrap="square" rtlCol="0">
            <a:spAutoFit/>
          </a:bodyPr>
          <a:lstStyle/>
          <a:p>
            <a:r xmlns:a="http://schemas.openxmlformats.org/drawingml/2006/main">
              <a:rPr lang="en" b="1" dirty="0"/>
              <a:t>V2 </a:t>
            </a:r>
            <a:r xmlns:a="http://schemas.openxmlformats.org/drawingml/2006/main">
              <a:rPr lang="en" b="1" dirty="0" err="1"/>
              <a:t>Event Page</a:t>
            </a:r>
            <a:endParaRPr xmlns:a="http://schemas.openxmlformats.org/drawingml/2006/main" lang="fr-FR" b="1" dirty="0"/>
          </a:p>
        </p:txBody>
      </p:sp>
      <p:sp>
        <p:nvSpPr>
          <p:cNvPr id="30" name="ZoneTexte 29">
            <a:extLst>
              <a:ext uri="{FF2B5EF4-FFF2-40B4-BE49-F238E27FC236}">
                <a16:creationId xmlns:a16="http://schemas.microsoft.com/office/drawing/2014/main" id="{4F553E64-3724-7777-4447-25BFDCB98ED9}"/>
              </a:ext>
            </a:extLst>
          </p:cNvPr>
          <p:cNvSpPr txBox="1"/>
          <p:nvPr/>
        </p:nvSpPr>
        <p:spPr>
          <a:xfrm>
            <a:off x="10782979" y="271873"/>
            <a:ext cx="1164046" cy="369332"/>
          </a:xfrm>
          <a:prstGeom prst="rect">
            <a:avLst/>
          </a:prstGeom>
          <a:noFill/>
        </p:spPr>
        <p:txBody>
          <a:bodyPr wrap="square" rtlCol="0">
            <a:spAutoFit/>
          </a:bodyPr>
          <a:lstStyle/>
          <a:p>
            <a:r xmlns:a="http://schemas.openxmlformats.org/drawingml/2006/main">
              <a:rPr lang="en" dirty="0"/>
              <a:t>menu</a:t>
            </a:r>
          </a:p>
        </p:txBody>
      </p:sp>
      <p:sp>
        <p:nvSpPr>
          <p:cNvPr id="31" name="Rectangle 30">
            <a:extLst>
              <a:ext uri="{FF2B5EF4-FFF2-40B4-BE49-F238E27FC236}">
                <a16:creationId xmlns:a16="http://schemas.microsoft.com/office/drawing/2014/main" id="{EB173726-0D30-2EA5-0749-D5953AA9B889}"/>
              </a:ext>
            </a:extLst>
          </p:cNvPr>
          <p:cNvSpPr/>
          <p:nvPr/>
        </p:nvSpPr>
        <p:spPr>
          <a:xfrm>
            <a:off x="10711859" y="271873"/>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4" name="ZoneTexte 33">
            <a:extLst>
              <a:ext uri="{FF2B5EF4-FFF2-40B4-BE49-F238E27FC236}">
                <a16:creationId xmlns:a16="http://schemas.microsoft.com/office/drawing/2014/main" id="{CE9416B8-E4CC-5102-37A6-FA9303BD8089}"/>
              </a:ext>
            </a:extLst>
          </p:cNvPr>
          <p:cNvSpPr txBox="1"/>
          <p:nvPr/>
        </p:nvSpPr>
        <p:spPr>
          <a:xfrm>
            <a:off x="5849153" y="697014"/>
            <a:ext cx="1164046" cy="369332"/>
          </a:xfrm>
          <a:prstGeom prst="rect">
            <a:avLst/>
          </a:prstGeom>
          <a:noFill/>
        </p:spPr>
        <p:txBody>
          <a:bodyPr wrap="square" rtlCol="0">
            <a:spAutoFit/>
          </a:bodyPr>
          <a:lstStyle/>
          <a:p>
            <a:r xmlns:a="http://schemas.openxmlformats.org/drawingml/2006/main">
              <a:rPr lang="en" dirty="0"/>
              <a:t>real</a:t>
            </a:r>
          </a:p>
        </p:txBody>
      </p:sp>
      <p:sp>
        <p:nvSpPr>
          <p:cNvPr id="35" name="Rectangle 34">
            <a:extLst>
              <a:ext uri="{FF2B5EF4-FFF2-40B4-BE49-F238E27FC236}">
                <a16:creationId xmlns:a16="http://schemas.microsoft.com/office/drawing/2014/main" id="{CB585179-CE79-FBC5-196C-15933E86636E}"/>
              </a:ext>
            </a:extLst>
          </p:cNvPr>
          <p:cNvSpPr/>
          <p:nvPr/>
        </p:nvSpPr>
        <p:spPr>
          <a:xfrm>
            <a:off x="5778033" y="69701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6" name="ZoneTexte 35">
            <a:extLst>
              <a:ext uri="{FF2B5EF4-FFF2-40B4-BE49-F238E27FC236}">
                <a16:creationId xmlns:a16="http://schemas.microsoft.com/office/drawing/2014/main" id="{11C10E6D-564C-0568-437A-7DBE5957E5C5}"/>
              </a:ext>
            </a:extLst>
          </p:cNvPr>
          <p:cNvSpPr txBox="1"/>
          <p:nvPr/>
        </p:nvSpPr>
        <p:spPr>
          <a:xfrm>
            <a:off x="2522191" y="4943246"/>
            <a:ext cx="1309572" cy="369332"/>
          </a:xfrm>
          <a:prstGeom prst="rect">
            <a:avLst/>
          </a:prstGeom>
          <a:noFill/>
        </p:spPr>
        <p:txBody>
          <a:bodyPr wrap="square" rtlCol="0">
            <a:spAutoFit/>
          </a:bodyPr>
          <a:lstStyle/>
          <a:p>
            <a:r xmlns:a="http://schemas.openxmlformats.org/drawingml/2006/main">
              <a:rPr lang="en" dirty="0"/>
              <a:t>Profile detail</a:t>
            </a:r>
          </a:p>
        </p:txBody>
      </p:sp>
      <p:sp>
        <p:nvSpPr>
          <p:cNvPr id="37" name="Rectangle 36">
            <a:extLst>
              <a:ext uri="{FF2B5EF4-FFF2-40B4-BE49-F238E27FC236}">
                <a16:creationId xmlns:a16="http://schemas.microsoft.com/office/drawing/2014/main" id="{AB22E0A0-A517-A7AE-9B87-ED5E3467A92C}"/>
              </a:ext>
            </a:extLst>
          </p:cNvPr>
          <p:cNvSpPr/>
          <p:nvPr/>
        </p:nvSpPr>
        <p:spPr>
          <a:xfrm>
            <a:off x="2451070" y="4943246"/>
            <a:ext cx="1505237" cy="364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8" name="ZoneTexte 37">
            <a:extLst>
              <a:ext uri="{FF2B5EF4-FFF2-40B4-BE49-F238E27FC236}">
                <a16:creationId xmlns:a16="http://schemas.microsoft.com/office/drawing/2014/main" id="{2DB2A7D0-4C67-E342-6D5E-6C7074BC010A}"/>
              </a:ext>
            </a:extLst>
          </p:cNvPr>
          <p:cNvSpPr txBox="1"/>
          <p:nvPr/>
        </p:nvSpPr>
        <p:spPr>
          <a:xfrm>
            <a:off x="8369598" y="685777"/>
            <a:ext cx="1164046" cy="369332"/>
          </a:xfrm>
          <a:prstGeom prst="rect">
            <a:avLst/>
          </a:prstGeom>
          <a:noFill/>
        </p:spPr>
        <p:txBody>
          <a:bodyPr wrap="square" rtlCol="0">
            <a:spAutoFit/>
          </a:bodyPr>
          <a:lstStyle/>
          <a:p>
            <a:r xmlns:a="http://schemas.openxmlformats.org/drawingml/2006/main">
              <a:rPr lang="en" dirty="0"/>
              <a:t>reaction</a:t>
            </a:r>
          </a:p>
        </p:txBody>
      </p:sp>
      <p:sp>
        <p:nvSpPr>
          <p:cNvPr id="39" name="Rectangle 38">
            <a:extLst>
              <a:ext uri="{FF2B5EF4-FFF2-40B4-BE49-F238E27FC236}">
                <a16:creationId xmlns:a16="http://schemas.microsoft.com/office/drawing/2014/main" id="{82606E01-3F79-3586-0E9A-B789C4A73A16}"/>
              </a:ext>
            </a:extLst>
          </p:cNvPr>
          <p:cNvSpPr/>
          <p:nvPr/>
        </p:nvSpPr>
        <p:spPr>
          <a:xfrm>
            <a:off x="8298478" y="685777"/>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0" name="ZoneTexte 39">
            <a:extLst>
              <a:ext uri="{FF2B5EF4-FFF2-40B4-BE49-F238E27FC236}">
                <a16:creationId xmlns:a16="http://schemas.microsoft.com/office/drawing/2014/main" id="{1CD13358-D6E0-10ED-78B8-1BC368CDE95C}"/>
              </a:ext>
            </a:extLst>
          </p:cNvPr>
          <p:cNvSpPr txBox="1"/>
          <p:nvPr/>
        </p:nvSpPr>
        <p:spPr>
          <a:xfrm>
            <a:off x="1498195" y="5989548"/>
            <a:ext cx="1164046" cy="369332"/>
          </a:xfrm>
          <a:prstGeom prst="rect">
            <a:avLst/>
          </a:prstGeom>
          <a:noFill/>
        </p:spPr>
        <p:txBody>
          <a:bodyPr wrap="square" rtlCol="0">
            <a:spAutoFit/>
          </a:bodyPr>
          <a:lstStyle/>
          <a:p>
            <a:r xmlns:a="http://schemas.openxmlformats.org/drawingml/2006/main">
              <a:rPr lang="en" dirty="0">
                <a:solidFill>
                  <a:srgbClr val="FF0000"/>
                </a:solidFill>
              </a:rPr>
              <a:t>participate</a:t>
            </a:r>
            <a:r xmlns:a="http://schemas.openxmlformats.org/drawingml/2006/main">
              <a:rPr lang="en" dirty="0"/>
              <a:t> </a:t>
            </a:r>
          </a:p>
        </p:txBody>
      </p:sp>
      <p:sp>
        <p:nvSpPr>
          <p:cNvPr id="41" name="Rectangle 40">
            <a:extLst>
              <a:ext uri="{FF2B5EF4-FFF2-40B4-BE49-F238E27FC236}">
                <a16:creationId xmlns:a16="http://schemas.microsoft.com/office/drawing/2014/main" id="{D126BB8F-9811-5106-A4E9-E9189FF409E4}"/>
              </a:ext>
            </a:extLst>
          </p:cNvPr>
          <p:cNvSpPr/>
          <p:nvPr/>
        </p:nvSpPr>
        <p:spPr>
          <a:xfrm>
            <a:off x="1427075" y="598954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highlight>
                <a:srgbClr val="FF0000"/>
              </a:highlight>
            </a:endParaRPr>
          </a:p>
        </p:txBody>
      </p:sp>
      <p:sp>
        <p:nvSpPr>
          <p:cNvPr id="42" name="ZoneTexte 41">
            <a:extLst>
              <a:ext uri="{FF2B5EF4-FFF2-40B4-BE49-F238E27FC236}">
                <a16:creationId xmlns:a16="http://schemas.microsoft.com/office/drawing/2014/main" id="{5A546721-08DC-E7D5-865C-2ACF95885653}"/>
              </a:ext>
            </a:extLst>
          </p:cNvPr>
          <p:cNvSpPr txBox="1"/>
          <p:nvPr/>
        </p:nvSpPr>
        <p:spPr>
          <a:xfrm>
            <a:off x="2752074" y="5989548"/>
            <a:ext cx="1164046" cy="369332"/>
          </a:xfrm>
          <a:prstGeom prst="rect">
            <a:avLst/>
          </a:prstGeom>
          <a:noFill/>
        </p:spPr>
        <p:txBody>
          <a:bodyPr wrap="square" rtlCol="0">
            <a:spAutoFit/>
          </a:bodyPr>
          <a:lstStyle/>
          <a:p>
            <a:r xmlns:a="http://schemas.openxmlformats.org/drawingml/2006/main">
              <a:rPr lang="en" dirty="0">
                <a:solidFill>
                  <a:srgbClr val="FF0000"/>
                </a:solidFill>
              </a:rPr>
              <a:t>pass</a:t>
            </a:r>
            <a:r xmlns:a="http://schemas.openxmlformats.org/drawingml/2006/main">
              <a:rPr lang="en" dirty="0"/>
              <a:t> </a:t>
            </a:r>
          </a:p>
        </p:txBody>
      </p:sp>
      <p:sp>
        <p:nvSpPr>
          <p:cNvPr id="43" name="Rectangle 42">
            <a:extLst>
              <a:ext uri="{FF2B5EF4-FFF2-40B4-BE49-F238E27FC236}">
                <a16:creationId xmlns:a16="http://schemas.microsoft.com/office/drawing/2014/main" id="{5B3B56B5-DBDE-E0E3-7EA3-D7468531FCB7}"/>
              </a:ext>
            </a:extLst>
          </p:cNvPr>
          <p:cNvSpPr/>
          <p:nvPr/>
        </p:nvSpPr>
        <p:spPr>
          <a:xfrm>
            <a:off x="2617247" y="598954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4" name="ZoneTexte 43">
            <a:extLst>
              <a:ext uri="{FF2B5EF4-FFF2-40B4-BE49-F238E27FC236}">
                <a16:creationId xmlns:a16="http://schemas.microsoft.com/office/drawing/2014/main" id="{3E10958C-4ADC-8A80-AF49-4428097AD1F3}"/>
              </a:ext>
            </a:extLst>
          </p:cNvPr>
          <p:cNvSpPr txBox="1"/>
          <p:nvPr/>
        </p:nvSpPr>
        <p:spPr>
          <a:xfrm>
            <a:off x="3891967" y="5989548"/>
            <a:ext cx="1164046" cy="369332"/>
          </a:xfrm>
          <a:prstGeom prst="rect">
            <a:avLst/>
          </a:prstGeom>
          <a:noFill/>
        </p:spPr>
        <p:txBody>
          <a:bodyPr wrap="square" rtlCol="0">
            <a:spAutoFit/>
          </a:bodyPr>
          <a:lstStyle/>
          <a:p>
            <a:r xmlns:a="http://schemas.openxmlformats.org/drawingml/2006/main">
              <a:rPr lang="en" dirty="0">
                <a:solidFill>
                  <a:srgbClr val="FF0000"/>
                </a:solidFill>
              </a:rPr>
              <a:t>archive</a:t>
            </a:r>
            <a:r xmlns:a="http://schemas.openxmlformats.org/drawingml/2006/main">
              <a:rPr lang="en" dirty="0"/>
              <a:t> </a:t>
            </a:r>
          </a:p>
        </p:txBody>
      </p:sp>
      <p:sp>
        <p:nvSpPr>
          <p:cNvPr id="45" name="Rectangle 44">
            <a:extLst>
              <a:ext uri="{FF2B5EF4-FFF2-40B4-BE49-F238E27FC236}">
                <a16:creationId xmlns:a16="http://schemas.microsoft.com/office/drawing/2014/main" id="{B92B1B50-BBEB-A971-BF77-EAC3E45D2AE1}"/>
              </a:ext>
            </a:extLst>
          </p:cNvPr>
          <p:cNvSpPr/>
          <p:nvPr/>
        </p:nvSpPr>
        <p:spPr>
          <a:xfrm>
            <a:off x="3820847" y="598954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6" name="ZoneTexte 45">
            <a:extLst>
              <a:ext uri="{FF2B5EF4-FFF2-40B4-BE49-F238E27FC236}">
                <a16:creationId xmlns:a16="http://schemas.microsoft.com/office/drawing/2014/main" id="{EA3D47F9-F1D4-B40B-3836-B7D5BB3239A8}"/>
              </a:ext>
            </a:extLst>
          </p:cNvPr>
          <p:cNvSpPr txBox="1"/>
          <p:nvPr/>
        </p:nvSpPr>
        <p:spPr>
          <a:xfrm>
            <a:off x="1817354" y="5468859"/>
            <a:ext cx="1164046" cy="369332"/>
          </a:xfrm>
          <a:prstGeom prst="rect">
            <a:avLst/>
          </a:prstGeom>
          <a:noFill/>
        </p:spPr>
        <p:txBody>
          <a:bodyPr wrap="square" rtlCol="0">
            <a:spAutoFit/>
          </a:bodyPr>
          <a:lstStyle/>
          <a:p>
            <a:r xmlns:a="http://schemas.openxmlformats.org/drawingml/2006/main">
              <a:rPr lang="en" dirty="0"/>
              <a:t>like</a:t>
            </a:r>
          </a:p>
        </p:txBody>
      </p:sp>
      <p:sp>
        <p:nvSpPr>
          <p:cNvPr id="47" name="Rectangle 46">
            <a:extLst>
              <a:ext uri="{FF2B5EF4-FFF2-40B4-BE49-F238E27FC236}">
                <a16:creationId xmlns:a16="http://schemas.microsoft.com/office/drawing/2014/main" id="{859C1A1E-17D2-1A2C-1DFE-27923FA35064}"/>
              </a:ext>
            </a:extLst>
          </p:cNvPr>
          <p:cNvSpPr/>
          <p:nvPr/>
        </p:nvSpPr>
        <p:spPr>
          <a:xfrm>
            <a:off x="1746234" y="5468859"/>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8" name="ZoneTexte 47">
            <a:extLst>
              <a:ext uri="{FF2B5EF4-FFF2-40B4-BE49-F238E27FC236}">
                <a16:creationId xmlns:a16="http://schemas.microsoft.com/office/drawing/2014/main" id="{746B050F-85B3-DBA7-B331-BBD3DBEF7C28}"/>
              </a:ext>
            </a:extLst>
          </p:cNvPr>
          <p:cNvSpPr txBox="1"/>
          <p:nvPr/>
        </p:nvSpPr>
        <p:spPr>
          <a:xfrm>
            <a:off x="3007525" y="5483753"/>
            <a:ext cx="1461582" cy="369332"/>
          </a:xfrm>
          <a:prstGeom prst="rect">
            <a:avLst/>
          </a:prstGeom>
          <a:noFill/>
        </p:spPr>
        <p:txBody>
          <a:bodyPr wrap="square" rtlCol="0">
            <a:spAutoFit/>
          </a:bodyPr>
          <a:lstStyle/>
          <a:p>
            <a:r xmlns:a="http://schemas.openxmlformats.org/drawingml/2006/main">
              <a:rPr lang="en" dirty="0"/>
              <a:t>comment</a:t>
            </a:r>
          </a:p>
        </p:txBody>
      </p:sp>
      <p:sp>
        <p:nvSpPr>
          <p:cNvPr id="49" name="Rectangle 48">
            <a:extLst>
              <a:ext uri="{FF2B5EF4-FFF2-40B4-BE49-F238E27FC236}">
                <a16:creationId xmlns:a16="http://schemas.microsoft.com/office/drawing/2014/main" id="{00F3CA11-7336-C6C3-6508-BE88ED31E5A1}"/>
              </a:ext>
            </a:extLst>
          </p:cNvPr>
          <p:cNvSpPr/>
          <p:nvPr/>
        </p:nvSpPr>
        <p:spPr>
          <a:xfrm>
            <a:off x="2936406" y="5468859"/>
            <a:ext cx="1447092" cy="364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0" name="ZoneTexte 49">
            <a:extLst>
              <a:ext uri="{FF2B5EF4-FFF2-40B4-BE49-F238E27FC236}">
                <a16:creationId xmlns:a16="http://schemas.microsoft.com/office/drawing/2014/main" id="{75BA6019-824E-7814-13AF-A6343314FB4A}"/>
              </a:ext>
            </a:extLst>
          </p:cNvPr>
          <p:cNvSpPr txBox="1"/>
          <p:nvPr/>
        </p:nvSpPr>
        <p:spPr>
          <a:xfrm>
            <a:off x="9571190" y="679282"/>
            <a:ext cx="1305190" cy="369332"/>
          </a:xfrm>
          <a:prstGeom prst="rect">
            <a:avLst/>
          </a:prstGeom>
          <a:solidFill>
            <a:srgbClr val="FF0000"/>
          </a:solidFill>
        </p:spPr>
        <p:txBody>
          <a:bodyPr wrap="square" rtlCol="0">
            <a:spAutoFit/>
          </a:bodyPr>
          <a:lstStyle/>
          <a:p>
            <a:r xmlns:a="http://schemas.openxmlformats.org/drawingml/2006/main">
              <a:rPr lang="en" dirty="0"/>
              <a:t>event</a:t>
            </a:r>
          </a:p>
        </p:txBody>
      </p:sp>
      <p:sp>
        <p:nvSpPr>
          <p:cNvPr id="51" name="Rectangle 50">
            <a:extLst>
              <a:ext uri="{FF2B5EF4-FFF2-40B4-BE49-F238E27FC236}">
                <a16:creationId xmlns:a16="http://schemas.microsoft.com/office/drawing/2014/main" id="{6C7DAD73-E62E-2620-A2DE-82B236FB0AD2}"/>
              </a:ext>
            </a:extLst>
          </p:cNvPr>
          <p:cNvSpPr/>
          <p:nvPr/>
        </p:nvSpPr>
        <p:spPr>
          <a:xfrm>
            <a:off x="9442612" y="683778"/>
            <a:ext cx="1491747" cy="4024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2" name="ZoneTexte 51">
            <a:extLst>
              <a:ext uri="{FF2B5EF4-FFF2-40B4-BE49-F238E27FC236}">
                <a16:creationId xmlns:a16="http://schemas.microsoft.com/office/drawing/2014/main" id="{D761C662-2C44-5923-5486-4EA24E6779CE}"/>
              </a:ext>
            </a:extLst>
          </p:cNvPr>
          <p:cNvSpPr txBox="1"/>
          <p:nvPr/>
        </p:nvSpPr>
        <p:spPr>
          <a:xfrm>
            <a:off x="7121865" y="697014"/>
            <a:ext cx="1164046" cy="369332"/>
          </a:xfrm>
          <a:prstGeom prst="rect">
            <a:avLst/>
          </a:prstGeom>
          <a:noFill/>
        </p:spPr>
        <p:txBody>
          <a:bodyPr wrap="square" rtlCol="0">
            <a:spAutoFit/>
          </a:bodyPr>
          <a:lstStyle/>
          <a:p>
            <a:r xmlns:a="http://schemas.openxmlformats.org/drawingml/2006/main">
              <a:rPr lang="en" dirty="0"/>
              <a:t>story</a:t>
            </a:r>
          </a:p>
        </p:txBody>
      </p:sp>
      <p:sp>
        <p:nvSpPr>
          <p:cNvPr id="53" name="Rectangle 52">
            <a:extLst>
              <a:ext uri="{FF2B5EF4-FFF2-40B4-BE49-F238E27FC236}">
                <a16:creationId xmlns:a16="http://schemas.microsoft.com/office/drawing/2014/main" id="{C68A69B8-408F-B832-E539-F5D617EC364D}"/>
              </a:ext>
            </a:extLst>
          </p:cNvPr>
          <p:cNvSpPr/>
          <p:nvPr/>
        </p:nvSpPr>
        <p:spPr>
          <a:xfrm>
            <a:off x="7050745" y="69701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4" name="ZoneTexte 53">
            <a:extLst>
              <a:ext uri="{FF2B5EF4-FFF2-40B4-BE49-F238E27FC236}">
                <a16:creationId xmlns:a16="http://schemas.microsoft.com/office/drawing/2014/main" id="{630515E6-0533-247E-F6D1-6560266060F1}"/>
              </a:ext>
            </a:extLst>
          </p:cNvPr>
          <p:cNvSpPr txBox="1"/>
          <p:nvPr/>
        </p:nvSpPr>
        <p:spPr>
          <a:xfrm>
            <a:off x="-1130416" y="1556789"/>
            <a:ext cx="2851681" cy="5078313"/>
          </a:xfrm>
          <a:prstGeom prst="rect">
            <a:avLst/>
          </a:prstGeom>
          <a:noFill/>
        </p:spPr>
        <p:txBody>
          <a:bodyPr wrap="square" rtlCol="0">
            <a:spAutoFit/>
          </a:bodyPr>
          <a:lstStyle/>
          <a:p>
            <a:r xmlns:a="http://schemas.openxmlformats.org/drawingml/2006/main">
              <a:rPr lang="en" dirty="0"/>
              <a:t>-like (opens list of profiles who liked the event)</a:t>
            </a:r>
          </a:p>
          <a:p>
            <a:r xmlns:a="http://schemas.openxmlformats.org/drawingml/2006/main">
              <a:rPr lang="en" dirty="0"/>
              <a:t>-comment</a:t>
            </a:r>
          </a:p>
          <a:p>
            <a:r xmlns:a="http://schemas.openxmlformats.org/drawingml/2006/main">
              <a:rPr lang="en" dirty="0"/>
              <a:t>(opens list of comments, possibility to reply)</a:t>
            </a:r>
          </a:p>
          <a:p>
            <a:r xmlns:a="http://schemas.openxmlformats.org/drawingml/2006/main">
              <a:rPr lang="en" dirty="0"/>
              <a:t>-my events (opens the list of events published by the user and the list of participants) and allows you to </a:t>
            </a:r>
            <a:r xmlns:a="http://schemas.openxmlformats.org/drawingml/2006/main">
              <a:rPr lang="en" dirty="0" err="1"/>
              <a:t>create new ones</a:t>
            </a:r>
            <a:endParaRPr xmlns:a="http://schemas.openxmlformats.org/drawingml/2006/main" lang="fr-FR" dirty="0"/>
          </a:p>
          <a:p>
            <a:r xmlns:a="http://schemas.openxmlformats.org/drawingml/2006/main">
              <a:rPr lang="en" dirty="0"/>
              <a:t>-my participations (opens the list of events in which the user has participated, as well as acceptance/rejection notifications</a:t>
            </a:r>
          </a:p>
          <a:p>
            <a:r xmlns:a="http://schemas.openxmlformats.org/drawingml/2006/main">
              <a:rPr lang="en" dirty="0"/>
              <a:t> </a:t>
            </a:r>
          </a:p>
        </p:txBody>
      </p:sp>
      <p:sp>
        <p:nvSpPr>
          <p:cNvPr id="55" name="ZoneTexte 54">
            <a:extLst>
              <a:ext uri="{FF2B5EF4-FFF2-40B4-BE49-F238E27FC236}">
                <a16:creationId xmlns:a16="http://schemas.microsoft.com/office/drawing/2014/main" id="{B38531A3-85F7-65A1-27A0-E07051384067}"/>
              </a:ext>
            </a:extLst>
          </p:cNvPr>
          <p:cNvSpPr txBox="1"/>
          <p:nvPr/>
        </p:nvSpPr>
        <p:spPr>
          <a:xfrm>
            <a:off x="93828" y="1236773"/>
            <a:ext cx="1232044" cy="369332"/>
          </a:xfrm>
          <a:prstGeom prst="rect">
            <a:avLst/>
          </a:prstGeom>
          <a:noFill/>
        </p:spPr>
        <p:txBody>
          <a:bodyPr wrap="square" rtlCol="0">
            <a:spAutoFit/>
          </a:bodyPr>
          <a:lstStyle/>
          <a:p>
            <a:r xmlns:a="http://schemas.openxmlformats.org/drawingml/2006/main">
              <a:rPr lang="en" dirty="0"/>
              <a:t>menu</a:t>
            </a:r>
          </a:p>
        </p:txBody>
      </p:sp>
      <p:sp>
        <p:nvSpPr>
          <p:cNvPr id="56" name="Rectangle 55">
            <a:extLst>
              <a:ext uri="{FF2B5EF4-FFF2-40B4-BE49-F238E27FC236}">
                <a16:creationId xmlns:a16="http://schemas.microsoft.com/office/drawing/2014/main" id="{478876C2-6A64-CE58-E4E0-F9136499186B}"/>
              </a:ext>
            </a:extLst>
          </p:cNvPr>
          <p:cNvSpPr/>
          <p:nvPr/>
        </p:nvSpPr>
        <p:spPr>
          <a:xfrm>
            <a:off x="22708" y="1236773"/>
            <a:ext cx="1111438" cy="3361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777957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03E06295-D783-6804-7EBF-BC18591B9384}"/>
              </a:ext>
            </a:extLst>
          </p:cNvPr>
          <p:cNvSpPr txBox="1"/>
          <p:nvPr/>
        </p:nvSpPr>
        <p:spPr>
          <a:xfrm rot="10800000" flipH="1" flipV="1">
            <a:off x="4807531" y="0"/>
            <a:ext cx="1745669" cy="369332"/>
          </a:xfrm>
          <a:prstGeom prst="rect">
            <a:avLst/>
          </a:prstGeom>
          <a:noFill/>
        </p:spPr>
        <p:txBody>
          <a:bodyPr wrap="square" rtlCol="0">
            <a:spAutoFit/>
          </a:bodyPr>
          <a:lstStyle/>
          <a:p>
            <a:r xmlns:a="http://schemas.openxmlformats.org/drawingml/2006/main">
              <a:rPr lang="en" b="1" u="sng" dirty="0"/>
              <a:t>Functioning</a:t>
            </a:r>
          </a:p>
        </p:txBody>
      </p:sp>
      <p:sp>
        <p:nvSpPr>
          <p:cNvPr id="5" name="ZoneTexte 4">
            <a:extLst>
              <a:ext uri="{FF2B5EF4-FFF2-40B4-BE49-F238E27FC236}">
                <a16:creationId xmlns:a16="http://schemas.microsoft.com/office/drawing/2014/main" id="{225F435F-AF22-FABC-839C-074A737CB488}"/>
              </a:ext>
            </a:extLst>
          </p:cNvPr>
          <p:cNvSpPr txBox="1"/>
          <p:nvPr/>
        </p:nvSpPr>
        <p:spPr>
          <a:xfrm>
            <a:off x="197325" y="369333"/>
            <a:ext cx="11623040" cy="6555641"/>
          </a:xfrm>
          <a:prstGeom prst="rect">
            <a:avLst/>
          </a:prstGeom>
          <a:noFill/>
        </p:spPr>
        <p:txBody>
          <a:bodyPr wrap="square" rtlCol="0">
            <a:spAutoFit/>
          </a:bodyPr>
          <a:lstStyle/>
          <a:p>
            <a:pPr marL="285750" indent="-285750">
              <a:buFontTx/>
              <a:buChar char="-"/>
            </a:pPr>
            <a:endParaRPr lang="fr-FR" sz="1000" dirty="0"/>
          </a:p>
          <a:p>
            <a:r xmlns:a="http://schemas.openxmlformats.org/drawingml/2006/main">
              <a:rPr lang="en" sz="1000" dirty="0"/>
              <a:t>-Reporting, choice of reason by checkbox + free text, gives access to the entire discussion on the </a:t>
            </a:r>
            <a:r xmlns:a="http://schemas.openxmlformats.org/drawingml/2006/main">
              <a:rPr lang="en" sz="1000" dirty="0" err="1"/>
              <a:t>admin interface </a:t>
            </a:r>
            <a:r xmlns:a="http://schemas.openxmlformats.org/drawingml/2006/main">
              <a:rPr lang="en" sz="1000" dirty="0"/>
              <a:t>, only records one report per profile per person,</a:t>
            </a:r>
          </a:p>
          <a:p>
            <a:r xmlns:a="http://schemas.openxmlformats.org/drawingml/2006/main">
              <a:rPr lang="en" sz="1000" dirty="0"/>
              <a:t>If 5 reports (choice of the number in administrator) a warning notification is automatically sent to the profile concerned,</a:t>
            </a:r>
          </a:p>
          <a:p>
            <a:r xmlns:a="http://schemas.openxmlformats.org/drawingml/2006/main">
              <a:rPr lang="en" sz="1000" dirty="0"/>
              <a:t>If 2 warnings (choice of the number in administrator) when counting the 2nd </a:t>
            </a:r>
            <a:r xmlns:a="http://schemas.openxmlformats.org/drawingml/2006/main">
              <a:rPr lang="en" sz="1000" baseline="30000" dirty="0"/>
              <a:t>warning </a:t>
            </a:r>
            <a:r xmlns:a="http://schemas.openxmlformats.org/drawingml/2006/main">
              <a:rPr lang="en" sz="1000" dirty="0"/>
              <a:t>the profile concerned is automatically banned, a notification appears at each connection attempt "your account has been banned please contact by email at XXXXXX"</a:t>
            </a:r>
          </a:p>
          <a:p>
            <a:r xmlns:a="http://schemas.openxmlformats.org/drawingml/2006/main">
              <a:rPr lang="en" sz="1000" dirty="0"/>
              <a:t>In administrator, access to automatically banned accounts, with search filter (date, nickname </a:t>
            </a:r>
            <a:r xmlns:a="http://schemas.openxmlformats.org/drawingml/2006/main">
              <a:rPr lang="en" sz="1000" dirty="0" err="1"/>
              <a:t>etc. </a:t>
            </a:r>
            <a:r xmlns:a="http://schemas.openxmlformats.org/drawingml/2006/main">
              <a:rPr lang="en" sz="1000" dirty="0"/>
              <a:t>) and list of reports and access to the discussions concerned</a:t>
            </a:r>
          </a:p>
          <a:p>
            <a:r xmlns:a="http://schemas.openxmlformats.org/drawingml/2006/main">
              <a:rPr lang="en" sz="1000" dirty="0"/>
              <a:t>Possibility to restore the account, if restored, the account leaves with 0 warnings and reports,</a:t>
            </a:r>
          </a:p>
          <a:p>
            <a:endParaRPr lang="fr-FR" sz="1000" dirty="0"/>
          </a:p>
          <a:p>
            <a:r xmlns:a="http://schemas.openxmlformats.org/drawingml/2006/main">
              <a:rPr lang="en" sz="1000" dirty="0"/>
              <a:t>-Account certification, to be defined</a:t>
            </a:r>
          </a:p>
          <a:p>
            <a:endParaRPr lang="fr-FR" sz="1000" dirty="0"/>
          </a:p>
          <a:p>
            <a:r xmlns:a="http://schemas.openxmlformats.org/drawingml/2006/main">
              <a:rPr lang="en" sz="1000" dirty="0"/>
              <a:t>-multi-account blocking, to be defined</a:t>
            </a:r>
          </a:p>
          <a:p>
            <a:endParaRPr lang="fr-FR" sz="1000" dirty="0"/>
          </a:p>
          <a:p>
            <a:r xmlns:a="http://schemas.openxmlformats.org/drawingml/2006/main">
              <a:rPr lang="en" sz="1000" dirty="0"/>
              <a:t>-be able to send and listen to voice messages in the messaging system</a:t>
            </a:r>
          </a:p>
          <a:p>
            <a:endParaRPr lang="fr-FR" sz="1000" dirty="0"/>
          </a:p>
          <a:p>
            <a:r xmlns:a="http://schemas.openxmlformats.org/drawingml/2006/main">
              <a:rPr lang="en" sz="1000" dirty="0"/>
              <a:t>-profile photos, each photo (new or replacement) published by a user is visible but arrives in an administrator section, possibility to leave or ban the photo, if photo ban, choice "count a warning" or "ban without warning" counts or not a warning for automatic ban (quantity and nature to be chosen in admin)</a:t>
            </a:r>
          </a:p>
          <a:p>
            <a:endParaRPr lang="fr-FR" sz="1000" dirty="0"/>
          </a:p>
          <a:p>
            <a:endParaRPr lang="fr-FR" sz="1000" dirty="0"/>
          </a:p>
          <a:p>
            <a:endParaRPr lang="fr-FR" sz="1000" dirty="0"/>
          </a:p>
          <a:p>
            <a:endParaRPr lang="fr-FR" sz="1000" dirty="0"/>
          </a:p>
          <a:p>
            <a:endParaRPr lang="fr-FR" sz="1000" dirty="0"/>
          </a:p>
          <a:p>
            <a:r xmlns:a="http://schemas.openxmlformats.org/drawingml/2006/main">
              <a:rPr lang="en" sz="1000" dirty="0"/>
              <a:t>-users can put a video in their profile details in addition to photos, limited to 5 seconds (duration to be chosen in </a:t>
            </a:r>
            <a:r xmlns:a="http://schemas.openxmlformats.org/drawingml/2006/main">
              <a:rPr lang="en" sz="1000" dirty="0" err="1"/>
              <a:t>admin </a:t>
            </a:r>
            <a:r xmlns:a="http://schemas.openxmlformats.org/drawingml/2006/main">
              <a:rPr lang="en" sz="1000" dirty="0"/>
              <a:t>) profile videos are visible in the profile details and in the thumbnails of the profile list, favorites, archive and match, the videos are first subject to administrator validation (when the user puts a profile video, it arrives in an administrator menu, with the possibility of validating or refusing the video, if refused, possibility of writing a comment of 200 </a:t>
            </a:r>
            <a:r xmlns:a="http://schemas.openxmlformats.org/drawingml/2006/main">
              <a:rPr lang="en" sz="1000" dirty="0" err="1"/>
              <a:t>characters </a:t>
            </a:r>
            <a:r xmlns:a="http://schemas.openxmlformats.org/drawingml/2006/main">
              <a:rPr lang="en" sz="1000" dirty="0"/>
              <a:t>sent by notification to the user, possibility of putting a warning,</a:t>
            </a:r>
          </a:p>
          <a:p>
            <a:r xmlns:a="http://schemas.openxmlformats.org/drawingml/2006/main">
              <a:rPr lang="en" sz="1000" dirty="0"/>
              <a:t>The profile video is visible to other users only after administrator validation,</a:t>
            </a:r>
          </a:p>
          <a:p>
            <a:endParaRPr lang="fr-FR" sz="1000" dirty="0"/>
          </a:p>
          <a:p>
            <a:r xmlns:a="http://schemas.openxmlformats.org/drawingml/2006/main">
              <a:rPr lang="en" sz="1000" dirty="0"/>
              <a:t>-possibility to insert video ad, with clickable link, frequency managed by administrator (every X messages and or x different people contacted (message) and or like and or viewed in </a:t>
            </a:r>
            <a:r xmlns:a="http://schemas.openxmlformats.org/drawingml/2006/main">
              <a:rPr lang="en" sz="1000" dirty="0" err="1"/>
              <a:t>real time </a:t>
            </a:r>
            <a:r xmlns:a="http://schemas.openxmlformats.org/drawingml/2006/main">
              <a:rPr lang="en" sz="1000" dirty="0"/>
              <a:t>)</a:t>
            </a:r>
          </a:p>
          <a:p>
            <a:endParaRPr lang="fr-FR" sz="1000" dirty="0"/>
          </a:p>
          <a:p>
            <a:endParaRPr lang="fr-FR" sz="1000" dirty="0"/>
          </a:p>
          <a:p>
            <a:r xmlns:a="http://schemas.openxmlformats.org/drawingml/2006/main">
              <a:rPr lang="en" sz="1000" dirty="0"/>
              <a:t>- </a:t>
            </a:r>
            <a:r xmlns:a="http://schemas.openxmlformats.org/drawingml/2006/main">
              <a:rPr lang="en" sz="1000" dirty="0" err="1"/>
              <a:t>real </a:t>
            </a:r>
            <a:r xmlns:a="http://schemas.openxmlformats.org/drawingml/2006/main">
              <a:rPr lang="en" sz="1000" dirty="0"/>
              <a:t>The user can upload a video ( </a:t>
            </a:r>
            <a:r xmlns:a="http://schemas.openxmlformats.org/drawingml/2006/main">
              <a:rPr lang="en" sz="1000" dirty="0" err="1"/>
              <a:t>real </a:t>
            </a:r>
            <a:r xmlns:a="http://schemas.openxmlformats.org/drawingml/2006/main">
              <a:rPr lang="en" sz="1000" dirty="0"/>
              <a:t>) from his profile details, limited to 15 seconds (duration to be chosen in administrator) visible 24 hours (duration to be chosen in administrator)</a:t>
            </a:r>
          </a:p>
          <a:p>
            <a:r xmlns:a="http://schemas.openxmlformats.org/drawingml/2006/main">
              <a:rPr lang="en" sz="1000" dirty="0"/>
              <a:t>and limited to 1 video (quantity to be chosen in administrator) per user (can publish a new one by deleting the previous one or when the previous one will be automatically deleted after 24 hours)</a:t>
            </a:r>
          </a:p>
          <a:p>
            <a:r xmlns:a="http://schemas.openxmlformats.org/drawingml/2006/main">
              <a:rPr lang="en" sz="1000" dirty="0"/>
              <a:t>The videos appear in the REEL section,</a:t>
            </a:r>
          </a:p>
          <a:p>
            <a:r xmlns:a="http://schemas.openxmlformats.org/drawingml/2006/main">
              <a:rPr lang="en" sz="1000" dirty="0"/>
              <a:t>In the filters, add the possibility by check boxes to choose “archived profiles” “favorite profiles” “list profiles” by default all checked</a:t>
            </a:r>
          </a:p>
          <a:p>
            <a:r xmlns:a="http://schemas.openxmlformats.org/drawingml/2006/main">
              <a:rPr lang="en" sz="1000" dirty="0"/>
              <a:t>possibility to report and ban a video, automatic ban every 2 (choice of the number in administrator) reports</a:t>
            </a:r>
          </a:p>
          <a:p>
            <a:r xmlns:a="http://schemas.openxmlformats.org/drawingml/2006/main">
              <a:rPr lang="en" sz="1000" dirty="0"/>
              <a:t>Arrives in an administrator section, viewing and choice of permanent ban or restoration,</a:t>
            </a:r>
          </a:p>
          <a:p>
            <a:r xmlns:a="http://schemas.openxmlformats.org/drawingml/2006/main">
              <a:rPr lang="en" sz="1000" dirty="0"/>
              <a:t>A </a:t>
            </a:r>
            <a:r xmlns:a="http://schemas.openxmlformats.org/drawingml/2006/main">
              <a:rPr lang="en" sz="1000" dirty="0" err="1"/>
              <a:t>real </a:t>
            </a:r>
            <a:r xmlns:a="http://schemas.openxmlformats.org/drawingml/2006/main">
              <a:rPr lang="en" sz="1000" dirty="0"/>
              <a:t>permanently banned = a warning (number and nature (warning or report) to be chosen in </a:t>
            </a:r>
            <a:r xmlns:a="http://schemas.openxmlformats.org/drawingml/2006/main">
              <a:rPr lang="en" sz="1000" dirty="0" err="1"/>
              <a:t>admin </a:t>
            </a:r>
            <a:r xmlns:a="http://schemas.openxmlformats.org/drawingml/2006/main">
              <a:rPr lang="en" sz="1000" dirty="0"/>
              <a:t>) in the count for profile ban, sending a notification to the user,</a:t>
            </a:r>
          </a:p>
          <a:p>
            <a:r xmlns:a="http://schemas.openxmlformats.org/drawingml/2006/main">
              <a:rPr lang="en" sz="1000" dirty="0"/>
              <a:t>The visual is different for ELITES profiles and CLASSIC profiles</a:t>
            </a:r>
          </a:p>
          <a:p>
            <a:endParaRPr lang="fr-FR" sz="1000" dirty="0"/>
          </a:p>
          <a:p>
            <a:endParaRPr lang="fr-FR" sz="1000" dirty="0"/>
          </a:p>
          <a:p>
            <a:endParaRPr lang="fr-FR" sz="1000" dirty="0"/>
          </a:p>
          <a:p>
            <a:endParaRPr lang="fr-FR" sz="1000" dirty="0"/>
          </a:p>
        </p:txBody>
      </p:sp>
      <p:sp>
        <p:nvSpPr>
          <p:cNvPr id="2" name="ZoneTexte 1">
            <a:extLst>
              <a:ext uri="{FF2B5EF4-FFF2-40B4-BE49-F238E27FC236}">
                <a16:creationId xmlns:a16="http://schemas.microsoft.com/office/drawing/2014/main" id="{B23E3FC7-5C7B-B2CF-5BDE-87BD77A0A880}"/>
              </a:ext>
            </a:extLst>
          </p:cNvPr>
          <p:cNvSpPr txBox="1"/>
          <p:nvPr/>
        </p:nvSpPr>
        <p:spPr>
          <a:xfrm rot="10800000" flipH="1" flipV="1">
            <a:off x="4350331" y="2785379"/>
            <a:ext cx="2202869" cy="369332"/>
          </a:xfrm>
          <a:prstGeom prst="rect">
            <a:avLst/>
          </a:prstGeom>
          <a:noFill/>
        </p:spPr>
        <p:txBody>
          <a:bodyPr wrap="square" rtlCol="0">
            <a:spAutoFit/>
          </a:bodyPr>
          <a:lstStyle/>
          <a:p>
            <a:r xmlns:a="http://schemas.openxmlformats.org/drawingml/2006/main">
              <a:rPr lang="en" b="1" u="sng" dirty="0"/>
              <a:t>Operation V2</a:t>
            </a:r>
          </a:p>
        </p:txBody>
      </p:sp>
    </p:spTree>
    <p:extLst>
      <p:ext uri="{BB962C8B-B14F-4D97-AF65-F5344CB8AC3E}">
        <p14:creationId xmlns:p14="http://schemas.microsoft.com/office/powerpoint/2010/main" val="108695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0AE35E53-61DE-349F-D29E-ED9FFF559F09}"/>
              </a:ext>
            </a:extLst>
          </p:cNvPr>
          <p:cNvSpPr txBox="1"/>
          <p:nvPr/>
        </p:nvSpPr>
        <p:spPr>
          <a:xfrm>
            <a:off x="75405" y="125493"/>
            <a:ext cx="11623040" cy="7478970"/>
          </a:xfrm>
          <a:prstGeom prst="rect">
            <a:avLst/>
          </a:prstGeom>
          <a:noFill/>
        </p:spPr>
        <p:txBody>
          <a:bodyPr wrap="square" rtlCol="0">
            <a:spAutoFit/>
          </a:bodyPr>
          <a:lstStyle/>
          <a:p>
            <a:endParaRPr lang="fr-FR" sz="1000" dirty="0"/>
          </a:p>
          <a:p>
            <a:r xmlns:a="http://schemas.openxmlformats.org/drawingml/2006/main">
              <a:rPr lang="en" sz="1000" dirty="0"/>
              <a:t>-STORY The user can upload a photo and write a text (story) from his profile details or from the STORY page, limited to 1 photo and 500 </a:t>
            </a:r>
            <a:r xmlns:a="http://schemas.openxmlformats.org/drawingml/2006/main">
              <a:rPr lang="en" sz="1000" dirty="0" err="1"/>
              <a:t>characters </a:t>
            </a:r>
            <a:r xmlns:a="http://schemas.openxmlformats.org/drawingml/2006/main">
              <a:rPr lang="en" sz="1000" dirty="0"/>
              <a:t>(quantity to be chosen in administrator) visible 24 hours (duration to be chosen in administrator)</a:t>
            </a:r>
          </a:p>
          <a:p>
            <a:r xmlns:a="http://schemas.openxmlformats.org/drawingml/2006/main">
              <a:rPr lang="en" sz="1000" dirty="0"/>
              <a:t>and limited to 1 publication (quantity to be chosen in administrator) per user (can publish a new one by deleting the previous one or when the previous one will be automatically deleted after 24 hours)</a:t>
            </a:r>
          </a:p>
          <a:p>
            <a:r xmlns:a="http://schemas.openxmlformats.org/drawingml/2006/main">
              <a:rPr lang="en" sz="1000" dirty="0"/>
              <a:t>Publications appear in the STORY section,</a:t>
            </a:r>
          </a:p>
          <a:p>
            <a:r xmlns:a="http://schemas.openxmlformats.org/drawingml/2006/main">
              <a:rPr lang="en" sz="1000" dirty="0"/>
              <a:t>In the filters, add the possibility by check boxes to choose “archived profiles” “favorite profiles” “list profiles” by default all checked</a:t>
            </a:r>
          </a:p>
          <a:p>
            <a:r xmlns:a="http://schemas.openxmlformats.org/drawingml/2006/main">
              <a:rPr lang="en" sz="1000" dirty="0"/>
              <a:t>possibility to report and ban a story, automatic ban every 2 (choice of the number in administrator) reports</a:t>
            </a:r>
          </a:p>
          <a:p>
            <a:r xmlns:a="http://schemas.openxmlformats.org/drawingml/2006/main">
              <a:rPr lang="en" sz="1000" dirty="0"/>
              <a:t>Arrives in an administrator section, viewing and choice of permanent ban or restoration,</a:t>
            </a:r>
          </a:p>
          <a:p>
            <a:r xmlns:a="http://schemas.openxmlformats.org/drawingml/2006/main">
              <a:rPr lang="en" sz="1000" dirty="0"/>
              <a:t>A permanently banned story = a warning (number and nature (warning or report) to be chosen in </a:t>
            </a:r>
            <a:r xmlns:a="http://schemas.openxmlformats.org/drawingml/2006/main">
              <a:rPr lang="en" sz="1000" dirty="0" err="1"/>
              <a:t>admin </a:t>
            </a:r>
            <a:r xmlns:a="http://schemas.openxmlformats.org/drawingml/2006/main">
              <a:rPr lang="en" sz="1000" dirty="0"/>
              <a:t>) in the count for profile ban, sending a notification to the user,</a:t>
            </a:r>
          </a:p>
          <a:p>
            <a:r xmlns:a="http://schemas.openxmlformats.org/drawingml/2006/main">
              <a:rPr lang="en" sz="1000" dirty="0"/>
              <a:t>The visual is different for ELITES profiles and CLASSIC profiles</a:t>
            </a:r>
          </a:p>
          <a:p>
            <a:endParaRPr lang="fr-FR" sz="1000" dirty="0"/>
          </a:p>
          <a:p>
            <a:r xmlns:a="http://schemas.openxmlformats.org/drawingml/2006/main">
              <a:rPr lang="en" sz="1000" dirty="0"/>
              <a:t>-REACTION a subject is chosen by the administrator, text and or photo, is valid for 24 hours (duration to be chosen in </a:t>
            </a:r>
            <a:r xmlns:a="http://schemas.openxmlformats.org/drawingml/2006/main">
              <a:rPr lang="en" sz="1000" dirty="0" err="1"/>
              <a:t>admin </a:t>
            </a:r>
            <a:r xmlns:a="http://schemas.openxmlformats.org/drawingml/2006/main">
              <a:rPr lang="en" sz="1000" dirty="0"/>
              <a:t>, from midnight to midnight user time) a tool in administrator allows to program the publication of subjects over a period of 30 days,</a:t>
            </a:r>
          </a:p>
          <a:p>
            <a:endParaRPr lang="fr-FR" sz="1000" dirty="0"/>
          </a:p>
          <a:p>
            <a:r xmlns:a="http://schemas.openxmlformats.org/drawingml/2006/main">
              <a:rPr lang="en" sz="1000" dirty="0"/>
              <a:t>The user can publish a reaction from his profile details, limited to 1000 characters (number to be chosen in administrator) visible </a:t>
            </a:r>
            <a:r xmlns:a="http://schemas.openxmlformats.org/drawingml/2006/main">
              <a:rPr lang="en" sz="1000" dirty="0" err="1"/>
              <a:t>until </a:t>
            </a:r>
            <a:r xmlns:a="http://schemas.openxmlformats.org/drawingml/2006/main">
              <a:rPr lang="en" sz="1000" dirty="0"/>
              <a:t>the end of the subject (at midnight user time)</a:t>
            </a:r>
          </a:p>
          <a:p>
            <a:r xmlns:a="http://schemas.openxmlformats.org/drawingml/2006/main">
              <a:rPr lang="en" sz="1000" dirty="0"/>
              <a:t>and limited to 1 publication (quantity to be chosen in administrator) per user (can publish a new one by deleting the previous one or when the previous one will be automatically deleted when the subject is finished (midnight user time)</a:t>
            </a:r>
          </a:p>
          <a:p>
            <a:endParaRPr lang="fr-FR" sz="1000" dirty="0"/>
          </a:p>
          <a:p>
            <a:r xmlns:a="http://schemas.openxmlformats.org/drawingml/2006/main">
              <a:rPr lang="en" sz="1000" dirty="0"/>
              <a:t>Reactions appear in the profile details and in the reaction section,</a:t>
            </a:r>
          </a:p>
          <a:p>
            <a:r xmlns:a="http://schemas.openxmlformats.org/drawingml/2006/main">
              <a:rPr lang="en" sz="1000" dirty="0"/>
              <a:t>In the filters, add the possibility by check boxes to choose “archived profiles” “favorite profiles” “list profiles” by default all checked</a:t>
            </a:r>
          </a:p>
          <a:p>
            <a:endParaRPr lang="fr-FR" sz="1000" dirty="0"/>
          </a:p>
          <a:p>
            <a:r xmlns:a="http://schemas.openxmlformats.org/drawingml/2006/main">
              <a:rPr lang="en" sz="1000" dirty="0" err="1"/>
              <a:t>last </a:t>
            </a:r>
            <a:r xmlns:a="http://schemas.openxmlformats.org/drawingml/2006/main">
              <a:rPr lang="en" sz="1000" dirty="0"/>
              <a:t>30 </a:t>
            </a:r>
            <a:r xmlns:a="http://schemas.openxmlformats.org/drawingml/2006/main">
              <a:rPr lang="en" sz="1000" dirty="0"/>
              <a:t>reactions visible in profile details (quantity to be chosen in </a:t>
            </a:r>
            <a:r xmlns:a="http://schemas.openxmlformats.org/drawingml/2006/main">
              <a:rPr lang="en" sz="1000" dirty="0" err="1"/>
              <a:t>admin </a:t>
            </a:r>
            <a:r xmlns:a="http://schemas.openxmlformats.org/drawingml/2006/main">
              <a:rPr lang="en" sz="1000" dirty="0"/>
              <a:t>)</a:t>
            </a:r>
          </a:p>
          <a:p>
            <a:endParaRPr lang="fr-FR" sz="1000" dirty="0"/>
          </a:p>
          <a:p>
            <a:r xmlns:a="http://schemas.openxmlformats.org/drawingml/2006/main">
              <a:rPr lang="en" sz="1000" dirty="0"/>
              <a:t>possibility to report and ban a reaction, automatic ban every 2 (choice of the number in administrator) reports</a:t>
            </a:r>
          </a:p>
          <a:p>
            <a:r xmlns:a="http://schemas.openxmlformats.org/drawingml/2006/main">
              <a:rPr lang="en" sz="1000" dirty="0"/>
              <a:t>Arrives in an administrator section, viewing and choice of permanent ban or restoration,</a:t>
            </a:r>
          </a:p>
          <a:p>
            <a:r xmlns:a="http://schemas.openxmlformats.org/drawingml/2006/main">
              <a:rPr lang="en" sz="1000" dirty="0"/>
              <a:t>A permanently banned reaction = a warning (number and nature (warning or report) to be chosen in </a:t>
            </a:r>
            <a:r xmlns:a="http://schemas.openxmlformats.org/drawingml/2006/main">
              <a:rPr lang="en" sz="1000" dirty="0" err="1"/>
              <a:t>admin </a:t>
            </a:r>
            <a:r xmlns:a="http://schemas.openxmlformats.org/drawingml/2006/main">
              <a:rPr lang="en" sz="1000" dirty="0"/>
              <a:t>) in the count for profile ban, sending a notification to the user,</a:t>
            </a:r>
          </a:p>
          <a:p>
            <a:r xmlns:a="http://schemas.openxmlformats.org/drawingml/2006/main">
              <a:rPr lang="en" sz="1000" dirty="0"/>
              <a:t>The visual is different for ELITES profiles and CLASSIC profiles</a:t>
            </a:r>
          </a:p>
          <a:p>
            <a:endParaRPr lang="fr-FR" sz="1000" dirty="0"/>
          </a:p>
          <a:p>
            <a:r xmlns:a="http://schemas.openxmlformats.org/drawingml/2006/main">
              <a:rPr lang="en" sz="1000" dirty="0"/>
              <a:t>-EVENT The user can create and publish 5 events (quantity to be chosen in administrator) the user chooses the start date and end date of the event, the category (drop-down list to be created in administrator) of the event and the location of the event, chooses a title and a description limited to 500 characters and 1 image (quantity to be chosen in </a:t>
            </a:r>
            <a:r xmlns:a="http://schemas.openxmlformats.org/drawingml/2006/main">
              <a:rPr lang="en" sz="1000" dirty="0" err="1"/>
              <a:t>administrator </a:t>
            </a:r>
            <a:r xmlns:a="http://schemas.openxmlformats.org/drawingml/2006/main">
              <a:rPr lang="en" sz="1000" dirty="0"/>
              <a:t>)</a:t>
            </a:r>
          </a:p>
          <a:p>
            <a:endParaRPr lang="fr-FR" sz="1000" dirty="0"/>
          </a:p>
          <a:p>
            <a:r xmlns:a="http://schemas.openxmlformats.org/drawingml/2006/main">
              <a:rPr lang="en" sz="1000" dirty="0"/>
              <a:t>Events appear in the profile details and in the event section,</a:t>
            </a:r>
          </a:p>
          <a:p>
            <a:r xmlns:a="http://schemas.openxmlformats.org/drawingml/2006/main">
              <a:rPr lang="en" sz="1000" dirty="0"/>
              <a:t>In the filters, add the possibility by check boxes to choose “archived profiles” “favorite profiles” “list profiles” by default all checked</a:t>
            </a:r>
          </a:p>
          <a:p>
            <a:endParaRPr lang="fr-FR" sz="1000" dirty="0"/>
          </a:p>
          <a:p>
            <a:r xmlns:a="http://schemas.openxmlformats.org/drawingml/2006/main">
              <a:rPr lang="en" sz="1000" dirty="0"/>
              <a:t>Participate, opens a participation form, upon validation the form is sent to the user who published the event, he can accept or refuse, a notification is sent to the participant</a:t>
            </a:r>
          </a:p>
          <a:p>
            <a:endParaRPr lang="fr-FR" sz="1000" dirty="0"/>
          </a:p>
          <a:p>
            <a:r xmlns:a="http://schemas.openxmlformats.org/drawingml/2006/main">
              <a:rPr lang="en" sz="1000" dirty="0"/>
              <a:t>possibility to report and ban an </a:t>
            </a:r>
            <a:r xmlns:a="http://schemas.openxmlformats.org/drawingml/2006/main">
              <a:rPr lang="en" sz="1000" dirty="0" err="1"/>
              <a:t>event </a:t>
            </a:r>
            <a:r xmlns:a="http://schemas.openxmlformats.org/drawingml/2006/main">
              <a:rPr lang="en" sz="1000" dirty="0"/>
              <a:t>, automatic ban every 2 (choice of the number in administrator) reports</a:t>
            </a:r>
          </a:p>
          <a:p>
            <a:r xmlns:a="http://schemas.openxmlformats.org/drawingml/2006/main">
              <a:rPr lang="en" sz="1000" dirty="0"/>
              <a:t>Arrives in an administrator section, viewing and choice of permanent ban or restoration,</a:t>
            </a:r>
          </a:p>
          <a:p>
            <a:r xmlns:a="http://schemas.openxmlformats.org/drawingml/2006/main">
              <a:rPr lang="en" sz="1000" dirty="0"/>
              <a:t>A permanently banned </a:t>
            </a:r>
            <a:r xmlns:a="http://schemas.openxmlformats.org/drawingml/2006/main">
              <a:rPr lang="en" sz="1000" dirty="0" err="1"/>
              <a:t>event </a:t>
            </a:r>
            <a:r xmlns:a="http://schemas.openxmlformats.org/drawingml/2006/main">
              <a:rPr lang="en" sz="1000" dirty="0"/>
              <a:t>= a warning (number and nature (warning or report) to be chosen in </a:t>
            </a:r>
            <a:r xmlns:a="http://schemas.openxmlformats.org/drawingml/2006/main">
              <a:rPr lang="en" sz="1000" dirty="0" err="1"/>
              <a:t>admin </a:t>
            </a:r>
            <a:r xmlns:a="http://schemas.openxmlformats.org/drawingml/2006/main">
              <a:rPr lang="en" sz="1000" dirty="0"/>
              <a:t>) in the count for profile ban, sending a notification to the user,</a:t>
            </a:r>
          </a:p>
          <a:p>
            <a:r xmlns:a="http://schemas.openxmlformats.org/drawingml/2006/main">
              <a:rPr lang="en" sz="1000" dirty="0"/>
              <a:t>The visual is different for ELITES profiles and CLASSIC profiles</a:t>
            </a:r>
          </a:p>
          <a:p>
            <a:endParaRPr lang="fr-FR" sz="1000" dirty="0"/>
          </a:p>
          <a:p>
            <a:r xmlns:a="http://schemas.openxmlformats.org/drawingml/2006/main">
              <a:rPr lang="en" sz="1000" dirty="0"/>
              <a:t>- a menu in the REEL, STORY, REACTION, EVENT pages allows the user to create a publication, to consult the likes and comments received from his publications</a:t>
            </a:r>
          </a:p>
          <a:p>
            <a:r xmlns:a="http://schemas.openxmlformats.org/drawingml/2006/main">
              <a:rPr lang="en" sz="1000" dirty="0"/>
              <a:t>The number of “unseen” interactions is displayed in the menu (example like 5 comments 10) the total number is displayed in the like list or comment list page,</a:t>
            </a:r>
          </a:p>
          <a:p>
            <a:endParaRPr lang="fr-FR" sz="1000" dirty="0"/>
          </a:p>
          <a:p>
            <a:endParaRPr lang="fr-FR" sz="1000" dirty="0"/>
          </a:p>
          <a:p>
            <a:endParaRPr lang="fr-FR" sz="1000" dirty="0"/>
          </a:p>
          <a:p>
            <a:endParaRPr lang="fr-FR" sz="1000" dirty="0"/>
          </a:p>
          <a:p>
            <a:endParaRPr lang="fr-FR" sz="1000" dirty="0"/>
          </a:p>
        </p:txBody>
      </p:sp>
    </p:spTree>
    <p:extLst>
      <p:ext uri="{BB962C8B-B14F-4D97-AF65-F5344CB8AC3E}">
        <p14:creationId xmlns:p14="http://schemas.microsoft.com/office/powerpoint/2010/main" val="154840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6B2729F-4C89-9E82-82D4-4E05EB12AD7D}"/>
              </a:ext>
            </a:extLst>
          </p:cNvPr>
          <p:cNvSpPr txBox="1"/>
          <p:nvPr/>
        </p:nvSpPr>
        <p:spPr>
          <a:xfrm>
            <a:off x="274320" y="104015"/>
            <a:ext cx="3352800" cy="646331"/>
          </a:xfrm>
          <a:prstGeom prst="rect">
            <a:avLst/>
          </a:prstGeom>
          <a:noFill/>
        </p:spPr>
        <p:txBody>
          <a:bodyPr wrap="square" rtlCol="0">
            <a:spAutoFit/>
          </a:bodyPr>
          <a:lstStyle/>
          <a:p>
            <a:r xmlns:a="http://schemas.openxmlformats.org/drawingml/2006/main">
              <a:rPr lang="en" b="1" dirty="0"/>
              <a:t>Home page, longer, with more text and images</a:t>
            </a:r>
          </a:p>
        </p:txBody>
      </p:sp>
      <p:sp>
        <p:nvSpPr>
          <p:cNvPr id="5" name="ZoneTexte 4">
            <a:extLst>
              <a:ext uri="{FF2B5EF4-FFF2-40B4-BE49-F238E27FC236}">
                <a16:creationId xmlns:a16="http://schemas.microsoft.com/office/drawing/2014/main" id="{B8D88359-96D8-CA7E-3D01-EE2AA9B3E833}"/>
              </a:ext>
            </a:extLst>
          </p:cNvPr>
          <p:cNvSpPr txBox="1"/>
          <p:nvPr/>
        </p:nvSpPr>
        <p:spPr>
          <a:xfrm>
            <a:off x="812800" y="2275548"/>
            <a:ext cx="3352800" cy="646331"/>
          </a:xfrm>
          <a:prstGeom prst="rect">
            <a:avLst/>
          </a:prstGeom>
          <a:noFill/>
        </p:spPr>
        <p:txBody>
          <a:bodyPr wrap="square" rtlCol="0">
            <a:spAutoFit/>
          </a:bodyPr>
          <a:lstStyle/>
          <a:p>
            <a:r xmlns:a="http://schemas.openxmlformats.org/drawingml/2006/main">
              <a:rPr lang="en" b="1" dirty="0"/>
              <a:t>Intermediate account creation page</a:t>
            </a:r>
          </a:p>
        </p:txBody>
      </p:sp>
      <p:sp>
        <p:nvSpPr>
          <p:cNvPr id="6" name="ZoneTexte 5">
            <a:extLst>
              <a:ext uri="{FF2B5EF4-FFF2-40B4-BE49-F238E27FC236}">
                <a16:creationId xmlns:a16="http://schemas.microsoft.com/office/drawing/2014/main" id="{6192A2A3-DAA5-2C9A-6465-16351876A311}"/>
              </a:ext>
            </a:extLst>
          </p:cNvPr>
          <p:cNvSpPr txBox="1"/>
          <p:nvPr/>
        </p:nvSpPr>
        <p:spPr>
          <a:xfrm>
            <a:off x="894080" y="3261360"/>
            <a:ext cx="3352800" cy="1200329"/>
          </a:xfrm>
          <a:prstGeom prst="rect">
            <a:avLst/>
          </a:prstGeom>
          <a:noFill/>
        </p:spPr>
        <p:txBody>
          <a:bodyPr wrap="square" rtlCol="0">
            <a:spAutoFit/>
          </a:bodyPr>
          <a:lstStyle/>
          <a:p>
            <a:r xmlns:a="http://schemas.openxmlformats.org/drawingml/2006/main">
              <a:rPr lang="en" dirty="0"/>
              <a:t>CLASSIC ELITE</a:t>
            </a:r>
          </a:p>
          <a:p>
            <a:endParaRPr lang="fr-FR" dirty="0"/>
          </a:p>
          <a:p>
            <a:r xmlns:a="http://schemas.openxmlformats.org/drawingml/2006/main">
              <a:rPr lang="en" dirty="0" err="1"/>
              <a:t>Texttext</a:t>
            </a:r>
            <a:r xmlns:a="http://schemas.openxmlformats.org/drawingml/2006/main">
              <a:rPr lang="en" dirty="0"/>
              <a:t> </a:t>
            </a:r>
            <a:r xmlns:a="http://schemas.openxmlformats.org/drawingml/2006/main">
              <a:rPr lang="en" dirty="0" err="1"/>
              <a:t>Texttext</a:t>
            </a:r>
            <a:endParaRPr xmlns:a="http://schemas.openxmlformats.org/drawingml/2006/main" lang="fr-FR" dirty="0"/>
          </a:p>
          <a:p>
            <a:r xmlns:a="http://schemas.openxmlformats.org/drawingml/2006/main">
              <a:rPr lang="en" dirty="0" err="1"/>
              <a:t>Texttext</a:t>
            </a:r>
            <a:r xmlns:a="http://schemas.openxmlformats.org/drawingml/2006/main">
              <a:rPr lang="en" dirty="0"/>
              <a:t> </a:t>
            </a:r>
            <a:r xmlns:a="http://schemas.openxmlformats.org/drawingml/2006/main">
              <a:rPr lang="en" dirty="0" err="1"/>
              <a:t>Texttext</a:t>
            </a:r>
            <a:endParaRPr xmlns:a="http://schemas.openxmlformats.org/drawingml/2006/main" lang="fr-FR" dirty="0"/>
          </a:p>
        </p:txBody>
      </p:sp>
      <p:cxnSp>
        <p:nvCxnSpPr>
          <p:cNvPr id="8" name="Connecteur droit avec flèche 7">
            <a:extLst>
              <a:ext uri="{FF2B5EF4-FFF2-40B4-BE49-F238E27FC236}">
                <a16:creationId xmlns:a16="http://schemas.microsoft.com/office/drawing/2014/main" id="{C1547EE5-D420-4C90-D8D3-CA2172CE500E}"/>
              </a:ext>
            </a:extLst>
          </p:cNvPr>
          <p:cNvCxnSpPr/>
          <p:nvPr/>
        </p:nvCxnSpPr>
        <p:spPr>
          <a:xfrm flipV="1">
            <a:off x="3627120" y="2946400"/>
            <a:ext cx="975360" cy="48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BF94A7DA-B41D-A6A8-2841-F9C6686CB522}"/>
              </a:ext>
            </a:extLst>
          </p:cNvPr>
          <p:cNvCxnSpPr>
            <a:cxnSpLocks/>
          </p:cNvCxnSpPr>
          <p:nvPr/>
        </p:nvCxnSpPr>
        <p:spPr>
          <a:xfrm flipV="1">
            <a:off x="1595120" y="2972386"/>
            <a:ext cx="2936240" cy="48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8C824DAE-BD13-1178-2519-0628F872DDA0}"/>
              </a:ext>
            </a:extLst>
          </p:cNvPr>
          <p:cNvSpPr txBox="1"/>
          <p:nvPr/>
        </p:nvSpPr>
        <p:spPr>
          <a:xfrm>
            <a:off x="4531360" y="2775773"/>
            <a:ext cx="2661920" cy="2862322"/>
          </a:xfrm>
          <a:prstGeom prst="rect">
            <a:avLst/>
          </a:prstGeom>
          <a:noFill/>
        </p:spPr>
        <p:txBody>
          <a:bodyPr wrap="square" rtlCol="0">
            <a:spAutoFit/>
          </a:bodyPr>
          <a:lstStyle/>
          <a:p>
            <a:r xmlns:a="http://schemas.openxmlformats.org/drawingml/2006/main">
              <a:rPr lang="en" dirty="0"/>
              <a:t>Button to account creation form (2 account creation pages, ELITE account </a:t>
            </a:r>
            <a:r xmlns:a="http://schemas.openxmlformats.org/drawingml/2006/main">
              <a:rPr lang="en" dirty="0" err="1"/>
              <a:t>creation page </a:t>
            </a:r>
            <a:r xmlns:a="http://schemas.openxmlformats.org/drawingml/2006/main">
              <a:rPr lang="en" dirty="0"/>
              <a:t>and CLASSIC account creation page, 2 different account creation confirmation pages (for ad tracking)</a:t>
            </a:r>
          </a:p>
        </p:txBody>
      </p:sp>
      <p:sp>
        <p:nvSpPr>
          <p:cNvPr id="12" name="Rectangle 11">
            <a:extLst>
              <a:ext uri="{FF2B5EF4-FFF2-40B4-BE49-F238E27FC236}">
                <a16:creationId xmlns:a16="http://schemas.microsoft.com/office/drawing/2014/main" id="{B999EEB5-30E2-B72C-A35A-58F2CD2BB5F3}"/>
              </a:ext>
            </a:extLst>
          </p:cNvPr>
          <p:cNvSpPr/>
          <p:nvPr/>
        </p:nvSpPr>
        <p:spPr>
          <a:xfrm>
            <a:off x="731520" y="2245360"/>
            <a:ext cx="3352800" cy="23977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a:extLst>
              <a:ext uri="{FF2B5EF4-FFF2-40B4-BE49-F238E27FC236}">
                <a16:creationId xmlns:a16="http://schemas.microsoft.com/office/drawing/2014/main" id="{476404A9-72FC-E0DE-DA80-E7E7F93E1F25}"/>
              </a:ext>
            </a:extLst>
          </p:cNvPr>
          <p:cNvCxnSpPr>
            <a:cxnSpLocks/>
            <a:stCxn id="4" idx="2"/>
          </p:cNvCxnSpPr>
          <p:nvPr/>
        </p:nvCxnSpPr>
        <p:spPr>
          <a:xfrm>
            <a:off x="1950720" y="750346"/>
            <a:ext cx="0" cy="2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A7CBC0D1-8692-CCEE-F5BE-85BBA293A195}"/>
              </a:ext>
            </a:extLst>
          </p:cNvPr>
          <p:cNvSpPr txBox="1"/>
          <p:nvPr/>
        </p:nvSpPr>
        <p:spPr>
          <a:xfrm>
            <a:off x="1696720" y="920973"/>
            <a:ext cx="3352800" cy="369332"/>
          </a:xfrm>
          <a:prstGeom prst="rect">
            <a:avLst/>
          </a:prstGeom>
          <a:noFill/>
        </p:spPr>
        <p:txBody>
          <a:bodyPr wrap="square" rtlCol="0">
            <a:spAutoFit/>
          </a:bodyPr>
          <a:lstStyle/>
          <a:p>
            <a:r xmlns:a="http://schemas.openxmlformats.org/drawingml/2006/main">
              <a:rPr lang="en" dirty="0"/>
              <a:t>I subscribe button</a:t>
            </a:r>
          </a:p>
        </p:txBody>
      </p:sp>
      <p:cxnSp>
        <p:nvCxnSpPr>
          <p:cNvPr id="16" name="Connecteur droit avec flèche 15">
            <a:extLst>
              <a:ext uri="{FF2B5EF4-FFF2-40B4-BE49-F238E27FC236}">
                <a16:creationId xmlns:a16="http://schemas.microsoft.com/office/drawing/2014/main" id="{95D48DDC-FE8C-22EA-0884-5AEEBBB18BD3}"/>
              </a:ext>
            </a:extLst>
          </p:cNvPr>
          <p:cNvCxnSpPr>
            <a:cxnSpLocks/>
          </p:cNvCxnSpPr>
          <p:nvPr/>
        </p:nvCxnSpPr>
        <p:spPr>
          <a:xfrm>
            <a:off x="2021840" y="1231902"/>
            <a:ext cx="91440" cy="982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16A67B0D-8B4A-3FAC-E46A-91A7EFADFBC4}"/>
              </a:ext>
            </a:extLst>
          </p:cNvPr>
          <p:cNvSpPr txBox="1"/>
          <p:nvPr/>
        </p:nvSpPr>
        <p:spPr>
          <a:xfrm>
            <a:off x="7782560" y="2014865"/>
            <a:ext cx="3759200" cy="3693319"/>
          </a:xfrm>
          <a:prstGeom prst="rect">
            <a:avLst/>
          </a:prstGeom>
          <a:noFill/>
        </p:spPr>
        <p:txBody>
          <a:bodyPr wrap="square" rtlCol="0">
            <a:spAutoFit/>
          </a:bodyPr>
          <a:lstStyle/>
          <a:p>
            <a:r xmlns:a="http://schemas.openxmlformats.org/drawingml/2006/main">
              <a:rPr lang="en" dirty="0"/>
              <a:t>ELITES accounts:</a:t>
            </a:r>
          </a:p>
          <a:p>
            <a:endParaRPr lang="fr-FR" dirty="0"/>
          </a:p>
          <a:p>
            <a:r xmlns:a="http://schemas.openxmlformats.org/drawingml/2006/main">
              <a:rPr lang="en" dirty="0"/>
              <a:t>-cannot be blocked by CLASSIC in filters</a:t>
            </a:r>
          </a:p>
          <a:p>
            <a:r xmlns:a="http://schemas.openxmlformats.org/drawingml/2006/main">
              <a:rPr lang="en" dirty="0"/>
              <a:t>-must pay a subscription (in euros, by credit card) to be able to interact and be visible</a:t>
            </a:r>
          </a:p>
          <a:p>
            <a:r xmlns:a="http://schemas.openxmlformats.org/drawingml/2006/main">
              <a:rPr lang="en" dirty="0"/>
              <a:t>-have a different thumbnail and profile visual (so as to be immediately recognizable)</a:t>
            </a:r>
          </a:p>
          <a:p>
            <a:endParaRPr lang="fr-FR" dirty="0"/>
          </a:p>
          <a:p>
            <a:r xmlns:a="http://schemas.openxmlformats.org/drawingml/2006/main">
              <a:rPr lang="en" dirty="0"/>
              <a:t>for the rest, work like CLASSIC accounts</a:t>
            </a:r>
          </a:p>
        </p:txBody>
      </p:sp>
      <p:sp>
        <p:nvSpPr>
          <p:cNvPr id="25" name="Rectangle 24">
            <a:extLst>
              <a:ext uri="{FF2B5EF4-FFF2-40B4-BE49-F238E27FC236}">
                <a16:creationId xmlns:a16="http://schemas.microsoft.com/office/drawing/2014/main" id="{2FA8CA8B-980F-A22F-4E30-623B0AC5FC9F}"/>
              </a:ext>
            </a:extLst>
          </p:cNvPr>
          <p:cNvSpPr/>
          <p:nvPr/>
        </p:nvSpPr>
        <p:spPr>
          <a:xfrm>
            <a:off x="193040" y="87561"/>
            <a:ext cx="3352800" cy="6320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6263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505B94F-F5D5-15C4-1085-B90D32BECCBE}"/>
              </a:ext>
            </a:extLst>
          </p:cNvPr>
          <p:cNvSpPr txBox="1"/>
          <p:nvPr/>
        </p:nvSpPr>
        <p:spPr>
          <a:xfrm>
            <a:off x="4612640" y="213360"/>
            <a:ext cx="2936240" cy="369332"/>
          </a:xfrm>
          <a:prstGeom prst="rect">
            <a:avLst/>
          </a:prstGeom>
          <a:noFill/>
        </p:spPr>
        <p:txBody>
          <a:bodyPr wrap="square" rtlCol="0">
            <a:spAutoFit/>
          </a:bodyPr>
          <a:lstStyle/>
          <a:p>
            <a:r xmlns:a="http://schemas.openxmlformats.org/drawingml/2006/main">
              <a:rPr lang="en" b="1" dirty="0"/>
              <a:t>Account creation page</a:t>
            </a:r>
          </a:p>
        </p:txBody>
      </p:sp>
      <p:sp>
        <p:nvSpPr>
          <p:cNvPr id="6" name="ZoneTexte 5">
            <a:extLst>
              <a:ext uri="{FF2B5EF4-FFF2-40B4-BE49-F238E27FC236}">
                <a16:creationId xmlns:a16="http://schemas.microsoft.com/office/drawing/2014/main" id="{20482F98-7AC1-161E-CCD0-1D00FE2AFCA5}"/>
              </a:ext>
            </a:extLst>
          </p:cNvPr>
          <p:cNvSpPr txBox="1"/>
          <p:nvPr/>
        </p:nvSpPr>
        <p:spPr>
          <a:xfrm>
            <a:off x="1015999" y="1196995"/>
            <a:ext cx="3525521" cy="6001643"/>
          </a:xfrm>
          <a:prstGeom prst="rect">
            <a:avLst/>
          </a:prstGeom>
          <a:noFill/>
        </p:spPr>
        <p:txBody>
          <a:bodyPr wrap="square" rtlCol="0">
            <a:spAutoFit/>
          </a:bodyPr>
          <a:lstStyle/>
          <a:p>
            <a:r xmlns:a="http://schemas.openxmlformats.org/drawingml/2006/main">
              <a:rPr lang="en" sz="1200" dirty="0"/>
              <a:t>-pseudo</a:t>
            </a:r>
          </a:p>
          <a:p>
            <a:endParaRPr lang="fr-FR" sz="1200" dirty="0"/>
          </a:p>
          <a:p>
            <a:r xmlns:a="http://schemas.openxmlformats.org/drawingml/2006/main">
              <a:rPr lang="en" sz="1200" dirty="0"/>
              <a:t>-sex</a:t>
            </a:r>
          </a:p>
          <a:p>
            <a:endParaRPr lang="fr-FR" sz="1200" dirty="0"/>
          </a:p>
          <a:p>
            <a:r xmlns:a="http://schemas.openxmlformats.org/drawingml/2006/main">
              <a:rPr lang="en" sz="1200" dirty="0"/>
              <a:t>- </a:t>
            </a:r>
            <a:r xmlns:a="http://schemas.openxmlformats.org/drawingml/2006/main">
              <a:rPr lang="en" sz="1200" dirty="0" err="1"/>
              <a:t>age</a:t>
            </a:r>
            <a:endParaRPr xmlns:a="http://schemas.openxmlformats.org/drawingml/2006/main" lang="fr-FR" sz="1200" dirty="0"/>
          </a:p>
          <a:p>
            <a:endParaRPr lang="fr-FR" sz="1200" dirty="0"/>
          </a:p>
          <a:p>
            <a:r xmlns:a="http://schemas.openxmlformats.org/drawingml/2006/main">
              <a:rPr lang="en" sz="1200" dirty="0"/>
              <a:t>-country (automatically filled in by geolocation)</a:t>
            </a:r>
          </a:p>
          <a:p>
            <a:endParaRPr lang="fr-FR" sz="1200" dirty="0"/>
          </a:p>
          <a:p>
            <a:r xmlns:a="http://schemas.openxmlformats.org/drawingml/2006/main">
              <a:rPr lang="en" sz="1200" dirty="0"/>
              <a:t>-city (drop-down list / automatically filled by geolocation)</a:t>
            </a:r>
          </a:p>
          <a:p>
            <a:endParaRPr lang="fr-FR" sz="1200" dirty="0"/>
          </a:p>
          <a:p>
            <a:r xmlns:a="http://schemas.openxmlformats.org/drawingml/2006/main">
              <a:rPr lang="en" sz="1200" dirty="0"/>
              <a:t>-Interested in: friend, love, passion (check box, possible to check more than one)</a:t>
            </a:r>
          </a:p>
          <a:p>
            <a:endParaRPr lang="fr-FR" sz="1200" dirty="0"/>
          </a:p>
          <a:p>
            <a:r xmlns:a="http://schemas.openxmlformats.org/drawingml/2006/main">
              <a:rPr lang="en" sz="1200" dirty="0"/>
              <a:t>-passion (drop-down list, the list items are created from the administrator account) (note that you can check a maximum of 2)</a:t>
            </a:r>
          </a:p>
          <a:p>
            <a:endParaRPr lang="fr-FR" sz="1200" dirty="0"/>
          </a:p>
          <a:p>
            <a:r xmlns:a="http://schemas.openxmlformats.org/drawingml/2006/main">
              <a:rPr lang="en" sz="1200" dirty="0"/>
              <a:t>-e-mail</a:t>
            </a:r>
          </a:p>
          <a:p>
            <a:endParaRPr lang="fr-FR" sz="1200" dirty="0"/>
          </a:p>
          <a:p>
            <a:r xmlns:a="http://schemas.openxmlformats.org/drawingml/2006/main">
              <a:rPr lang="en" sz="1200" dirty="0"/>
              <a:t>-login ID</a:t>
            </a:r>
          </a:p>
          <a:p>
            <a:endParaRPr lang="fr-FR" sz="1200" dirty="0"/>
          </a:p>
          <a:p>
            <a:r xmlns:a="http://schemas.openxmlformats.org/drawingml/2006/main">
              <a:rPr lang="en" sz="1200" dirty="0"/>
              <a:t>-password</a:t>
            </a:r>
            <a:r xmlns:a="http://schemas.openxmlformats.org/drawingml/2006/main">
              <a:rPr lang="en" sz="1200" dirty="0" err="1"/>
              <a:t>​</a:t>
            </a:r>
            <a:endParaRPr xmlns:a="http://schemas.openxmlformats.org/drawingml/2006/main" lang="fr-FR" sz="1200" dirty="0"/>
          </a:p>
          <a:p>
            <a:endParaRPr lang="fr-FR" sz="1200" dirty="0"/>
          </a:p>
          <a:p>
            <a:r xmlns:a="http://schemas.openxmlformats.org/drawingml/2006/main">
              <a:rPr lang="en" sz="1200" dirty="0"/>
              <a:t>-confirm </a:t>
            </a:r>
            <a:r xmlns:a="http://schemas.openxmlformats.org/drawingml/2006/main">
              <a:rPr lang="en" sz="1200" dirty="0" err="1"/>
              <a:t>password</a:t>
            </a:r>
            <a:endParaRPr xmlns:a="http://schemas.openxmlformats.org/drawingml/2006/main" lang="fr-FR" sz="1200" dirty="0"/>
          </a:p>
          <a:p>
            <a:endParaRPr lang="fr-FR" sz="1200" dirty="0"/>
          </a:p>
          <a:p>
            <a:endParaRPr lang="fr-FR" sz="1200" dirty="0"/>
          </a:p>
          <a:p>
            <a:endParaRPr lang="fr-FR" sz="1200" dirty="0"/>
          </a:p>
          <a:p>
            <a:r xmlns:a="http://schemas.openxmlformats.org/drawingml/2006/main">
              <a:rPr lang="en" sz="1200" dirty="0"/>
              <a:t>-Accept T&amp;Cs</a:t>
            </a:r>
          </a:p>
          <a:p>
            <a:endParaRPr lang="fr-FR" sz="1200" dirty="0"/>
          </a:p>
          <a:p>
            <a:endParaRPr lang="fr-FR" sz="1200" dirty="0"/>
          </a:p>
        </p:txBody>
      </p:sp>
      <p:sp>
        <p:nvSpPr>
          <p:cNvPr id="7" name="ZoneTexte 6">
            <a:extLst>
              <a:ext uri="{FF2B5EF4-FFF2-40B4-BE49-F238E27FC236}">
                <a16:creationId xmlns:a16="http://schemas.microsoft.com/office/drawing/2014/main" id="{1B72CB17-61D1-5F2C-448A-77E0FF1BF4C9}"/>
              </a:ext>
            </a:extLst>
          </p:cNvPr>
          <p:cNvSpPr txBox="1"/>
          <p:nvPr/>
        </p:nvSpPr>
        <p:spPr>
          <a:xfrm>
            <a:off x="7548880" y="1615440"/>
            <a:ext cx="3413760" cy="2585323"/>
          </a:xfrm>
          <a:prstGeom prst="rect">
            <a:avLst/>
          </a:prstGeom>
          <a:noFill/>
        </p:spPr>
        <p:txBody>
          <a:bodyPr wrap="square" rtlCol="0">
            <a:spAutoFit/>
          </a:bodyPr>
          <a:lstStyle/>
          <a:p>
            <a:r xmlns:a="http://schemas.openxmlformats.org/drawingml/2006/main">
              <a:rPr lang="en" dirty="0"/>
              <a:t>All fields are required</a:t>
            </a:r>
          </a:p>
          <a:p>
            <a:endParaRPr lang="fr-FR" dirty="0"/>
          </a:p>
          <a:p>
            <a:r xmlns:a="http://schemas.openxmlformats.org/drawingml/2006/main">
              <a:rPr lang="en" dirty="0"/>
              <a:t>country geolocation, each user can only see profiles from their country</a:t>
            </a:r>
          </a:p>
          <a:p>
            <a:endParaRPr lang="fr-FR" dirty="0"/>
          </a:p>
          <a:p>
            <a:r xmlns:a="http://schemas.openxmlformats.org/drawingml/2006/main">
              <a:rPr lang="en" dirty="0"/>
              <a:t>Identification method? (email, phone, facial recognition, etc.)</a:t>
            </a:r>
          </a:p>
          <a:p>
            <a:endParaRPr lang="fr-FR" dirty="0"/>
          </a:p>
        </p:txBody>
      </p:sp>
    </p:spTree>
    <p:extLst>
      <p:ext uri="{BB962C8B-B14F-4D97-AF65-F5344CB8AC3E}">
        <p14:creationId xmlns:p14="http://schemas.microsoft.com/office/powerpoint/2010/main" val="37433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46F97B7-0E04-0281-E841-21DAB6C4441C}"/>
              </a:ext>
            </a:extLst>
          </p:cNvPr>
          <p:cNvSpPr txBox="1"/>
          <p:nvPr/>
        </p:nvSpPr>
        <p:spPr>
          <a:xfrm>
            <a:off x="156619" y="-67818"/>
            <a:ext cx="5057462" cy="553998"/>
          </a:xfrm>
          <a:prstGeom prst="rect">
            <a:avLst/>
          </a:prstGeom>
          <a:noFill/>
        </p:spPr>
        <p:txBody>
          <a:bodyPr wrap="square" rtlCol="0">
            <a:spAutoFit/>
          </a:bodyPr>
          <a:lstStyle/>
          <a:p>
            <a:r xmlns:a="http://schemas.openxmlformats.org/drawingml/2006/main">
              <a:rPr lang="en" b="1" dirty="0"/>
              <a:t>Filter page </a:t>
            </a:r>
            <a:r xmlns:a="http://schemas.openxmlformats.org/drawingml/2006/main">
              <a:rPr lang="en" sz="1200" dirty="0"/>
              <a:t>"I want to see" identical to "I want to block"</a:t>
            </a:r>
            <a:r xmlns:a="http://schemas.openxmlformats.org/drawingml/2006/main">
              <a:rPr lang="en" sz="1200" b="1" dirty="0"/>
              <a:t> </a:t>
            </a:r>
          </a:p>
          <a:p>
            <a:r xmlns:a="http://schemas.openxmlformats.org/drawingml/2006/main">
              <a:rPr lang="en" sz="1200" b="1" dirty="0"/>
              <a:t>(CLASSIC profiles cannot block ELITE profiles)</a:t>
            </a:r>
          </a:p>
        </p:txBody>
      </p:sp>
      <p:sp>
        <p:nvSpPr>
          <p:cNvPr id="6" name="ZoneTexte 5">
            <a:extLst>
              <a:ext uri="{FF2B5EF4-FFF2-40B4-BE49-F238E27FC236}">
                <a16:creationId xmlns:a16="http://schemas.microsoft.com/office/drawing/2014/main" id="{60E04F7C-A7B8-7FE0-11B2-23C3715F49AB}"/>
              </a:ext>
            </a:extLst>
          </p:cNvPr>
          <p:cNvSpPr txBox="1"/>
          <p:nvPr/>
        </p:nvSpPr>
        <p:spPr>
          <a:xfrm>
            <a:off x="228961" y="1820982"/>
            <a:ext cx="1164046" cy="369332"/>
          </a:xfrm>
          <a:prstGeom prst="rect">
            <a:avLst/>
          </a:prstGeom>
          <a:noFill/>
        </p:spPr>
        <p:txBody>
          <a:bodyPr wrap="square" rtlCol="0">
            <a:spAutoFit/>
          </a:bodyPr>
          <a:lstStyle/>
          <a:p>
            <a:r xmlns:a="http://schemas.openxmlformats.org/drawingml/2006/main">
              <a:rPr lang="en" dirty="0"/>
              <a:t>Interest</a:t>
            </a:r>
          </a:p>
        </p:txBody>
      </p:sp>
      <p:sp>
        <p:nvSpPr>
          <p:cNvPr id="7" name="Rectangle 6">
            <a:extLst>
              <a:ext uri="{FF2B5EF4-FFF2-40B4-BE49-F238E27FC236}">
                <a16:creationId xmlns:a16="http://schemas.microsoft.com/office/drawing/2014/main" id="{6ECA2413-5787-7EA9-4EB5-A303C1936F16}"/>
              </a:ext>
            </a:extLst>
          </p:cNvPr>
          <p:cNvSpPr/>
          <p:nvPr/>
        </p:nvSpPr>
        <p:spPr>
          <a:xfrm>
            <a:off x="157841" y="1820982"/>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ZoneTexte 7">
            <a:extLst>
              <a:ext uri="{FF2B5EF4-FFF2-40B4-BE49-F238E27FC236}">
                <a16:creationId xmlns:a16="http://schemas.microsoft.com/office/drawing/2014/main" id="{BF6729D1-1048-6BCC-0197-FC07165989D6}"/>
              </a:ext>
            </a:extLst>
          </p:cNvPr>
          <p:cNvSpPr txBox="1"/>
          <p:nvPr/>
        </p:nvSpPr>
        <p:spPr>
          <a:xfrm>
            <a:off x="2488112" y="1807250"/>
            <a:ext cx="1164046" cy="369332"/>
          </a:xfrm>
          <a:prstGeom prst="rect">
            <a:avLst/>
          </a:prstGeom>
          <a:noFill/>
        </p:spPr>
        <p:txBody>
          <a:bodyPr wrap="square" rtlCol="0">
            <a:spAutoFit/>
          </a:bodyPr>
          <a:lstStyle/>
          <a:p>
            <a:r xmlns:a="http://schemas.openxmlformats.org/drawingml/2006/main">
              <a:rPr lang="en" dirty="0"/>
              <a:t>staff</a:t>
            </a:r>
          </a:p>
        </p:txBody>
      </p:sp>
      <p:sp>
        <p:nvSpPr>
          <p:cNvPr id="9" name="Rectangle 8">
            <a:extLst>
              <a:ext uri="{FF2B5EF4-FFF2-40B4-BE49-F238E27FC236}">
                <a16:creationId xmlns:a16="http://schemas.microsoft.com/office/drawing/2014/main" id="{4DA35A1F-65BF-8067-A30D-70B2A001DE88}"/>
              </a:ext>
            </a:extLst>
          </p:cNvPr>
          <p:cNvSpPr/>
          <p:nvPr/>
        </p:nvSpPr>
        <p:spPr>
          <a:xfrm>
            <a:off x="2416991" y="1807250"/>
            <a:ext cx="1322251"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ZoneTexte 9">
            <a:extLst>
              <a:ext uri="{FF2B5EF4-FFF2-40B4-BE49-F238E27FC236}">
                <a16:creationId xmlns:a16="http://schemas.microsoft.com/office/drawing/2014/main" id="{A6674C43-7DA6-A413-F197-F812964BE89C}"/>
              </a:ext>
            </a:extLst>
          </p:cNvPr>
          <p:cNvSpPr txBox="1"/>
          <p:nvPr/>
        </p:nvSpPr>
        <p:spPr>
          <a:xfrm>
            <a:off x="5214080" y="1820244"/>
            <a:ext cx="1566455" cy="369332"/>
          </a:xfrm>
          <a:prstGeom prst="rect">
            <a:avLst/>
          </a:prstGeom>
          <a:noFill/>
        </p:spPr>
        <p:txBody>
          <a:bodyPr wrap="square" rtlCol="0">
            <a:spAutoFit/>
          </a:bodyPr>
          <a:lstStyle/>
          <a:p>
            <a:r xmlns:a="http://schemas.openxmlformats.org/drawingml/2006/main">
              <a:rPr lang="en" dirty="0"/>
              <a:t>professional</a:t>
            </a:r>
          </a:p>
        </p:txBody>
      </p:sp>
      <p:sp>
        <p:nvSpPr>
          <p:cNvPr id="11" name="Rectangle 10">
            <a:extLst>
              <a:ext uri="{FF2B5EF4-FFF2-40B4-BE49-F238E27FC236}">
                <a16:creationId xmlns:a16="http://schemas.microsoft.com/office/drawing/2014/main" id="{5659A3EA-1F52-4E0C-A74E-1D7C079772BC}"/>
              </a:ext>
            </a:extLst>
          </p:cNvPr>
          <p:cNvSpPr/>
          <p:nvPr/>
        </p:nvSpPr>
        <p:spPr>
          <a:xfrm>
            <a:off x="5142960" y="1820244"/>
            <a:ext cx="1566455"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ZoneTexte 11">
            <a:extLst>
              <a:ext uri="{FF2B5EF4-FFF2-40B4-BE49-F238E27FC236}">
                <a16:creationId xmlns:a16="http://schemas.microsoft.com/office/drawing/2014/main" id="{EE266962-CE3C-B553-BB2E-740625DA60E9}"/>
              </a:ext>
            </a:extLst>
          </p:cNvPr>
          <p:cNvSpPr txBox="1"/>
          <p:nvPr/>
        </p:nvSpPr>
        <p:spPr>
          <a:xfrm>
            <a:off x="7220860" y="1820982"/>
            <a:ext cx="1164046" cy="369332"/>
          </a:xfrm>
          <a:prstGeom prst="rect">
            <a:avLst/>
          </a:prstGeom>
          <a:noFill/>
        </p:spPr>
        <p:txBody>
          <a:bodyPr wrap="square" rtlCol="0">
            <a:spAutoFit/>
          </a:bodyPr>
          <a:lstStyle/>
          <a:p>
            <a:r xmlns:a="http://schemas.openxmlformats.org/drawingml/2006/main">
              <a:rPr lang="en" dirty="0"/>
              <a:t>physical</a:t>
            </a:r>
          </a:p>
        </p:txBody>
      </p:sp>
      <p:sp>
        <p:nvSpPr>
          <p:cNvPr id="13" name="Rectangle 12">
            <a:extLst>
              <a:ext uri="{FF2B5EF4-FFF2-40B4-BE49-F238E27FC236}">
                <a16:creationId xmlns:a16="http://schemas.microsoft.com/office/drawing/2014/main" id="{A0750E0B-6BC1-77D8-C30E-D4880746ABE3}"/>
              </a:ext>
            </a:extLst>
          </p:cNvPr>
          <p:cNvSpPr/>
          <p:nvPr/>
        </p:nvSpPr>
        <p:spPr>
          <a:xfrm>
            <a:off x="7149739" y="1820982"/>
            <a:ext cx="1164045"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ZoneTexte 13">
            <a:extLst>
              <a:ext uri="{FF2B5EF4-FFF2-40B4-BE49-F238E27FC236}">
                <a16:creationId xmlns:a16="http://schemas.microsoft.com/office/drawing/2014/main" id="{C7423A9F-6B47-4929-8863-BC6D918AA0B1}"/>
              </a:ext>
            </a:extLst>
          </p:cNvPr>
          <p:cNvSpPr txBox="1"/>
          <p:nvPr/>
        </p:nvSpPr>
        <p:spPr>
          <a:xfrm>
            <a:off x="0" y="2280157"/>
            <a:ext cx="1981200" cy="2492990"/>
          </a:xfrm>
          <a:prstGeom prst="rect">
            <a:avLst/>
          </a:prstGeom>
          <a:noFill/>
        </p:spPr>
        <p:txBody>
          <a:bodyPr wrap="square" rtlCol="0">
            <a:spAutoFit/>
          </a:bodyPr>
          <a:lstStyle/>
          <a:p>
            <a:r xmlns:a="http://schemas.openxmlformats.org/drawingml/2006/main">
              <a:rPr lang="en" sz="1200" dirty="0"/>
              <a:t>-Interested in: friend, love, passion (check box, possible to check more than one)</a:t>
            </a:r>
          </a:p>
          <a:p>
            <a:endParaRPr lang="fr-FR" sz="1200" dirty="0"/>
          </a:p>
          <a:p>
            <a:r xmlns:a="http://schemas.openxmlformats.org/drawingml/2006/main">
              <a:rPr lang="en" sz="1200" dirty="0"/>
              <a:t>-passion (drop-down list, possible to check several)</a:t>
            </a:r>
          </a:p>
          <a:p>
            <a:endParaRPr lang="fr-FR" sz="1200" dirty="0"/>
          </a:p>
          <a:p>
            <a:r xmlns:a="http://schemas.openxmlformats.org/drawingml/2006/main">
              <a:rPr lang="en" sz="1200" dirty="0"/>
              <a:t>-leisure (drop-down list, possible to check several)</a:t>
            </a:r>
          </a:p>
          <a:p>
            <a:endParaRPr lang="fr-FR" sz="1200" dirty="0"/>
          </a:p>
        </p:txBody>
      </p:sp>
      <p:sp>
        <p:nvSpPr>
          <p:cNvPr id="15" name="ZoneTexte 14">
            <a:extLst>
              <a:ext uri="{FF2B5EF4-FFF2-40B4-BE49-F238E27FC236}">
                <a16:creationId xmlns:a16="http://schemas.microsoft.com/office/drawing/2014/main" id="{1C851F4F-DB03-AE8D-E29A-5F9520046694}"/>
              </a:ext>
            </a:extLst>
          </p:cNvPr>
          <p:cNvSpPr txBox="1"/>
          <p:nvPr/>
        </p:nvSpPr>
        <p:spPr>
          <a:xfrm>
            <a:off x="1928505" y="2189576"/>
            <a:ext cx="3065413" cy="5447645"/>
          </a:xfrm>
          <a:prstGeom prst="rect">
            <a:avLst/>
          </a:prstGeom>
          <a:noFill/>
        </p:spPr>
        <p:txBody>
          <a:bodyPr wrap="square" rtlCol="0">
            <a:spAutoFit/>
          </a:bodyPr>
          <a:lstStyle/>
          <a:p>
            <a:r xmlns:a="http://schemas.openxmlformats.org/drawingml/2006/main">
              <a:rPr lang="en" sz="1200" dirty="0"/>
              <a:t>-gender (automatically filled in if filled in another category)</a:t>
            </a:r>
          </a:p>
          <a:p>
            <a:endParaRPr lang="fr-FR" sz="1200" dirty="0"/>
          </a:p>
          <a:p>
            <a:r xmlns:a="http://schemas.openxmlformats.org/drawingml/2006/main">
              <a:rPr lang="en" sz="1200" dirty="0"/>
              <a:t>-age (automatically filled in if filled in another category)</a:t>
            </a:r>
          </a:p>
          <a:p>
            <a:endParaRPr lang="fr-FR" sz="1200" dirty="0"/>
          </a:p>
          <a:p>
            <a:r xmlns:a="http://schemas.openxmlformats.org/drawingml/2006/main">
              <a:rPr lang="en" sz="1200" dirty="0"/>
              <a:t>-city (drop-down list, possible to check several) (automatically filled in if filled in another category)</a:t>
            </a:r>
          </a:p>
          <a:p>
            <a:endParaRPr lang="fr-FR" sz="1200" dirty="0"/>
          </a:p>
          <a:p>
            <a:r xmlns:a="http://schemas.openxmlformats.org/drawingml/2006/main">
              <a:rPr lang="en" sz="1200" dirty="0"/>
              <a:t>-spoken language (drop-down list, possible to check several)</a:t>
            </a:r>
          </a:p>
          <a:p>
            <a:r xmlns:a="http://schemas.openxmlformats.org/drawingml/2006/main">
              <a:rPr lang="en" sz="1200" dirty="0"/>
              <a:t>(automatically filled if filled in another category)</a:t>
            </a:r>
          </a:p>
          <a:p>
            <a:endParaRPr lang="fr-FR" sz="1200" dirty="0"/>
          </a:p>
          <a:p>
            <a:r xmlns:a="http://schemas.openxmlformats.org/drawingml/2006/main">
              <a:rPr lang="en" sz="1200" dirty="0"/>
              <a:t>-religion (drop-down list, possible to check more than one)</a:t>
            </a:r>
          </a:p>
          <a:p>
            <a:endParaRPr lang="fr-FR" sz="1200" dirty="0"/>
          </a:p>
          <a:p>
            <a:r xmlns:a="http://schemas.openxmlformats.org/drawingml/2006/main">
              <a:rPr lang="en" sz="1200" dirty="0"/>
              <a:t>-has children (drop-down list, possible to check several)</a:t>
            </a:r>
          </a:p>
          <a:p>
            <a:endParaRPr lang="fr-FR" sz="1200" dirty="0"/>
          </a:p>
          <a:p>
            <a:r xmlns:a="http://schemas.openxmlformats.org/drawingml/2006/main">
              <a:rPr lang="en" sz="1200" dirty="0"/>
              <a:t>-want children (YES / NO / all, check box)</a:t>
            </a:r>
          </a:p>
          <a:p>
            <a:endParaRPr lang="fr-FR" sz="1200" dirty="0"/>
          </a:p>
          <a:p>
            <a:r xmlns:a="http://schemas.openxmlformats.org/drawingml/2006/main">
              <a:rPr lang="en" sz="1200" dirty="0"/>
              <a:t>-character (drop-down list, possible to check several)</a:t>
            </a:r>
          </a:p>
          <a:p>
            <a:endParaRPr lang="fr-FR" sz="1200" dirty="0"/>
          </a:p>
          <a:p>
            <a:endParaRPr lang="fr-FR" sz="1200" dirty="0"/>
          </a:p>
          <a:p>
            <a:endParaRPr lang="fr-FR" sz="1200" dirty="0"/>
          </a:p>
        </p:txBody>
      </p:sp>
      <p:sp>
        <p:nvSpPr>
          <p:cNvPr id="16" name="ZoneTexte 15">
            <a:extLst>
              <a:ext uri="{FF2B5EF4-FFF2-40B4-BE49-F238E27FC236}">
                <a16:creationId xmlns:a16="http://schemas.microsoft.com/office/drawing/2014/main" id="{714BC752-A624-185F-3577-5AA647E64FE3}"/>
              </a:ext>
            </a:extLst>
          </p:cNvPr>
          <p:cNvSpPr txBox="1"/>
          <p:nvPr/>
        </p:nvSpPr>
        <p:spPr>
          <a:xfrm>
            <a:off x="4960079" y="2309169"/>
            <a:ext cx="1785257" cy="4339650"/>
          </a:xfrm>
          <a:prstGeom prst="rect">
            <a:avLst/>
          </a:prstGeom>
          <a:noFill/>
        </p:spPr>
        <p:txBody>
          <a:bodyPr wrap="square" rtlCol="0">
            <a:spAutoFit/>
          </a:bodyPr>
          <a:lstStyle/>
          <a:p>
            <a:r xmlns:a="http://schemas.openxmlformats.org/drawingml/2006/main">
              <a:rPr lang="en" sz="1200" dirty="0"/>
              <a:t>-profession (drop-down list, possible to check several)</a:t>
            </a:r>
          </a:p>
          <a:p>
            <a:endParaRPr lang="fr-FR" sz="1200" dirty="0"/>
          </a:p>
          <a:p>
            <a:r xmlns:a="http://schemas.openxmlformats.org/drawingml/2006/main">
              <a:rPr lang="en" sz="1200" dirty="0"/>
              <a:t>-level of study (drop-down list, possible to check several)</a:t>
            </a:r>
          </a:p>
          <a:p>
            <a:endParaRPr lang="fr-FR" sz="1200" dirty="0"/>
          </a:p>
          <a:p>
            <a:r xmlns:a="http://schemas.openxmlformats.org/drawingml/2006/main">
              <a:rPr lang="en" sz="1200" dirty="0"/>
              <a:t>-spoken language (drop-down list, possible to check several)</a:t>
            </a:r>
          </a:p>
          <a:p>
            <a:r xmlns:a="http://schemas.openxmlformats.org/drawingml/2006/main">
              <a:rPr lang="en" sz="1200" dirty="0"/>
              <a:t>(automatically filled if filled in another category)</a:t>
            </a:r>
          </a:p>
          <a:p>
            <a:endParaRPr lang="fr-FR" sz="1200" dirty="0"/>
          </a:p>
          <a:p>
            <a:r xmlns:a="http://schemas.openxmlformats.org/drawingml/2006/main">
              <a:rPr lang="en" sz="1200" dirty="0"/>
              <a:t>-income level (drop-down list, possible to check more than one)</a:t>
            </a:r>
          </a:p>
          <a:p>
            <a:endParaRPr lang="fr-FR" sz="1200" dirty="0"/>
          </a:p>
          <a:p>
            <a:endParaRPr lang="fr-FR" sz="1200" dirty="0"/>
          </a:p>
          <a:p>
            <a:endParaRPr lang="fr-FR" sz="1200" dirty="0"/>
          </a:p>
          <a:p>
            <a:endParaRPr lang="fr-FR" sz="1200" dirty="0"/>
          </a:p>
        </p:txBody>
      </p:sp>
      <p:sp>
        <p:nvSpPr>
          <p:cNvPr id="17" name="ZoneTexte 16">
            <a:extLst>
              <a:ext uri="{FF2B5EF4-FFF2-40B4-BE49-F238E27FC236}">
                <a16:creationId xmlns:a16="http://schemas.microsoft.com/office/drawing/2014/main" id="{9B2015D0-09A7-6A9A-FFAE-17D51DDE6524}"/>
              </a:ext>
            </a:extLst>
          </p:cNvPr>
          <p:cNvSpPr txBox="1"/>
          <p:nvPr/>
        </p:nvSpPr>
        <p:spPr>
          <a:xfrm>
            <a:off x="6956698" y="2245212"/>
            <a:ext cx="2441302" cy="3785652"/>
          </a:xfrm>
          <a:prstGeom prst="rect">
            <a:avLst/>
          </a:prstGeom>
          <a:noFill/>
        </p:spPr>
        <p:txBody>
          <a:bodyPr wrap="square" rtlCol="0">
            <a:spAutoFit/>
          </a:bodyPr>
          <a:lstStyle/>
          <a:p>
            <a:r xmlns:a="http://schemas.openxmlformats.org/drawingml/2006/main">
              <a:rPr lang="en" sz="1200" dirty="0"/>
              <a:t>-gender (automatically filled in if filled in another category)</a:t>
            </a:r>
          </a:p>
          <a:p>
            <a:endParaRPr lang="fr-FR" sz="1200" dirty="0"/>
          </a:p>
          <a:p>
            <a:r xmlns:a="http://schemas.openxmlformats.org/drawingml/2006/main">
              <a:rPr lang="en" sz="1200" dirty="0"/>
              <a:t>-Age (automatically filled in if filled in another category)</a:t>
            </a:r>
          </a:p>
          <a:p>
            <a:endParaRPr lang="fr-FR" sz="1200" dirty="0"/>
          </a:p>
          <a:p>
            <a:r xmlns:a="http://schemas.openxmlformats.org/drawingml/2006/main">
              <a:rPr lang="en" sz="1200" dirty="0"/>
              <a:t>-size</a:t>
            </a:r>
          </a:p>
          <a:p>
            <a:endParaRPr lang="fr-FR" sz="1200" dirty="0"/>
          </a:p>
          <a:p>
            <a:r xmlns:a="http://schemas.openxmlformats.org/drawingml/2006/main">
              <a:rPr lang="en" sz="1200" dirty="0"/>
              <a:t>-weight</a:t>
            </a:r>
          </a:p>
          <a:p>
            <a:endParaRPr lang="fr-FR" sz="1200" dirty="0"/>
          </a:p>
          <a:p>
            <a:r xmlns:a="http://schemas.openxmlformats.org/drawingml/2006/main">
              <a:rPr lang="en" sz="1200" dirty="0"/>
              <a:t>-silhouette (drop-down list, possible to check several)</a:t>
            </a:r>
          </a:p>
          <a:p>
            <a:endParaRPr lang="fr-FR" sz="1200" dirty="0"/>
          </a:p>
          <a:p>
            <a:r xmlns:a="http://schemas.openxmlformats.org/drawingml/2006/main">
              <a:rPr lang="en" sz="1200" dirty="0"/>
              <a:t>-ethnic origin (drop-down list, possible to check more than one)</a:t>
            </a:r>
          </a:p>
          <a:p>
            <a:endParaRPr lang="fr-FR" sz="1200" dirty="0"/>
          </a:p>
          <a:p>
            <a:endParaRPr lang="fr-FR" sz="1200" dirty="0"/>
          </a:p>
          <a:p>
            <a:endParaRPr lang="fr-FR" sz="1200" dirty="0"/>
          </a:p>
          <a:p>
            <a:endParaRPr lang="fr-FR" sz="1200" dirty="0"/>
          </a:p>
          <a:p>
            <a:endParaRPr lang="fr-FR" sz="1200" dirty="0"/>
          </a:p>
        </p:txBody>
      </p:sp>
      <p:sp>
        <p:nvSpPr>
          <p:cNvPr id="18" name="ZoneTexte 17">
            <a:extLst>
              <a:ext uri="{FF2B5EF4-FFF2-40B4-BE49-F238E27FC236}">
                <a16:creationId xmlns:a16="http://schemas.microsoft.com/office/drawing/2014/main" id="{FA615BCB-F458-9B45-4D59-839276704FDA}"/>
              </a:ext>
            </a:extLst>
          </p:cNvPr>
          <p:cNvSpPr txBox="1"/>
          <p:nvPr/>
        </p:nvSpPr>
        <p:spPr>
          <a:xfrm>
            <a:off x="9609362" y="1807250"/>
            <a:ext cx="2471779" cy="4247317"/>
          </a:xfrm>
          <a:prstGeom prst="rect">
            <a:avLst/>
          </a:prstGeom>
          <a:noFill/>
        </p:spPr>
        <p:txBody>
          <a:bodyPr wrap="square" rtlCol="0">
            <a:spAutoFit/>
          </a:bodyPr>
          <a:lstStyle/>
          <a:p>
            <a:r xmlns:a="http://schemas.openxmlformats.org/drawingml/2006/main">
              <a:rPr lang="en" dirty="0"/>
              <a:t>Drop-down lists have the "all" box, this box is checked by default</a:t>
            </a:r>
          </a:p>
          <a:p>
            <a:endParaRPr lang="fr-FR" dirty="0"/>
          </a:p>
          <a:p>
            <a:endParaRPr lang="fr-FR" dirty="0"/>
          </a:p>
          <a:p>
            <a:endParaRPr lang="fr-FR" dirty="0"/>
          </a:p>
          <a:p>
            <a:r xmlns:a="http://schemas.openxmlformats.org/drawingml/2006/main">
              <a:rPr lang="en" dirty="0"/>
              <a:t>The fields to be filled in appear when the user clicks on "category" and disappear when the user clicks on another category</a:t>
            </a:r>
          </a:p>
          <a:p>
            <a:endParaRPr lang="fr-FR" dirty="0"/>
          </a:p>
        </p:txBody>
      </p:sp>
      <p:cxnSp>
        <p:nvCxnSpPr>
          <p:cNvPr id="22" name="Connecteur droit avec flèche 21">
            <a:extLst>
              <a:ext uri="{FF2B5EF4-FFF2-40B4-BE49-F238E27FC236}">
                <a16:creationId xmlns:a16="http://schemas.microsoft.com/office/drawing/2014/main" id="{A91D0DF9-F04F-C91C-03DE-D1B65C4C2673}"/>
              </a:ext>
            </a:extLst>
          </p:cNvPr>
          <p:cNvCxnSpPr>
            <a:cxnSpLocks/>
            <a:stCxn id="18" idx="1"/>
          </p:cNvCxnSpPr>
          <p:nvPr/>
        </p:nvCxnSpPr>
        <p:spPr>
          <a:xfrm flipH="1" flipV="1">
            <a:off x="7769314" y="3787776"/>
            <a:ext cx="1840048" cy="143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8425C3A4-B8AD-AE39-D92B-90602727D4A1}"/>
              </a:ext>
            </a:extLst>
          </p:cNvPr>
          <p:cNvCxnSpPr>
            <a:cxnSpLocks/>
          </p:cNvCxnSpPr>
          <p:nvPr/>
        </p:nvCxnSpPr>
        <p:spPr>
          <a:xfrm flipH="1">
            <a:off x="341443" y="1006653"/>
            <a:ext cx="491677" cy="790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1C065F36-AB78-747B-06E7-2B958CDF9951}"/>
              </a:ext>
            </a:extLst>
          </p:cNvPr>
          <p:cNvCxnSpPr>
            <a:cxnSpLocks/>
          </p:cNvCxnSpPr>
          <p:nvPr/>
        </p:nvCxnSpPr>
        <p:spPr>
          <a:xfrm>
            <a:off x="872897" y="1006653"/>
            <a:ext cx="1691686" cy="802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D4BA2DAE-42E5-68C3-7C39-2F2CEF6DC93D}"/>
              </a:ext>
            </a:extLst>
          </p:cNvPr>
          <p:cNvSpPr txBox="1"/>
          <p:nvPr/>
        </p:nvSpPr>
        <p:spPr>
          <a:xfrm>
            <a:off x="335461" y="579120"/>
            <a:ext cx="1503680" cy="369332"/>
          </a:xfrm>
          <a:prstGeom prst="rect">
            <a:avLst/>
          </a:prstGeom>
          <a:noFill/>
        </p:spPr>
        <p:txBody>
          <a:bodyPr wrap="square" rtlCol="0">
            <a:spAutoFit/>
          </a:bodyPr>
          <a:lstStyle/>
          <a:p>
            <a:r xmlns:a="http://schemas.openxmlformats.org/drawingml/2006/main">
              <a:rPr lang="en" dirty="0"/>
              <a:t>category</a:t>
            </a:r>
          </a:p>
        </p:txBody>
      </p:sp>
      <p:sp>
        <p:nvSpPr>
          <p:cNvPr id="33" name="ZoneTexte 32">
            <a:extLst>
              <a:ext uri="{FF2B5EF4-FFF2-40B4-BE49-F238E27FC236}">
                <a16:creationId xmlns:a16="http://schemas.microsoft.com/office/drawing/2014/main" id="{97C22AF6-18AE-D080-7DB5-0F46795DEFC5}"/>
              </a:ext>
            </a:extLst>
          </p:cNvPr>
          <p:cNvSpPr txBox="1"/>
          <p:nvPr/>
        </p:nvSpPr>
        <p:spPr>
          <a:xfrm>
            <a:off x="4489116" y="52924"/>
            <a:ext cx="7205046" cy="1846659"/>
          </a:xfrm>
          <a:prstGeom prst="rect">
            <a:avLst/>
          </a:prstGeom>
          <a:noFill/>
        </p:spPr>
        <p:txBody>
          <a:bodyPr wrap="square" rtlCol="0">
            <a:spAutoFit/>
          </a:bodyPr>
          <a:lstStyle/>
          <a:p>
            <a:r xmlns:a="http://schemas.openxmlformats.org/drawingml/2006/main">
              <a:rPr lang="en" dirty="0"/>
              <a:t>“QUICK” FILTER</a:t>
            </a:r>
          </a:p>
          <a:p>
            <a:r xmlns:a="http://schemas.openxmlformats.org/drawingml/2006/main">
              <a:rPr lang="en" sz="1200" dirty="0"/>
              <a:t>-everyone (be invisible) (for filter I want to block only) (checkbox, unchecked by default)</a:t>
            </a:r>
          </a:p>
          <a:p>
            <a:r xmlns:a="http://schemas.openxmlformats.org/drawingml/2006/main">
              <a:rPr lang="en" sz="1200" dirty="0"/>
              <a:t>-ELITE / CLASSIC profile (Checkbox, by default both checked)</a:t>
            </a:r>
          </a:p>
          <a:p>
            <a:r xmlns:a="http://schemas.openxmlformats.org/drawingml/2006/main">
              <a:rPr lang="en" sz="1200" dirty="0"/>
              <a:t>-profile Interested in: friend, love, passion (checkbox, possible to check several, by default all checked)</a:t>
            </a:r>
          </a:p>
          <a:p>
            <a:r xmlns:a="http://schemas.openxmlformats.org/drawingml/2006/main">
              <a:rPr lang="en" sz="1200" dirty="0"/>
              <a:t>-profile age (from 0 days to 100+ (all) by default all)</a:t>
            </a:r>
          </a:p>
          <a:p>
            <a:r xmlns:a="http://schemas.openxmlformats.org/drawingml/2006/main">
              <a:rPr lang="en" sz="1200" dirty="0"/>
              <a:t>-profile with photos only, yes no (checkbox, default no)</a:t>
            </a:r>
          </a:p>
          <a:p>
            <a:r xmlns:a="http://schemas.openxmlformats.org/drawingml/2006/main">
              <a:rPr lang="en" sz="1200" dirty="0"/>
              <a:t>-full profiles only, yes no (checkbox, default no)</a:t>
            </a:r>
          </a:p>
          <a:p>
            <a:r xmlns:a="http://schemas.openxmlformats.org/drawingml/2006/main">
              <a:rPr lang="en" sz="1200" dirty="0"/>
              <a:t>- </a:t>
            </a:r>
            <a:r xmlns:a="http://schemas.openxmlformats.org/drawingml/2006/main">
              <a:rPr lang="en" sz="1200" dirty="0">
                <a:solidFill>
                  <a:srgbClr val="FF0000"/>
                </a:solidFill>
              </a:rPr>
              <a:t>profiles only with SORTY, REEL, REACTION, EVENT (default checkbox none)</a:t>
            </a:r>
          </a:p>
          <a:p>
            <a:endParaRPr lang="fr-FR" sz="1200" dirty="0"/>
          </a:p>
        </p:txBody>
      </p:sp>
      <p:sp>
        <p:nvSpPr>
          <p:cNvPr id="34" name="Rectangle 33">
            <a:extLst>
              <a:ext uri="{FF2B5EF4-FFF2-40B4-BE49-F238E27FC236}">
                <a16:creationId xmlns:a16="http://schemas.microsoft.com/office/drawing/2014/main" id="{F2465412-AB2F-E0E2-E7A1-AACCF0F0E2E9}"/>
              </a:ext>
            </a:extLst>
          </p:cNvPr>
          <p:cNvSpPr/>
          <p:nvPr/>
        </p:nvSpPr>
        <p:spPr>
          <a:xfrm>
            <a:off x="4489115" y="61132"/>
            <a:ext cx="7133925" cy="16912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36" name="Connecteur droit avec flèche 35">
            <a:extLst>
              <a:ext uri="{FF2B5EF4-FFF2-40B4-BE49-F238E27FC236}">
                <a16:creationId xmlns:a16="http://schemas.microsoft.com/office/drawing/2014/main" id="{9369C70C-BB91-4411-22F1-1E6D4ACDFBFB}"/>
              </a:ext>
            </a:extLst>
          </p:cNvPr>
          <p:cNvCxnSpPr>
            <a:cxnSpLocks/>
          </p:cNvCxnSpPr>
          <p:nvPr/>
        </p:nvCxnSpPr>
        <p:spPr>
          <a:xfrm flipH="1" flipV="1">
            <a:off x="8313784" y="2176582"/>
            <a:ext cx="1377584" cy="2596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56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A553EA4-4E07-692C-A360-EECB3B99006D}"/>
              </a:ext>
            </a:extLst>
          </p:cNvPr>
          <p:cNvSpPr txBox="1"/>
          <p:nvPr/>
        </p:nvSpPr>
        <p:spPr>
          <a:xfrm>
            <a:off x="10868" y="-28816"/>
            <a:ext cx="5389316" cy="369332"/>
          </a:xfrm>
          <a:prstGeom prst="rect">
            <a:avLst/>
          </a:prstGeom>
          <a:noFill/>
        </p:spPr>
        <p:txBody>
          <a:bodyPr wrap="square" rtlCol="0">
            <a:spAutoFit/>
          </a:bodyPr>
          <a:lstStyle/>
          <a:p>
            <a:r xmlns:a="http://schemas.openxmlformats.org/drawingml/2006/main">
              <a:rPr lang="en" b="1" dirty="0"/>
              <a:t>Profile detail page (different visual ELITE/CLASSIC)</a:t>
            </a:r>
          </a:p>
        </p:txBody>
      </p:sp>
      <p:sp>
        <p:nvSpPr>
          <p:cNvPr id="5" name="ZoneTexte 4">
            <a:extLst>
              <a:ext uri="{FF2B5EF4-FFF2-40B4-BE49-F238E27FC236}">
                <a16:creationId xmlns:a16="http://schemas.microsoft.com/office/drawing/2014/main" id="{493DEE11-8311-F319-F37A-5AF667B2B065}"/>
              </a:ext>
            </a:extLst>
          </p:cNvPr>
          <p:cNvSpPr txBox="1"/>
          <p:nvPr/>
        </p:nvSpPr>
        <p:spPr>
          <a:xfrm>
            <a:off x="1824574" y="3016796"/>
            <a:ext cx="1164046" cy="369332"/>
          </a:xfrm>
          <a:prstGeom prst="rect">
            <a:avLst/>
          </a:prstGeom>
          <a:noFill/>
        </p:spPr>
        <p:txBody>
          <a:bodyPr wrap="square" rtlCol="0">
            <a:spAutoFit/>
          </a:bodyPr>
          <a:lstStyle/>
          <a:p>
            <a:r xmlns:a="http://schemas.openxmlformats.org/drawingml/2006/main">
              <a:rPr lang="en" dirty="0"/>
              <a:t>Interest</a:t>
            </a:r>
          </a:p>
        </p:txBody>
      </p:sp>
      <p:sp>
        <p:nvSpPr>
          <p:cNvPr id="6" name="Rectangle 5">
            <a:extLst>
              <a:ext uri="{FF2B5EF4-FFF2-40B4-BE49-F238E27FC236}">
                <a16:creationId xmlns:a16="http://schemas.microsoft.com/office/drawing/2014/main" id="{6FF95CC7-0178-54D4-28AF-D91913E7F5C4}"/>
              </a:ext>
            </a:extLst>
          </p:cNvPr>
          <p:cNvSpPr/>
          <p:nvPr/>
        </p:nvSpPr>
        <p:spPr>
          <a:xfrm>
            <a:off x="1753454" y="3016796"/>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ZoneTexte 7">
            <a:extLst>
              <a:ext uri="{FF2B5EF4-FFF2-40B4-BE49-F238E27FC236}">
                <a16:creationId xmlns:a16="http://schemas.microsoft.com/office/drawing/2014/main" id="{23F97EDF-F07C-CFB9-7F4D-7B12FF1636D7}"/>
              </a:ext>
            </a:extLst>
          </p:cNvPr>
          <p:cNvSpPr txBox="1"/>
          <p:nvPr/>
        </p:nvSpPr>
        <p:spPr>
          <a:xfrm>
            <a:off x="4083725" y="3003064"/>
            <a:ext cx="1164046" cy="369332"/>
          </a:xfrm>
          <a:prstGeom prst="rect">
            <a:avLst/>
          </a:prstGeom>
          <a:noFill/>
        </p:spPr>
        <p:txBody>
          <a:bodyPr wrap="square" rtlCol="0">
            <a:spAutoFit/>
          </a:bodyPr>
          <a:lstStyle/>
          <a:p>
            <a:r xmlns:a="http://schemas.openxmlformats.org/drawingml/2006/main">
              <a:rPr lang="en" dirty="0"/>
              <a:t>staff</a:t>
            </a:r>
          </a:p>
        </p:txBody>
      </p:sp>
      <p:sp>
        <p:nvSpPr>
          <p:cNvPr id="9" name="Rectangle 8">
            <a:extLst>
              <a:ext uri="{FF2B5EF4-FFF2-40B4-BE49-F238E27FC236}">
                <a16:creationId xmlns:a16="http://schemas.microsoft.com/office/drawing/2014/main" id="{DEF7D326-49FE-664B-20BE-E1BCD2FBBEAE}"/>
              </a:ext>
            </a:extLst>
          </p:cNvPr>
          <p:cNvSpPr/>
          <p:nvPr/>
        </p:nvSpPr>
        <p:spPr>
          <a:xfrm>
            <a:off x="4012604" y="3003064"/>
            <a:ext cx="1322251"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ZoneTexte 9">
            <a:extLst>
              <a:ext uri="{FF2B5EF4-FFF2-40B4-BE49-F238E27FC236}">
                <a16:creationId xmlns:a16="http://schemas.microsoft.com/office/drawing/2014/main" id="{794A61A5-3C41-3016-139F-DBA9E279046A}"/>
              </a:ext>
            </a:extLst>
          </p:cNvPr>
          <p:cNvSpPr txBox="1"/>
          <p:nvPr/>
        </p:nvSpPr>
        <p:spPr>
          <a:xfrm>
            <a:off x="6609572" y="3003064"/>
            <a:ext cx="1443083" cy="369332"/>
          </a:xfrm>
          <a:prstGeom prst="rect">
            <a:avLst/>
          </a:prstGeom>
          <a:noFill/>
        </p:spPr>
        <p:txBody>
          <a:bodyPr wrap="square" rtlCol="0">
            <a:spAutoFit/>
          </a:bodyPr>
          <a:lstStyle/>
          <a:p>
            <a:r xmlns:a="http://schemas.openxmlformats.org/drawingml/2006/main">
              <a:rPr lang="en" dirty="0"/>
              <a:t>professional</a:t>
            </a:r>
          </a:p>
        </p:txBody>
      </p:sp>
      <p:sp>
        <p:nvSpPr>
          <p:cNvPr id="11" name="Rectangle 10">
            <a:extLst>
              <a:ext uri="{FF2B5EF4-FFF2-40B4-BE49-F238E27FC236}">
                <a16:creationId xmlns:a16="http://schemas.microsoft.com/office/drawing/2014/main" id="{3F22DD20-2227-F94F-9E9E-2C94D6F3562C}"/>
              </a:ext>
            </a:extLst>
          </p:cNvPr>
          <p:cNvSpPr/>
          <p:nvPr/>
        </p:nvSpPr>
        <p:spPr>
          <a:xfrm>
            <a:off x="6538453" y="3003064"/>
            <a:ext cx="151420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ZoneTexte 11">
            <a:extLst>
              <a:ext uri="{FF2B5EF4-FFF2-40B4-BE49-F238E27FC236}">
                <a16:creationId xmlns:a16="http://schemas.microsoft.com/office/drawing/2014/main" id="{39414F0C-97FE-4A92-6E9E-1131498A6610}"/>
              </a:ext>
            </a:extLst>
          </p:cNvPr>
          <p:cNvSpPr txBox="1"/>
          <p:nvPr/>
        </p:nvSpPr>
        <p:spPr>
          <a:xfrm>
            <a:off x="8816473" y="3016796"/>
            <a:ext cx="1164046" cy="369332"/>
          </a:xfrm>
          <a:prstGeom prst="rect">
            <a:avLst/>
          </a:prstGeom>
          <a:noFill/>
        </p:spPr>
        <p:txBody>
          <a:bodyPr wrap="square" rtlCol="0">
            <a:spAutoFit/>
          </a:bodyPr>
          <a:lstStyle/>
          <a:p>
            <a:r xmlns:a="http://schemas.openxmlformats.org/drawingml/2006/main">
              <a:rPr lang="en" dirty="0"/>
              <a:t>physical</a:t>
            </a:r>
          </a:p>
        </p:txBody>
      </p:sp>
      <p:sp>
        <p:nvSpPr>
          <p:cNvPr id="13" name="Rectangle 12">
            <a:extLst>
              <a:ext uri="{FF2B5EF4-FFF2-40B4-BE49-F238E27FC236}">
                <a16:creationId xmlns:a16="http://schemas.microsoft.com/office/drawing/2014/main" id="{42C6E1E3-F952-F250-DC1E-366A30FB3381}"/>
              </a:ext>
            </a:extLst>
          </p:cNvPr>
          <p:cNvSpPr/>
          <p:nvPr/>
        </p:nvSpPr>
        <p:spPr>
          <a:xfrm>
            <a:off x="8745352" y="3016796"/>
            <a:ext cx="1164045"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ZoneTexte 13">
            <a:extLst>
              <a:ext uri="{FF2B5EF4-FFF2-40B4-BE49-F238E27FC236}">
                <a16:creationId xmlns:a16="http://schemas.microsoft.com/office/drawing/2014/main" id="{C15BB2BB-ED43-4AE8-AD33-75D19DC05D93}"/>
              </a:ext>
            </a:extLst>
          </p:cNvPr>
          <p:cNvSpPr txBox="1"/>
          <p:nvPr/>
        </p:nvSpPr>
        <p:spPr>
          <a:xfrm>
            <a:off x="1700116" y="3498781"/>
            <a:ext cx="1981200" cy="1200329"/>
          </a:xfrm>
          <a:prstGeom prst="rect">
            <a:avLst/>
          </a:prstGeom>
          <a:noFill/>
        </p:spPr>
        <p:txBody>
          <a:bodyPr wrap="square" rtlCol="0">
            <a:spAutoFit/>
          </a:bodyPr>
          <a:lstStyle/>
          <a:p>
            <a:r xmlns:a="http://schemas.openxmlformats.org/drawingml/2006/main">
              <a:rPr lang="en" sz="1200" dirty="0"/>
              <a:t>-Interested in: friend, love, passion</a:t>
            </a:r>
          </a:p>
          <a:p>
            <a:endParaRPr lang="fr-FR" sz="1200" dirty="0"/>
          </a:p>
          <a:p>
            <a:r xmlns:a="http://schemas.openxmlformats.org/drawingml/2006/main">
              <a:rPr lang="en" sz="1200" dirty="0"/>
              <a:t>-passion</a:t>
            </a:r>
          </a:p>
          <a:p>
            <a:endParaRPr lang="fr-FR" sz="1200" dirty="0"/>
          </a:p>
          <a:p>
            <a:r xmlns:a="http://schemas.openxmlformats.org/drawingml/2006/main">
              <a:rPr lang="en" sz="1200" dirty="0"/>
              <a:t>-leisure</a:t>
            </a:r>
          </a:p>
        </p:txBody>
      </p:sp>
      <p:sp>
        <p:nvSpPr>
          <p:cNvPr id="15" name="ZoneTexte 14">
            <a:extLst>
              <a:ext uri="{FF2B5EF4-FFF2-40B4-BE49-F238E27FC236}">
                <a16:creationId xmlns:a16="http://schemas.microsoft.com/office/drawing/2014/main" id="{956824AD-CCDE-3DDE-1C69-FC60D86DDE9E}"/>
              </a:ext>
            </a:extLst>
          </p:cNvPr>
          <p:cNvSpPr txBox="1"/>
          <p:nvPr/>
        </p:nvSpPr>
        <p:spPr>
          <a:xfrm>
            <a:off x="3942110" y="3468916"/>
            <a:ext cx="2163956" cy="3231654"/>
          </a:xfrm>
          <a:prstGeom prst="rect">
            <a:avLst/>
          </a:prstGeom>
          <a:noFill/>
        </p:spPr>
        <p:txBody>
          <a:bodyPr wrap="square" rtlCol="0">
            <a:spAutoFit/>
          </a:bodyPr>
          <a:lstStyle/>
          <a:p>
            <a:r xmlns:a="http://schemas.openxmlformats.org/drawingml/2006/main">
              <a:rPr lang="en" sz="1200" dirty="0"/>
              <a:t>-sex</a:t>
            </a:r>
          </a:p>
          <a:p>
            <a:endParaRPr lang="fr-FR" sz="1200" dirty="0"/>
          </a:p>
          <a:p>
            <a:r xmlns:a="http://schemas.openxmlformats.org/drawingml/2006/main">
              <a:rPr lang="en" sz="1200" dirty="0"/>
              <a:t>-age</a:t>
            </a:r>
          </a:p>
          <a:p>
            <a:endParaRPr lang="fr-FR" sz="1200" dirty="0"/>
          </a:p>
          <a:p>
            <a:r xmlns:a="http://schemas.openxmlformats.org/drawingml/2006/main">
              <a:rPr lang="en" sz="1200" dirty="0"/>
              <a:t>-city</a:t>
            </a:r>
          </a:p>
          <a:p>
            <a:endParaRPr lang="fr-FR" sz="1200" dirty="0"/>
          </a:p>
          <a:p>
            <a:r xmlns:a="http://schemas.openxmlformats.org/drawingml/2006/main">
              <a:rPr lang="en" sz="1200" dirty="0"/>
              <a:t>-spoken language</a:t>
            </a:r>
          </a:p>
          <a:p>
            <a:endParaRPr lang="fr-FR" sz="1200" dirty="0"/>
          </a:p>
          <a:p>
            <a:r xmlns:a="http://schemas.openxmlformats.org/drawingml/2006/main">
              <a:rPr lang="en" sz="1200" dirty="0"/>
              <a:t>-religion</a:t>
            </a:r>
          </a:p>
          <a:p>
            <a:endParaRPr lang="fr-FR" sz="1200" dirty="0"/>
          </a:p>
          <a:p>
            <a:r xmlns:a="http://schemas.openxmlformats.org/drawingml/2006/main">
              <a:rPr lang="en" sz="1200" dirty="0"/>
              <a:t>-has children</a:t>
            </a:r>
          </a:p>
          <a:p>
            <a:endParaRPr lang="fr-FR" sz="1200" dirty="0"/>
          </a:p>
          <a:p>
            <a:r xmlns:a="http://schemas.openxmlformats.org/drawingml/2006/main">
              <a:rPr lang="en" sz="1200" dirty="0"/>
              <a:t>-want children</a:t>
            </a:r>
          </a:p>
          <a:p>
            <a:endParaRPr lang="fr-FR" sz="1200" dirty="0"/>
          </a:p>
          <a:p>
            <a:r xmlns:a="http://schemas.openxmlformats.org/drawingml/2006/main">
              <a:rPr lang="en" sz="1200" dirty="0"/>
              <a:t>-character</a:t>
            </a:r>
          </a:p>
          <a:p>
            <a:endParaRPr lang="fr-FR" sz="1200" dirty="0"/>
          </a:p>
          <a:p>
            <a:endParaRPr lang="fr-FR" sz="1200" dirty="0"/>
          </a:p>
        </p:txBody>
      </p:sp>
      <p:sp>
        <p:nvSpPr>
          <p:cNvPr id="16" name="ZoneTexte 15">
            <a:extLst>
              <a:ext uri="{FF2B5EF4-FFF2-40B4-BE49-F238E27FC236}">
                <a16:creationId xmlns:a16="http://schemas.microsoft.com/office/drawing/2014/main" id="{12CA9E98-E5E9-952B-B7A2-CF482E426214}"/>
              </a:ext>
            </a:extLst>
          </p:cNvPr>
          <p:cNvSpPr txBox="1"/>
          <p:nvPr/>
        </p:nvSpPr>
        <p:spPr>
          <a:xfrm>
            <a:off x="6460074" y="3514799"/>
            <a:ext cx="1785257" cy="1569660"/>
          </a:xfrm>
          <a:prstGeom prst="rect">
            <a:avLst/>
          </a:prstGeom>
          <a:noFill/>
        </p:spPr>
        <p:txBody>
          <a:bodyPr wrap="square" rtlCol="0">
            <a:spAutoFit/>
          </a:bodyPr>
          <a:lstStyle/>
          <a:p>
            <a:r xmlns:a="http://schemas.openxmlformats.org/drawingml/2006/main">
              <a:rPr lang="en" sz="1200" dirty="0"/>
              <a:t>-occupation</a:t>
            </a:r>
          </a:p>
          <a:p>
            <a:endParaRPr lang="fr-FR" sz="1200" dirty="0"/>
          </a:p>
          <a:p>
            <a:r xmlns:a="http://schemas.openxmlformats.org/drawingml/2006/main">
              <a:rPr lang="en" sz="1200" dirty="0"/>
              <a:t>-level of study</a:t>
            </a:r>
          </a:p>
          <a:p>
            <a:endParaRPr lang="fr-FR" sz="1200" dirty="0"/>
          </a:p>
          <a:p>
            <a:r xmlns:a="http://schemas.openxmlformats.org/drawingml/2006/main">
              <a:rPr lang="en" sz="1200" dirty="0"/>
              <a:t>-income level</a:t>
            </a:r>
          </a:p>
          <a:p>
            <a:endParaRPr lang="fr-FR" sz="1200" dirty="0"/>
          </a:p>
          <a:p>
            <a:endParaRPr lang="fr-FR" sz="1200" dirty="0"/>
          </a:p>
          <a:p>
            <a:endParaRPr lang="fr-FR" sz="1200" dirty="0"/>
          </a:p>
        </p:txBody>
      </p:sp>
      <p:sp>
        <p:nvSpPr>
          <p:cNvPr id="18" name="ZoneTexte 17">
            <a:extLst>
              <a:ext uri="{FF2B5EF4-FFF2-40B4-BE49-F238E27FC236}">
                <a16:creationId xmlns:a16="http://schemas.microsoft.com/office/drawing/2014/main" id="{ABBA5CFC-CCFA-C78F-673A-F8028CC30699}"/>
              </a:ext>
            </a:extLst>
          </p:cNvPr>
          <p:cNvSpPr txBox="1"/>
          <p:nvPr/>
        </p:nvSpPr>
        <p:spPr>
          <a:xfrm>
            <a:off x="8745352" y="3301276"/>
            <a:ext cx="1927863" cy="2492990"/>
          </a:xfrm>
          <a:prstGeom prst="rect">
            <a:avLst/>
          </a:prstGeom>
          <a:noFill/>
        </p:spPr>
        <p:txBody>
          <a:bodyPr wrap="square" rtlCol="0">
            <a:spAutoFit/>
          </a:bodyPr>
          <a:lstStyle/>
          <a:p>
            <a:endParaRPr lang="fr-FR" sz="1200" dirty="0"/>
          </a:p>
          <a:p>
            <a:r xmlns:a="http://schemas.openxmlformats.org/drawingml/2006/main">
              <a:rPr lang="en" sz="1200" dirty="0"/>
              <a:t>-size</a:t>
            </a:r>
          </a:p>
          <a:p>
            <a:endParaRPr lang="fr-FR" sz="1200" dirty="0"/>
          </a:p>
          <a:p>
            <a:r xmlns:a="http://schemas.openxmlformats.org/drawingml/2006/main">
              <a:rPr lang="en" sz="1200" dirty="0"/>
              <a:t>-weight</a:t>
            </a:r>
          </a:p>
          <a:p>
            <a:endParaRPr lang="fr-FR" sz="1200" dirty="0"/>
          </a:p>
          <a:p>
            <a:r xmlns:a="http://schemas.openxmlformats.org/drawingml/2006/main">
              <a:rPr lang="en" sz="1200" dirty="0"/>
              <a:t>-silhouette</a:t>
            </a:r>
          </a:p>
          <a:p>
            <a:endParaRPr lang="fr-FR" sz="1200" dirty="0"/>
          </a:p>
          <a:p>
            <a:r xmlns:a="http://schemas.openxmlformats.org/drawingml/2006/main">
              <a:rPr lang="en" sz="1200" dirty="0"/>
              <a:t>-ethnic origin</a:t>
            </a:r>
          </a:p>
          <a:p>
            <a:endParaRPr lang="fr-FR" sz="1200" dirty="0"/>
          </a:p>
          <a:p>
            <a:endParaRPr lang="fr-FR" sz="1200" dirty="0"/>
          </a:p>
          <a:p>
            <a:endParaRPr lang="fr-FR" sz="1200" dirty="0"/>
          </a:p>
          <a:p>
            <a:endParaRPr lang="fr-FR" sz="1200" dirty="0"/>
          </a:p>
          <a:p>
            <a:endParaRPr lang="fr-FR" sz="1200" dirty="0"/>
          </a:p>
        </p:txBody>
      </p:sp>
      <p:sp>
        <p:nvSpPr>
          <p:cNvPr id="39" name="ZoneTexte 38">
            <a:extLst>
              <a:ext uri="{FF2B5EF4-FFF2-40B4-BE49-F238E27FC236}">
                <a16:creationId xmlns:a16="http://schemas.microsoft.com/office/drawing/2014/main" id="{4150A3B9-2E33-5E22-826D-DF5D4FAAB7FA}"/>
              </a:ext>
            </a:extLst>
          </p:cNvPr>
          <p:cNvSpPr txBox="1"/>
          <p:nvPr/>
        </p:nvSpPr>
        <p:spPr>
          <a:xfrm>
            <a:off x="558877" y="6474558"/>
            <a:ext cx="2544345" cy="383442"/>
          </a:xfrm>
          <a:prstGeom prst="rect">
            <a:avLst/>
          </a:prstGeom>
          <a:noFill/>
        </p:spPr>
        <p:txBody>
          <a:bodyPr wrap="square" rtlCol="0">
            <a:spAutoFit/>
          </a:bodyPr>
          <a:lstStyle/>
          <a:p>
            <a:r xmlns:a="http://schemas.openxmlformats.org/drawingml/2006/main">
              <a:rPr lang="en" dirty="0"/>
              <a:t>Description (free text)</a:t>
            </a:r>
          </a:p>
        </p:txBody>
      </p:sp>
      <p:sp>
        <p:nvSpPr>
          <p:cNvPr id="40" name="Rectangle 39">
            <a:extLst>
              <a:ext uri="{FF2B5EF4-FFF2-40B4-BE49-F238E27FC236}">
                <a16:creationId xmlns:a16="http://schemas.microsoft.com/office/drawing/2014/main" id="{4AF60AEA-DEAE-7FCE-343C-93D4E90F4D52}"/>
              </a:ext>
            </a:extLst>
          </p:cNvPr>
          <p:cNvSpPr/>
          <p:nvPr/>
        </p:nvSpPr>
        <p:spPr>
          <a:xfrm>
            <a:off x="487757" y="6474558"/>
            <a:ext cx="2669737" cy="3834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1" name="ZoneTexte 40">
            <a:extLst>
              <a:ext uri="{FF2B5EF4-FFF2-40B4-BE49-F238E27FC236}">
                <a16:creationId xmlns:a16="http://schemas.microsoft.com/office/drawing/2014/main" id="{079A36B4-8EA4-28E2-35FF-187B5D7FBD78}"/>
              </a:ext>
            </a:extLst>
          </p:cNvPr>
          <p:cNvSpPr txBox="1"/>
          <p:nvPr/>
        </p:nvSpPr>
        <p:spPr>
          <a:xfrm>
            <a:off x="4102332" y="6467825"/>
            <a:ext cx="3256134" cy="369332"/>
          </a:xfrm>
          <a:prstGeom prst="rect">
            <a:avLst/>
          </a:prstGeom>
          <a:noFill/>
        </p:spPr>
        <p:txBody>
          <a:bodyPr wrap="square" rtlCol="0">
            <a:spAutoFit/>
          </a:bodyPr>
          <a:lstStyle/>
          <a:p>
            <a:r xmlns:a="http://schemas.openxmlformats.org/drawingml/2006/main">
              <a:rPr lang="en" dirty="0"/>
              <a:t>I am looking for (free text)</a:t>
            </a:r>
          </a:p>
        </p:txBody>
      </p:sp>
      <p:sp>
        <p:nvSpPr>
          <p:cNvPr id="42" name="Rectangle 41">
            <a:extLst>
              <a:ext uri="{FF2B5EF4-FFF2-40B4-BE49-F238E27FC236}">
                <a16:creationId xmlns:a16="http://schemas.microsoft.com/office/drawing/2014/main" id="{78D1CD7A-54AB-59EB-4813-BF7619CE2C54}"/>
              </a:ext>
            </a:extLst>
          </p:cNvPr>
          <p:cNvSpPr/>
          <p:nvPr/>
        </p:nvSpPr>
        <p:spPr>
          <a:xfrm>
            <a:off x="4031211" y="6474558"/>
            <a:ext cx="3416605" cy="3591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3" name="ZoneTexte 42">
            <a:extLst>
              <a:ext uri="{FF2B5EF4-FFF2-40B4-BE49-F238E27FC236}">
                <a16:creationId xmlns:a16="http://schemas.microsoft.com/office/drawing/2014/main" id="{0462F45D-D212-ADC6-329D-6D302CA9142F}"/>
              </a:ext>
            </a:extLst>
          </p:cNvPr>
          <p:cNvSpPr txBox="1"/>
          <p:nvPr/>
        </p:nvSpPr>
        <p:spPr>
          <a:xfrm>
            <a:off x="8143082" y="6469311"/>
            <a:ext cx="3557325" cy="369332"/>
          </a:xfrm>
          <a:prstGeom prst="rect">
            <a:avLst/>
          </a:prstGeom>
          <a:noFill/>
        </p:spPr>
        <p:txBody>
          <a:bodyPr wrap="square" rtlCol="0">
            <a:spAutoFit/>
          </a:bodyPr>
          <a:lstStyle/>
          <a:p>
            <a:r xmlns:a="http://schemas.openxmlformats.org/drawingml/2006/main">
              <a:rPr lang="en" dirty="0"/>
              <a:t>I don't want to (free text)</a:t>
            </a:r>
          </a:p>
        </p:txBody>
      </p:sp>
      <p:sp>
        <p:nvSpPr>
          <p:cNvPr id="44" name="Rectangle 43">
            <a:extLst>
              <a:ext uri="{FF2B5EF4-FFF2-40B4-BE49-F238E27FC236}">
                <a16:creationId xmlns:a16="http://schemas.microsoft.com/office/drawing/2014/main" id="{9866175D-A03D-222C-56A5-7744EA03040D}"/>
              </a:ext>
            </a:extLst>
          </p:cNvPr>
          <p:cNvSpPr/>
          <p:nvPr/>
        </p:nvSpPr>
        <p:spPr>
          <a:xfrm>
            <a:off x="8071963" y="6474558"/>
            <a:ext cx="3732640" cy="3499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7" name="ZoneTexte 46">
            <a:extLst>
              <a:ext uri="{FF2B5EF4-FFF2-40B4-BE49-F238E27FC236}">
                <a16:creationId xmlns:a16="http://schemas.microsoft.com/office/drawing/2014/main" id="{C1088A9B-2815-D0F6-058F-A946DAE306AA}"/>
              </a:ext>
            </a:extLst>
          </p:cNvPr>
          <p:cNvSpPr txBox="1"/>
          <p:nvPr/>
        </p:nvSpPr>
        <p:spPr>
          <a:xfrm>
            <a:off x="4150401" y="1782002"/>
            <a:ext cx="1489299" cy="369332"/>
          </a:xfrm>
          <a:prstGeom prst="rect">
            <a:avLst/>
          </a:prstGeom>
          <a:noFill/>
        </p:spPr>
        <p:txBody>
          <a:bodyPr wrap="square" rtlCol="0">
            <a:spAutoFit/>
          </a:bodyPr>
          <a:lstStyle/>
          <a:p>
            <a:r xmlns:a="http://schemas.openxmlformats.org/drawingml/2006/main">
              <a:rPr lang="en" dirty="0">
                <a:solidFill>
                  <a:srgbClr val="FF0000"/>
                </a:solidFill>
              </a:rPr>
              <a:t>story</a:t>
            </a:r>
          </a:p>
        </p:txBody>
      </p:sp>
      <p:sp>
        <p:nvSpPr>
          <p:cNvPr id="48" name="Rectangle 47">
            <a:extLst>
              <a:ext uri="{FF2B5EF4-FFF2-40B4-BE49-F238E27FC236}">
                <a16:creationId xmlns:a16="http://schemas.microsoft.com/office/drawing/2014/main" id="{98B98ECE-D26F-7C32-4210-1F9F662033C4}"/>
              </a:ext>
            </a:extLst>
          </p:cNvPr>
          <p:cNvSpPr/>
          <p:nvPr/>
        </p:nvSpPr>
        <p:spPr>
          <a:xfrm>
            <a:off x="4079282" y="1782002"/>
            <a:ext cx="1356616" cy="10789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9" name="ZoneTexte 48">
            <a:extLst>
              <a:ext uri="{FF2B5EF4-FFF2-40B4-BE49-F238E27FC236}">
                <a16:creationId xmlns:a16="http://schemas.microsoft.com/office/drawing/2014/main" id="{ADAB5653-D31C-6D69-8116-179607E4A988}"/>
              </a:ext>
            </a:extLst>
          </p:cNvPr>
          <p:cNvSpPr txBox="1"/>
          <p:nvPr/>
        </p:nvSpPr>
        <p:spPr>
          <a:xfrm>
            <a:off x="2016945" y="1144643"/>
            <a:ext cx="1164046" cy="369332"/>
          </a:xfrm>
          <a:prstGeom prst="rect">
            <a:avLst/>
          </a:prstGeom>
          <a:noFill/>
        </p:spPr>
        <p:txBody>
          <a:bodyPr wrap="square" rtlCol="0">
            <a:spAutoFit/>
          </a:bodyPr>
          <a:lstStyle/>
          <a:p>
            <a:r xmlns:a="http://schemas.openxmlformats.org/drawingml/2006/main">
              <a:rPr lang="en" dirty="0"/>
              <a:t>to block</a:t>
            </a:r>
          </a:p>
        </p:txBody>
      </p:sp>
      <p:sp>
        <p:nvSpPr>
          <p:cNvPr id="50" name="Rectangle 49">
            <a:extLst>
              <a:ext uri="{FF2B5EF4-FFF2-40B4-BE49-F238E27FC236}">
                <a16:creationId xmlns:a16="http://schemas.microsoft.com/office/drawing/2014/main" id="{D8A9F37D-81B9-AB83-9CDA-2D7E1F0D4690}"/>
              </a:ext>
            </a:extLst>
          </p:cNvPr>
          <p:cNvSpPr/>
          <p:nvPr/>
        </p:nvSpPr>
        <p:spPr>
          <a:xfrm>
            <a:off x="1945825" y="1144643"/>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3" name="Rectangle 52">
            <a:extLst>
              <a:ext uri="{FF2B5EF4-FFF2-40B4-BE49-F238E27FC236}">
                <a16:creationId xmlns:a16="http://schemas.microsoft.com/office/drawing/2014/main" id="{6EC2B9BE-1AE7-FFF6-EBD6-1656F6CCC8D0}"/>
              </a:ext>
            </a:extLst>
          </p:cNvPr>
          <p:cNvSpPr/>
          <p:nvPr/>
        </p:nvSpPr>
        <p:spPr>
          <a:xfrm>
            <a:off x="4394344" y="1128138"/>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xmlns:a="http://schemas.openxmlformats.org/drawingml/2006/main" algn="ctr"/>
            <a:r xmlns:a="http://schemas.openxmlformats.org/drawingml/2006/main">
              <a:rPr lang="en" dirty="0">
                <a:solidFill>
                  <a:schemeClr val="tx1"/>
                </a:solidFill>
              </a:rPr>
              <a:t>report</a:t>
            </a:r>
          </a:p>
        </p:txBody>
      </p:sp>
      <p:sp>
        <p:nvSpPr>
          <p:cNvPr id="54" name="Rectangle 53">
            <a:extLst>
              <a:ext uri="{FF2B5EF4-FFF2-40B4-BE49-F238E27FC236}">
                <a16:creationId xmlns:a16="http://schemas.microsoft.com/office/drawing/2014/main" id="{7089B993-6FC4-FD90-E5A1-4D131F1B5D69}"/>
              </a:ext>
            </a:extLst>
          </p:cNvPr>
          <p:cNvSpPr/>
          <p:nvPr/>
        </p:nvSpPr>
        <p:spPr>
          <a:xfrm>
            <a:off x="3144561" y="1124709"/>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5" name="Rectangle 54">
            <a:extLst>
              <a:ext uri="{FF2B5EF4-FFF2-40B4-BE49-F238E27FC236}">
                <a16:creationId xmlns:a16="http://schemas.microsoft.com/office/drawing/2014/main" id="{797AC0D3-84AF-6B86-B6E2-8E81C4A83152}"/>
              </a:ext>
            </a:extLst>
          </p:cNvPr>
          <p:cNvSpPr/>
          <p:nvPr/>
        </p:nvSpPr>
        <p:spPr>
          <a:xfrm>
            <a:off x="5593080" y="110820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xmlns:a="http://schemas.openxmlformats.org/drawingml/2006/main" algn="ctr"/>
            <a:r xmlns:a="http://schemas.openxmlformats.org/drawingml/2006/main">
              <a:rPr lang="en" dirty="0">
                <a:solidFill>
                  <a:schemeClr val="tx1"/>
                </a:solidFill>
              </a:rPr>
              <a:t>like</a:t>
            </a:r>
          </a:p>
        </p:txBody>
      </p:sp>
      <p:sp>
        <p:nvSpPr>
          <p:cNvPr id="56" name="Rectangle 55">
            <a:extLst>
              <a:ext uri="{FF2B5EF4-FFF2-40B4-BE49-F238E27FC236}">
                <a16:creationId xmlns:a16="http://schemas.microsoft.com/office/drawing/2014/main" id="{101DF8B7-74C7-3674-C10E-70A2C46AF421}"/>
              </a:ext>
            </a:extLst>
          </p:cNvPr>
          <p:cNvSpPr/>
          <p:nvPr/>
        </p:nvSpPr>
        <p:spPr>
          <a:xfrm>
            <a:off x="3128897" y="1134676"/>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xmlns:a="http://schemas.openxmlformats.org/drawingml/2006/main" algn="ctr"/>
            <a:r xmlns:a="http://schemas.openxmlformats.org/drawingml/2006/main">
              <a:rPr lang="en" dirty="0">
                <a:solidFill>
                  <a:schemeClr val="tx1"/>
                </a:solidFill>
              </a:rPr>
              <a:t>archive</a:t>
            </a:r>
          </a:p>
        </p:txBody>
      </p:sp>
      <p:sp>
        <p:nvSpPr>
          <p:cNvPr id="57" name="Rectangle 56">
            <a:extLst>
              <a:ext uri="{FF2B5EF4-FFF2-40B4-BE49-F238E27FC236}">
                <a16:creationId xmlns:a16="http://schemas.microsoft.com/office/drawing/2014/main" id="{6262E562-B13A-6D1F-F1BE-5E2BB0D7C5D9}"/>
              </a:ext>
            </a:extLst>
          </p:cNvPr>
          <p:cNvSpPr/>
          <p:nvPr/>
        </p:nvSpPr>
        <p:spPr>
          <a:xfrm>
            <a:off x="6944896" y="110820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xmlns:a="http://schemas.openxmlformats.org/drawingml/2006/main" algn="ctr"/>
            <a:r xmlns:a="http://schemas.openxmlformats.org/drawingml/2006/main">
              <a:rPr lang="en" dirty="0">
                <a:solidFill>
                  <a:schemeClr val="tx1"/>
                </a:solidFill>
              </a:rPr>
              <a:t>message</a:t>
            </a:r>
          </a:p>
        </p:txBody>
      </p:sp>
      <p:sp>
        <p:nvSpPr>
          <p:cNvPr id="59" name="Rectangle 58">
            <a:extLst>
              <a:ext uri="{FF2B5EF4-FFF2-40B4-BE49-F238E27FC236}">
                <a16:creationId xmlns:a16="http://schemas.microsoft.com/office/drawing/2014/main" id="{66F2C44B-5368-BE33-8E7C-FB8C4832CC3E}"/>
              </a:ext>
            </a:extLst>
          </p:cNvPr>
          <p:cNvSpPr/>
          <p:nvPr/>
        </p:nvSpPr>
        <p:spPr>
          <a:xfrm>
            <a:off x="4018248" y="499630"/>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xmlns:a="http://schemas.openxmlformats.org/drawingml/2006/main" algn="ctr"/>
            <a:r xmlns:a="http://schemas.openxmlformats.org/drawingml/2006/main">
              <a:rPr lang="en" dirty="0">
                <a:solidFill>
                  <a:schemeClr val="tx1"/>
                </a:solidFill>
              </a:rPr>
              <a:t>pseudo</a:t>
            </a:r>
          </a:p>
        </p:txBody>
      </p:sp>
      <p:sp>
        <p:nvSpPr>
          <p:cNvPr id="2" name="Rectangle 1">
            <a:extLst>
              <a:ext uri="{FF2B5EF4-FFF2-40B4-BE49-F238E27FC236}">
                <a16:creationId xmlns:a16="http://schemas.microsoft.com/office/drawing/2014/main" id="{327B3109-EA88-9955-6E53-C694445DED1A}"/>
              </a:ext>
            </a:extLst>
          </p:cNvPr>
          <p:cNvSpPr/>
          <p:nvPr/>
        </p:nvSpPr>
        <p:spPr>
          <a:xfrm>
            <a:off x="735217" y="1134676"/>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52306F40-A7F9-79C9-65C2-433664381C79}"/>
              </a:ext>
            </a:extLst>
          </p:cNvPr>
          <p:cNvSpPr txBox="1"/>
          <p:nvPr/>
        </p:nvSpPr>
        <p:spPr>
          <a:xfrm>
            <a:off x="735217" y="1144643"/>
            <a:ext cx="935752" cy="369332"/>
          </a:xfrm>
          <a:prstGeom prst="rect">
            <a:avLst/>
          </a:prstGeom>
          <a:noFill/>
        </p:spPr>
        <p:txBody>
          <a:bodyPr wrap="square" rtlCol="0">
            <a:spAutoFit/>
          </a:bodyPr>
          <a:lstStyle/>
          <a:p>
            <a:r xmlns:a="http://schemas.openxmlformats.org/drawingml/2006/main">
              <a:rPr lang="en" dirty="0"/>
              <a:t>favorites</a:t>
            </a:r>
          </a:p>
        </p:txBody>
      </p:sp>
      <p:sp>
        <p:nvSpPr>
          <p:cNvPr id="7" name="ZoneTexte 6">
            <a:extLst>
              <a:ext uri="{FF2B5EF4-FFF2-40B4-BE49-F238E27FC236}">
                <a16:creationId xmlns:a16="http://schemas.microsoft.com/office/drawing/2014/main" id="{D55307BB-C836-F0A4-9B43-AF9702AA55A2}"/>
              </a:ext>
            </a:extLst>
          </p:cNvPr>
          <p:cNvSpPr txBox="1"/>
          <p:nvPr/>
        </p:nvSpPr>
        <p:spPr>
          <a:xfrm>
            <a:off x="5709428" y="1788735"/>
            <a:ext cx="1489299" cy="369332"/>
          </a:xfrm>
          <a:prstGeom prst="rect">
            <a:avLst/>
          </a:prstGeom>
          <a:noFill/>
        </p:spPr>
        <p:txBody>
          <a:bodyPr wrap="square" rtlCol="0">
            <a:spAutoFit/>
          </a:bodyPr>
          <a:lstStyle/>
          <a:p>
            <a:r xmlns:a="http://schemas.openxmlformats.org/drawingml/2006/main">
              <a:rPr lang="en" dirty="0">
                <a:solidFill>
                  <a:srgbClr val="FF0000"/>
                </a:solidFill>
              </a:rPr>
              <a:t> </a:t>
            </a:r>
            <a:r xmlns:a="http://schemas.openxmlformats.org/drawingml/2006/main">
              <a:rPr lang="en" dirty="0" err="1">
                <a:solidFill>
                  <a:srgbClr val="FF0000"/>
                </a:solidFill>
              </a:rPr>
              <a:t>real</a:t>
            </a:r>
            <a:endParaRPr xmlns:a="http://schemas.openxmlformats.org/drawingml/2006/main" lang="fr-FR" dirty="0">
              <a:solidFill>
                <a:srgbClr val="FF0000"/>
              </a:solidFill>
            </a:endParaRPr>
          </a:p>
        </p:txBody>
      </p:sp>
      <p:sp>
        <p:nvSpPr>
          <p:cNvPr id="17" name="Rectangle 16">
            <a:extLst>
              <a:ext uri="{FF2B5EF4-FFF2-40B4-BE49-F238E27FC236}">
                <a16:creationId xmlns:a16="http://schemas.microsoft.com/office/drawing/2014/main" id="{71596741-B9E3-E848-2D1F-EDE9E6FE8BFC}"/>
              </a:ext>
            </a:extLst>
          </p:cNvPr>
          <p:cNvSpPr/>
          <p:nvPr/>
        </p:nvSpPr>
        <p:spPr>
          <a:xfrm>
            <a:off x="5638309" y="1788735"/>
            <a:ext cx="1286888" cy="10789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 name="ZoneTexte 18">
            <a:extLst>
              <a:ext uri="{FF2B5EF4-FFF2-40B4-BE49-F238E27FC236}">
                <a16:creationId xmlns:a16="http://schemas.microsoft.com/office/drawing/2014/main" id="{491DB5F2-2042-7866-EE61-20CB288B76A2}"/>
              </a:ext>
            </a:extLst>
          </p:cNvPr>
          <p:cNvSpPr txBox="1"/>
          <p:nvPr/>
        </p:nvSpPr>
        <p:spPr>
          <a:xfrm>
            <a:off x="2572236" y="1762411"/>
            <a:ext cx="1489299" cy="369332"/>
          </a:xfrm>
          <a:prstGeom prst="rect">
            <a:avLst/>
          </a:prstGeom>
          <a:noFill/>
        </p:spPr>
        <p:txBody>
          <a:bodyPr wrap="square" rtlCol="0">
            <a:spAutoFit/>
          </a:bodyPr>
          <a:lstStyle/>
          <a:p>
            <a:r xmlns:a="http://schemas.openxmlformats.org/drawingml/2006/main">
              <a:rPr lang="en" dirty="0" err="1">
                <a:solidFill>
                  <a:srgbClr val="FF0000"/>
                </a:solidFill>
              </a:rPr>
              <a:t>video</a:t>
            </a:r>
            <a:r xmlns:a="http://schemas.openxmlformats.org/drawingml/2006/main">
              <a:rPr lang="en" dirty="0">
                <a:solidFill>
                  <a:srgbClr val="FF0000"/>
                </a:solidFill>
              </a:rPr>
              <a:t> </a:t>
            </a:r>
          </a:p>
        </p:txBody>
      </p:sp>
      <p:sp>
        <p:nvSpPr>
          <p:cNvPr id="20" name="Rectangle 19">
            <a:extLst>
              <a:ext uri="{FF2B5EF4-FFF2-40B4-BE49-F238E27FC236}">
                <a16:creationId xmlns:a16="http://schemas.microsoft.com/office/drawing/2014/main" id="{F794F88F-9354-F045-9E51-09CC3CEC471A}"/>
              </a:ext>
            </a:extLst>
          </p:cNvPr>
          <p:cNvSpPr/>
          <p:nvPr/>
        </p:nvSpPr>
        <p:spPr>
          <a:xfrm>
            <a:off x="2501117" y="1762411"/>
            <a:ext cx="1286888" cy="10789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ZoneTexte 20">
            <a:extLst>
              <a:ext uri="{FF2B5EF4-FFF2-40B4-BE49-F238E27FC236}">
                <a16:creationId xmlns:a16="http://schemas.microsoft.com/office/drawing/2014/main" id="{6D5E7FDE-4ADE-9C25-D1F9-57CBB2201C9A}"/>
              </a:ext>
            </a:extLst>
          </p:cNvPr>
          <p:cNvSpPr txBox="1"/>
          <p:nvPr/>
        </p:nvSpPr>
        <p:spPr>
          <a:xfrm>
            <a:off x="994071" y="1758718"/>
            <a:ext cx="1489299" cy="369332"/>
          </a:xfrm>
          <a:prstGeom prst="rect">
            <a:avLst/>
          </a:prstGeom>
          <a:noFill/>
        </p:spPr>
        <p:txBody>
          <a:bodyPr wrap="square" rtlCol="0">
            <a:spAutoFit/>
          </a:bodyPr>
          <a:lstStyle/>
          <a:p>
            <a:r xmlns:a="http://schemas.openxmlformats.org/drawingml/2006/main">
              <a:rPr lang="en" dirty="0"/>
              <a:t>photo</a:t>
            </a:r>
          </a:p>
        </p:txBody>
      </p:sp>
      <p:sp>
        <p:nvSpPr>
          <p:cNvPr id="22" name="Rectangle 21">
            <a:extLst>
              <a:ext uri="{FF2B5EF4-FFF2-40B4-BE49-F238E27FC236}">
                <a16:creationId xmlns:a16="http://schemas.microsoft.com/office/drawing/2014/main" id="{953289F2-B725-5FD1-F472-44C8C0A005DA}"/>
              </a:ext>
            </a:extLst>
          </p:cNvPr>
          <p:cNvSpPr/>
          <p:nvPr/>
        </p:nvSpPr>
        <p:spPr>
          <a:xfrm>
            <a:off x="922952" y="1758718"/>
            <a:ext cx="1286888" cy="10789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3" name="ZoneTexte 22">
            <a:extLst>
              <a:ext uri="{FF2B5EF4-FFF2-40B4-BE49-F238E27FC236}">
                <a16:creationId xmlns:a16="http://schemas.microsoft.com/office/drawing/2014/main" id="{1597A4B2-7F7E-EAF2-1C11-B812A5605250}"/>
              </a:ext>
            </a:extLst>
          </p:cNvPr>
          <p:cNvSpPr txBox="1"/>
          <p:nvPr/>
        </p:nvSpPr>
        <p:spPr>
          <a:xfrm>
            <a:off x="7429585" y="1762411"/>
            <a:ext cx="1489299" cy="369332"/>
          </a:xfrm>
          <a:prstGeom prst="rect">
            <a:avLst/>
          </a:prstGeom>
          <a:noFill/>
        </p:spPr>
        <p:txBody>
          <a:bodyPr wrap="square" rtlCol="0">
            <a:spAutoFit/>
          </a:bodyPr>
          <a:lstStyle/>
          <a:p>
            <a:r xmlns:a="http://schemas.openxmlformats.org/drawingml/2006/main">
              <a:rPr lang="en" dirty="0">
                <a:solidFill>
                  <a:srgbClr val="FF0000"/>
                </a:solidFill>
              </a:rPr>
              <a:t>reaction</a:t>
            </a:r>
          </a:p>
        </p:txBody>
      </p:sp>
      <p:sp>
        <p:nvSpPr>
          <p:cNvPr id="24" name="Rectangle 23">
            <a:extLst>
              <a:ext uri="{FF2B5EF4-FFF2-40B4-BE49-F238E27FC236}">
                <a16:creationId xmlns:a16="http://schemas.microsoft.com/office/drawing/2014/main" id="{D50ABAD7-93DE-481A-4F99-ECBB1FB716E8}"/>
              </a:ext>
            </a:extLst>
          </p:cNvPr>
          <p:cNvSpPr/>
          <p:nvPr/>
        </p:nvSpPr>
        <p:spPr>
          <a:xfrm>
            <a:off x="7358466" y="1762411"/>
            <a:ext cx="1286888" cy="10789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5" name="ZoneTexte 24">
            <a:extLst>
              <a:ext uri="{FF2B5EF4-FFF2-40B4-BE49-F238E27FC236}">
                <a16:creationId xmlns:a16="http://schemas.microsoft.com/office/drawing/2014/main" id="{143D14FE-098C-51A0-0B59-60E27BF9510B}"/>
              </a:ext>
            </a:extLst>
          </p:cNvPr>
          <p:cNvSpPr txBox="1"/>
          <p:nvPr/>
        </p:nvSpPr>
        <p:spPr>
          <a:xfrm>
            <a:off x="9007750" y="1741670"/>
            <a:ext cx="1489299" cy="369332"/>
          </a:xfrm>
          <a:prstGeom prst="rect">
            <a:avLst/>
          </a:prstGeom>
          <a:noFill/>
        </p:spPr>
        <p:txBody>
          <a:bodyPr wrap="square" rtlCol="0">
            <a:spAutoFit/>
          </a:bodyPr>
          <a:lstStyle/>
          <a:p>
            <a:r xmlns:a="http://schemas.openxmlformats.org/drawingml/2006/main">
              <a:rPr lang="en" dirty="0" err="1">
                <a:solidFill>
                  <a:srgbClr val="FF0000"/>
                </a:solidFill>
              </a:rPr>
              <a:t>event</a:t>
            </a:r>
            <a:endParaRPr xmlns:a="http://schemas.openxmlformats.org/drawingml/2006/main" lang="fr-FR" dirty="0">
              <a:solidFill>
                <a:srgbClr val="FF0000"/>
              </a:solidFill>
            </a:endParaRPr>
          </a:p>
        </p:txBody>
      </p:sp>
      <p:sp>
        <p:nvSpPr>
          <p:cNvPr id="26" name="Rectangle 25">
            <a:extLst>
              <a:ext uri="{FF2B5EF4-FFF2-40B4-BE49-F238E27FC236}">
                <a16:creationId xmlns:a16="http://schemas.microsoft.com/office/drawing/2014/main" id="{630FD675-07ED-882C-AB2E-490075B8C32E}"/>
              </a:ext>
            </a:extLst>
          </p:cNvPr>
          <p:cNvSpPr/>
          <p:nvPr/>
        </p:nvSpPr>
        <p:spPr>
          <a:xfrm>
            <a:off x="8936631" y="1741670"/>
            <a:ext cx="1286888" cy="10789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ZoneTexte 27">
            <a:extLst>
              <a:ext uri="{FF2B5EF4-FFF2-40B4-BE49-F238E27FC236}">
                <a16:creationId xmlns:a16="http://schemas.microsoft.com/office/drawing/2014/main" id="{8DEC9790-45C6-D6AC-5EC9-C665A31B9FF2}"/>
              </a:ext>
            </a:extLst>
          </p:cNvPr>
          <p:cNvSpPr txBox="1"/>
          <p:nvPr/>
        </p:nvSpPr>
        <p:spPr>
          <a:xfrm>
            <a:off x="10271796" y="431473"/>
            <a:ext cx="1704255" cy="5909310"/>
          </a:xfrm>
          <a:prstGeom prst="rect">
            <a:avLst/>
          </a:prstGeom>
          <a:noFill/>
        </p:spPr>
        <p:txBody>
          <a:bodyPr wrap="square">
            <a:spAutoFit/>
          </a:bodyPr>
          <a:lstStyle/>
          <a:p>
            <a:r xmlns:a="http://schemas.openxmlformats.org/drawingml/2006/main">
              <a:rPr lang="en" dirty="0"/>
              <a:t>The information appears when the user clicks on "category" and disappears when the user clicks on another category</a:t>
            </a:r>
          </a:p>
          <a:p>
            <a:endParaRPr lang="fr-FR" dirty="0"/>
          </a:p>
          <a:p>
            <a:r xmlns:a="http://schemas.openxmlformats.org/drawingml/2006/main">
              <a:rPr lang="en" dirty="0"/>
              <a:t>Ability to “leave open” categories with a user-clickable “lock” button</a:t>
            </a:r>
          </a:p>
        </p:txBody>
      </p:sp>
      <p:cxnSp>
        <p:nvCxnSpPr>
          <p:cNvPr id="29" name="Connecteur droit avec flèche 28">
            <a:extLst>
              <a:ext uri="{FF2B5EF4-FFF2-40B4-BE49-F238E27FC236}">
                <a16:creationId xmlns:a16="http://schemas.microsoft.com/office/drawing/2014/main" id="{36E1231A-0185-B4C3-5238-C24257EA315E}"/>
              </a:ext>
            </a:extLst>
          </p:cNvPr>
          <p:cNvCxnSpPr>
            <a:cxnSpLocks/>
          </p:cNvCxnSpPr>
          <p:nvPr/>
        </p:nvCxnSpPr>
        <p:spPr>
          <a:xfrm flipH="1">
            <a:off x="2209465" y="776446"/>
            <a:ext cx="8109055" cy="1253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0CBC05B1-2990-5622-4052-7D4A39DA8267}"/>
              </a:ext>
            </a:extLst>
          </p:cNvPr>
          <p:cNvCxnSpPr>
            <a:cxnSpLocks/>
            <a:endCxn id="11" idx="3"/>
          </p:cNvCxnSpPr>
          <p:nvPr/>
        </p:nvCxnSpPr>
        <p:spPr>
          <a:xfrm flipH="1">
            <a:off x="8052655" y="842306"/>
            <a:ext cx="2265865" cy="2345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1A39D910-3482-8F58-F505-7A6A0A91F95A}"/>
              </a:ext>
            </a:extLst>
          </p:cNvPr>
          <p:cNvCxnSpPr>
            <a:cxnSpLocks/>
          </p:cNvCxnSpPr>
          <p:nvPr/>
        </p:nvCxnSpPr>
        <p:spPr>
          <a:xfrm flipH="1">
            <a:off x="7331113" y="833228"/>
            <a:ext cx="2882712" cy="5634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4795F72-5E6E-819D-24A1-EDFFC1632A9C}"/>
              </a:ext>
            </a:extLst>
          </p:cNvPr>
          <p:cNvSpPr/>
          <p:nvPr/>
        </p:nvSpPr>
        <p:spPr>
          <a:xfrm>
            <a:off x="8902860" y="4889826"/>
            <a:ext cx="728804" cy="2614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200" b="1">
              <a:solidFill>
                <a:schemeClr val="tx1"/>
              </a:solidFill>
            </a:endParaRPr>
          </a:p>
        </p:txBody>
      </p:sp>
      <p:sp>
        <p:nvSpPr>
          <p:cNvPr id="36" name="ZoneTexte 35">
            <a:extLst>
              <a:ext uri="{FF2B5EF4-FFF2-40B4-BE49-F238E27FC236}">
                <a16:creationId xmlns:a16="http://schemas.microsoft.com/office/drawing/2014/main" id="{DBE985EA-9131-74C0-70B8-BBC4CA4C3EF8}"/>
              </a:ext>
            </a:extLst>
          </p:cNvPr>
          <p:cNvSpPr txBox="1"/>
          <p:nvPr/>
        </p:nvSpPr>
        <p:spPr>
          <a:xfrm>
            <a:off x="8851122" y="4874314"/>
            <a:ext cx="911700" cy="276999"/>
          </a:xfrm>
          <a:prstGeom prst="rect">
            <a:avLst/>
          </a:prstGeom>
          <a:noFill/>
        </p:spPr>
        <p:txBody>
          <a:bodyPr wrap="square" rtlCol="0">
            <a:spAutoFit/>
          </a:bodyPr>
          <a:lstStyle/>
          <a:p>
            <a:r xmlns:a="http://schemas.openxmlformats.org/drawingml/2006/main">
              <a:rPr lang="en" sz="1200" b="1" dirty="0"/>
              <a:t>lock</a:t>
            </a:r>
          </a:p>
        </p:txBody>
      </p:sp>
      <p:cxnSp>
        <p:nvCxnSpPr>
          <p:cNvPr id="37" name="Connecteur droit avec flèche 36">
            <a:extLst>
              <a:ext uri="{FF2B5EF4-FFF2-40B4-BE49-F238E27FC236}">
                <a16:creationId xmlns:a16="http://schemas.microsoft.com/office/drawing/2014/main" id="{5DB851FB-9FD8-ED42-BB3C-6625D8F0A2BB}"/>
              </a:ext>
            </a:extLst>
          </p:cNvPr>
          <p:cNvCxnSpPr>
            <a:cxnSpLocks/>
          </p:cNvCxnSpPr>
          <p:nvPr/>
        </p:nvCxnSpPr>
        <p:spPr>
          <a:xfrm flipH="1">
            <a:off x="9631664" y="4510756"/>
            <a:ext cx="686856" cy="453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ZoneTexte 51">
            <a:extLst>
              <a:ext uri="{FF2B5EF4-FFF2-40B4-BE49-F238E27FC236}">
                <a16:creationId xmlns:a16="http://schemas.microsoft.com/office/drawing/2014/main" id="{8B157C49-FA7F-8729-1207-0CEFAE6D9A20}"/>
              </a:ext>
            </a:extLst>
          </p:cNvPr>
          <p:cNvSpPr txBox="1"/>
          <p:nvPr/>
        </p:nvSpPr>
        <p:spPr>
          <a:xfrm>
            <a:off x="-276061" y="3201462"/>
            <a:ext cx="1947191" cy="3139321"/>
          </a:xfrm>
          <a:prstGeom prst="rect">
            <a:avLst/>
          </a:prstGeom>
          <a:noFill/>
        </p:spPr>
        <p:txBody>
          <a:bodyPr wrap="square">
            <a:spAutoFit/>
          </a:bodyPr>
          <a:lstStyle/>
          <a:p>
            <a:r xmlns:a="http://schemas.openxmlformats.org/drawingml/2006/main">
              <a:rPr lang="en" dirty="0">
                <a:solidFill>
                  <a:srgbClr val="FF0000"/>
                </a:solidFill>
              </a:rPr>
              <a:t>When click on STORY, REEL, REACTION, EVENT, opens the publication and action buttons as in page STORY, REEL, REACTION, EVENT,</a:t>
            </a:r>
          </a:p>
        </p:txBody>
      </p:sp>
      <p:cxnSp>
        <p:nvCxnSpPr>
          <p:cNvPr id="58" name="Connecteur droit avec flèche 57">
            <a:extLst>
              <a:ext uri="{FF2B5EF4-FFF2-40B4-BE49-F238E27FC236}">
                <a16:creationId xmlns:a16="http://schemas.microsoft.com/office/drawing/2014/main" id="{81506248-F540-4337-FEBF-FCA5F735807C}"/>
              </a:ext>
            </a:extLst>
          </p:cNvPr>
          <p:cNvCxnSpPr>
            <a:cxnSpLocks/>
          </p:cNvCxnSpPr>
          <p:nvPr/>
        </p:nvCxnSpPr>
        <p:spPr>
          <a:xfrm flipV="1">
            <a:off x="657490" y="2269660"/>
            <a:ext cx="3546975" cy="1159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329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75CC0-1DC0-5465-6C5D-DDB3350BB1F5}"/>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209D314D-35D6-3E28-80CA-393A72EADDC8}"/>
              </a:ext>
            </a:extLst>
          </p:cNvPr>
          <p:cNvSpPr txBox="1"/>
          <p:nvPr/>
        </p:nvSpPr>
        <p:spPr>
          <a:xfrm>
            <a:off x="4608100" y="63109"/>
            <a:ext cx="2936240" cy="646331"/>
          </a:xfrm>
          <a:prstGeom prst="rect">
            <a:avLst/>
          </a:prstGeom>
          <a:noFill/>
        </p:spPr>
        <p:txBody>
          <a:bodyPr wrap="square" rtlCol="0">
            <a:spAutoFit/>
          </a:bodyPr>
          <a:lstStyle/>
          <a:p>
            <a:r xmlns:a="http://schemas.openxmlformats.org/drawingml/2006/main">
              <a:rPr lang="en" b="1" dirty="0"/>
              <a:t>Edit profile page (different visual ELITE/CLASSIC)</a:t>
            </a:r>
          </a:p>
        </p:txBody>
      </p:sp>
      <p:sp>
        <p:nvSpPr>
          <p:cNvPr id="5" name="ZoneTexte 4">
            <a:extLst>
              <a:ext uri="{FF2B5EF4-FFF2-40B4-BE49-F238E27FC236}">
                <a16:creationId xmlns:a16="http://schemas.microsoft.com/office/drawing/2014/main" id="{059206BF-3700-1E74-A6D0-507DAFF3D796}"/>
              </a:ext>
            </a:extLst>
          </p:cNvPr>
          <p:cNvSpPr txBox="1"/>
          <p:nvPr/>
        </p:nvSpPr>
        <p:spPr>
          <a:xfrm>
            <a:off x="168001" y="1395492"/>
            <a:ext cx="1164046" cy="369332"/>
          </a:xfrm>
          <a:prstGeom prst="rect">
            <a:avLst/>
          </a:prstGeom>
          <a:noFill/>
        </p:spPr>
        <p:txBody>
          <a:bodyPr wrap="square" rtlCol="0">
            <a:spAutoFit/>
          </a:bodyPr>
          <a:lstStyle/>
          <a:p>
            <a:r xmlns:a="http://schemas.openxmlformats.org/drawingml/2006/main">
              <a:rPr lang="en" dirty="0"/>
              <a:t>Interest</a:t>
            </a:r>
          </a:p>
        </p:txBody>
      </p:sp>
      <p:sp>
        <p:nvSpPr>
          <p:cNvPr id="6" name="Rectangle 5">
            <a:extLst>
              <a:ext uri="{FF2B5EF4-FFF2-40B4-BE49-F238E27FC236}">
                <a16:creationId xmlns:a16="http://schemas.microsoft.com/office/drawing/2014/main" id="{6713E730-8584-5F21-F5C7-4CC29E0DBC4D}"/>
              </a:ext>
            </a:extLst>
          </p:cNvPr>
          <p:cNvSpPr/>
          <p:nvPr/>
        </p:nvSpPr>
        <p:spPr>
          <a:xfrm>
            <a:off x="96881" y="1395492"/>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ZoneTexte 7">
            <a:extLst>
              <a:ext uri="{FF2B5EF4-FFF2-40B4-BE49-F238E27FC236}">
                <a16:creationId xmlns:a16="http://schemas.microsoft.com/office/drawing/2014/main" id="{2666534B-8FA4-F26D-2F94-990E997EEA05}"/>
              </a:ext>
            </a:extLst>
          </p:cNvPr>
          <p:cNvSpPr txBox="1"/>
          <p:nvPr/>
        </p:nvSpPr>
        <p:spPr>
          <a:xfrm>
            <a:off x="2427152" y="1381760"/>
            <a:ext cx="1164046" cy="369332"/>
          </a:xfrm>
          <a:prstGeom prst="rect">
            <a:avLst/>
          </a:prstGeom>
          <a:noFill/>
        </p:spPr>
        <p:txBody>
          <a:bodyPr wrap="square" rtlCol="0">
            <a:spAutoFit/>
          </a:bodyPr>
          <a:lstStyle/>
          <a:p>
            <a:r xmlns:a="http://schemas.openxmlformats.org/drawingml/2006/main">
              <a:rPr lang="en" dirty="0"/>
              <a:t>staff</a:t>
            </a:r>
          </a:p>
        </p:txBody>
      </p:sp>
      <p:sp>
        <p:nvSpPr>
          <p:cNvPr id="9" name="Rectangle 8">
            <a:extLst>
              <a:ext uri="{FF2B5EF4-FFF2-40B4-BE49-F238E27FC236}">
                <a16:creationId xmlns:a16="http://schemas.microsoft.com/office/drawing/2014/main" id="{C732BEAE-A7C1-C32F-CEE0-A9C8C825972A}"/>
              </a:ext>
            </a:extLst>
          </p:cNvPr>
          <p:cNvSpPr/>
          <p:nvPr/>
        </p:nvSpPr>
        <p:spPr>
          <a:xfrm>
            <a:off x="2356031" y="1381760"/>
            <a:ext cx="1322251"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ZoneTexte 9">
            <a:extLst>
              <a:ext uri="{FF2B5EF4-FFF2-40B4-BE49-F238E27FC236}">
                <a16:creationId xmlns:a16="http://schemas.microsoft.com/office/drawing/2014/main" id="{D1588959-63B6-F7A4-B900-3705EFA273A4}"/>
              </a:ext>
            </a:extLst>
          </p:cNvPr>
          <p:cNvSpPr txBox="1"/>
          <p:nvPr/>
        </p:nvSpPr>
        <p:spPr>
          <a:xfrm>
            <a:off x="4952999" y="1381760"/>
            <a:ext cx="1443083" cy="369332"/>
          </a:xfrm>
          <a:prstGeom prst="rect">
            <a:avLst/>
          </a:prstGeom>
          <a:noFill/>
        </p:spPr>
        <p:txBody>
          <a:bodyPr wrap="square" rtlCol="0">
            <a:spAutoFit/>
          </a:bodyPr>
          <a:lstStyle/>
          <a:p>
            <a:r xmlns:a="http://schemas.openxmlformats.org/drawingml/2006/main">
              <a:rPr lang="en" dirty="0"/>
              <a:t>professional</a:t>
            </a:r>
          </a:p>
        </p:txBody>
      </p:sp>
      <p:sp>
        <p:nvSpPr>
          <p:cNvPr id="11" name="Rectangle 10">
            <a:extLst>
              <a:ext uri="{FF2B5EF4-FFF2-40B4-BE49-F238E27FC236}">
                <a16:creationId xmlns:a16="http://schemas.microsoft.com/office/drawing/2014/main" id="{9D41E419-9584-33F2-0458-4EEA9B9CEC9A}"/>
              </a:ext>
            </a:extLst>
          </p:cNvPr>
          <p:cNvSpPr/>
          <p:nvPr/>
        </p:nvSpPr>
        <p:spPr>
          <a:xfrm>
            <a:off x="4881880" y="1381760"/>
            <a:ext cx="151420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ZoneTexte 11">
            <a:extLst>
              <a:ext uri="{FF2B5EF4-FFF2-40B4-BE49-F238E27FC236}">
                <a16:creationId xmlns:a16="http://schemas.microsoft.com/office/drawing/2014/main" id="{2E9EC58E-AE73-1436-98B2-07096557DC1F}"/>
              </a:ext>
            </a:extLst>
          </p:cNvPr>
          <p:cNvSpPr txBox="1"/>
          <p:nvPr/>
        </p:nvSpPr>
        <p:spPr>
          <a:xfrm>
            <a:off x="7159900" y="1395492"/>
            <a:ext cx="1164046" cy="369332"/>
          </a:xfrm>
          <a:prstGeom prst="rect">
            <a:avLst/>
          </a:prstGeom>
          <a:noFill/>
        </p:spPr>
        <p:txBody>
          <a:bodyPr wrap="square" rtlCol="0">
            <a:spAutoFit/>
          </a:bodyPr>
          <a:lstStyle/>
          <a:p>
            <a:r xmlns:a="http://schemas.openxmlformats.org/drawingml/2006/main">
              <a:rPr lang="en" dirty="0"/>
              <a:t>physical</a:t>
            </a:r>
          </a:p>
        </p:txBody>
      </p:sp>
      <p:sp>
        <p:nvSpPr>
          <p:cNvPr id="13" name="Rectangle 12">
            <a:extLst>
              <a:ext uri="{FF2B5EF4-FFF2-40B4-BE49-F238E27FC236}">
                <a16:creationId xmlns:a16="http://schemas.microsoft.com/office/drawing/2014/main" id="{340906E1-798E-6820-83F9-7E327D39BAE5}"/>
              </a:ext>
            </a:extLst>
          </p:cNvPr>
          <p:cNvSpPr/>
          <p:nvPr/>
        </p:nvSpPr>
        <p:spPr>
          <a:xfrm>
            <a:off x="7088779" y="1395492"/>
            <a:ext cx="1164045"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ZoneTexte 13">
            <a:extLst>
              <a:ext uri="{FF2B5EF4-FFF2-40B4-BE49-F238E27FC236}">
                <a16:creationId xmlns:a16="http://schemas.microsoft.com/office/drawing/2014/main" id="{BC744EDE-03A5-26E8-B2C5-E10810205B40}"/>
              </a:ext>
            </a:extLst>
          </p:cNvPr>
          <p:cNvSpPr txBox="1"/>
          <p:nvPr/>
        </p:nvSpPr>
        <p:spPr>
          <a:xfrm>
            <a:off x="14871" y="1765163"/>
            <a:ext cx="1981200" cy="3600986"/>
          </a:xfrm>
          <a:prstGeom prst="rect">
            <a:avLst/>
          </a:prstGeom>
          <a:noFill/>
        </p:spPr>
        <p:txBody>
          <a:bodyPr wrap="square" rtlCol="0">
            <a:spAutoFit/>
          </a:bodyPr>
          <a:lstStyle/>
          <a:p>
            <a:r xmlns:a="http://schemas.openxmlformats.org/drawingml/2006/main">
              <a:rPr lang="en" sz="1200" dirty="0"/>
              <a:t>-Interested in: friend, love, passion (check box, possible to check more than one)</a:t>
            </a:r>
          </a:p>
          <a:p>
            <a:endParaRPr lang="fr-FR" sz="1200" dirty="0"/>
          </a:p>
          <a:p>
            <a:r xmlns:a="http://schemas.openxmlformats.org/drawingml/2006/main">
              <a:rPr lang="en" sz="1200" dirty="0"/>
              <a:t>-passion (drop-down list, the list items are created from the administrator account) (note that you can check a maximum of 2)</a:t>
            </a:r>
          </a:p>
          <a:p>
            <a:endParaRPr lang="fr-FR" sz="1200" dirty="0"/>
          </a:p>
          <a:p>
            <a:r xmlns:a="http://schemas.openxmlformats.org/drawingml/2006/main">
              <a:rPr lang="en" sz="1200" dirty="0"/>
              <a:t>-leisure (drop-down list, the list items are created from the administrator account) (possible to check several)</a:t>
            </a:r>
          </a:p>
          <a:p>
            <a:endParaRPr lang="fr-FR" sz="1200" dirty="0"/>
          </a:p>
          <a:p>
            <a:endParaRPr lang="fr-FR" sz="1200" dirty="0"/>
          </a:p>
        </p:txBody>
      </p:sp>
      <p:sp>
        <p:nvSpPr>
          <p:cNvPr id="15" name="ZoneTexte 14">
            <a:extLst>
              <a:ext uri="{FF2B5EF4-FFF2-40B4-BE49-F238E27FC236}">
                <a16:creationId xmlns:a16="http://schemas.microsoft.com/office/drawing/2014/main" id="{39673FDD-B777-50A9-78FA-0CA03635E55F}"/>
              </a:ext>
            </a:extLst>
          </p:cNvPr>
          <p:cNvSpPr txBox="1"/>
          <p:nvPr/>
        </p:nvSpPr>
        <p:spPr>
          <a:xfrm>
            <a:off x="1996071" y="1765163"/>
            <a:ext cx="2750085" cy="5447645"/>
          </a:xfrm>
          <a:prstGeom prst="rect">
            <a:avLst/>
          </a:prstGeom>
          <a:noFill/>
        </p:spPr>
        <p:txBody>
          <a:bodyPr wrap="square" rtlCol="0">
            <a:spAutoFit/>
          </a:bodyPr>
          <a:lstStyle/>
          <a:p>
            <a:endParaRPr lang="fr-FR" sz="1200" dirty="0"/>
          </a:p>
          <a:p>
            <a:r xmlns:a="http://schemas.openxmlformats.org/drawingml/2006/main">
              <a:rPr lang="en" sz="1200" dirty="0"/>
              <a:t>-age</a:t>
            </a:r>
          </a:p>
          <a:p>
            <a:endParaRPr lang="fr-FR" sz="1200" dirty="0"/>
          </a:p>
          <a:p>
            <a:r xmlns:a="http://schemas.openxmlformats.org/drawingml/2006/main">
              <a:rPr lang="en" sz="1200" dirty="0"/>
              <a:t>-city</a:t>
            </a:r>
          </a:p>
          <a:p>
            <a:endParaRPr lang="fr-FR" sz="1200" dirty="0"/>
          </a:p>
          <a:p>
            <a:r xmlns:a="http://schemas.openxmlformats.org/drawingml/2006/main">
              <a:rPr lang="en" sz="1200" dirty="0"/>
              <a:t>-spoken language (drop-down list, list items are created from the administrator account)</a:t>
            </a:r>
          </a:p>
          <a:p>
            <a:r xmlns:a="http://schemas.openxmlformats.org/drawingml/2006/main">
              <a:rPr lang="en" sz="1200" dirty="0"/>
              <a:t>(automatically filled in if filled in another category) (possible to check several)</a:t>
            </a:r>
          </a:p>
          <a:p>
            <a:endParaRPr lang="fr-FR" sz="1200" dirty="0"/>
          </a:p>
          <a:p>
            <a:r xmlns:a="http://schemas.openxmlformats.org/drawingml/2006/main">
              <a:rPr lang="en" sz="1200" dirty="0"/>
              <a:t>-religion (drop-down list, list items are created from the administrator account)</a:t>
            </a:r>
          </a:p>
          <a:p>
            <a:endParaRPr lang="fr-FR" sz="1200" dirty="0"/>
          </a:p>
          <a:p>
            <a:r xmlns:a="http://schemas.openxmlformats.org/drawingml/2006/main">
              <a:rPr lang="en" sz="1200" dirty="0"/>
              <a:t>-has children (number drop-down list)</a:t>
            </a:r>
          </a:p>
          <a:p>
            <a:endParaRPr lang="fr-FR" sz="1200" dirty="0"/>
          </a:p>
          <a:p>
            <a:r xmlns:a="http://schemas.openxmlformats.org/drawingml/2006/main">
              <a:rPr lang="en" sz="1200" dirty="0"/>
              <a:t>-want children (YES/NO checkbox)</a:t>
            </a:r>
          </a:p>
          <a:p>
            <a:endParaRPr lang="fr-FR" sz="1200" dirty="0"/>
          </a:p>
          <a:p>
            <a:r xmlns:a="http://schemas.openxmlformats.org/drawingml/2006/main">
              <a:rPr lang="en" sz="1200" dirty="0"/>
              <a:t>-character (drop-down list, the list items are created from the administrator account) (possible to check several)</a:t>
            </a:r>
          </a:p>
          <a:p>
            <a:endParaRPr lang="fr-FR" sz="1200" dirty="0"/>
          </a:p>
          <a:p>
            <a:endParaRPr lang="fr-FR" sz="1200" dirty="0"/>
          </a:p>
          <a:p>
            <a:endParaRPr lang="fr-FR" sz="1200" dirty="0"/>
          </a:p>
          <a:p>
            <a:endParaRPr lang="fr-FR" sz="1200" dirty="0"/>
          </a:p>
        </p:txBody>
      </p:sp>
      <p:sp>
        <p:nvSpPr>
          <p:cNvPr id="16" name="ZoneTexte 15">
            <a:extLst>
              <a:ext uri="{FF2B5EF4-FFF2-40B4-BE49-F238E27FC236}">
                <a16:creationId xmlns:a16="http://schemas.microsoft.com/office/drawing/2014/main" id="{DC0069E2-999A-4B3A-7E6C-426117D85662}"/>
              </a:ext>
            </a:extLst>
          </p:cNvPr>
          <p:cNvSpPr txBox="1"/>
          <p:nvPr/>
        </p:nvSpPr>
        <p:spPr>
          <a:xfrm>
            <a:off x="4774829" y="1781181"/>
            <a:ext cx="1785257" cy="5078313"/>
          </a:xfrm>
          <a:prstGeom prst="rect">
            <a:avLst/>
          </a:prstGeom>
          <a:noFill/>
        </p:spPr>
        <p:txBody>
          <a:bodyPr wrap="square" rtlCol="0">
            <a:spAutoFit/>
          </a:bodyPr>
          <a:lstStyle/>
          <a:p>
            <a:r xmlns:a="http://schemas.openxmlformats.org/drawingml/2006/main">
              <a:rPr lang="en" sz="1200" dirty="0"/>
              <a:t>-occupation</a:t>
            </a:r>
          </a:p>
          <a:p>
            <a:endParaRPr lang="fr-FR" sz="1200" dirty="0"/>
          </a:p>
          <a:p>
            <a:r xmlns:a="http://schemas.openxmlformats.org/drawingml/2006/main">
              <a:rPr lang="en" sz="1200" dirty="0"/>
              <a:t>-level of study (drop-down list, possible to check several)</a:t>
            </a:r>
          </a:p>
          <a:p>
            <a:endParaRPr lang="fr-FR" sz="1200" dirty="0"/>
          </a:p>
          <a:p>
            <a:endParaRPr lang="fr-FR" sz="1200" dirty="0"/>
          </a:p>
          <a:p>
            <a:r xmlns:a="http://schemas.openxmlformats.org/drawingml/2006/main">
              <a:rPr lang="en" sz="1200" dirty="0"/>
              <a:t>-spoken language (drop-down list, list items are created from the administrator account)</a:t>
            </a:r>
          </a:p>
          <a:p>
            <a:r xmlns:a="http://schemas.openxmlformats.org/drawingml/2006/main">
              <a:rPr lang="en" sz="1200" dirty="0"/>
              <a:t>(automatically filled in if filled in another category) (possible to check several)</a:t>
            </a:r>
          </a:p>
          <a:p>
            <a:endParaRPr lang="fr-FR" sz="1200" dirty="0"/>
          </a:p>
          <a:p>
            <a:r xmlns:a="http://schemas.openxmlformats.org/drawingml/2006/main">
              <a:rPr lang="en" sz="1200" dirty="0"/>
              <a:t>-income level (drop-down list, list items are created from the administrator account)</a:t>
            </a:r>
          </a:p>
          <a:p>
            <a:endParaRPr lang="fr-FR" sz="1200" dirty="0"/>
          </a:p>
          <a:p>
            <a:endParaRPr lang="fr-FR" sz="1200" dirty="0"/>
          </a:p>
          <a:p>
            <a:endParaRPr lang="fr-FR" sz="1200" dirty="0"/>
          </a:p>
          <a:p>
            <a:endParaRPr lang="fr-FR" sz="1200" dirty="0"/>
          </a:p>
        </p:txBody>
      </p:sp>
      <p:sp>
        <p:nvSpPr>
          <p:cNvPr id="17" name="ZoneTexte 16">
            <a:extLst>
              <a:ext uri="{FF2B5EF4-FFF2-40B4-BE49-F238E27FC236}">
                <a16:creationId xmlns:a16="http://schemas.microsoft.com/office/drawing/2014/main" id="{58A02C50-D571-DBC2-009D-64CF9E94EBF5}"/>
              </a:ext>
            </a:extLst>
          </p:cNvPr>
          <p:cNvSpPr txBox="1"/>
          <p:nvPr/>
        </p:nvSpPr>
        <p:spPr>
          <a:xfrm>
            <a:off x="9319258" y="189076"/>
            <a:ext cx="2720703" cy="5355312"/>
          </a:xfrm>
          <a:prstGeom prst="rect">
            <a:avLst/>
          </a:prstGeom>
          <a:noFill/>
        </p:spPr>
        <p:txBody>
          <a:bodyPr wrap="square" rtlCol="0">
            <a:spAutoFit/>
          </a:bodyPr>
          <a:lstStyle/>
          <a:p>
            <a:r xmlns:a="http://schemas.openxmlformats.org/drawingml/2006/main">
              <a:rPr lang="en" sz="1800" dirty="0"/>
              <a:t>drop-down list, list items are created from the administrator account, include "does not pronounce" checked by default</a:t>
            </a:r>
          </a:p>
          <a:p>
            <a:endParaRPr lang="fr-FR" dirty="0"/>
          </a:p>
          <a:p>
            <a:endParaRPr lang="fr-FR" dirty="0"/>
          </a:p>
          <a:p>
            <a:r xmlns:a="http://schemas.openxmlformats.org/drawingml/2006/main">
              <a:rPr lang="en" dirty="0"/>
              <a:t>The fields to be filled in appear when the user clicks on "category" and disappear when the user clicks on another category</a:t>
            </a:r>
          </a:p>
          <a:p>
            <a:endParaRPr lang="fr-FR" dirty="0"/>
          </a:p>
          <a:p>
            <a:endParaRPr lang="fr-FR" dirty="0"/>
          </a:p>
          <a:p>
            <a:endParaRPr lang="fr-FR" dirty="0"/>
          </a:p>
          <a:p>
            <a:endParaRPr lang="fr-FR" dirty="0"/>
          </a:p>
        </p:txBody>
      </p:sp>
      <p:sp>
        <p:nvSpPr>
          <p:cNvPr id="18" name="ZoneTexte 17">
            <a:extLst>
              <a:ext uri="{FF2B5EF4-FFF2-40B4-BE49-F238E27FC236}">
                <a16:creationId xmlns:a16="http://schemas.microsoft.com/office/drawing/2014/main" id="{384D6EAD-755F-85C7-D49E-A33D4CEDACD8}"/>
              </a:ext>
            </a:extLst>
          </p:cNvPr>
          <p:cNvSpPr txBox="1"/>
          <p:nvPr/>
        </p:nvSpPr>
        <p:spPr>
          <a:xfrm>
            <a:off x="7060107" y="1730218"/>
            <a:ext cx="1927863" cy="3785652"/>
          </a:xfrm>
          <a:prstGeom prst="rect">
            <a:avLst/>
          </a:prstGeom>
          <a:noFill/>
        </p:spPr>
        <p:txBody>
          <a:bodyPr wrap="square" rtlCol="0">
            <a:spAutoFit/>
          </a:bodyPr>
          <a:lstStyle/>
          <a:p>
            <a:endParaRPr lang="fr-FR" sz="1200" dirty="0"/>
          </a:p>
          <a:p>
            <a:r xmlns:a="http://schemas.openxmlformats.org/drawingml/2006/main">
              <a:rPr lang="en" sz="1200" dirty="0"/>
              <a:t>-Age (automatically filled in if filled in another category)</a:t>
            </a:r>
          </a:p>
          <a:p>
            <a:endParaRPr lang="fr-FR" sz="1200" dirty="0"/>
          </a:p>
          <a:p>
            <a:r xmlns:a="http://schemas.openxmlformats.org/drawingml/2006/main">
              <a:rPr lang="en" sz="1200" dirty="0"/>
              <a:t>-size</a:t>
            </a:r>
          </a:p>
          <a:p>
            <a:endParaRPr lang="fr-FR" sz="1200" dirty="0"/>
          </a:p>
          <a:p>
            <a:r xmlns:a="http://schemas.openxmlformats.org/drawingml/2006/main">
              <a:rPr lang="en" sz="1200" dirty="0"/>
              <a:t>-weight</a:t>
            </a:r>
          </a:p>
          <a:p>
            <a:endParaRPr lang="fr-FR" sz="1200" dirty="0"/>
          </a:p>
          <a:p>
            <a:r xmlns:a="http://schemas.openxmlformats.org/drawingml/2006/main">
              <a:rPr lang="en" sz="1200" dirty="0"/>
              <a:t>-silhouette</a:t>
            </a:r>
          </a:p>
          <a:p>
            <a:endParaRPr lang="fr-FR" sz="1200" dirty="0"/>
          </a:p>
          <a:p>
            <a:r xmlns:a="http://schemas.openxmlformats.org/drawingml/2006/main">
              <a:rPr lang="en" sz="1200" dirty="0"/>
              <a:t>-ethnic origin (please note that you can tick a maximum of 2)</a:t>
            </a:r>
          </a:p>
          <a:p>
            <a:endParaRPr lang="fr-FR" sz="1200" dirty="0"/>
          </a:p>
          <a:p>
            <a:endParaRPr lang="fr-FR" sz="1200" dirty="0"/>
          </a:p>
          <a:p>
            <a:endParaRPr lang="fr-FR" sz="1200" dirty="0"/>
          </a:p>
          <a:p>
            <a:endParaRPr lang="fr-FR" sz="1200" dirty="0"/>
          </a:p>
          <a:p>
            <a:endParaRPr lang="fr-FR" sz="1200" dirty="0"/>
          </a:p>
          <a:p>
            <a:endParaRPr lang="fr-FR" sz="1200" dirty="0"/>
          </a:p>
        </p:txBody>
      </p:sp>
      <p:cxnSp>
        <p:nvCxnSpPr>
          <p:cNvPr id="20" name="Connecteur droit avec flèche 19">
            <a:extLst>
              <a:ext uri="{FF2B5EF4-FFF2-40B4-BE49-F238E27FC236}">
                <a16:creationId xmlns:a16="http://schemas.microsoft.com/office/drawing/2014/main" id="{3D1D48A1-3277-5B70-356F-3018C49E527C}"/>
              </a:ext>
            </a:extLst>
          </p:cNvPr>
          <p:cNvCxnSpPr>
            <a:cxnSpLocks/>
          </p:cNvCxnSpPr>
          <p:nvPr/>
        </p:nvCxnSpPr>
        <p:spPr>
          <a:xfrm flipH="1" flipV="1">
            <a:off x="8295274" y="1535055"/>
            <a:ext cx="1111068" cy="182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B5D3B4C4-DBD5-1652-C754-71593894F665}"/>
              </a:ext>
            </a:extLst>
          </p:cNvPr>
          <p:cNvCxnSpPr>
            <a:cxnSpLocks/>
          </p:cNvCxnSpPr>
          <p:nvPr/>
        </p:nvCxnSpPr>
        <p:spPr>
          <a:xfrm flipH="1">
            <a:off x="7795253" y="2600960"/>
            <a:ext cx="1524005" cy="757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3531B320-CD02-41C2-9831-4873F8274DD9}"/>
              </a:ext>
            </a:extLst>
          </p:cNvPr>
          <p:cNvCxnSpPr/>
          <p:nvPr/>
        </p:nvCxnSpPr>
        <p:spPr>
          <a:xfrm flipH="1">
            <a:off x="750024" y="536525"/>
            <a:ext cx="1993176" cy="753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983C4512-D27C-1B31-3732-127E28136DDA}"/>
              </a:ext>
            </a:extLst>
          </p:cNvPr>
          <p:cNvCxnSpPr>
            <a:cxnSpLocks/>
          </p:cNvCxnSpPr>
          <p:nvPr/>
        </p:nvCxnSpPr>
        <p:spPr>
          <a:xfrm>
            <a:off x="2743200" y="548163"/>
            <a:ext cx="229964" cy="753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49AD0F53-41C4-B314-B008-B1680ED278FA}"/>
              </a:ext>
            </a:extLst>
          </p:cNvPr>
          <p:cNvCxnSpPr>
            <a:cxnSpLocks/>
          </p:cNvCxnSpPr>
          <p:nvPr/>
        </p:nvCxnSpPr>
        <p:spPr>
          <a:xfrm>
            <a:off x="2712266" y="536525"/>
            <a:ext cx="2169612" cy="845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97FF8F64-B2A9-51A2-3BA6-17CF38FC5263}"/>
              </a:ext>
            </a:extLst>
          </p:cNvPr>
          <p:cNvCxnSpPr>
            <a:cxnSpLocks/>
          </p:cNvCxnSpPr>
          <p:nvPr/>
        </p:nvCxnSpPr>
        <p:spPr>
          <a:xfrm>
            <a:off x="2743200" y="560137"/>
            <a:ext cx="4527362" cy="818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8E847D42-40A5-63DB-D4DB-838A48C703FF}"/>
              </a:ext>
            </a:extLst>
          </p:cNvPr>
          <p:cNvSpPr txBox="1"/>
          <p:nvPr/>
        </p:nvSpPr>
        <p:spPr>
          <a:xfrm>
            <a:off x="2174602" y="83597"/>
            <a:ext cx="1503680" cy="369332"/>
          </a:xfrm>
          <a:prstGeom prst="rect">
            <a:avLst/>
          </a:prstGeom>
          <a:noFill/>
        </p:spPr>
        <p:txBody>
          <a:bodyPr wrap="square" rtlCol="0">
            <a:spAutoFit/>
          </a:bodyPr>
          <a:lstStyle/>
          <a:p>
            <a:r xmlns:a="http://schemas.openxmlformats.org/drawingml/2006/main">
              <a:rPr lang="en" dirty="0"/>
              <a:t>category</a:t>
            </a:r>
          </a:p>
        </p:txBody>
      </p:sp>
      <p:sp>
        <p:nvSpPr>
          <p:cNvPr id="39" name="ZoneTexte 38">
            <a:extLst>
              <a:ext uri="{FF2B5EF4-FFF2-40B4-BE49-F238E27FC236}">
                <a16:creationId xmlns:a16="http://schemas.microsoft.com/office/drawing/2014/main" id="{2AC94AC9-5506-9EFC-9550-F177756C3CC1}"/>
              </a:ext>
            </a:extLst>
          </p:cNvPr>
          <p:cNvSpPr txBox="1"/>
          <p:nvPr/>
        </p:nvSpPr>
        <p:spPr>
          <a:xfrm>
            <a:off x="539875" y="6466978"/>
            <a:ext cx="2544345" cy="383442"/>
          </a:xfrm>
          <a:prstGeom prst="rect">
            <a:avLst/>
          </a:prstGeom>
          <a:noFill/>
        </p:spPr>
        <p:txBody>
          <a:bodyPr wrap="square" rtlCol="0">
            <a:spAutoFit/>
          </a:bodyPr>
          <a:lstStyle/>
          <a:p>
            <a:r xmlns:a="http://schemas.openxmlformats.org/drawingml/2006/main">
              <a:rPr lang="en" dirty="0"/>
              <a:t>Description (free text)</a:t>
            </a:r>
          </a:p>
        </p:txBody>
      </p:sp>
      <p:sp>
        <p:nvSpPr>
          <p:cNvPr id="40" name="Rectangle 39">
            <a:extLst>
              <a:ext uri="{FF2B5EF4-FFF2-40B4-BE49-F238E27FC236}">
                <a16:creationId xmlns:a16="http://schemas.microsoft.com/office/drawing/2014/main" id="{ACCB7406-A14D-ACE6-0E76-0FFE3C1E03A6}"/>
              </a:ext>
            </a:extLst>
          </p:cNvPr>
          <p:cNvSpPr/>
          <p:nvPr/>
        </p:nvSpPr>
        <p:spPr>
          <a:xfrm>
            <a:off x="468755" y="6466978"/>
            <a:ext cx="2669737" cy="3834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1" name="ZoneTexte 40">
            <a:extLst>
              <a:ext uri="{FF2B5EF4-FFF2-40B4-BE49-F238E27FC236}">
                <a16:creationId xmlns:a16="http://schemas.microsoft.com/office/drawing/2014/main" id="{06F35564-29C9-CBCA-C27E-C381EA92CD9E}"/>
              </a:ext>
            </a:extLst>
          </p:cNvPr>
          <p:cNvSpPr txBox="1"/>
          <p:nvPr/>
        </p:nvSpPr>
        <p:spPr>
          <a:xfrm>
            <a:off x="4083330" y="6460245"/>
            <a:ext cx="3256134" cy="369332"/>
          </a:xfrm>
          <a:prstGeom prst="rect">
            <a:avLst/>
          </a:prstGeom>
          <a:noFill/>
        </p:spPr>
        <p:txBody>
          <a:bodyPr wrap="square" rtlCol="0">
            <a:spAutoFit/>
          </a:bodyPr>
          <a:lstStyle/>
          <a:p>
            <a:r xmlns:a="http://schemas.openxmlformats.org/drawingml/2006/main">
              <a:rPr lang="en" dirty="0"/>
              <a:t>I am looking for (free text)</a:t>
            </a:r>
          </a:p>
        </p:txBody>
      </p:sp>
      <p:sp>
        <p:nvSpPr>
          <p:cNvPr id="42" name="Rectangle 41">
            <a:extLst>
              <a:ext uri="{FF2B5EF4-FFF2-40B4-BE49-F238E27FC236}">
                <a16:creationId xmlns:a16="http://schemas.microsoft.com/office/drawing/2014/main" id="{54EA721A-E045-5F35-01C2-FEAED5C35E87}"/>
              </a:ext>
            </a:extLst>
          </p:cNvPr>
          <p:cNvSpPr/>
          <p:nvPr/>
        </p:nvSpPr>
        <p:spPr>
          <a:xfrm>
            <a:off x="4012209" y="6466978"/>
            <a:ext cx="3416605" cy="3591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3" name="ZoneTexte 42">
            <a:extLst>
              <a:ext uri="{FF2B5EF4-FFF2-40B4-BE49-F238E27FC236}">
                <a16:creationId xmlns:a16="http://schemas.microsoft.com/office/drawing/2014/main" id="{DA423292-352C-1EE5-9779-8305277C14F0}"/>
              </a:ext>
            </a:extLst>
          </p:cNvPr>
          <p:cNvSpPr txBox="1"/>
          <p:nvPr/>
        </p:nvSpPr>
        <p:spPr>
          <a:xfrm>
            <a:off x="8124080" y="6461731"/>
            <a:ext cx="3557325" cy="369332"/>
          </a:xfrm>
          <a:prstGeom prst="rect">
            <a:avLst/>
          </a:prstGeom>
          <a:noFill/>
        </p:spPr>
        <p:txBody>
          <a:bodyPr wrap="square" rtlCol="0">
            <a:spAutoFit/>
          </a:bodyPr>
          <a:lstStyle/>
          <a:p>
            <a:r xmlns:a="http://schemas.openxmlformats.org/drawingml/2006/main">
              <a:rPr lang="en" dirty="0"/>
              <a:t>I don't want to (free text)</a:t>
            </a:r>
          </a:p>
        </p:txBody>
      </p:sp>
      <p:sp>
        <p:nvSpPr>
          <p:cNvPr id="44" name="Rectangle 43">
            <a:extLst>
              <a:ext uri="{FF2B5EF4-FFF2-40B4-BE49-F238E27FC236}">
                <a16:creationId xmlns:a16="http://schemas.microsoft.com/office/drawing/2014/main" id="{2F20D73B-D659-05FF-9EB7-43DBF7A05BCB}"/>
              </a:ext>
            </a:extLst>
          </p:cNvPr>
          <p:cNvSpPr/>
          <p:nvPr/>
        </p:nvSpPr>
        <p:spPr>
          <a:xfrm>
            <a:off x="8052961" y="6466978"/>
            <a:ext cx="3732640" cy="3499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104258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9307BE0-A923-7D32-0EDA-87677C8A4E85}"/>
              </a:ext>
            </a:extLst>
          </p:cNvPr>
          <p:cNvSpPr txBox="1"/>
          <p:nvPr/>
        </p:nvSpPr>
        <p:spPr>
          <a:xfrm>
            <a:off x="8073201" y="24275"/>
            <a:ext cx="2936240" cy="369332"/>
          </a:xfrm>
          <a:prstGeom prst="rect">
            <a:avLst/>
          </a:prstGeom>
          <a:noFill/>
        </p:spPr>
        <p:txBody>
          <a:bodyPr wrap="square" rtlCol="0">
            <a:spAutoFit/>
          </a:bodyPr>
          <a:lstStyle/>
          <a:p>
            <a:r xmlns:a="http://schemas.openxmlformats.org/drawingml/2006/main">
              <a:rPr lang="en" b="1" dirty="0"/>
              <a:t>Profile list page</a:t>
            </a:r>
          </a:p>
        </p:txBody>
      </p:sp>
      <p:sp>
        <p:nvSpPr>
          <p:cNvPr id="5" name="ZoneTexte 4">
            <a:extLst>
              <a:ext uri="{FF2B5EF4-FFF2-40B4-BE49-F238E27FC236}">
                <a16:creationId xmlns:a16="http://schemas.microsoft.com/office/drawing/2014/main" id="{0A4DF939-3F6D-339F-484F-7E014327F3F1}"/>
              </a:ext>
            </a:extLst>
          </p:cNvPr>
          <p:cNvSpPr txBox="1"/>
          <p:nvPr/>
        </p:nvSpPr>
        <p:spPr>
          <a:xfrm>
            <a:off x="311659" y="67884"/>
            <a:ext cx="1164046" cy="369332"/>
          </a:xfrm>
          <a:prstGeom prst="rect">
            <a:avLst/>
          </a:prstGeom>
          <a:noFill/>
        </p:spPr>
        <p:txBody>
          <a:bodyPr wrap="square" rtlCol="0">
            <a:spAutoFit/>
          </a:bodyPr>
          <a:lstStyle/>
          <a:p>
            <a:r xmlns:a="http://schemas.openxmlformats.org/drawingml/2006/main">
              <a:rPr lang="en" dirty="0"/>
              <a:t>seen</a:t>
            </a:r>
          </a:p>
        </p:txBody>
      </p:sp>
      <p:sp>
        <p:nvSpPr>
          <p:cNvPr id="6" name="Rectangle 5">
            <a:extLst>
              <a:ext uri="{FF2B5EF4-FFF2-40B4-BE49-F238E27FC236}">
                <a16:creationId xmlns:a16="http://schemas.microsoft.com/office/drawing/2014/main" id="{362E03A4-909E-D938-4341-A963DC941375}"/>
              </a:ext>
            </a:extLst>
          </p:cNvPr>
          <p:cNvSpPr/>
          <p:nvPr/>
        </p:nvSpPr>
        <p:spPr>
          <a:xfrm>
            <a:off x="24053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ZoneTexte 6">
            <a:extLst>
              <a:ext uri="{FF2B5EF4-FFF2-40B4-BE49-F238E27FC236}">
                <a16:creationId xmlns:a16="http://schemas.microsoft.com/office/drawing/2014/main" id="{2877D0C2-B606-2C25-CCE9-8F6F8344EADF}"/>
              </a:ext>
            </a:extLst>
          </p:cNvPr>
          <p:cNvSpPr txBox="1"/>
          <p:nvPr/>
        </p:nvSpPr>
        <p:spPr>
          <a:xfrm>
            <a:off x="1886459" y="67884"/>
            <a:ext cx="1164046" cy="369332"/>
          </a:xfrm>
          <a:prstGeom prst="rect">
            <a:avLst/>
          </a:prstGeom>
          <a:noFill/>
        </p:spPr>
        <p:txBody>
          <a:bodyPr wrap="square" rtlCol="0">
            <a:spAutoFit/>
          </a:bodyPr>
          <a:lstStyle/>
          <a:p>
            <a:r xmlns:a="http://schemas.openxmlformats.org/drawingml/2006/main">
              <a:rPr lang="en" dirty="0"/>
              <a:t>like</a:t>
            </a:r>
          </a:p>
        </p:txBody>
      </p:sp>
      <p:sp>
        <p:nvSpPr>
          <p:cNvPr id="8" name="Rectangle 7">
            <a:extLst>
              <a:ext uri="{FF2B5EF4-FFF2-40B4-BE49-F238E27FC236}">
                <a16:creationId xmlns:a16="http://schemas.microsoft.com/office/drawing/2014/main" id="{4A35C5FC-60A4-10D2-2E9F-21E12072ACF7}"/>
              </a:ext>
            </a:extLst>
          </p:cNvPr>
          <p:cNvSpPr/>
          <p:nvPr/>
        </p:nvSpPr>
        <p:spPr>
          <a:xfrm>
            <a:off x="181533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ZoneTexte 10">
            <a:extLst>
              <a:ext uri="{FF2B5EF4-FFF2-40B4-BE49-F238E27FC236}">
                <a16:creationId xmlns:a16="http://schemas.microsoft.com/office/drawing/2014/main" id="{51771DEB-11BC-F203-9745-579E9FE3590C}"/>
              </a:ext>
            </a:extLst>
          </p:cNvPr>
          <p:cNvSpPr txBox="1"/>
          <p:nvPr/>
        </p:nvSpPr>
        <p:spPr>
          <a:xfrm>
            <a:off x="3420619" y="67884"/>
            <a:ext cx="1164046" cy="369332"/>
          </a:xfrm>
          <a:prstGeom prst="rect">
            <a:avLst/>
          </a:prstGeom>
          <a:noFill/>
        </p:spPr>
        <p:txBody>
          <a:bodyPr wrap="square" rtlCol="0">
            <a:spAutoFit/>
          </a:bodyPr>
          <a:lstStyle/>
          <a:p>
            <a:r xmlns:a="http://schemas.openxmlformats.org/drawingml/2006/main">
              <a:rPr lang="en" dirty="0"/>
              <a:t>message</a:t>
            </a:r>
          </a:p>
        </p:txBody>
      </p:sp>
      <p:sp>
        <p:nvSpPr>
          <p:cNvPr id="12" name="Rectangle 11">
            <a:extLst>
              <a:ext uri="{FF2B5EF4-FFF2-40B4-BE49-F238E27FC236}">
                <a16:creationId xmlns:a16="http://schemas.microsoft.com/office/drawing/2014/main" id="{3F7AF12C-C2E9-6887-52A6-0B0A090CC4A8}"/>
              </a:ext>
            </a:extLst>
          </p:cNvPr>
          <p:cNvSpPr/>
          <p:nvPr/>
        </p:nvSpPr>
        <p:spPr>
          <a:xfrm>
            <a:off x="3349499" y="6788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ZoneTexte 12">
            <a:extLst>
              <a:ext uri="{FF2B5EF4-FFF2-40B4-BE49-F238E27FC236}">
                <a16:creationId xmlns:a16="http://schemas.microsoft.com/office/drawing/2014/main" id="{B34C11A3-A277-CB32-E9BC-CE72BD7FC4B2}"/>
              </a:ext>
            </a:extLst>
          </p:cNvPr>
          <p:cNvSpPr txBox="1"/>
          <p:nvPr/>
        </p:nvSpPr>
        <p:spPr>
          <a:xfrm>
            <a:off x="4979453" y="67884"/>
            <a:ext cx="1391202" cy="369332"/>
          </a:xfrm>
          <a:prstGeom prst="rect">
            <a:avLst/>
          </a:prstGeom>
          <a:noFill/>
        </p:spPr>
        <p:txBody>
          <a:bodyPr wrap="square" rtlCol="0">
            <a:spAutoFit/>
          </a:bodyPr>
          <a:lstStyle/>
          <a:p>
            <a:r xmlns:a="http://schemas.openxmlformats.org/drawingml/2006/main">
              <a:rPr lang="en" dirty="0"/>
              <a:t>notification</a:t>
            </a:r>
          </a:p>
        </p:txBody>
      </p:sp>
      <p:sp>
        <p:nvSpPr>
          <p:cNvPr id="14" name="Rectangle 13">
            <a:extLst>
              <a:ext uri="{FF2B5EF4-FFF2-40B4-BE49-F238E27FC236}">
                <a16:creationId xmlns:a16="http://schemas.microsoft.com/office/drawing/2014/main" id="{8D8B6527-5802-7DE0-311E-3DF6E71118E1}"/>
              </a:ext>
            </a:extLst>
          </p:cNvPr>
          <p:cNvSpPr/>
          <p:nvPr/>
        </p:nvSpPr>
        <p:spPr>
          <a:xfrm>
            <a:off x="4908332" y="67884"/>
            <a:ext cx="131209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4DF32F9F-06AB-4988-7E2C-5EEC0271E8E9}"/>
              </a:ext>
            </a:extLst>
          </p:cNvPr>
          <p:cNvSpPr txBox="1"/>
          <p:nvPr/>
        </p:nvSpPr>
        <p:spPr>
          <a:xfrm>
            <a:off x="10469519" y="1069142"/>
            <a:ext cx="1164046" cy="369332"/>
          </a:xfrm>
          <a:prstGeom prst="rect">
            <a:avLst/>
          </a:prstGeom>
          <a:noFill/>
        </p:spPr>
        <p:txBody>
          <a:bodyPr wrap="square" rtlCol="0">
            <a:spAutoFit/>
          </a:bodyPr>
          <a:lstStyle/>
          <a:p>
            <a:r xmlns:a="http://schemas.openxmlformats.org/drawingml/2006/main">
              <a:rPr lang="en" dirty="0"/>
              <a:t>menu</a:t>
            </a:r>
          </a:p>
        </p:txBody>
      </p:sp>
      <p:sp>
        <p:nvSpPr>
          <p:cNvPr id="18" name="Rectangle 17">
            <a:extLst>
              <a:ext uri="{FF2B5EF4-FFF2-40B4-BE49-F238E27FC236}">
                <a16:creationId xmlns:a16="http://schemas.microsoft.com/office/drawing/2014/main" id="{036C518A-89BA-105D-5C94-F1E1333BE575}"/>
              </a:ext>
            </a:extLst>
          </p:cNvPr>
          <p:cNvSpPr/>
          <p:nvPr/>
        </p:nvSpPr>
        <p:spPr>
          <a:xfrm>
            <a:off x="10398399" y="1069142"/>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 name="ZoneTexte 18">
            <a:extLst>
              <a:ext uri="{FF2B5EF4-FFF2-40B4-BE49-F238E27FC236}">
                <a16:creationId xmlns:a16="http://schemas.microsoft.com/office/drawing/2014/main" id="{0DADE0C0-ED6E-F814-84D8-9DBD2E665D63}"/>
              </a:ext>
            </a:extLst>
          </p:cNvPr>
          <p:cNvSpPr txBox="1"/>
          <p:nvPr/>
        </p:nvSpPr>
        <p:spPr>
          <a:xfrm>
            <a:off x="10309499" y="1661775"/>
            <a:ext cx="1785257" cy="4524315"/>
          </a:xfrm>
          <a:prstGeom prst="rect">
            <a:avLst/>
          </a:prstGeom>
          <a:noFill/>
        </p:spPr>
        <p:txBody>
          <a:bodyPr wrap="square" rtlCol="0">
            <a:spAutoFit/>
          </a:bodyPr>
          <a:lstStyle/>
          <a:p>
            <a:r xmlns:a="http://schemas.openxmlformats.org/drawingml/2006/main">
              <a:rPr lang="en" sz="1200" dirty="0"/>
              <a:t>-edit my profile</a:t>
            </a:r>
          </a:p>
          <a:p>
            <a:endParaRPr lang="fr-FR" sz="1200" dirty="0"/>
          </a:p>
          <a:p>
            <a:r xmlns:a="http://schemas.openxmlformats.org/drawingml/2006/main">
              <a:rPr lang="en" sz="1200" dirty="0"/>
              <a:t>-red list</a:t>
            </a:r>
          </a:p>
          <a:p>
            <a:endParaRPr lang="fr-FR" sz="1200" dirty="0"/>
          </a:p>
          <a:p>
            <a:r xmlns:a="http://schemas.openxmlformats.org/drawingml/2006/main">
              <a:rPr lang="en" sz="1200" dirty="0"/>
              <a:t>-identity verification</a:t>
            </a:r>
          </a:p>
          <a:p>
            <a:endParaRPr lang="fr-FR" sz="1200" dirty="0"/>
          </a:p>
          <a:p>
            <a:r xmlns:a="http://schemas.openxmlformats.org/drawingml/2006/main">
              <a:rPr lang="en" sz="1200" dirty="0"/>
              <a:t>-temp remaining subscription (ELITE)</a:t>
            </a:r>
          </a:p>
          <a:p>
            <a:endParaRPr lang="fr-FR" sz="1200" dirty="0"/>
          </a:p>
          <a:p>
            <a:r xmlns:a="http://schemas.openxmlformats.org/drawingml/2006/main">
              <a:rPr lang="en" sz="1200" dirty="0"/>
              <a:t>--renew the subscription (for ELITE)</a:t>
            </a:r>
          </a:p>
          <a:p>
            <a:endParaRPr lang="fr-FR" sz="1200" dirty="0"/>
          </a:p>
          <a:p>
            <a:r xmlns:a="http://schemas.openxmlformats.org/drawingml/2006/main">
              <a:rPr lang="en" sz="1200" dirty="0"/>
              <a:t>-contact administrator</a:t>
            </a:r>
          </a:p>
          <a:p>
            <a:endParaRPr lang="fr-FR" sz="1200" dirty="0"/>
          </a:p>
          <a:p>
            <a:r xmlns:a="http://schemas.openxmlformats.org/drawingml/2006/main">
              <a:rPr lang="en" sz="1200" dirty="0"/>
              <a:t>-suspend my account</a:t>
            </a:r>
          </a:p>
          <a:p>
            <a:endParaRPr lang="fr-FR" sz="1200" dirty="0"/>
          </a:p>
          <a:p>
            <a:r xmlns:a="http://schemas.openxmlformats.org/drawingml/2006/main">
              <a:rPr lang="en" sz="1200" dirty="0"/>
              <a:t>-delete my account</a:t>
            </a:r>
          </a:p>
          <a:p>
            <a:endParaRPr lang="fr-FR" sz="1200" dirty="0"/>
          </a:p>
          <a:p>
            <a:r xmlns:a="http://schemas.openxmlformats.org/drawingml/2006/main">
              <a:rPr lang="en" sz="1200" dirty="0"/>
              <a:t>-disconnect me</a:t>
            </a:r>
          </a:p>
          <a:p>
            <a:endParaRPr lang="fr-FR" sz="1200" dirty="0"/>
          </a:p>
          <a:p>
            <a:endParaRPr lang="fr-FR" sz="1200" dirty="0"/>
          </a:p>
          <a:p>
            <a:endParaRPr lang="fr-FR" sz="1200" dirty="0"/>
          </a:p>
          <a:p>
            <a:endParaRPr lang="fr-FR" sz="1200" dirty="0"/>
          </a:p>
        </p:txBody>
      </p:sp>
      <p:sp>
        <p:nvSpPr>
          <p:cNvPr id="20" name="ZoneTexte 19">
            <a:extLst>
              <a:ext uri="{FF2B5EF4-FFF2-40B4-BE49-F238E27FC236}">
                <a16:creationId xmlns:a16="http://schemas.microsoft.com/office/drawing/2014/main" id="{C7ABCE47-0436-E89D-FBB5-959C484957A9}"/>
              </a:ext>
            </a:extLst>
          </p:cNvPr>
          <p:cNvSpPr txBox="1"/>
          <p:nvPr/>
        </p:nvSpPr>
        <p:spPr>
          <a:xfrm>
            <a:off x="198680" y="4537820"/>
            <a:ext cx="1164046" cy="369332"/>
          </a:xfrm>
          <a:prstGeom prst="rect">
            <a:avLst/>
          </a:prstGeom>
          <a:noFill/>
        </p:spPr>
        <p:txBody>
          <a:bodyPr wrap="square" rtlCol="0">
            <a:spAutoFit/>
          </a:bodyPr>
          <a:lstStyle/>
          <a:p>
            <a:r xmlns:a="http://schemas.openxmlformats.org/drawingml/2006/main">
              <a:rPr lang="en" dirty="0"/>
              <a:t>like</a:t>
            </a:r>
          </a:p>
        </p:txBody>
      </p:sp>
      <p:sp>
        <p:nvSpPr>
          <p:cNvPr id="21" name="Rectangle 20">
            <a:extLst>
              <a:ext uri="{FF2B5EF4-FFF2-40B4-BE49-F238E27FC236}">
                <a16:creationId xmlns:a16="http://schemas.microsoft.com/office/drawing/2014/main" id="{C9606B03-678C-494B-63A9-4AD43E1D0E93}"/>
              </a:ext>
            </a:extLst>
          </p:cNvPr>
          <p:cNvSpPr/>
          <p:nvPr/>
        </p:nvSpPr>
        <p:spPr>
          <a:xfrm>
            <a:off x="127560" y="4537820"/>
            <a:ext cx="697653" cy="419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ZoneTexte 21">
            <a:extLst>
              <a:ext uri="{FF2B5EF4-FFF2-40B4-BE49-F238E27FC236}">
                <a16:creationId xmlns:a16="http://schemas.microsoft.com/office/drawing/2014/main" id="{EECFF11F-501E-370C-3C37-CCD92FDC3EAE}"/>
              </a:ext>
            </a:extLst>
          </p:cNvPr>
          <p:cNvSpPr txBox="1"/>
          <p:nvPr/>
        </p:nvSpPr>
        <p:spPr>
          <a:xfrm>
            <a:off x="857174" y="4537409"/>
            <a:ext cx="1164046" cy="369332"/>
          </a:xfrm>
          <a:prstGeom prst="rect">
            <a:avLst/>
          </a:prstGeom>
          <a:noFill/>
        </p:spPr>
        <p:txBody>
          <a:bodyPr wrap="square" rtlCol="0">
            <a:spAutoFit/>
          </a:bodyPr>
          <a:lstStyle/>
          <a:p>
            <a:r xmlns:a="http://schemas.openxmlformats.org/drawingml/2006/main">
              <a:rPr lang="en" dirty="0"/>
              <a:t>message</a:t>
            </a:r>
          </a:p>
        </p:txBody>
      </p:sp>
      <p:sp>
        <p:nvSpPr>
          <p:cNvPr id="23" name="Rectangle 22">
            <a:extLst>
              <a:ext uri="{FF2B5EF4-FFF2-40B4-BE49-F238E27FC236}">
                <a16:creationId xmlns:a16="http://schemas.microsoft.com/office/drawing/2014/main" id="{1D517F84-6C84-8F7B-1DA3-FCCF8EF7733E}"/>
              </a:ext>
            </a:extLst>
          </p:cNvPr>
          <p:cNvSpPr/>
          <p:nvPr/>
        </p:nvSpPr>
        <p:spPr>
          <a:xfrm>
            <a:off x="878665" y="4561448"/>
            <a:ext cx="840849" cy="2804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6" name="ZoneTexte 25">
            <a:extLst>
              <a:ext uri="{FF2B5EF4-FFF2-40B4-BE49-F238E27FC236}">
                <a16:creationId xmlns:a16="http://schemas.microsoft.com/office/drawing/2014/main" id="{99BB25AD-633D-5017-EB18-8845529D1B02}"/>
              </a:ext>
            </a:extLst>
          </p:cNvPr>
          <p:cNvSpPr txBox="1"/>
          <p:nvPr/>
        </p:nvSpPr>
        <p:spPr>
          <a:xfrm>
            <a:off x="2703071" y="4535168"/>
            <a:ext cx="1164046" cy="369332"/>
          </a:xfrm>
          <a:prstGeom prst="rect">
            <a:avLst/>
          </a:prstGeom>
          <a:noFill/>
        </p:spPr>
        <p:txBody>
          <a:bodyPr wrap="square" rtlCol="0">
            <a:spAutoFit/>
          </a:bodyPr>
          <a:lstStyle/>
          <a:p>
            <a:r xmlns:a="http://schemas.openxmlformats.org/drawingml/2006/main">
              <a:rPr lang="en" dirty="0"/>
              <a:t>archive</a:t>
            </a:r>
          </a:p>
        </p:txBody>
      </p:sp>
      <p:sp>
        <p:nvSpPr>
          <p:cNvPr id="27" name="Rectangle 26">
            <a:extLst>
              <a:ext uri="{FF2B5EF4-FFF2-40B4-BE49-F238E27FC236}">
                <a16:creationId xmlns:a16="http://schemas.microsoft.com/office/drawing/2014/main" id="{B19954C0-FBBB-0CD8-E7AE-123A41BC8DF5}"/>
              </a:ext>
            </a:extLst>
          </p:cNvPr>
          <p:cNvSpPr/>
          <p:nvPr/>
        </p:nvSpPr>
        <p:spPr>
          <a:xfrm>
            <a:off x="2718982" y="4535168"/>
            <a:ext cx="918343"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8" name="Rectangle : coins arrondis 27">
            <a:extLst>
              <a:ext uri="{FF2B5EF4-FFF2-40B4-BE49-F238E27FC236}">
                <a16:creationId xmlns:a16="http://schemas.microsoft.com/office/drawing/2014/main" id="{44CCB415-87BA-6338-299A-0F3BB41F31CD}"/>
              </a:ext>
            </a:extLst>
          </p:cNvPr>
          <p:cNvSpPr/>
          <p:nvPr/>
        </p:nvSpPr>
        <p:spPr>
          <a:xfrm>
            <a:off x="76561" y="2055230"/>
            <a:ext cx="3601359" cy="46910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a:extLst>
              <a:ext uri="{FF2B5EF4-FFF2-40B4-BE49-F238E27FC236}">
                <a16:creationId xmlns:a16="http://schemas.microsoft.com/office/drawing/2014/main" id="{7A0E403E-A1C4-9EDE-4881-62E357A4743D}"/>
              </a:ext>
            </a:extLst>
          </p:cNvPr>
          <p:cNvSpPr/>
          <p:nvPr/>
        </p:nvSpPr>
        <p:spPr>
          <a:xfrm>
            <a:off x="2616840" y="2455115"/>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B88D5846-1F01-4E66-2EDA-C80397E1EB87}"/>
              </a:ext>
            </a:extLst>
          </p:cNvPr>
          <p:cNvSpPr/>
          <p:nvPr/>
        </p:nvSpPr>
        <p:spPr>
          <a:xfrm>
            <a:off x="668301" y="2137454"/>
            <a:ext cx="2355296" cy="1717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F0D8CA7E-19E5-3652-3196-EE74CC4C00D6}"/>
              </a:ext>
            </a:extLst>
          </p:cNvPr>
          <p:cNvSpPr txBox="1"/>
          <p:nvPr/>
        </p:nvSpPr>
        <p:spPr>
          <a:xfrm>
            <a:off x="1364255" y="2844408"/>
            <a:ext cx="1540332" cy="369332"/>
          </a:xfrm>
          <a:prstGeom prst="rect">
            <a:avLst/>
          </a:prstGeom>
          <a:noFill/>
        </p:spPr>
        <p:txBody>
          <a:bodyPr wrap="square" rtlCol="0">
            <a:spAutoFit/>
          </a:bodyPr>
          <a:lstStyle/>
          <a:p>
            <a:r xmlns:a="http://schemas.openxmlformats.org/drawingml/2006/main">
              <a:rPr lang="en" dirty="0"/>
              <a:t>photo</a:t>
            </a:r>
          </a:p>
        </p:txBody>
      </p:sp>
      <p:sp>
        <p:nvSpPr>
          <p:cNvPr id="42" name="ZoneTexte 41">
            <a:extLst>
              <a:ext uri="{FF2B5EF4-FFF2-40B4-BE49-F238E27FC236}">
                <a16:creationId xmlns:a16="http://schemas.microsoft.com/office/drawing/2014/main" id="{0D5720DF-755F-AF39-5126-3ED706FC9981}"/>
              </a:ext>
            </a:extLst>
          </p:cNvPr>
          <p:cNvSpPr txBox="1"/>
          <p:nvPr/>
        </p:nvSpPr>
        <p:spPr>
          <a:xfrm>
            <a:off x="788480" y="1514547"/>
            <a:ext cx="2787473" cy="369332"/>
          </a:xfrm>
          <a:prstGeom prst="rect">
            <a:avLst/>
          </a:prstGeom>
          <a:noFill/>
        </p:spPr>
        <p:txBody>
          <a:bodyPr wrap="square" rtlCol="0">
            <a:spAutoFit/>
          </a:bodyPr>
          <a:lstStyle/>
          <a:p>
            <a:r xmlns:a="http://schemas.openxmlformats.org/drawingml/2006/main">
              <a:rPr lang="en" dirty="0"/>
              <a:t>Filter I want to see</a:t>
            </a:r>
          </a:p>
        </p:txBody>
      </p:sp>
      <p:sp>
        <p:nvSpPr>
          <p:cNvPr id="43" name="Rectangle 42">
            <a:extLst>
              <a:ext uri="{FF2B5EF4-FFF2-40B4-BE49-F238E27FC236}">
                <a16:creationId xmlns:a16="http://schemas.microsoft.com/office/drawing/2014/main" id="{29AF08E8-FE55-6BB8-E743-F2A441107717}"/>
              </a:ext>
            </a:extLst>
          </p:cNvPr>
          <p:cNvSpPr/>
          <p:nvPr/>
        </p:nvSpPr>
        <p:spPr>
          <a:xfrm>
            <a:off x="717361" y="1514547"/>
            <a:ext cx="240862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4" name="ZoneTexte 43">
            <a:extLst>
              <a:ext uri="{FF2B5EF4-FFF2-40B4-BE49-F238E27FC236}">
                <a16:creationId xmlns:a16="http://schemas.microsoft.com/office/drawing/2014/main" id="{14774261-2AD7-3C43-3A2F-A1C83967BF91}"/>
              </a:ext>
            </a:extLst>
          </p:cNvPr>
          <p:cNvSpPr txBox="1"/>
          <p:nvPr/>
        </p:nvSpPr>
        <p:spPr>
          <a:xfrm>
            <a:off x="3996366" y="1492304"/>
            <a:ext cx="2787473" cy="369332"/>
          </a:xfrm>
          <a:prstGeom prst="rect">
            <a:avLst/>
          </a:prstGeom>
          <a:noFill/>
        </p:spPr>
        <p:txBody>
          <a:bodyPr wrap="square" rtlCol="0">
            <a:spAutoFit/>
          </a:bodyPr>
          <a:lstStyle/>
          <a:p>
            <a:r xmlns:a="http://schemas.openxmlformats.org/drawingml/2006/main">
              <a:rPr lang="en" dirty="0"/>
              <a:t>Filter I want to block</a:t>
            </a:r>
          </a:p>
        </p:txBody>
      </p:sp>
      <p:sp>
        <p:nvSpPr>
          <p:cNvPr id="45" name="Rectangle 44">
            <a:extLst>
              <a:ext uri="{FF2B5EF4-FFF2-40B4-BE49-F238E27FC236}">
                <a16:creationId xmlns:a16="http://schemas.microsoft.com/office/drawing/2014/main" id="{3FA5080E-5E2D-AD9F-A872-ABFF5B7D6310}"/>
              </a:ext>
            </a:extLst>
          </p:cNvPr>
          <p:cNvSpPr/>
          <p:nvPr/>
        </p:nvSpPr>
        <p:spPr>
          <a:xfrm>
            <a:off x="3811798" y="1514463"/>
            <a:ext cx="240862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6" name="ZoneTexte 45">
            <a:extLst>
              <a:ext uri="{FF2B5EF4-FFF2-40B4-BE49-F238E27FC236}">
                <a16:creationId xmlns:a16="http://schemas.microsoft.com/office/drawing/2014/main" id="{6CB3110E-72E5-0FFE-F31D-B5E6FE3A278D}"/>
              </a:ext>
            </a:extLst>
          </p:cNvPr>
          <p:cNvSpPr txBox="1"/>
          <p:nvPr/>
        </p:nvSpPr>
        <p:spPr>
          <a:xfrm>
            <a:off x="454931" y="3996726"/>
            <a:ext cx="2517556" cy="369332"/>
          </a:xfrm>
          <a:prstGeom prst="rect">
            <a:avLst/>
          </a:prstGeom>
          <a:noFill/>
        </p:spPr>
        <p:txBody>
          <a:bodyPr wrap="square" rtlCol="0">
            <a:spAutoFit/>
          </a:bodyPr>
          <a:lstStyle/>
          <a:p>
            <a:r xmlns:a="http://schemas.openxmlformats.org/drawingml/2006/main">
              <a:rPr lang="en" dirty="0"/>
              <a:t>Number of days of seniority</a:t>
            </a:r>
          </a:p>
        </p:txBody>
      </p:sp>
      <p:sp>
        <p:nvSpPr>
          <p:cNvPr id="49" name="Ellipse 48">
            <a:extLst>
              <a:ext uri="{FF2B5EF4-FFF2-40B4-BE49-F238E27FC236}">
                <a16:creationId xmlns:a16="http://schemas.microsoft.com/office/drawing/2014/main" id="{36F121B5-58CC-48D4-EBCD-62DF568BAFDD}"/>
              </a:ext>
            </a:extLst>
          </p:cNvPr>
          <p:cNvSpPr/>
          <p:nvPr/>
        </p:nvSpPr>
        <p:spPr>
          <a:xfrm>
            <a:off x="2646056" y="2322002"/>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51" name="ZoneTexte 50">
            <a:extLst>
              <a:ext uri="{FF2B5EF4-FFF2-40B4-BE49-F238E27FC236}">
                <a16:creationId xmlns:a16="http://schemas.microsoft.com/office/drawing/2014/main" id="{7C45CBEC-23AF-8A0F-55F1-93CB80D0FD64}"/>
              </a:ext>
            </a:extLst>
          </p:cNvPr>
          <p:cNvSpPr txBox="1"/>
          <p:nvPr/>
        </p:nvSpPr>
        <p:spPr>
          <a:xfrm>
            <a:off x="182860" y="4929850"/>
            <a:ext cx="1164046" cy="369332"/>
          </a:xfrm>
          <a:prstGeom prst="rect">
            <a:avLst/>
          </a:prstGeom>
          <a:noFill/>
        </p:spPr>
        <p:txBody>
          <a:bodyPr wrap="square" rtlCol="0">
            <a:spAutoFit/>
          </a:bodyPr>
          <a:lstStyle/>
          <a:p>
            <a:r xmlns:a="http://schemas.openxmlformats.org/drawingml/2006/main">
              <a:rPr lang="en" dirty="0"/>
              <a:t>pseudo</a:t>
            </a:r>
          </a:p>
        </p:txBody>
      </p:sp>
      <p:sp>
        <p:nvSpPr>
          <p:cNvPr id="52" name="ZoneTexte 51">
            <a:extLst>
              <a:ext uri="{FF2B5EF4-FFF2-40B4-BE49-F238E27FC236}">
                <a16:creationId xmlns:a16="http://schemas.microsoft.com/office/drawing/2014/main" id="{BEE0186E-B69D-85EA-4458-EE34E2ECE94B}"/>
              </a:ext>
            </a:extLst>
          </p:cNvPr>
          <p:cNvSpPr txBox="1"/>
          <p:nvPr/>
        </p:nvSpPr>
        <p:spPr>
          <a:xfrm>
            <a:off x="1510205" y="4954248"/>
            <a:ext cx="1164046" cy="369332"/>
          </a:xfrm>
          <a:prstGeom prst="rect">
            <a:avLst/>
          </a:prstGeom>
          <a:noFill/>
        </p:spPr>
        <p:txBody>
          <a:bodyPr wrap="square" rtlCol="0">
            <a:spAutoFit/>
          </a:bodyPr>
          <a:lstStyle/>
          <a:p>
            <a:r xmlns:a="http://schemas.openxmlformats.org/drawingml/2006/main">
              <a:rPr lang="en" dirty="0"/>
              <a:t>age</a:t>
            </a:r>
          </a:p>
        </p:txBody>
      </p:sp>
      <p:sp>
        <p:nvSpPr>
          <p:cNvPr id="53" name="ZoneTexte 52">
            <a:extLst>
              <a:ext uri="{FF2B5EF4-FFF2-40B4-BE49-F238E27FC236}">
                <a16:creationId xmlns:a16="http://schemas.microsoft.com/office/drawing/2014/main" id="{0BC7178B-A5BF-ADCE-DE26-4F561A6950DA}"/>
              </a:ext>
            </a:extLst>
          </p:cNvPr>
          <p:cNvSpPr txBox="1"/>
          <p:nvPr/>
        </p:nvSpPr>
        <p:spPr>
          <a:xfrm>
            <a:off x="2390464" y="4954248"/>
            <a:ext cx="1164046" cy="369332"/>
          </a:xfrm>
          <a:prstGeom prst="rect">
            <a:avLst/>
          </a:prstGeom>
          <a:noFill/>
        </p:spPr>
        <p:txBody>
          <a:bodyPr wrap="square" rtlCol="0">
            <a:spAutoFit/>
          </a:bodyPr>
          <a:lstStyle/>
          <a:p>
            <a:r xmlns:a="http://schemas.openxmlformats.org/drawingml/2006/main">
              <a:rPr lang="en" dirty="0"/>
              <a:t>city</a:t>
            </a:r>
          </a:p>
        </p:txBody>
      </p:sp>
      <p:sp>
        <p:nvSpPr>
          <p:cNvPr id="54" name="ZoneTexte 53">
            <a:extLst>
              <a:ext uri="{FF2B5EF4-FFF2-40B4-BE49-F238E27FC236}">
                <a16:creationId xmlns:a16="http://schemas.microsoft.com/office/drawing/2014/main" id="{02B4AB71-64B3-A569-F921-38B6BA773BE5}"/>
              </a:ext>
            </a:extLst>
          </p:cNvPr>
          <p:cNvSpPr txBox="1"/>
          <p:nvPr/>
        </p:nvSpPr>
        <p:spPr>
          <a:xfrm>
            <a:off x="152755" y="5411499"/>
            <a:ext cx="3352819" cy="369332"/>
          </a:xfrm>
          <a:prstGeom prst="rect">
            <a:avLst/>
          </a:prstGeom>
          <a:noFill/>
        </p:spPr>
        <p:txBody>
          <a:bodyPr wrap="square" rtlCol="0">
            <a:spAutoFit/>
          </a:bodyPr>
          <a:lstStyle/>
          <a:p>
            <a:r xmlns:a="http://schemas.openxmlformats.org/drawingml/2006/main">
              <a:rPr lang="en" dirty="0"/>
              <a:t>Interested in</a:t>
            </a:r>
          </a:p>
        </p:txBody>
      </p:sp>
      <p:sp>
        <p:nvSpPr>
          <p:cNvPr id="55" name="ZoneTexte 54">
            <a:extLst>
              <a:ext uri="{FF2B5EF4-FFF2-40B4-BE49-F238E27FC236}">
                <a16:creationId xmlns:a16="http://schemas.microsoft.com/office/drawing/2014/main" id="{2F4F5C49-6D44-3D64-450D-CBEDA4D150BC}"/>
              </a:ext>
            </a:extLst>
          </p:cNvPr>
          <p:cNvSpPr txBox="1"/>
          <p:nvPr/>
        </p:nvSpPr>
        <p:spPr>
          <a:xfrm>
            <a:off x="128261" y="6065148"/>
            <a:ext cx="3352819" cy="369332"/>
          </a:xfrm>
          <a:prstGeom prst="rect">
            <a:avLst/>
          </a:prstGeom>
          <a:noFill/>
        </p:spPr>
        <p:txBody>
          <a:bodyPr wrap="square" rtlCol="0">
            <a:spAutoFit/>
          </a:bodyPr>
          <a:lstStyle/>
          <a:p>
            <a:r xmlns:a="http://schemas.openxmlformats.org/drawingml/2006/main">
              <a:rPr lang="en" dirty="0"/>
              <a:t>description</a:t>
            </a:r>
          </a:p>
        </p:txBody>
      </p:sp>
      <p:sp>
        <p:nvSpPr>
          <p:cNvPr id="56" name="Rectangle : coins arrondis 55">
            <a:extLst>
              <a:ext uri="{FF2B5EF4-FFF2-40B4-BE49-F238E27FC236}">
                <a16:creationId xmlns:a16="http://schemas.microsoft.com/office/drawing/2014/main" id="{E3E634E6-2B84-E302-D2BF-72882270ED66}"/>
              </a:ext>
            </a:extLst>
          </p:cNvPr>
          <p:cNvSpPr/>
          <p:nvPr/>
        </p:nvSpPr>
        <p:spPr>
          <a:xfrm>
            <a:off x="3979323" y="2055230"/>
            <a:ext cx="3601359" cy="4640563"/>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Ellipse 62">
            <a:extLst>
              <a:ext uri="{FF2B5EF4-FFF2-40B4-BE49-F238E27FC236}">
                <a16:creationId xmlns:a16="http://schemas.microsoft.com/office/drawing/2014/main" id="{265B1605-1909-F8F3-AD9D-7286D03A6167}"/>
              </a:ext>
            </a:extLst>
          </p:cNvPr>
          <p:cNvSpPr/>
          <p:nvPr/>
        </p:nvSpPr>
        <p:spPr>
          <a:xfrm>
            <a:off x="6538666" y="2455115"/>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64" name="Rectangle 63">
            <a:extLst>
              <a:ext uri="{FF2B5EF4-FFF2-40B4-BE49-F238E27FC236}">
                <a16:creationId xmlns:a16="http://schemas.microsoft.com/office/drawing/2014/main" id="{4C91AA4F-2E72-AF81-6EFE-C5B223B6FAC3}"/>
              </a:ext>
            </a:extLst>
          </p:cNvPr>
          <p:cNvSpPr/>
          <p:nvPr/>
        </p:nvSpPr>
        <p:spPr>
          <a:xfrm>
            <a:off x="4590127" y="2137454"/>
            <a:ext cx="2355296" cy="1717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ZoneTexte 64">
            <a:extLst>
              <a:ext uri="{FF2B5EF4-FFF2-40B4-BE49-F238E27FC236}">
                <a16:creationId xmlns:a16="http://schemas.microsoft.com/office/drawing/2014/main" id="{76AAC3B0-5467-4131-F370-8B3DDD70D826}"/>
              </a:ext>
            </a:extLst>
          </p:cNvPr>
          <p:cNvSpPr txBox="1"/>
          <p:nvPr/>
        </p:nvSpPr>
        <p:spPr>
          <a:xfrm>
            <a:off x="5286081" y="2844408"/>
            <a:ext cx="1540332" cy="369332"/>
          </a:xfrm>
          <a:prstGeom prst="rect">
            <a:avLst/>
          </a:prstGeom>
          <a:noFill/>
        </p:spPr>
        <p:txBody>
          <a:bodyPr wrap="square" rtlCol="0">
            <a:spAutoFit/>
          </a:bodyPr>
          <a:lstStyle/>
          <a:p>
            <a:r xmlns:a="http://schemas.openxmlformats.org/drawingml/2006/main">
              <a:rPr lang="en" dirty="0"/>
              <a:t>photo</a:t>
            </a:r>
          </a:p>
        </p:txBody>
      </p:sp>
      <p:sp>
        <p:nvSpPr>
          <p:cNvPr id="66" name="ZoneTexte 65">
            <a:extLst>
              <a:ext uri="{FF2B5EF4-FFF2-40B4-BE49-F238E27FC236}">
                <a16:creationId xmlns:a16="http://schemas.microsoft.com/office/drawing/2014/main" id="{268625B8-8979-17C7-765F-E0ED90441974}"/>
              </a:ext>
            </a:extLst>
          </p:cNvPr>
          <p:cNvSpPr txBox="1"/>
          <p:nvPr/>
        </p:nvSpPr>
        <p:spPr>
          <a:xfrm>
            <a:off x="4376757" y="3996726"/>
            <a:ext cx="2517556" cy="369332"/>
          </a:xfrm>
          <a:prstGeom prst="rect">
            <a:avLst/>
          </a:prstGeom>
          <a:noFill/>
        </p:spPr>
        <p:txBody>
          <a:bodyPr wrap="square" rtlCol="0">
            <a:spAutoFit/>
          </a:bodyPr>
          <a:lstStyle/>
          <a:p>
            <a:r xmlns:a="http://schemas.openxmlformats.org/drawingml/2006/main">
              <a:rPr lang="en" dirty="0"/>
              <a:t>Number of days of seniority</a:t>
            </a:r>
          </a:p>
        </p:txBody>
      </p:sp>
      <p:sp>
        <p:nvSpPr>
          <p:cNvPr id="67" name="Ellipse 66">
            <a:extLst>
              <a:ext uri="{FF2B5EF4-FFF2-40B4-BE49-F238E27FC236}">
                <a16:creationId xmlns:a16="http://schemas.microsoft.com/office/drawing/2014/main" id="{232897C0-3162-965E-3E73-B0AAA2C4CD9D}"/>
              </a:ext>
            </a:extLst>
          </p:cNvPr>
          <p:cNvSpPr/>
          <p:nvPr/>
        </p:nvSpPr>
        <p:spPr>
          <a:xfrm>
            <a:off x="6567882" y="2322002"/>
            <a:ext cx="206467" cy="21336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68" name="ZoneTexte 67">
            <a:extLst>
              <a:ext uri="{FF2B5EF4-FFF2-40B4-BE49-F238E27FC236}">
                <a16:creationId xmlns:a16="http://schemas.microsoft.com/office/drawing/2014/main" id="{4F68F820-AF26-2A01-A02D-B0D6DDF7FFDE}"/>
              </a:ext>
            </a:extLst>
          </p:cNvPr>
          <p:cNvSpPr txBox="1"/>
          <p:nvPr/>
        </p:nvSpPr>
        <p:spPr>
          <a:xfrm>
            <a:off x="4104686" y="4929850"/>
            <a:ext cx="1164046" cy="369332"/>
          </a:xfrm>
          <a:prstGeom prst="rect">
            <a:avLst/>
          </a:prstGeom>
          <a:noFill/>
        </p:spPr>
        <p:txBody>
          <a:bodyPr wrap="square" rtlCol="0">
            <a:spAutoFit/>
          </a:bodyPr>
          <a:lstStyle/>
          <a:p>
            <a:r xmlns:a="http://schemas.openxmlformats.org/drawingml/2006/main">
              <a:rPr lang="en" dirty="0"/>
              <a:t>pseudo</a:t>
            </a:r>
          </a:p>
        </p:txBody>
      </p:sp>
      <p:sp>
        <p:nvSpPr>
          <p:cNvPr id="69" name="ZoneTexte 68">
            <a:extLst>
              <a:ext uri="{FF2B5EF4-FFF2-40B4-BE49-F238E27FC236}">
                <a16:creationId xmlns:a16="http://schemas.microsoft.com/office/drawing/2014/main" id="{D7DC0F21-183C-7560-DCA9-91C2ED4271A4}"/>
              </a:ext>
            </a:extLst>
          </p:cNvPr>
          <p:cNvSpPr txBox="1"/>
          <p:nvPr/>
        </p:nvSpPr>
        <p:spPr>
          <a:xfrm>
            <a:off x="5432031" y="4954248"/>
            <a:ext cx="1164046" cy="369332"/>
          </a:xfrm>
          <a:prstGeom prst="rect">
            <a:avLst/>
          </a:prstGeom>
          <a:noFill/>
        </p:spPr>
        <p:txBody>
          <a:bodyPr wrap="square" rtlCol="0">
            <a:spAutoFit/>
          </a:bodyPr>
          <a:lstStyle/>
          <a:p>
            <a:r xmlns:a="http://schemas.openxmlformats.org/drawingml/2006/main">
              <a:rPr lang="en" dirty="0"/>
              <a:t>age</a:t>
            </a:r>
          </a:p>
        </p:txBody>
      </p:sp>
      <p:sp>
        <p:nvSpPr>
          <p:cNvPr id="70" name="ZoneTexte 69">
            <a:extLst>
              <a:ext uri="{FF2B5EF4-FFF2-40B4-BE49-F238E27FC236}">
                <a16:creationId xmlns:a16="http://schemas.microsoft.com/office/drawing/2014/main" id="{FA784840-18AF-BBBC-33F5-DFE50D260399}"/>
              </a:ext>
            </a:extLst>
          </p:cNvPr>
          <p:cNvSpPr txBox="1"/>
          <p:nvPr/>
        </p:nvSpPr>
        <p:spPr>
          <a:xfrm>
            <a:off x="6312290" y="4954248"/>
            <a:ext cx="1164046" cy="369332"/>
          </a:xfrm>
          <a:prstGeom prst="rect">
            <a:avLst/>
          </a:prstGeom>
          <a:noFill/>
        </p:spPr>
        <p:txBody>
          <a:bodyPr wrap="square" rtlCol="0">
            <a:spAutoFit/>
          </a:bodyPr>
          <a:lstStyle/>
          <a:p>
            <a:r xmlns:a="http://schemas.openxmlformats.org/drawingml/2006/main">
              <a:rPr lang="en" dirty="0"/>
              <a:t>city</a:t>
            </a:r>
          </a:p>
        </p:txBody>
      </p:sp>
      <p:sp>
        <p:nvSpPr>
          <p:cNvPr id="71" name="ZoneTexte 70">
            <a:extLst>
              <a:ext uri="{FF2B5EF4-FFF2-40B4-BE49-F238E27FC236}">
                <a16:creationId xmlns:a16="http://schemas.microsoft.com/office/drawing/2014/main" id="{5A3CF151-A1DA-DDB8-B5C9-9DF553C7E19B}"/>
              </a:ext>
            </a:extLst>
          </p:cNvPr>
          <p:cNvSpPr txBox="1"/>
          <p:nvPr/>
        </p:nvSpPr>
        <p:spPr>
          <a:xfrm>
            <a:off x="4074581" y="5411499"/>
            <a:ext cx="3352819" cy="369332"/>
          </a:xfrm>
          <a:prstGeom prst="rect">
            <a:avLst/>
          </a:prstGeom>
          <a:noFill/>
        </p:spPr>
        <p:txBody>
          <a:bodyPr wrap="square" rtlCol="0">
            <a:spAutoFit/>
          </a:bodyPr>
          <a:lstStyle/>
          <a:p>
            <a:r xmlns:a="http://schemas.openxmlformats.org/drawingml/2006/main">
              <a:rPr lang="en" dirty="0"/>
              <a:t>Interested in</a:t>
            </a:r>
          </a:p>
        </p:txBody>
      </p:sp>
      <p:sp>
        <p:nvSpPr>
          <p:cNvPr id="72" name="ZoneTexte 71">
            <a:extLst>
              <a:ext uri="{FF2B5EF4-FFF2-40B4-BE49-F238E27FC236}">
                <a16:creationId xmlns:a16="http://schemas.microsoft.com/office/drawing/2014/main" id="{8466C1CA-9638-AB14-B111-0075951FE349}"/>
              </a:ext>
            </a:extLst>
          </p:cNvPr>
          <p:cNvSpPr txBox="1"/>
          <p:nvPr/>
        </p:nvSpPr>
        <p:spPr>
          <a:xfrm>
            <a:off x="4050087" y="6065148"/>
            <a:ext cx="3352819" cy="369332"/>
          </a:xfrm>
          <a:prstGeom prst="rect">
            <a:avLst/>
          </a:prstGeom>
          <a:noFill/>
        </p:spPr>
        <p:txBody>
          <a:bodyPr wrap="square" rtlCol="0">
            <a:spAutoFit/>
          </a:bodyPr>
          <a:lstStyle/>
          <a:p>
            <a:r xmlns:a="http://schemas.openxmlformats.org/drawingml/2006/main">
              <a:rPr lang="en" dirty="0"/>
              <a:t>description</a:t>
            </a:r>
          </a:p>
        </p:txBody>
      </p:sp>
      <p:sp>
        <p:nvSpPr>
          <p:cNvPr id="73" name="ZoneTexte 72">
            <a:extLst>
              <a:ext uri="{FF2B5EF4-FFF2-40B4-BE49-F238E27FC236}">
                <a16:creationId xmlns:a16="http://schemas.microsoft.com/office/drawing/2014/main" id="{59EAC9F9-F45C-67F4-1921-9628AD967945}"/>
              </a:ext>
            </a:extLst>
          </p:cNvPr>
          <p:cNvSpPr txBox="1"/>
          <p:nvPr/>
        </p:nvSpPr>
        <p:spPr>
          <a:xfrm>
            <a:off x="6909155" y="2657970"/>
            <a:ext cx="1164046" cy="369332"/>
          </a:xfrm>
          <a:prstGeom prst="rect">
            <a:avLst/>
          </a:prstGeom>
          <a:noFill/>
        </p:spPr>
        <p:txBody>
          <a:bodyPr wrap="square" rtlCol="0">
            <a:spAutoFit/>
          </a:bodyPr>
          <a:lstStyle/>
          <a:p>
            <a:r xmlns:a="http://schemas.openxmlformats.org/drawingml/2006/main">
              <a:rPr lang="en" b="1" i="1" u="sng" dirty="0"/>
              <a:t>ELITE</a:t>
            </a:r>
          </a:p>
        </p:txBody>
      </p:sp>
      <p:sp>
        <p:nvSpPr>
          <p:cNvPr id="2" name="ZoneTexte 1">
            <a:extLst>
              <a:ext uri="{FF2B5EF4-FFF2-40B4-BE49-F238E27FC236}">
                <a16:creationId xmlns:a16="http://schemas.microsoft.com/office/drawing/2014/main" id="{35FE3B6A-AE25-A0FD-C1A1-622F6382760C}"/>
              </a:ext>
            </a:extLst>
          </p:cNvPr>
          <p:cNvSpPr txBox="1"/>
          <p:nvPr/>
        </p:nvSpPr>
        <p:spPr>
          <a:xfrm>
            <a:off x="296387" y="717296"/>
            <a:ext cx="1164046" cy="369332"/>
          </a:xfrm>
          <a:prstGeom prst="rect">
            <a:avLst/>
          </a:prstGeom>
          <a:noFill/>
        </p:spPr>
        <p:txBody>
          <a:bodyPr wrap="square" rtlCol="0">
            <a:spAutoFit/>
          </a:bodyPr>
          <a:lstStyle/>
          <a:p>
            <a:r xmlns:a="http://schemas.openxmlformats.org/drawingml/2006/main">
              <a:rPr lang="en" dirty="0"/>
              <a:t>match</a:t>
            </a:r>
          </a:p>
        </p:txBody>
      </p:sp>
      <p:sp>
        <p:nvSpPr>
          <p:cNvPr id="3" name="Rectangle 2">
            <a:extLst>
              <a:ext uri="{FF2B5EF4-FFF2-40B4-BE49-F238E27FC236}">
                <a16:creationId xmlns:a16="http://schemas.microsoft.com/office/drawing/2014/main" id="{2A96CB79-EA4D-A3B1-262E-3E8D0D9504C1}"/>
              </a:ext>
            </a:extLst>
          </p:cNvPr>
          <p:cNvSpPr/>
          <p:nvPr/>
        </p:nvSpPr>
        <p:spPr>
          <a:xfrm>
            <a:off x="225267" y="717296"/>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ZoneTexte 8">
            <a:extLst>
              <a:ext uri="{FF2B5EF4-FFF2-40B4-BE49-F238E27FC236}">
                <a16:creationId xmlns:a16="http://schemas.microsoft.com/office/drawing/2014/main" id="{ED89A62D-0310-186B-2210-3D1CCE391648}"/>
              </a:ext>
            </a:extLst>
          </p:cNvPr>
          <p:cNvSpPr txBox="1"/>
          <p:nvPr/>
        </p:nvSpPr>
        <p:spPr>
          <a:xfrm>
            <a:off x="1557110" y="716864"/>
            <a:ext cx="1673155" cy="369332"/>
          </a:xfrm>
          <a:prstGeom prst="rect">
            <a:avLst/>
          </a:prstGeom>
          <a:noFill/>
        </p:spPr>
        <p:txBody>
          <a:bodyPr wrap="square" rtlCol="0">
            <a:spAutoFit/>
          </a:bodyPr>
          <a:lstStyle/>
          <a:p>
            <a:r xmlns:a="http://schemas.openxmlformats.org/drawingml/2006/main">
              <a:rPr lang="en" dirty="0">
                <a:highlight>
                  <a:srgbClr val="FF0000"/>
                </a:highlight>
              </a:rPr>
              <a:t>List of profiles</a:t>
            </a:r>
          </a:p>
        </p:txBody>
      </p:sp>
      <p:sp>
        <p:nvSpPr>
          <p:cNvPr id="10" name="Rectangle 9">
            <a:extLst>
              <a:ext uri="{FF2B5EF4-FFF2-40B4-BE49-F238E27FC236}">
                <a16:creationId xmlns:a16="http://schemas.microsoft.com/office/drawing/2014/main" id="{54BEADC8-C759-ECFC-C6F2-4EB42CFA3AEC}"/>
              </a:ext>
            </a:extLst>
          </p:cNvPr>
          <p:cNvSpPr/>
          <p:nvPr/>
        </p:nvSpPr>
        <p:spPr>
          <a:xfrm>
            <a:off x="1557111" y="716864"/>
            <a:ext cx="1524128" cy="3770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highlight>
                <a:srgbClr val="FF0000"/>
              </a:highlight>
            </a:endParaRPr>
          </a:p>
        </p:txBody>
      </p:sp>
      <p:sp>
        <p:nvSpPr>
          <p:cNvPr id="24" name="ZoneTexte 23">
            <a:extLst>
              <a:ext uri="{FF2B5EF4-FFF2-40B4-BE49-F238E27FC236}">
                <a16:creationId xmlns:a16="http://schemas.microsoft.com/office/drawing/2014/main" id="{C28E8EEE-31AA-91EB-B60D-3B61CF02E506}"/>
              </a:ext>
            </a:extLst>
          </p:cNvPr>
          <p:cNvSpPr txBox="1"/>
          <p:nvPr/>
        </p:nvSpPr>
        <p:spPr>
          <a:xfrm>
            <a:off x="3405347" y="717296"/>
            <a:ext cx="1164046" cy="369332"/>
          </a:xfrm>
          <a:prstGeom prst="rect">
            <a:avLst/>
          </a:prstGeom>
          <a:noFill/>
        </p:spPr>
        <p:txBody>
          <a:bodyPr wrap="square" rtlCol="0">
            <a:spAutoFit/>
          </a:bodyPr>
          <a:lstStyle/>
          <a:p>
            <a:r xmlns:a="http://schemas.openxmlformats.org/drawingml/2006/main">
              <a:rPr lang="en" dirty="0"/>
              <a:t>favorite</a:t>
            </a:r>
          </a:p>
        </p:txBody>
      </p:sp>
      <p:sp>
        <p:nvSpPr>
          <p:cNvPr id="25" name="Rectangle 24">
            <a:extLst>
              <a:ext uri="{FF2B5EF4-FFF2-40B4-BE49-F238E27FC236}">
                <a16:creationId xmlns:a16="http://schemas.microsoft.com/office/drawing/2014/main" id="{43EF5080-B663-09F4-B792-B2D44CD46A93}"/>
              </a:ext>
            </a:extLst>
          </p:cNvPr>
          <p:cNvSpPr/>
          <p:nvPr/>
        </p:nvSpPr>
        <p:spPr>
          <a:xfrm>
            <a:off x="3334227" y="717296"/>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2" name="ZoneTexte 31">
            <a:extLst>
              <a:ext uri="{FF2B5EF4-FFF2-40B4-BE49-F238E27FC236}">
                <a16:creationId xmlns:a16="http://schemas.microsoft.com/office/drawing/2014/main" id="{A72744EE-9B47-1E48-9B6B-34802B0D39ED}"/>
              </a:ext>
            </a:extLst>
          </p:cNvPr>
          <p:cNvSpPr txBox="1"/>
          <p:nvPr/>
        </p:nvSpPr>
        <p:spPr>
          <a:xfrm>
            <a:off x="4715309" y="699810"/>
            <a:ext cx="1164046" cy="369332"/>
          </a:xfrm>
          <a:prstGeom prst="rect">
            <a:avLst/>
          </a:prstGeom>
          <a:noFill/>
        </p:spPr>
        <p:txBody>
          <a:bodyPr wrap="square" rtlCol="0">
            <a:spAutoFit/>
          </a:bodyPr>
          <a:lstStyle/>
          <a:p>
            <a:r xmlns:a="http://schemas.openxmlformats.org/drawingml/2006/main">
              <a:rPr lang="en" dirty="0"/>
              <a:t>archive</a:t>
            </a:r>
          </a:p>
        </p:txBody>
      </p:sp>
      <p:sp>
        <p:nvSpPr>
          <p:cNvPr id="33" name="Rectangle 32">
            <a:extLst>
              <a:ext uri="{FF2B5EF4-FFF2-40B4-BE49-F238E27FC236}">
                <a16:creationId xmlns:a16="http://schemas.microsoft.com/office/drawing/2014/main" id="{7D72D0C4-BE1F-E13E-84F3-86E0B0AF7167}"/>
              </a:ext>
            </a:extLst>
          </p:cNvPr>
          <p:cNvSpPr/>
          <p:nvPr/>
        </p:nvSpPr>
        <p:spPr>
          <a:xfrm>
            <a:off x="4644189" y="699810"/>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4" name="Rectangle 33">
            <a:extLst>
              <a:ext uri="{FF2B5EF4-FFF2-40B4-BE49-F238E27FC236}">
                <a16:creationId xmlns:a16="http://schemas.microsoft.com/office/drawing/2014/main" id="{D28E83FC-5F7E-A80B-BA05-7FDC65C6D09E}"/>
              </a:ext>
            </a:extLst>
          </p:cNvPr>
          <p:cNvSpPr/>
          <p:nvPr/>
        </p:nvSpPr>
        <p:spPr>
          <a:xfrm>
            <a:off x="1913252" y="4508290"/>
            <a:ext cx="697653" cy="419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5" name="ZoneTexte 34">
            <a:extLst>
              <a:ext uri="{FF2B5EF4-FFF2-40B4-BE49-F238E27FC236}">
                <a16:creationId xmlns:a16="http://schemas.microsoft.com/office/drawing/2014/main" id="{A44EB468-0CDD-8C2C-7744-D67A7547D159}"/>
              </a:ext>
            </a:extLst>
          </p:cNvPr>
          <p:cNvSpPr txBox="1"/>
          <p:nvPr/>
        </p:nvSpPr>
        <p:spPr>
          <a:xfrm>
            <a:off x="1857079" y="4535168"/>
            <a:ext cx="1164046" cy="369332"/>
          </a:xfrm>
          <a:prstGeom prst="rect">
            <a:avLst/>
          </a:prstGeom>
          <a:noFill/>
        </p:spPr>
        <p:txBody>
          <a:bodyPr wrap="square" rtlCol="0">
            <a:spAutoFit/>
          </a:bodyPr>
          <a:lstStyle/>
          <a:p>
            <a:r xmlns:a="http://schemas.openxmlformats.org/drawingml/2006/main">
              <a:rPr lang="en" dirty="0"/>
              <a:t>favorites</a:t>
            </a:r>
          </a:p>
        </p:txBody>
      </p:sp>
      <p:sp>
        <p:nvSpPr>
          <p:cNvPr id="36" name="ZoneTexte 35">
            <a:extLst>
              <a:ext uri="{FF2B5EF4-FFF2-40B4-BE49-F238E27FC236}">
                <a16:creationId xmlns:a16="http://schemas.microsoft.com/office/drawing/2014/main" id="{35627815-7AE6-6CB8-AFC3-5B318202F5AC}"/>
              </a:ext>
            </a:extLst>
          </p:cNvPr>
          <p:cNvSpPr txBox="1"/>
          <p:nvPr/>
        </p:nvSpPr>
        <p:spPr>
          <a:xfrm>
            <a:off x="4120114" y="4456629"/>
            <a:ext cx="1164046" cy="369332"/>
          </a:xfrm>
          <a:prstGeom prst="rect">
            <a:avLst/>
          </a:prstGeom>
          <a:noFill/>
        </p:spPr>
        <p:txBody>
          <a:bodyPr wrap="square" rtlCol="0">
            <a:spAutoFit/>
          </a:bodyPr>
          <a:lstStyle/>
          <a:p>
            <a:r xmlns:a="http://schemas.openxmlformats.org/drawingml/2006/main">
              <a:rPr lang="en" dirty="0"/>
              <a:t>like</a:t>
            </a:r>
          </a:p>
        </p:txBody>
      </p:sp>
      <p:sp>
        <p:nvSpPr>
          <p:cNvPr id="37" name="Rectangle 36">
            <a:extLst>
              <a:ext uri="{FF2B5EF4-FFF2-40B4-BE49-F238E27FC236}">
                <a16:creationId xmlns:a16="http://schemas.microsoft.com/office/drawing/2014/main" id="{CEC89AEF-08DB-3725-5C58-929EA5F6F152}"/>
              </a:ext>
            </a:extLst>
          </p:cNvPr>
          <p:cNvSpPr/>
          <p:nvPr/>
        </p:nvSpPr>
        <p:spPr>
          <a:xfrm>
            <a:off x="4048994" y="4456629"/>
            <a:ext cx="697653" cy="419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8" name="ZoneTexte 37">
            <a:extLst>
              <a:ext uri="{FF2B5EF4-FFF2-40B4-BE49-F238E27FC236}">
                <a16:creationId xmlns:a16="http://schemas.microsoft.com/office/drawing/2014/main" id="{10438E96-B47B-23A2-9829-C93D255E0051}"/>
              </a:ext>
            </a:extLst>
          </p:cNvPr>
          <p:cNvSpPr txBox="1"/>
          <p:nvPr/>
        </p:nvSpPr>
        <p:spPr>
          <a:xfrm>
            <a:off x="4778608" y="4456218"/>
            <a:ext cx="1164046" cy="369332"/>
          </a:xfrm>
          <a:prstGeom prst="rect">
            <a:avLst/>
          </a:prstGeom>
          <a:noFill/>
        </p:spPr>
        <p:txBody>
          <a:bodyPr wrap="square" rtlCol="0">
            <a:spAutoFit/>
          </a:bodyPr>
          <a:lstStyle/>
          <a:p>
            <a:r xmlns:a="http://schemas.openxmlformats.org/drawingml/2006/main">
              <a:rPr lang="en" dirty="0"/>
              <a:t>message</a:t>
            </a:r>
          </a:p>
        </p:txBody>
      </p:sp>
      <p:sp>
        <p:nvSpPr>
          <p:cNvPr id="39" name="Rectangle 38">
            <a:extLst>
              <a:ext uri="{FF2B5EF4-FFF2-40B4-BE49-F238E27FC236}">
                <a16:creationId xmlns:a16="http://schemas.microsoft.com/office/drawing/2014/main" id="{76D41A1E-DFF2-BCE2-3376-A58D3F9004FD}"/>
              </a:ext>
            </a:extLst>
          </p:cNvPr>
          <p:cNvSpPr/>
          <p:nvPr/>
        </p:nvSpPr>
        <p:spPr>
          <a:xfrm>
            <a:off x="4800099" y="4480257"/>
            <a:ext cx="840849" cy="2804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0" name="Rectangle 39">
            <a:extLst>
              <a:ext uri="{FF2B5EF4-FFF2-40B4-BE49-F238E27FC236}">
                <a16:creationId xmlns:a16="http://schemas.microsoft.com/office/drawing/2014/main" id="{B5D8308D-B510-E427-9636-83B9DA82BF84}"/>
              </a:ext>
            </a:extLst>
          </p:cNvPr>
          <p:cNvSpPr/>
          <p:nvPr/>
        </p:nvSpPr>
        <p:spPr>
          <a:xfrm>
            <a:off x="6640416" y="4453977"/>
            <a:ext cx="918343"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1" name="Rectangle 40">
            <a:extLst>
              <a:ext uri="{FF2B5EF4-FFF2-40B4-BE49-F238E27FC236}">
                <a16:creationId xmlns:a16="http://schemas.microsoft.com/office/drawing/2014/main" id="{5A288D08-78F0-2827-413F-BAAADA900FA0}"/>
              </a:ext>
            </a:extLst>
          </p:cNvPr>
          <p:cNvSpPr/>
          <p:nvPr/>
        </p:nvSpPr>
        <p:spPr>
          <a:xfrm>
            <a:off x="5834686" y="4427099"/>
            <a:ext cx="697653" cy="419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7" name="ZoneTexte 46">
            <a:extLst>
              <a:ext uri="{FF2B5EF4-FFF2-40B4-BE49-F238E27FC236}">
                <a16:creationId xmlns:a16="http://schemas.microsoft.com/office/drawing/2014/main" id="{7FB1EE3E-81CF-0446-1030-826530364BE1}"/>
              </a:ext>
            </a:extLst>
          </p:cNvPr>
          <p:cNvSpPr txBox="1"/>
          <p:nvPr/>
        </p:nvSpPr>
        <p:spPr>
          <a:xfrm>
            <a:off x="5778513" y="4453977"/>
            <a:ext cx="1164046" cy="369332"/>
          </a:xfrm>
          <a:prstGeom prst="rect">
            <a:avLst/>
          </a:prstGeom>
          <a:noFill/>
        </p:spPr>
        <p:txBody>
          <a:bodyPr wrap="square" rtlCol="0">
            <a:spAutoFit/>
          </a:bodyPr>
          <a:lstStyle/>
          <a:p>
            <a:r xmlns:a="http://schemas.openxmlformats.org/drawingml/2006/main">
              <a:rPr lang="en" dirty="0"/>
              <a:t>favorites</a:t>
            </a:r>
          </a:p>
        </p:txBody>
      </p:sp>
      <p:sp>
        <p:nvSpPr>
          <p:cNvPr id="48" name="ZoneTexte 47">
            <a:extLst>
              <a:ext uri="{FF2B5EF4-FFF2-40B4-BE49-F238E27FC236}">
                <a16:creationId xmlns:a16="http://schemas.microsoft.com/office/drawing/2014/main" id="{0B12A7D5-DB3B-B463-94D7-624E0BFC6918}"/>
              </a:ext>
            </a:extLst>
          </p:cNvPr>
          <p:cNvSpPr txBox="1"/>
          <p:nvPr/>
        </p:nvSpPr>
        <p:spPr>
          <a:xfrm>
            <a:off x="6602949" y="4443967"/>
            <a:ext cx="1103096" cy="369332"/>
          </a:xfrm>
          <a:prstGeom prst="rect">
            <a:avLst/>
          </a:prstGeom>
          <a:noFill/>
        </p:spPr>
        <p:txBody>
          <a:bodyPr wrap="square" rtlCol="0">
            <a:spAutoFit/>
          </a:bodyPr>
          <a:lstStyle/>
          <a:p>
            <a:r xmlns:a="http://schemas.openxmlformats.org/drawingml/2006/main">
              <a:rPr lang="en" dirty="0"/>
              <a:t>archive</a:t>
            </a:r>
          </a:p>
        </p:txBody>
      </p:sp>
      <p:sp>
        <p:nvSpPr>
          <p:cNvPr id="15" name="ZoneTexte 14">
            <a:extLst>
              <a:ext uri="{FF2B5EF4-FFF2-40B4-BE49-F238E27FC236}">
                <a16:creationId xmlns:a16="http://schemas.microsoft.com/office/drawing/2014/main" id="{99FD0FB1-0BEE-5BE3-23FF-2825066B4A91}"/>
              </a:ext>
            </a:extLst>
          </p:cNvPr>
          <p:cNvSpPr txBox="1"/>
          <p:nvPr/>
        </p:nvSpPr>
        <p:spPr>
          <a:xfrm>
            <a:off x="5849153" y="697014"/>
            <a:ext cx="1164046" cy="369332"/>
          </a:xfrm>
          <a:prstGeom prst="rect">
            <a:avLst/>
          </a:prstGeom>
          <a:noFill/>
        </p:spPr>
        <p:txBody>
          <a:bodyPr wrap="square" rtlCol="0">
            <a:spAutoFit/>
          </a:bodyPr>
          <a:lstStyle/>
          <a:p>
            <a:r xmlns:a="http://schemas.openxmlformats.org/drawingml/2006/main">
              <a:rPr lang="en" dirty="0"/>
              <a:t>real</a:t>
            </a:r>
          </a:p>
        </p:txBody>
      </p:sp>
      <p:sp>
        <p:nvSpPr>
          <p:cNvPr id="16" name="Rectangle 15">
            <a:extLst>
              <a:ext uri="{FF2B5EF4-FFF2-40B4-BE49-F238E27FC236}">
                <a16:creationId xmlns:a16="http://schemas.microsoft.com/office/drawing/2014/main" id="{B6EB25F1-8FE8-6EEE-C861-558353BB391F}"/>
              </a:ext>
            </a:extLst>
          </p:cNvPr>
          <p:cNvSpPr/>
          <p:nvPr/>
        </p:nvSpPr>
        <p:spPr>
          <a:xfrm>
            <a:off x="5778033" y="697014"/>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0" name="ZoneTexte 49">
            <a:extLst>
              <a:ext uri="{FF2B5EF4-FFF2-40B4-BE49-F238E27FC236}">
                <a16:creationId xmlns:a16="http://schemas.microsoft.com/office/drawing/2014/main" id="{A31943FB-B709-C910-F84F-9F445471B092}"/>
              </a:ext>
            </a:extLst>
          </p:cNvPr>
          <p:cNvSpPr txBox="1"/>
          <p:nvPr/>
        </p:nvSpPr>
        <p:spPr>
          <a:xfrm>
            <a:off x="7122655" y="688731"/>
            <a:ext cx="1164046" cy="369332"/>
          </a:xfrm>
          <a:prstGeom prst="rect">
            <a:avLst/>
          </a:prstGeom>
          <a:noFill/>
        </p:spPr>
        <p:txBody>
          <a:bodyPr wrap="square" rtlCol="0">
            <a:spAutoFit/>
          </a:bodyPr>
          <a:lstStyle/>
          <a:p>
            <a:r xmlns:a="http://schemas.openxmlformats.org/drawingml/2006/main">
              <a:rPr lang="en" dirty="0"/>
              <a:t>story</a:t>
            </a:r>
          </a:p>
        </p:txBody>
      </p:sp>
      <p:sp>
        <p:nvSpPr>
          <p:cNvPr id="57" name="Rectangle 56">
            <a:extLst>
              <a:ext uri="{FF2B5EF4-FFF2-40B4-BE49-F238E27FC236}">
                <a16:creationId xmlns:a16="http://schemas.microsoft.com/office/drawing/2014/main" id="{553B9BAB-74EE-F417-0DDD-ECA21FF2638A}"/>
              </a:ext>
            </a:extLst>
          </p:cNvPr>
          <p:cNvSpPr/>
          <p:nvPr/>
        </p:nvSpPr>
        <p:spPr>
          <a:xfrm>
            <a:off x="7051535" y="688731"/>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8" name="ZoneTexte 57">
            <a:extLst>
              <a:ext uri="{FF2B5EF4-FFF2-40B4-BE49-F238E27FC236}">
                <a16:creationId xmlns:a16="http://schemas.microsoft.com/office/drawing/2014/main" id="{16E7D5CA-DE2F-9795-246C-3BE1A1CAB7A7}"/>
              </a:ext>
            </a:extLst>
          </p:cNvPr>
          <p:cNvSpPr txBox="1"/>
          <p:nvPr/>
        </p:nvSpPr>
        <p:spPr>
          <a:xfrm>
            <a:off x="8369598" y="685777"/>
            <a:ext cx="1164046" cy="369332"/>
          </a:xfrm>
          <a:prstGeom prst="rect">
            <a:avLst/>
          </a:prstGeom>
          <a:noFill/>
        </p:spPr>
        <p:txBody>
          <a:bodyPr wrap="square" rtlCol="0">
            <a:spAutoFit/>
          </a:bodyPr>
          <a:lstStyle/>
          <a:p>
            <a:r xmlns:a="http://schemas.openxmlformats.org/drawingml/2006/main">
              <a:rPr lang="en" dirty="0"/>
              <a:t> </a:t>
            </a:r>
          </a:p>
        </p:txBody>
      </p:sp>
      <p:sp>
        <p:nvSpPr>
          <p:cNvPr id="59" name="Rectangle 58">
            <a:extLst>
              <a:ext uri="{FF2B5EF4-FFF2-40B4-BE49-F238E27FC236}">
                <a16:creationId xmlns:a16="http://schemas.microsoft.com/office/drawing/2014/main" id="{9CC94F2F-DCD6-A144-3963-B1E526FC4D4A}"/>
              </a:ext>
            </a:extLst>
          </p:cNvPr>
          <p:cNvSpPr/>
          <p:nvPr/>
        </p:nvSpPr>
        <p:spPr>
          <a:xfrm>
            <a:off x="8298478" y="685777"/>
            <a:ext cx="100584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0" name="ZoneTexte 59">
            <a:extLst>
              <a:ext uri="{FF2B5EF4-FFF2-40B4-BE49-F238E27FC236}">
                <a16:creationId xmlns:a16="http://schemas.microsoft.com/office/drawing/2014/main" id="{01AD7ABF-B61F-B119-58D4-4609A9F78044}"/>
              </a:ext>
            </a:extLst>
          </p:cNvPr>
          <p:cNvSpPr txBox="1"/>
          <p:nvPr/>
        </p:nvSpPr>
        <p:spPr>
          <a:xfrm>
            <a:off x="8320336" y="685777"/>
            <a:ext cx="1164046" cy="369332"/>
          </a:xfrm>
          <a:prstGeom prst="rect">
            <a:avLst/>
          </a:prstGeom>
          <a:noFill/>
        </p:spPr>
        <p:txBody>
          <a:bodyPr wrap="square" rtlCol="0">
            <a:spAutoFit/>
          </a:bodyPr>
          <a:lstStyle/>
          <a:p>
            <a:r xmlns:a="http://schemas.openxmlformats.org/drawingml/2006/main">
              <a:rPr lang="en" dirty="0"/>
              <a:t>reaction</a:t>
            </a:r>
          </a:p>
        </p:txBody>
      </p:sp>
      <p:sp>
        <p:nvSpPr>
          <p:cNvPr id="61" name="ZoneTexte 60">
            <a:extLst>
              <a:ext uri="{FF2B5EF4-FFF2-40B4-BE49-F238E27FC236}">
                <a16:creationId xmlns:a16="http://schemas.microsoft.com/office/drawing/2014/main" id="{E12BFB1C-4373-145B-096E-186B9E3FC7D9}"/>
              </a:ext>
            </a:extLst>
          </p:cNvPr>
          <p:cNvSpPr txBox="1"/>
          <p:nvPr/>
        </p:nvSpPr>
        <p:spPr>
          <a:xfrm>
            <a:off x="9513733" y="683778"/>
            <a:ext cx="1305190" cy="369332"/>
          </a:xfrm>
          <a:prstGeom prst="rect">
            <a:avLst/>
          </a:prstGeom>
          <a:noFill/>
        </p:spPr>
        <p:txBody>
          <a:bodyPr wrap="square" rtlCol="0">
            <a:spAutoFit/>
          </a:bodyPr>
          <a:lstStyle/>
          <a:p>
            <a:r xmlns:a="http://schemas.openxmlformats.org/drawingml/2006/main">
              <a:rPr lang="en" dirty="0"/>
              <a:t>event</a:t>
            </a:r>
          </a:p>
        </p:txBody>
      </p:sp>
      <p:sp>
        <p:nvSpPr>
          <p:cNvPr id="62" name="Rectangle 61">
            <a:extLst>
              <a:ext uri="{FF2B5EF4-FFF2-40B4-BE49-F238E27FC236}">
                <a16:creationId xmlns:a16="http://schemas.microsoft.com/office/drawing/2014/main" id="{9DE50C4E-30E3-5CD9-E600-78FEA1022148}"/>
              </a:ext>
            </a:extLst>
          </p:cNvPr>
          <p:cNvSpPr/>
          <p:nvPr/>
        </p:nvSpPr>
        <p:spPr>
          <a:xfrm>
            <a:off x="9442612" y="683778"/>
            <a:ext cx="1491747" cy="4024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12321459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41517</TotalTime>
  <Words>4464</Words>
  <Application>Microsoft Office PowerPoint</Application>
  <PresentationFormat>Grand écran</PresentationFormat>
  <Paragraphs>686</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44</cp:revision>
  <dcterms:created xsi:type="dcterms:W3CDTF">2025-02-10T22:11:29Z</dcterms:created>
  <dcterms:modified xsi:type="dcterms:W3CDTF">2025-05-06T17:42:31Z</dcterms:modified>
</cp:coreProperties>
</file>