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7" r:id="rId5"/>
    <p:sldId id="268" r:id="rId6"/>
    <p:sldId id="258" r:id="rId7"/>
    <p:sldId id="260" r:id="rId8"/>
    <p:sldId id="262" r:id="rId9"/>
    <p:sldId id="269" r:id="rId10"/>
    <p:sldId id="263" r:id="rId11"/>
    <p:sldId id="261" r:id="rId12"/>
    <p:sldId id="270" r:id="rId13"/>
    <p:sldId id="272" r:id="rId14"/>
    <p:sldId id="273" r:id="rId15"/>
    <p:sldId id="271"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34EBCD8-9C32-4901-8BE6-E212E508693B}">
          <p14:sldIdLst>
            <p14:sldId id="256"/>
            <p14:sldId id="257"/>
            <p14:sldId id="259"/>
            <p14:sldId id="267"/>
            <p14:sldId id="268"/>
            <p14:sldId id="258"/>
            <p14:sldId id="260"/>
            <p14:sldId id="262"/>
            <p14:sldId id="269"/>
            <p14:sldId id="263"/>
            <p14:sldId id="261"/>
            <p14:sldId id="270"/>
            <p14:sldId id="272"/>
            <p14:sldId id="273"/>
            <p14:sldId id="271"/>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6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9A62-652C-8A3E-184C-FB955F097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B56243-87EE-4BDB-AC91-908BF6360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103CFC-7011-D986-512B-5BC38B152D84}"/>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5" name="Footer Placeholder 4">
            <a:extLst>
              <a:ext uri="{FF2B5EF4-FFF2-40B4-BE49-F238E27FC236}">
                <a16:creationId xmlns:a16="http://schemas.microsoft.com/office/drawing/2014/main" id="{533629E3-C785-40CD-EF00-80470260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38C17-952B-B0BB-042D-A79CE65B0844}"/>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36881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A4A0-96FA-9078-3ADC-F70368BA27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34D648-8529-A4E6-20FC-920A34E14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B0B78-EC86-58D7-BA2E-16C8DF52C766}"/>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5" name="Footer Placeholder 4">
            <a:extLst>
              <a:ext uri="{FF2B5EF4-FFF2-40B4-BE49-F238E27FC236}">
                <a16:creationId xmlns:a16="http://schemas.microsoft.com/office/drawing/2014/main" id="{27C29546-251B-AB30-AF52-2F5BAD8B7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B8FD1-7772-342D-3BFD-7359A1428B08}"/>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329156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AD63A-EED7-28D2-1C92-C2195850F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FDC1C-7630-6D74-CBE0-7A477DAD8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D19C2-29CB-0DDF-0A3E-AE63C992858B}"/>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5" name="Footer Placeholder 4">
            <a:extLst>
              <a:ext uri="{FF2B5EF4-FFF2-40B4-BE49-F238E27FC236}">
                <a16:creationId xmlns:a16="http://schemas.microsoft.com/office/drawing/2014/main" id="{D372E26E-8897-BEBF-CF45-26C7FE9C8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1E51C-EEC1-10B2-4050-EA77531FFA0F}"/>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64433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9EAB-C171-9478-EAC5-A3D217462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6E500-10CD-C87E-29CD-D98E49874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69D655-5868-B048-2662-596E35981DBD}"/>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5" name="Footer Placeholder 4">
            <a:extLst>
              <a:ext uri="{FF2B5EF4-FFF2-40B4-BE49-F238E27FC236}">
                <a16:creationId xmlns:a16="http://schemas.microsoft.com/office/drawing/2014/main" id="{B1AE1840-C0CC-9222-CF2C-ED811DB04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62873-0E28-2B8D-A639-2762E22C4CA9}"/>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43094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C107-E246-EBF1-0DD3-DD4523121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B4ADF0-42FB-6DA3-E5DA-503A18485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119B7F-CEA8-0684-C860-4CF7399A67AA}"/>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5" name="Footer Placeholder 4">
            <a:extLst>
              <a:ext uri="{FF2B5EF4-FFF2-40B4-BE49-F238E27FC236}">
                <a16:creationId xmlns:a16="http://schemas.microsoft.com/office/drawing/2014/main" id="{41E732C2-67D1-38CD-E26A-985DABE82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656C9-AB92-B04C-B21F-F067F7D027C6}"/>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379689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EB99-782B-BA34-F1CE-A899C37F9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2D7F71-88CF-17AF-583F-7158CA479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5D3746-E455-7517-B450-D76B24BB3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CAD283-9D86-A4E1-94CC-510DD64236A3}"/>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6" name="Footer Placeholder 5">
            <a:extLst>
              <a:ext uri="{FF2B5EF4-FFF2-40B4-BE49-F238E27FC236}">
                <a16:creationId xmlns:a16="http://schemas.microsoft.com/office/drawing/2014/main" id="{D7BEF6AE-E2DE-4F41-944C-42FFA2A84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36106-4AF0-07BA-ABAE-50DD14B00C68}"/>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48171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3085-2A45-53E4-60D5-B0A8B1A10C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E5DFBF-E6E7-14ED-A1FB-D80BB6F68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F3D3F-7268-4E55-5850-22FA69B962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F7B209-69E3-825E-09DB-1FE9D587C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67852-0F50-F69E-22F0-A45A9BB96A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566320-C9C2-4108-E7C6-331DB21AE584}"/>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8" name="Footer Placeholder 7">
            <a:extLst>
              <a:ext uri="{FF2B5EF4-FFF2-40B4-BE49-F238E27FC236}">
                <a16:creationId xmlns:a16="http://schemas.microsoft.com/office/drawing/2014/main" id="{1FDD6488-9BD9-E986-1447-46373B36E7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0A2D98-7CF7-0E03-4473-7C28A839445D}"/>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203325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5684-029A-23F9-AAA4-99AE3B49ED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2CB4C3-62BA-B01D-7101-09662D37FCE1}"/>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4" name="Footer Placeholder 3">
            <a:extLst>
              <a:ext uri="{FF2B5EF4-FFF2-40B4-BE49-F238E27FC236}">
                <a16:creationId xmlns:a16="http://schemas.microsoft.com/office/drawing/2014/main" id="{48485A09-184C-D74A-15B4-2DB1E0C7AC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E3F71A-0DCF-1498-9050-389B7D92873C}"/>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61922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E71DE-A4C7-A7B1-F9BB-F73934497C06}"/>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3" name="Footer Placeholder 2">
            <a:extLst>
              <a:ext uri="{FF2B5EF4-FFF2-40B4-BE49-F238E27FC236}">
                <a16:creationId xmlns:a16="http://schemas.microsoft.com/office/drawing/2014/main" id="{00205C4E-02F0-1ED0-F906-61643DF846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51E485-731B-F6E0-E07F-B9C71EC5E955}"/>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143672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083D-3386-9923-E568-86F279E1A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CDD7D7-5FFF-FD19-854C-1B8B05550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036000-B8B3-D228-6022-52ABE0B7C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3464-4E1E-9AEF-8D6D-6BB9D0058C55}"/>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6" name="Footer Placeholder 5">
            <a:extLst>
              <a:ext uri="{FF2B5EF4-FFF2-40B4-BE49-F238E27FC236}">
                <a16:creationId xmlns:a16="http://schemas.microsoft.com/office/drawing/2014/main" id="{002DC1A4-89C8-6244-0097-0CC50E018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BDAE3B-6DDD-EE14-BCFE-B8C7E40C3592}"/>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113505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642D-BEBB-F14A-0B02-0FB3031A8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A72591-A9A7-9A5C-9442-013E96E4E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2A23A9-65D4-976B-0622-1445F8D1E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F3A0E-8F5A-9E4F-2136-CFB3ED3436C1}"/>
              </a:ext>
            </a:extLst>
          </p:cNvPr>
          <p:cNvSpPr>
            <a:spLocks noGrp="1"/>
          </p:cNvSpPr>
          <p:nvPr>
            <p:ph type="dt" sz="half" idx="10"/>
          </p:nvPr>
        </p:nvSpPr>
        <p:spPr/>
        <p:txBody>
          <a:bodyPr/>
          <a:lstStyle/>
          <a:p>
            <a:fld id="{4272267D-E968-4122-B13F-332AAD7597E2}" type="datetimeFigureOut">
              <a:rPr lang="en-IN" smtClean="0"/>
              <a:t>23/04/23</a:t>
            </a:fld>
            <a:endParaRPr lang="en-IN"/>
          </a:p>
        </p:txBody>
      </p:sp>
      <p:sp>
        <p:nvSpPr>
          <p:cNvPr id="6" name="Footer Placeholder 5">
            <a:extLst>
              <a:ext uri="{FF2B5EF4-FFF2-40B4-BE49-F238E27FC236}">
                <a16:creationId xmlns:a16="http://schemas.microsoft.com/office/drawing/2014/main" id="{78769B44-9ED3-9E99-2C82-ECB3549126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4960F-FDBA-0EE7-579F-6B7A7E4A21F4}"/>
              </a:ext>
            </a:extLst>
          </p:cNvPr>
          <p:cNvSpPr>
            <a:spLocks noGrp="1"/>
          </p:cNvSpPr>
          <p:nvPr>
            <p:ph type="sldNum" sz="quarter" idx="12"/>
          </p:nvPr>
        </p:nvSpPr>
        <p:spPr/>
        <p:txBody>
          <a:bodyPr/>
          <a:lstStyle/>
          <a:p>
            <a:fld id="{9E4939AF-183C-4805-962B-48FA86C5BD3F}" type="slidenum">
              <a:rPr lang="en-IN" smtClean="0"/>
              <a:t>‹#›</a:t>
            </a:fld>
            <a:endParaRPr lang="en-IN"/>
          </a:p>
        </p:txBody>
      </p:sp>
    </p:spTree>
    <p:extLst>
      <p:ext uri="{BB962C8B-B14F-4D97-AF65-F5344CB8AC3E}">
        <p14:creationId xmlns:p14="http://schemas.microsoft.com/office/powerpoint/2010/main" val="157705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3F16A-79FD-431B-9BCD-066F03867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DE1CAC-E207-5909-A9D2-CA79A5A3F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77BF2-FFCF-D4D2-6D79-63419EC2D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2267D-E968-4122-B13F-332AAD7597E2}" type="datetimeFigureOut">
              <a:rPr lang="en-IN" smtClean="0"/>
              <a:t>23/04/23</a:t>
            </a:fld>
            <a:endParaRPr lang="en-IN"/>
          </a:p>
        </p:txBody>
      </p:sp>
      <p:sp>
        <p:nvSpPr>
          <p:cNvPr id="5" name="Footer Placeholder 4">
            <a:extLst>
              <a:ext uri="{FF2B5EF4-FFF2-40B4-BE49-F238E27FC236}">
                <a16:creationId xmlns:a16="http://schemas.microsoft.com/office/drawing/2014/main" id="{1683A5D7-F710-D2B2-7E46-E7DDB70CD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CD2FF3-D174-97DB-02D7-A977C0AD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939AF-183C-4805-962B-48FA86C5BD3F}" type="slidenum">
              <a:rPr lang="en-IN" smtClean="0"/>
              <a:t>‹#›</a:t>
            </a:fld>
            <a:endParaRPr lang="en-IN"/>
          </a:p>
        </p:txBody>
      </p:sp>
    </p:spTree>
    <p:extLst>
      <p:ext uri="{BB962C8B-B14F-4D97-AF65-F5344CB8AC3E}">
        <p14:creationId xmlns:p14="http://schemas.microsoft.com/office/powerpoint/2010/main" val="254749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sv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datasets/gauravtopre/bank-customer-churn-dataset"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56A3-8208-CCAC-442C-39F1D3207283}"/>
              </a:ext>
            </a:extLst>
          </p:cNvPr>
          <p:cNvSpPr>
            <a:spLocks noGrp="1"/>
          </p:cNvSpPr>
          <p:nvPr>
            <p:ph type="ctrTitle"/>
          </p:nvPr>
        </p:nvSpPr>
        <p:spPr>
          <a:xfrm>
            <a:off x="877161" y="1768694"/>
            <a:ext cx="9144000" cy="2387600"/>
          </a:xfrm>
        </p:spPr>
        <p:txBody>
          <a:bodyPr>
            <a:normAutofit fontScale="90000"/>
          </a:bodyPr>
          <a:lstStyle/>
          <a:p>
            <a:br>
              <a:rPr lang="en-IN" sz="6000" b="1" dirty="0">
                <a:solidFill>
                  <a:srgbClr val="FF0000"/>
                </a:solidFill>
                <a:latin typeface="Arial Black" panose="020B0A04020102020204" pitchFamily="34" charset="0"/>
                <a:cs typeface="Arial" panose="020B0604020202020204" pitchFamily="34" charset="0"/>
              </a:rPr>
            </a:br>
            <a:br>
              <a:rPr lang="en-IN" sz="6000" b="1" dirty="0">
                <a:solidFill>
                  <a:srgbClr val="FF0000"/>
                </a:solidFill>
                <a:latin typeface="Arial Black" panose="020B0A04020102020204" pitchFamily="34" charset="0"/>
                <a:cs typeface="Arial" panose="020B0604020202020204" pitchFamily="34" charset="0"/>
              </a:rPr>
            </a:br>
            <a:br>
              <a:rPr lang="en-IN" sz="6000" b="1" dirty="0">
                <a:solidFill>
                  <a:srgbClr val="FF0000"/>
                </a:solidFill>
                <a:latin typeface="Arial Black" panose="020B0A04020102020204" pitchFamily="34" charset="0"/>
                <a:cs typeface="Arial" panose="020B0604020202020204" pitchFamily="34" charset="0"/>
              </a:rPr>
            </a:br>
            <a:br>
              <a:rPr lang="en-IN" sz="1600" b="1" dirty="0">
                <a:solidFill>
                  <a:srgbClr val="2D3B45"/>
                </a:solidFill>
                <a:latin typeface="Lato Extended"/>
                <a:ea typeface="+mn-ea"/>
                <a:cs typeface="+mn-cs"/>
              </a:rPr>
            </a:br>
            <a:br>
              <a:rPr lang="en-IN" sz="6000" b="1" dirty="0">
                <a:solidFill>
                  <a:srgbClr val="FF0000"/>
                </a:solidFill>
                <a:latin typeface="Arial Black" panose="020B0A04020102020204" pitchFamily="34" charset="0"/>
                <a:cs typeface="Arial" panose="020B0604020202020204" pitchFamily="34" charset="0"/>
              </a:rPr>
            </a:br>
            <a:br>
              <a:rPr lang="en-IN" sz="6000" b="1" dirty="0">
                <a:solidFill>
                  <a:srgbClr val="FF0000"/>
                </a:solidFill>
                <a:latin typeface="Arial Black" panose="020B0A04020102020204" pitchFamily="34" charset="0"/>
                <a:cs typeface="Arial" panose="020B0604020202020204" pitchFamily="34" charset="0"/>
              </a:rPr>
            </a:br>
            <a:r>
              <a:rPr lang="en-IN" b="1" dirty="0">
                <a:solidFill>
                  <a:srgbClr val="C00000"/>
                </a:solidFill>
                <a:latin typeface="+mn-lt"/>
                <a:cs typeface="Arial" panose="020B0604020202020204" pitchFamily="34" charset="0"/>
              </a:rPr>
              <a:t>ABC </a:t>
            </a:r>
            <a:r>
              <a:rPr lang="en-IN" sz="6000" b="1" dirty="0">
                <a:solidFill>
                  <a:srgbClr val="C00000"/>
                </a:solidFill>
                <a:latin typeface="+mn-lt"/>
                <a:cs typeface="Arial" panose="020B0604020202020204" pitchFamily="34" charset="0"/>
              </a:rPr>
              <a:t>Bank Customer </a:t>
            </a:r>
            <a:r>
              <a:rPr lang="en-IN" b="1" dirty="0">
                <a:solidFill>
                  <a:srgbClr val="C00000"/>
                </a:solidFill>
                <a:latin typeface="+mn-lt"/>
                <a:cs typeface="Arial" panose="020B0604020202020204" pitchFamily="34" charset="0"/>
              </a:rPr>
              <a:t>C</a:t>
            </a:r>
            <a:r>
              <a:rPr lang="en-IN" sz="6000" b="1" dirty="0">
                <a:solidFill>
                  <a:srgbClr val="C00000"/>
                </a:solidFill>
                <a:latin typeface="+mn-lt"/>
                <a:cs typeface="Arial" panose="020B0604020202020204" pitchFamily="34" charset="0"/>
              </a:rPr>
              <a:t>hurn</a:t>
            </a:r>
            <a:br>
              <a:rPr lang="en-IN" sz="6000" b="1" u="sng" dirty="0">
                <a:latin typeface="Arial" panose="020B0604020202020204" pitchFamily="34" charset="0"/>
                <a:cs typeface="Arial" panose="020B0604020202020204" pitchFamily="34" charset="0"/>
              </a:rPr>
            </a:br>
            <a:r>
              <a:rPr lang="en-IN" sz="4000" b="1" dirty="0">
                <a:latin typeface="+mn-lt"/>
                <a:cs typeface="Arial" panose="020B0604020202020204" pitchFamily="34" charset="0"/>
              </a:rPr>
              <a:t>Info 583 Data mining for Business Analytics </a:t>
            </a:r>
          </a:p>
        </p:txBody>
      </p:sp>
      <p:sp>
        <p:nvSpPr>
          <p:cNvPr id="3" name="Subtitle 2">
            <a:extLst>
              <a:ext uri="{FF2B5EF4-FFF2-40B4-BE49-F238E27FC236}">
                <a16:creationId xmlns:a16="http://schemas.microsoft.com/office/drawing/2014/main" id="{E89E1441-9BAF-CF84-E070-E6D960DF40C4}"/>
              </a:ext>
            </a:extLst>
          </p:cNvPr>
          <p:cNvSpPr>
            <a:spLocks noGrp="1"/>
          </p:cNvSpPr>
          <p:nvPr>
            <p:ph type="subTitle" idx="1"/>
          </p:nvPr>
        </p:nvSpPr>
        <p:spPr>
          <a:xfrm>
            <a:off x="997151" y="4613013"/>
            <a:ext cx="9144000" cy="1655762"/>
          </a:xfrm>
        </p:spPr>
        <p:txBody>
          <a:bodyPr>
            <a:normAutofit fontScale="25000" lnSpcReduction="20000"/>
          </a:bodyPr>
          <a:lstStyle/>
          <a:p>
            <a:endParaRPr lang="en-IN" sz="6400" dirty="0"/>
          </a:p>
          <a:p>
            <a:pPr algn="l"/>
            <a:endParaRPr lang="en-IN" sz="6400" b="1" dirty="0"/>
          </a:p>
          <a:p>
            <a:pPr algn="l"/>
            <a:r>
              <a:rPr lang="en-IN" sz="6400" b="1" dirty="0"/>
              <a:t>Group 8</a:t>
            </a:r>
          </a:p>
          <a:p>
            <a:pPr algn="l"/>
            <a:r>
              <a:rPr lang="en-IN" sz="6400" b="1" dirty="0">
                <a:cs typeface="Arial" panose="020B0604020202020204" pitchFamily="34" charset="0"/>
              </a:rPr>
              <a:t>SHUBHANSHI PANDEY</a:t>
            </a:r>
          </a:p>
          <a:p>
            <a:pPr algn="l"/>
            <a:r>
              <a:rPr lang="en-IN" sz="6400" b="1" dirty="0">
                <a:cs typeface="Arial" panose="020B0604020202020204" pitchFamily="34" charset="0"/>
              </a:rPr>
              <a:t>MARIANA TAPIEROS ARIAS</a:t>
            </a:r>
          </a:p>
          <a:p>
            <a:pPr algn="l"/>
            <a:endParaRPr lang="en-IN" sz="6400" b="1" dirty="0">
              <a:cs typeface="Arial" panose="020B0604020202020204" pitchFamily="34" charset="0"/>
            </a:endParaRPr>
          </a:p>
          <a:p>
            <a:pPr algn="l"/>
            <a:endParaRPr lang="en-IN" sz="6400" b="1" dirty="0">
              <a:cs typeface="Arial" panose="020B0604020202020204" pitchFamily="34" charset="0"/>
            </a:endParaRPr>
          </a:p>
        </p:txBody>
      </p:sp>
      <p:pic>
        <p:nvPicPr>
          <p:cNvPr id="5" name="Graphic 4" descr="Head with gears">
            <a:extLst>
              <a:ext uri="{FF2B5EF4-FFF2-40B4-BE49-F238E27FC236}">
                <a16:creationId xmlns:a16="http://schemas.microsoft.com/office/drawing/2014/main" id="{A250C189-33CA-ED04-8727-DFF34D6DB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875" y="334351"/>
            <a:ext cx="2120497" cy="1897189"/>
          </a:xfrm>
          <a:prstGeom prst="rect">
            <a:avLst/>
          </a:prstGeom>
        </p:spPr>
      </p:pic>
      <p:pic>
        <p:nvPicPr>
          <p:cNvPr id="7" name="Graphic 6" descr="Bar chart">
            <a:extLst>
              <a:ext uri="{FF2B5EF4-FFF2-40B4-BE49-F238E27FC236}">
                <a16:creationId xmlns:a16="http://schemas.microsoft.com/office/drawing/2014/main" id="{E3A53680-E6BB-A8CE-C1D1-D35B552BBD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28968" y="5045144"/>
            <a:ext cx="1990165" cy="1492623"/>
          </a:xfrm>
          <a:prstGeom prst="rect">
            <a:avLst/>
          </a:prstGeom>
        </p:spPr>
      </p:pic>
      <p:sp>
        <p:nvSpPr>
          <p:cNvPr id="4" name="Subtitle 2">
            <a:extLst>
              <a:ext uri="{FF2B5EF4-FFF2-40B4-BE49-F238E27FC236}">
                <a16:creationId xmlns:a16="http://schemas.microsoft.com/office/drawing/2014/main" id="{3B360D48-1134-7851-ADE2-FD59782AC06B}"/>
              </a:ext>
            </a:extLst>
          </p:cNvPr>
          <p:cNvSpPr txBox="1">
            <a:spLocks/>
          </p:cNvSpPr>
          <p:nvPr/>
        </p:nvSpPr>
        <p:spPr>
          <a:xfrm>
            <a:off x="997151" y="242997"/>
            <a:ext cx="2873809" cy="1655762"/>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6400" dirty="0"/>
          </a:p>
          <a:p>
            <a:pPr algn="l"/>
            <a:r>
              <a:rPr lang="en-IN" sz="7200" b="1" dirty="0"/>
              <a:t>Group 8</a:t>
            </a:r>
          </a:p>
          <a:p>
            <a:pPr algn="l"/>
            <a:r>
              <a:rPr lang="en-IN" sz="7200" b="1" dirty="0" err="1">
                <a:cs typeface="Arial" panose="020B0604020202020204" pitchFamily="34" charset="0"/>
              </a:rPr>
              <a:t>Dr.</a:t>
            </a:r>
            <a:r>
              <a:rPr lang="en-US" sz="6000" b="0" i="0" dirty="0">
                <a:effectLst/>
                <a:latin typeface="Lato Extended"/>
              </a:rPr>
              <a:t> </a:t>
            </a:r>
            <a:r>
              <a:rPr lang="en-US" sz="6000" b="1" i="0" dirty="0">
                <a:effectLst/>
                <a:latin typeface="Lato Extended"/>
              </a:rPr>
              <a:t>Stanislav </a:t>
            </a:r>
            <a:r>
              <a:rPr lang="en-US" sz="6000" b="1" i="0" dirty="0" err="1">
                <a:effectLst/>
                <a:latin typeface="Lato Extended"/>
              </a:rPr>
              <a:t>Mamonov</a:t>
            </a:r>
            <a:r>
              <a:rPr lang="en-US" sz="6000" b="1" dirty="0">
                <a:latin typeface="Lato Extended"/>
              </a:rPr>
              <a:t> </a:t>
            </a:r>
          </a:p>
          <a:p>
            <a:pPr algn="l"/>
            <a:r>
              <a:rPr lang="en-US" sz="6000" b="1" dirty="0">
                <a:latin typeface="Lato Extended"/>
                <a:cs typeface="Arial" panose="020B0604020202020204" pitchFamily="34" charset="0"/>
              </a:rPr>
              <a:t>Dr. </a:t>
            </a:r>
            <a:r>
              <a:rPr lang="en-US" sz="6000" b="1" i="0" dirty="0" err="1">
                <a:effectLst/>
                <a:latin typeface="Lato Extended"/>
              </a:rPr>
              <a:t>Xinrong</a:t>
            </a:r>
            <a:r>
              <a:rPr lang="en-US" sz="6000" b="1" i="0" dirty="0">
                <a:effectLst/>
                <a:latin typeface="Lato Extended"/>
              </a:rPr>
              <a:t> Lei</a:t>
            </a:r>
            <a:endParaRPr lang="en-IN" sz="7200" b="1" dirty="0">
              <a:cs typeface="Arial" panose="020B0604020202020204" pitchFamily="34" charset="0"/>
            </a:endParaRPr>
          </a:p>
          <a:p>
            <a:pPr algn="l"/>
            <a:endParaRPr lang="en-IN" sz="6400" b="1" dirty="0">
              <a:cs typeface="Arial" panose="020B0604020202020204" pitchFamily="34" charset="0"/>
            </a:endParaRPr>
          </a:p>
        </p:txBody>
      </p:sp>
    </p:spTree>
    <p:extLst>
      <p:ext uri="{BB962C8B-B14F-4D97-AF65-F5344CB8AC3E}">
        <p14:creationId xmlns:p14="http://schemas.microsoft.com/office/powerpoint/2010/main" val="394973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4609072-E7ED-7881-38C2-C2F217F7104A}"/>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2" name="Straight Connector 11">
            <a:extLst>
              <a:ext uri="{FF2B5EF4-FFF2-40B4-BE49-F238E27FC236}">
                <a16:creationId xmlns:a16="http://schemas.microsoft.com/office/drawing/2014/main" id="{5D54C094-53BF-651E-E843-EA14EC7250E5}"/>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89C9F2B6-6A91-EF89-C469-3CC4CE64D9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9"/>
          <a:stretch/>
        </p:blipFill>
        <p:spPr bwMode="auto">
          <a:xfrm>
            <a:off x="6320595" y="1678333"/>
            <a:ext cx="5092043" cy="43795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04CCDC-91C5-D710-D474-721E51A14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929" y="1678333"/>
            <a:ext cx="5182493" cy="437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02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CDBCAB-E5E8-E7B4-D926-31D04A67FC4E}"/>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0" name="Straight Connector 9">
            <a:extLst>
              <a:ext uri="{FF2B5EF4-FFF2-40B4-BE49-F238E27FC236}">
                <a16:creationId xmlns:a16="http://schemas.microsoft.com/office/drawing/2014/main" id="{F2B49FA5-B00E-3111-550A-CC34479FBD38}"/>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101" name="Picture 5">
            <a:extLst>
              <a:ext uri="{FF2B5EF4-FFF2-40B4-BE49-F238E27FC236}">
                <a16:creationId xmlns:a16="http://schemas.microsoft.com/office/drawing/2014/main" id="{CCC66011-D3CA-9BAA-EC94-6FAFF754E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04" y="1852512"/>
            <a:ext cx="5027838" cy="3997839"/>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7E2859EE-9BE2-5F83-CE80-49E469FFA8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35"/>
          <a:stretch/>
        </p:blipFill>
        <p:spPr bwMode="auto">
          <a:xfrm>
            <a:off x="6315918" y="1852513"/>
            <a:ext cx="4959185" cy="39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52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281C66-8203-92D1-D5B7-8366C59FCAED}"/>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1" name="Straight Connector 10">
            <a:extLst>
              <a:ext uri="{FF2B5EF4-FFF2-40B4-BE49-F238E27FC236}">
                <a16:creationId xmlns:a16="http://schemas.microsoft.com/office/drawing/2014/main" id="{24285BB8-1983-7B89-C004-E9E48D76C2BF}"/>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2C1A4C72-5325-4086-B455-9067077305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63"/>
          <a:stretch/>
        </p:blipFill>
        <p:spPr bwMode="auto">
          <a:xfrm>
            <a:off x="759504" y="1918485"/>
            <a:ext cx="4784769" cy="41582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E512EEC-EA4C-C69F-111C-F183C920B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248" y="1918484"/>
            <a:ext cx="4351134" cy="415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52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281C66-8203-92D1-D5B7-8366C59FCAED}"/>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1" name="Straight Connector 10">
            <a:extLst>
              <a:ext uri="{FF2B5EF4-FFF2-40B4-BE49-F238E27FC236}">
                <a16:creationId xmlns:a16="http://schemas.microsoft.com/office/drawing/2014/main" id="{24285BB8-1983-7B89-C004-E9E48D76C2BF}"/>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A1E5E87C-CCFC-41D3-42CE-0E2B5C6E2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360" y="2051197"/>
            <a:ext cx="5775768" cy="4281612"/>
          </a:xfrm>
          <a:prstGeom prst="rect">
            <a:avLst/>
          </a:prstGeom>
        </p:spPr>
      </p:pic>
      <p:sp>
        <p:nvSpPr>
          <p:cNvPr id="5" name="TextBox 4">
            <a:extLst>
              <a:ext uri="{FF2B5EF4-FFF2-40B4-BE49-F238E27FC236}">
                <a16:creationId xmlns:a16="http://schemas.microsoft.com/office/drawing/2014/main" id="{AD2BE7C0-676D-E8F9-B1EB-B5CFAD2D83B2}"/>
              </a:ext>
            </a:extLst>
          </p:cNvPr>
          <p:cNvSpPr txBox="1"/>
          <p:nvPr/>
        </p:nvSpPr>
        <p:spPr>
          <a:xfrm>
            <a:off x="4076218" y="1491572"/>
            <a:ext cx="4039564" cy="369332"/>
          </a:xfrm>
          <a:prstGeom prst="rect">
            <a:avLst/>
          </a:prstGeom>
          <a:noFill/>
        </p:spPr>
        <p:txBody>
          <a:bodyPr wrap="square" rtlCol="0">
            <a:spAutoFit/>
          </a:bodyPr>
          <a:lstStyle/>
          <a:p>
            <a:r>
              <a:rPr lang="en-US" dirty="0">
                <a:solidFill>
                  <a:schemeClr val="accent3">
                    <a:lumMod val="50000"/>
                  </a:schemeClr>
                </a:solidFill>
              </a:rPr>
              <a:t>Distribution of tenure people who churn</a:t>
            </a:r>
          </a:p>
        </p:txBody>
      </p:sp>
    </p:spTree>
    <p:extLst>
      <p:ext uri="{BB962C8B-B14F-4D97-AF65-F5344CB8AC3E}">
        <p14:creationId xmlns:p14="http://schemas.microsoft.com/office/powerpoint/2010/main" val="114086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281C66-8203-92D1-D5B7-8366C59FCAED}"/>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1" name="Straight Connector 10">
            <a:extLst>
              <a:ext uri="{FF2B5EF4-FFF2-40B4-BE49-F238E27FC236}">
                <a16:creationId xmlns:a16="http://schemas.microsoft.com/office/drawing/2014/main" id="{24285BB8-1983-7B89-C004-E9E48D76C2BF}"/>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49E0DE27-49E4-0BB9-BA5A-7A7932207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565" y="1620735"/>
            <a:ext cx="5494476" cy="427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2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281C66-8203-92D1-D5B7-8366C59FCAED}"/>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1" name="Straight Connector 10">
            <a:extLst>
              <a:ext uri="{FF2B5EF4-FFF2-40B4-BE49-F238E27FC236}">
                <a16:creationId xmlns:a16="http://schemas.microsoft.com/office/drawing/2014/main" id="{24285BB8-1983-7B89-C004-E9E48D76C2BF}"/>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D8485CE4-7837-32EA-497A-C654AABCA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484" y="1301280"/>
            <a:ext cx="6819759" cy="511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1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0B28E635-1054-B47B-C528-EAECFC34644D}"/>
              </a:ext>
            </a:extLst>
          </p:cNvPr>
          <p:cNvSpPr>
            <a:spLocks noChangeArrowheads="1"/>
          </p:cNvSpPr>
          <p:nvPr/>
        </p:nvSpPr>
        <p:spPr bwMode="auto">
          <a:xfrm>
            <a:off x="2238374" y="19580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Table 9">
            <a:extLst>
              <a:ext uri="{FF2B5EF4-FFF2-40B4-BE49-F238E27FC236}">
                <a16:creationId xmlns:a16="http://schemas.microsoft.com/office/drawing/2014/main" id="{740812AB-80BF-236D-ED78-FE8438922FF8}"/>
              </a:ext>
            </a:extLst>
          </p:cNvPr>
          <p:cNvGraphicFramePr>
            <a:graphicFrameLocks noGrp="1"/>
          </p:cNvGraphicFramePr>
          <p:nvPr>
            <p:extLst>
              <p:ext uri="{D42A27DB-BD31-4B8C-83A1-F6EECF244321}">
                <p14:modId xmlns:p14="http://schemas.microsoft.com/office/powerpoint/2010/main" val="3873147884"/>
              </p:ext>
            </p:extLst>
          </p:nvPr>
        </p:nvGraphicFramePr>
        <p:xfrm>
          <a:off x="734028" y="1785379"/>
          <a:ext cx="10515601" cy="4237463"/>
        </p:xfrm>
        <a:graphic>
          <a:graphicData uri="http://schemas.openxmlformats.org/drawingml/2006/table">
            <a:tbl>
              <a:tblPr>
                <a:tableStyleId>{5C22544A-7EE6-4342-B048-85BDC9FD1C3A}</a:tableStyleId>
              </a:tblPr>
              <a:tblGrid>
                <a:gridCol w="1788418">
                  <a:extLst>
                    <a:ext uri="{9D8B030D-6E8A-4147-A177-3AD203B41FA5}">
                      <a16:colId xmlns:a16="http://schemas.microsoft.com/office/drawing/2014/main" val="3170585367"/>
                    </a:ext>
                  </a:extLst>
                </a:gridCol>
                <a:gridCol w="1383306">
                  <a:extLst>
                    <a:ext uri="{9D8B030D-6E8A-4147-A177-3AD203B41FA5}">
                      <a16:colId xmlns:a16="http://schemas.microsoft.com/office/drawing/2014/main" val="2301604714"/>
                    </a:ext>
                  </a:extLst>
                </a:gridCol>
                <a:gridCol w="1385777">
                  <a:extLst>
                    <a:ext uri="{9D8B030D-6E8A-4147-A177-3AD203B41FA5}">
                      <a16:colId xmlns:a16="http://schemas.microsoft.com/office/drawing/2014/main" val="2916083096"/>
                    </a:ext>
                  </a:extLst>
                </a:gridCol>
                <a:gridCol w="1215334">
                  <a:extLst>
                    <a:ext uri="{9D8B030D-6E8A-4147-A177-3AD203B41FA5}">
                      <a16:colId xmlns:a16="http://schemas.microsoft.com/office/drawing/2014/main" val="1729683435"/>
                    </a:ext>
                  </a:extLst>
                </a:gridCol>
                <a:gridCol w="1482114">
                  <a:extLst>
                    <a:ext uri="{9D8B030D-6E8A-4147-A177-3AD203B41FA5}">
                      <a16:colId xmlns:a16="http://schemas.microsoft.com/office/drawing/2014/main" val="4207144865"/>
                    </a:ext>
                  </a:extLst>
                </a:gridCol>
                <a:gridCol w="1630326">
                  <a:extLst>
                    <a:ext uri="{9D8B030D-6E8A-4147-A177-3AD203B41FA5}">
                      <a16:colId xmlns:a16="http://schemas.microsoft.com/office/drawing/2014/main" val="4139055509"/>
                    </a:ext>
                  </a:extLst>
                </a:gridCol>
                <a:gridCol w="1630326">
                  <a:extLst>
                    <a:ext uri="{9D8B030D-6E8A-4147-A177-3AD203B41FA5}">
                      <a16:colId xmlns:a16="http://schemas.microsoft.com/office/drawing/2014/main" val="2182186067"/>
                    </a:ext>
                  </a:extLst>
                </a:gridCol>
              </a:tblGrid>
              <a:tr h="914400">
                <a:tc gridSpan="2">
                  <a:txBody>
                    <a:bodyPr/>
                    <a:lstStyle/>
                    <a:p>
                      <a:pPr algn="ctr" rtl="0" fontAlgn="ctr"/>
                      <a:r>
                        <a:rPr lang="en-US" sz="1800" u="none" strike="noStrike" dirty="0">
                          <a:effectLst/>
                        </a:rPr>
                        <a:t>Model</a:t>
                      </a:r>
                      <a:endParaRPr lang="en-US" sz="1800" b="1" i="0" u="none" strike="noStrike" dirty="0">
                        <a:solidFill>
                          <a:srgbClr val="FFFFFF"/>
                        </a:solidFill>
                        <a:effectLst/>
                        <a:latin typeface="Calibri" panose="020F0502020204030204" pitchFamily="34" charset="0"/>
                      </a:endParaRPr>
                    </a:p>
                  </a:txBody>
                  <a:tcPr marL="8363" marR="8363" marT="8363" marB="0" anchor="ctr"/>
                </a:tc>
                <a:tc hMerge="1">
                  <a:txBody>
                    <a:bodyPr/>
                    <a:lstStyle/>
                    <a:p>
                      <a:endParaRPr lang="en-US"/>
                    </a:p>
                  </a:txBody>
                  <a:tcPr/>
                </a:tc>
                <a:tc>
                  <a:txBody>
                    <a:bodyPr/>
                    <a:lstStyle/>
                    <a:p>
                      <a:pPr algn="ctr" rtl="0" fontAlgn="ctr"/>
                      <a:r>
                        <a:rPr lang="en-US" sz="1800" u="none" strike="noStrike">
                          <a:effectLst/>
                        </a:rPr>
                        <a:t>ROC_AUC Prob</a:t>
                      </a:r>
                      <a:endParaRPr lang="en-US" sz="1800" b="1" i="0" u="none" strike="noStrike">
                        <a:solidFill>
                          <a:srgbClr val="FFFFFF"/>
                        </a:solidFill>
                        <a:effectLst/>
                        <a:latin typeface="Calibri" panose="020F0502020204030204" pitchFamily="34" charset="0"/>
                      </a:endParaRPr>
                    </a:p>
                  </a:txBody>
                  <a:tcPr marL="8363" marR="8363" marT="8363" marB="0" anchor="ctr"/>
                </a:tc>
                <a:tc>
                  <a:txBody>
                    <a:bodyPr/>
                    <a:lstStyle/>
                    <a:p>
                      <a:pPr algn="ctr" rtl="0" fontAlgn="ctr"/>
                      <a:r>
                        <a:rPr lang="en-US" sz="1600" u="none" strike="noStrike">
                          <a:effectLst/>
                        </a:rPr>
                        <a:t>Accuracy</a:t>
                      </a:r>
                      <a:endParaRPr lang="en-US" sz="1600" b="1" i="0" u="none" strike="noStrike">
                        <a:solidFill>
                          <a:srgbClr val="FFFFFF"/>
                        </a:solidFill>
                        <a:effectLst/>
                        <a:latin typeface="Calibri" panose="020F0502020204030204" pitchFamily="34" charset="0"/>
                      </a:endParaRPr>
                    </a:p>
                  </a:txBody>
                  <a:tcPr marL="8363" marR="8363" marT="8363" marB="0" anchor="ctr"/>
                </a:tc>
                <a:tc>
                  <a:txBody>
                    <a:bodyPr/>
                    <a:lstStyle/>
                    <a:p>
                      <a:pPr algn="ctr" rtl="0" fontAlgn="ctr"/>
                      <a:r>
                        <a:rPr lang="en-US" sz="1800" u="none" strike="noStrike">
                          <a:effectLst/>
                        </a:rPr>
                        <a:t>F1</a:t>
                      </a:r>
                      <a:endParaRPr lang="en-US" sz="1800" b="1" i="0" u="none" strike="noStrike">
                        <a:solidFill>
                          <a:srgbClr val="FFFFFF"/>
                        </a:solidFill>
                        <a:effectLst/>
                        <a:latin typeface="Calibri" panose="020F0502020204030204" pitchFamily="34" charset="0"/>
                      </a:endParaRPr>
                    </a:p>
                  </a:txBody>
                  <a:tcPr marL="8363" marR="8363" marT="8363" marB="0" anchor="ctr"/>
                </a:tc>
                <a:tc>
                  <a:txBody>
                    <a:bodyPr/>
                    <a:lstStyle/>
                    <a:p>
                      <a:pPr algn="ctr" rtl="0" fontAlgn="ctr"/>
                      <a:r>
                        <a:rPr lang="en-US" sz="1800" u="none" strike="noStrike">
                          <a:effectLst/>
                        </a:rPr>
                        <a:t>Recall or True Positive</a:t>
                      </a:r>
                      <a:endParaRPr lang="en-US" sz="1800" b="1" i="0" u="none" strike="noStrike">
                        <a:solidFill>
                          <a:srgbClr val="FFFFFF"/>
                        </a:solidFill>
                        <a:effectLst/>
                        <a:latin typeface="Calibri" panose="020F0502020204030204" pitchFamily="34" charset="0"/>
                      </a:endParaRPr>
                    </a:p>
                  </a:txBody>
                  <a:tcPr marL="8363" marR="8363" marT="8363" marB="0" anchor="ctr"/>
                </a:tc>
                <a:tc>
                  <a:txBody>
                    <a:bodyPr/>
                    <a:lstStyle/>
                    <a:p>
                      <a:pPr algn="ctr" rtl="0" fontAlgn="ctr"/>
                      <a:r>
                        <a:rPr lang="en-US" sz="1800" u="none" strike="noStrike">
                          <a:effectLst/>
                        </a:rPr>
                        <a:t>Precision or Positive Predicted Value</a:t>
                      </a:r>
                      <a:endParaRPr lang="en-US" sz="1800" b="1" i="0" u="none" strike="noStrike">
                        <a:solidFill>
                          <a:srgbClr val="FFFFFF"/>
                        </a:solidFill>
                        <a:effectLst/>
                        <a:latin typeface="Calibri" panose="020F0502020204030204" pitchFamily="34" charset="0"/>
                      </a:endParaRPr>
                    </a:p>
                  </a:txBody>
                  <a:tcPr marL="8363" marR="8363" marT="8363" marB="0" anchor="ctr"/>
                </a:tc>
                <a:extLst>
                  <a:ext uri="{0D108BD9-81ED-4DB2-BD59-A6C34878D82A}">
                    <a16:rowId xmlns:a16="http://schemas.microsoft.com/office/drawing/2014/main" val="3440934958"/>
                  </a:ext>
                </a:extLst>
              </a:tr>
              <a:tr h="223024">
                <a:tc rowSpan="2">
                  <a:txBody>
                    <a:bodyPr/>
                    <a:lstStyle/>
                    <a:p>
                      <a:pPr algn="ctr" rtl="0" fontAlgn="t"/>
                      <a:r>
                        <a:rPr lang="en-US" sz="1800" u="none" strike="noStrike">
                          <a:effectLst/>
                        </a:rPr>
                        <a:t>Logistic Regression</a:t>
                      </a:r>
                      <a:endParaRPr lang="en-US" sz="1800" b="1" i="0" u="none" strike="noStrike">
                        <a:solidFill>
                          <a:srgbClr val="FFFFFF"/>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 0.77</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0.81</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0.89</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0.97</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0.82</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643533921"/>
                  </a:ext>
                </a:extLst>
              </a:tr>
              <a:tr h="234176">
                <a:tc vMerge="1">
                  <a:txBody>
                    <a:bodyPr/>
                    <a:lstStyle/>
                    <a:p>
                      <a:endParaRPr lang="en-US"/>
                    </a:p>
                  </a:txBody>
                  <a:tcPr/>
                </a:tc>
                <a:tc>
                  <a:txBody>
                    <a:bodyPr/>
                    <a:lstStyle/>
                    <a:p>
                      <a:pPr algn="ctr" rtl="0" fontAlgn="t"/>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8363" marR="8363" marT="8363" marB="0"/>
                </a:tc>
                <a:tc vMerge="1">
                  <a:txBody>
                    <a:bodyPr/>
                    <a:lstStyle/>
                    <a:p>
                      <a:endParaRPr lang="en-US"/>
                    </a:p>
                  </a:txBody>
                  <a:tcPr/>
                </a:tc>
                <a:tc vMerge="1">
                  <a:txBody>
                    <a:bodyPr/>
                    <a:lstStyle/>
                    <a:p>
                      <a:endParaRPr lang="en-US"/>
                    </a:p>
                  </a:txBody>
                  <a:tcPr/>
                </a:tc>
                <a:tc>
                  <a:txBody>
                    <a:bodyPr/>
                    <a:lstStyle/>
                    <a:p>
                      <a:pPr algn="ctr" rtl="0" fontAlgn="t"/>
                      <a:r>
                        <a:rPr lang="en-US" sz="1200" u="none" strike="noStrike">
                          <a:effectLst/>
                        </a:rPr>
                        <a:t>0.31 </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0.21</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0.67</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3233765465"/>
                  </a:ext>
                </a:extLst>
              </a:tr>
              <a:tr h="223024">
                <a:tc rowSpan="2">
                  <a:txBody>
                    <a:bodyPr/>
                    <a:lstStyle/>
                    <a:p>
                      <a:pPr algn="ctr" rtl="0" fontAlgn="t"/>
                      <a:r>
                        <a:rPr lang="en-US" sz="1800" u="none" strike="noStrike">
                          <a:effectLst/>
                        </a:rPr>
                        <a:t>kNN</a:t>
                      </a:r>
                      <a:endParaRPr lang="en-US" sz="1800" b="1" i="0" u="none" strike="noStrike">
                        <a:solidFill>
                          <a:srgbClr val="FFFFFF"/>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 0.75</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0.8</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0.89</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0.97</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0.82</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4245300188"/>
                  </a:ext>
                </a:extLst>
              </a:tr>
              <a:tr h="234176">
                <a:tc vMerge="1">
                  <a:txBody>
                    <a:bodyPr/>
                    <a:lstStyle/>
                    <a:p>
                      <a:endParaRPr lang="en-US"/>
                    </a:p>
                  </a:txBody>
                  <a:tcPr/>
                </a:tc>
                <a:tc>
                  <a:txBody>
                    <a:bodyPr/>
                    <a:lstStyle/>
                    <a:p>
                      <a:pPr algn="ctr" rtl="0" fontAlgn="t"/>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8363" marR="8363" marT="8363" marB="0"/>
                </a:tc>
                <a:tc vMerge="1">
                  <a:txBody>
                    <a:bodyPr/>
                    <a:lstStyle/>
                    <a:p>
                      <a:endParaRPr lang="en-US"/>
                    </a:p>
                  </a:txBody>
                  <a:tcPr/>
                </a:tc>
                <a:tc vMerge="1">
                  <a:txBody>
                    <a:bodyPr/>
                    <a:lstStyle/>
                    <a:p>
                      <a:endParaRPr lang="en-US"/>
                    </a:p>
                  </a:txBody>
                  <a:tcPr/>
                </a:tc>
                <a:tc>
                  <a:txBody>
                    <a:bodyPr/>
                    <a:lstStyle/>
                    <a:p>
                      <a:pPr algn="ctr" rtl="0" fontAlgn="t"/>
                      <a:r>
                        <a:rPr lang="en-US" sz="1200" u="none" strike="noStrike">
                          <a:effectLst/>
                        </a:rPr>
                        <a:t>0.27 </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0.17</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0.6</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2615831075"/>
                  </a:ext>
                </a:extLst>
              </a:tr>
              <a:tr h="223024">
                <a:tc rowSpan="2">
                  <a:txBody>
                    <a:bodyPr/>
                    <a:lstStyle/>
                    <a:p>
                      <a:pPr algn="ctr" rtl="0" fontAlgn="t"/>
                      <a:r>
                        <a:rPr lang="en-US" sz="1800" u="none" strike="noStrike">
                          <a:effectLst/>
                        </a:rPr>
                        <a:t>Random Forest</a:t>
                      </a:r>
                      <a:endParaRPr lang="en-US" sz="1800" b="1" i="0" u="none" strike="noStrike">
                        <a:solidFill>
                          <a:srgbClr val="FFFFFF"/>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dirty="0">
                          <a:effectLst/>
                          <a:highlight>
                            <a:srgbClr val="00FF00"/>
                          </a:highlight>
                        </a:rPr>
                        <a:t> 0.84</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tc rowSpan="2">
                  <a:txBody>
                    <a:bodyPr/>
                    <a:lstStyle/>
                    <a:p>
                      <a:pPr algn="ctr" rtl="0" fontAlgn="t"/>
                      <a:r>
                        <a:rPr lang="en-US" sz="1200" u="none" strike="noStrike" dirty="0">
                          <a:effectLst/>
                          <a:highlight>
                            <a:srgbClr val="00FF00"/>
                          </a:highlight>
                        </a:rPr>
                        <a:t>0.84</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tc>
                  <a:txBody>
                    <a:bodyPr/>
                    <a:lstStyle/>
                    <a:p>
                      <a:pPr algn="ctr" rtl="0" fontAlgn="t"/>
                      <a:r>
                        <a:rPr lang="en-US" sz="1200" u="none" strike="noStrike" dirty="0">
                          <a:effectLst/>
                        </a:rPr>
                        <a:t>0.91</a:t>
                      </a:r>
                      <a:endParaRPr lang="en-US" sz="1200" b="1" i="0" u="none" strike="noStrike" dirty="0">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0.99</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0.84</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3749361760"/>
                  </a:ext>
                </a:extLst>
              </a:tr>
              <a:tr h="234176">
                <a:tc vMerge="1">
                  <a:txBody>
                    <a:bodyPr/>
                    <a:lstStyle/>
                    <a:p>
                      <a:endParaRPr lang="en-US"/>
                    </a:p>
                  </a:txBody>
                  <a:tcPr/>
                </a:tc>
                <a:tc>
                  <a:txBody>
                    <a:bodyPr/>
                    <a:lstStyle/>
                    <a:p>
                      <a:pPr algn="ctr" rtl="0" fontAlgn="t"/>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8363" marR="8363" marT="8363" marB="0"/>
                </a:tc>
                <a:tc vMerge="1">
                  <a:txBody>
                    <a:bodyPr/>
                    <a:lstStyle/>
                    <a:p>
                      <a:endParaRPr lang="en-US"/>
                    </a:p>
                  </a:txBody>
                  <a:tcPr/>
                </a:tc>
                <a:tc vMerge="1">
                  <a:txBody>
                    <a:bodyPr/>
                    <a:lstStyle/>
                    <a:p>
                      <a:endParaRPr lang="en-US"/>
                    </a:p>
                  </a:txBody>
                  <a:tcPr/>
                </a:tc>
                <a:tc>
                  <a:txBody>
                    <a:bodyPr/>
                    <a:lstStyle/>
                    <a:p>
                      <a:pPr algn="ctr" rtl="0" fontAlgn="t"/>
                      <a:r>
                        <a:rPr lang="en-US" sz="1200" u="none" strike="noStrike" dirty="0">
                          <a:effectLst/>
                          <a:highlight>
                            <a:srgbClr val="00FF00"/>
                          </a:highlight>
                        </a:rPr>
                        <a:t>0.45 </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tc>
                  <a:txBody>
                    <a:bodyPr/>
                    <a:lstStyle/>
                    <a:p>
                      <a:pPr algn="ctr" rtl="0" fontAlgn="t"/>
                      <a:r>
                        <a:rPr lang="en-US" sz="1200" u="none" strike="noStrike">
                          <a:effectLst/>
                        </a:rPr>
                        <a:t>0.3</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dirty="0">
                          <a:effectLst/>
                          <a:highlight>
                            <a:srgbClr val="00FF00"/>
                          </a:highlight>
                        </a:rPr>
                        <a:t>0.86</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extLst>
                  <a:ext uri="{0D108BD9-81ED-4DB2-BD59-A6C34878D82A}">
                    <a16:rowId xmlns:a16="http://schemas.microsoft.com/office/drawing/2014/main" val="2261357270"/>
                  </a:ext>
                </a:extLst>
              </a:tr>
              <a:tr h="356839">
                <a:tc rowSpan="2">
                  <a:txBody>
                    <a:bodyPr/>
                    <a:lstStyle/>
                    <a:p>
                      <a:pPr algn="ctr" rtl="0" fontAlgn="t"/>
                      <a:r>
                        <a:rPr lang="en-US" sz="1800" u="none" strike="noStrike">
                          <a:effectLst/>
                        </a:rPr>
                        <a:t>Boosted Tree</a:t>
                      </a:r>
                      <a:endParaRPr lang="en-US" sz="1800" b="1" i="0" u="none" strike="noStrike">
                        <a:solidFill>
                          <a:srgbClr val="FFFFFF"/>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highlight>
                            <a:srgbClr val="00FF00"/>
                          </a:highlight>
                        </a:rPr>
                        <a:t> 0.84</a:t>
                      </a:r>
                      <a:endParaRPr lang="en-US" sz="1200" b="1" i="0" u="none" strike="noStrike">
                        <a:solidFill>
                          <a:srgbClr val="000000"/>
                        </a:solidFill>
                        <a:effectLst/>
                        <a:highlight>
                          <a:srgbClr val="00FF00"/>
                        </a:highlight>
                        <a:latin typeface="Calibri" panose="020F0502020204030204" pitchFamily="34" charset="0"/>
                      </a:endParaRPr>
                    </a:p>
                  </a:txBody>
                  <a:tcPr marL="8363" marR="8363" marT="8363" marB="0"/>
                </a:tc>
                <a:tc rowSpan="2">
                  <a:txBody>
                    <a:bodyPr/>
                    <a:lstStyle/>
                    <a:p>
                      <a:pPr algn="ctr" rtl="0" fontAlgn="t"/>
                      <a:r>
                        <a:rPr lang="en-US" sz="1200" u="none" strike="noStrike" dirty="0">
                          <a:effectLst/>
                          <a:highlight>
                            <a:srgbClr val="00FF00"/>
                          </a:highlight>
                        </a:rPr>
                        <a:t>0.85</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tc>
                  <a:txBody>
                    <a:bodyPr/>
                    <a:lstStyle/>
                    <a:p>
                      <a:pPr algn="ctr" rtl="0" fontAlgn="t"/>
                      <a:r>
                        <a:rPr lang="en-US" sz="1200" u="none" strike="noStrike">
                          <a:effectLst/>
                        </a:rPr>
                        <a:t>0.91</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0.96</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0.87</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1000758386"/>
                  </a:ext>
                </a:extLst>
              </a:tr>
              <a:tr h="234176">
                <a:tc vMerge="1">
                  <a:txBody>
                    <a:bodyPr/>
                    <a:lstStyle/>
                    <a:p>
                      <a:endParaRPr lang="en-US"/>
                    </a:p>
                  </a:txBody>
                  <a:tcPr/>
                </a:tc>
                <a:tc>
                  <a:txBody>
                    <a:bodyPr/>
                    <a:lstStyle/>
                    <a:p>
                      <a:pPr algn="ctr" rtl="0" fontAlgn="t"/>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8363" marR="8363" marT="8363" marB="0"/>
                </a:tc>
                <a:tc vMerge="1">
                  <a:txBody>
                    <a:bodyPr/>
                    <a:lstStyle/>
                    <a:p>
                      <a:endParaRPr lang="en-US"/>
                    </a:p>
                  </a:txBody>
                  <a:tcPr/>
                </a:tc>
                <a:tc vMerge="1">
                  <a:txBody>
                    <a:bodyPr/>
                    <a:lstStyle/>
                    <a:p>
                      <a:endParaRPr lang="en-US"/>
                    </a:p>
                  </a:txBody>
                  <a:tcPr/>
                </a:tc>
                <a:tc>
                  <a:txBody>
                    <a:bodyPr/>
                    <a:lstStyle/>
                    <a:p>
                      <a:pPr algn="ctr" rtl="0" fontAlgn="t"/>
                      <a:r>
                        <a:rPr lang="en-US" sz="1200" u="none" strike="noStrike" dirty="0">
                          <a:effectLst/>
                          <a:highlight>
                            <a:srgbClr val="00FF00"/>
                          </a:highlight>
                        </a:rPr>
                        <a:t>0.57 </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tc>
                  <a:txBody>
                    <a:bodyPr/>
                    <a:lstStyle/>
                    <a:p>
                      <a:pPr algn="ctr" rtl="0" fontAlgn="t"/>
                      <a:r>
                        <a:rPr lang="en-US" sz="1200" u="none" strike="noStrike" dirty="0">
                          <a:effectLst/>
                          <a:highlight>
                            <a:srgbClr val="00FF00"/>
                          </a:highlight>
                        </a:rPr>
                        <a:t>0.46</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tc>
                  <a:txBody>
                    <a:bodyPr/>
                    <a:lstStyle/>
                    <a:p>
                      <a:pPr algn="ctr" rtl="0" fontAlgn="t"/>
                      <a:r>
                        <a:rPr lang="en-US" sz="1200" u="none" strike="noStrike" dirty="0">
                          <a:effectLst/>
                          <a:highlight>
                            <a:srgbClr val="00FF00"/>
                          </a:highlight>
                        </a:rPr>
                        <a:t>0.75</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extLst>
                  <a:ext uri="{0D108BD9-81ED-4DB2-BD59-A6C34878D82A}">
                    <a16:rowId xmlns:a16="http://schemas.microsoft.com/office/drawing/2014/main" val="3824225153"/>
                  </a:ext>
                </a:extLst>
              </a:tr>
              <a:tr h="223024">
                <a:tc rowSpan="2">
                  <a:txBody>
                    <a:bodyPr/>
                    <a:lstStyle/>
                    <a:p>
                      <a:pPr algn="ctr" rtl="0" fontAlgn="t"/>
                      <a:r>
                        <a:rPr lang="en-US" sz="1800" u="none" strike="noStrike">
                          <a:effectLst/>
                        </a:rPr>
                        <a:t>Naive Bayes</a:t>
                      </a:r>
                      <a:endParaRPr lang="en-US" sz="1800" b="1" i="0" u="none" strike="noStrike">
                        <a:solidFill>
                          <a:srgbClr val="FFFFFF"/>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 0.54</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0.54</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0.66</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0.55</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0.82</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1288877028"/>
                  </a:ext>
                </a:extLst>
              </a:tr>
              <a:tr h="234176">
                <a:tc vMerge="1">
                  <a:txBody>
                    <a:bodyPr/>
                    <a:lstStyle/>
                    <a:p>
                      <a:endParaRPr lang="en-US"/>
                    </a:p>
                  </a:txBody>
                  <a:tcPr/>
                </a:tc>
                <a:tc>
                  <a:txBody>
                    <a:bodyPr/>
                    <a:lstStyle/>
                    <a:p>
                      <a:pPr algn="ctr" rtl="0" fontAlgn="t"/>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8363" marR="8363" marT="8363" marB="0"/>
                </a:tc>
                <a:tc vMerge="1">
                  <a:txBody>
                    <a:bodyPr/>
                    <a:lstStyle/>
                    <a:p>
                      <a:endParaRPr lang="en-US"/>
                    </a:p>
                  </a:txBody>
                  <a:tcPr/>
                </a:tc>
                <a:tc vMerge="1">
                  <a:txBody>
                    <a:bodyPr/>
                    <a:lstStyle/>
                    <a:p>
                      <a:endParaRPr lang="en-US"/>
                    </a:p>
                  </a:txBody>
                  <a:tcPr/>
                </a:tc>
                <a:tc>
                  <a:txBody>
                    <a:bodyPr/>
                    <a:lstStyle/>
                    <a:p>
                      <a:pPr algn="ctr" rtl="0" fontAlgn="t"/>
                      <a:r>
                        <a:rPr lang="en-US" sz="1200" u="none" strike="noStrike">
                          <a:effectLst/>
                        </a:rPr>
                        <a:t>0.33 </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dirty="0">
                          <a:effectLst/>
                          <a:highlight>
                            <a:srgbClr val="00FF00"/>
                          </a:highlight>
                        </a:rPr>
                        <a:t>0.53</a:t>
                      </a:r>
                      <a:endParaRPr lang="en-US" sz="1200" b="1" i="0" u="none" strike="noStrike" dirty="0">
                        <a:solidFill>
                          <a:srgbClr val="000000"/>
                        </a:solidFill>
                        <a:effectLst/>
                        <a:highlight>
                          <a:srgbClr val="00FF00"/>
                        </a:highlight>
                        <a:latin typeface="Calibri" panose="020F0502020204030204" pitchFamily="34" charset="0"/>
                      </a:endParaRPr>
                    </a:p>
                  </a:txBody>
                  <a:tcPr marL="8363" marR="8363" marT="8363" marB="0"/>
                </a:tc>
                <a:tc>
                  <a:txBody>
                    <a:bodyPr/>
                    <a:lstStyle/>
                    <a:p>
                      <a:pPr algn="ctr" rtl="0" fontAlgn="t"/>
                      <a:r>
                        <a:rPr lang="en-US" sz="1200" u="none" strike="noStrike">
                          <a:effectLst/>
                        </a:rPr>
                        <a:t>0.24</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2055011816"/>
                  </a:ext>
                </a:extLst>
              </a:tr>
              <a:tr h="223024">
                <a:tc rowSpan="2">
                  <a:txBody>
                    <a:bodyPr/>
                    <a:lstStyle/>
                    <a:p>
                      <a:pPr algn="ctr" rtl="0" fontAlgn="t"/>
                      <a:r>
                        <a:rPr lang="en-US" sz="1800" u="none" strike="noStrike">
                          <a:effectLst/>
                        </a:rPr>
                        <a:t>ANN</a:t>
                      </a:r>
                      <a:endParaRPr lang="en-US" sz="1800" b="1" i="0" u="none" strike="noStrike">
                        <a:solidFill>
                          <a:srgbClr val="FFFFFF"/>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 0.78</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0.81</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0.89</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0.98</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0.82</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934833864"/>
                  </a:ext>
                </a:extLst>
              </a:tr>
              <a:tr h="223024">
                <a:tc vMerge="1">
                  <a:txBody>
                    <a:bodyPr/>
                    <a:lstStyle/>
                    <a:p>
                      <a:endParaRPr lang="en-US"/>
                    </a:p>
                  </a:txBody>
                  <a:tcPr/>
                </a:tc>
                <a:tc>
                  <a:txBody>
                    <a:bodyPr/>
                    <a:lstStyle/>
                    <a:p>
                      <a:pPr algn="ctr" rtl="0" fontAlgn="t"/>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8363" marR="8363" marT="8363" marB="0"/>
                </a:tc>
                <a:tc vMerge="1">
                  <a:txBody>
                    <a:bodyPr/>
                    <a:lstStyle/>
                    <a:p>
                      <a:endParaRPr lang="en-US"/>
                    </a:p>
                  </a:txBody>
                  <a:tcPr/>
                </a:tc>
                <a:tc vMerge="1">
                  <a:txBody>
                    <a:bodyPr/>
                    <a:lstStyle/>
                    <a:p>
                      <a:endParaRPr lang="en-US"/>
                    </a:p>
                  </a:txBody>
                  <a:tcPr/>
                </a:tc>
                <a:tc>
                  <a:txBody>
                    <a:bodyPr/>
                    <a:lstStyle/>
                    <a:p>
                      <a:pPr algn="ctr" rtl="0" fontAlgn="t"/>
                      <a:r>
                        <a:rPr lang="en-US" sz="1200" u="none" strike="noStrike">
                          <a:effectLst/>
                        </a:rPr>
                        <a:t>0.32</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0.21</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0.69</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3789866122"/>
                  </a:ext>
                </a:extLst>
              </a:tr>
              <a:tr h="223024">
                <a:tc rowSpan="2">
                  <a:txBody>
                    <a:bodyPr/>
                    <a:lstStyle/>
                    <a:p>
                      <a:pPr algn="ctr" rtl="0" fontAlgn="t"/>
                      <a:r>
                        <a:rPr lang="en-US" sz="1800" u="none" strike="noStrike">
                          <a:effectLst/>
                        </a:rPr>
                        <a:t>Keras</a:t>
                      </a:r>
                      <a:endParaRPr lang="en-US" sz="1800" b="1" i="0" u="none" strike="noStrike">
                        <a:solidFill>
                          <a:srgbClr val="FFFFFF"/>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 0.54 * Predict Prob</a:t>
                      </a:r>
                      <a:endParaRPr lang="en-US" sz="1200" b="1" i="0" u="none" strike="noStrike">
                        <a:solidFill>
                          <a:srgbClr val="000000"/>
                        </a:solidFill>
                        <a:effectLst/>
                        <a:latin typeface="Calibri" panose="020F0502020204030204" pitchFamily="34" charset="0"/>
                      </a:endParaRPr>
                    </a:p>
                  </a:txBody>
                  <a:tcPr marL="8363" marR="8363" marT="8363" marB="0"/>
                </a:tc>
                <a:tc rowSpan="2">
                  <a:txBody>
                    <a:bodyPr/>
                    <a:lstStyle/>
                    <a:p>
                      <a:pPr algn="ctr" rtl="0" fontAlgn="t"/>
                      <a:r>
                        <a:rPr lang="en-US" sz="1200" u="none" strike="noStrike">
                          <a:effectLst/>
                        </a:rPr>
                        <a:t>0.54</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0.66</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0.55</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 0.82</a:t>
                      </a:r>
                      <a:endParaRPr lang="en-US" sz="1200" b="1" i="0" u="none" strike="noStrike">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956415002"/>
                  </a:ext>
                </a:extLst>
              </a:tr>
              <a:tr h="234176">
                <a:tc vMerge="1">
                  <a:txBody>
                    <a:bodyPr/>
                    <a:lstStyle/>
                    <a:p>
                      <a:endParaRPr lang="en-US"/>
                    </a:p>
                  </a:txBody>
                  <a:tcPr/>
                </a:tc>
                <a:tc>
                  <a:txBody>
                    <a:bodyPr/>
                    <a:lstStyle/>
                    <a:p>
                      <a:pPr algn="ctr" rtl="0" fontAlgn="t"/>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8363" marR="8363" marT="8363" marB="0"/>
                </a:tc>
                <a:tc vMerge="1">
                  <a:txBody>
                    <a:bodyPr/>
                    <a:lstStyle/>
                    <a:p>
                      <a:endParaRPr lang="en-US"/>
                    </a:p>
                  </a:txBody>
                  <a:tcPr/>
                </a:tc>
                <a:tc vMerge="1">
                  <a:txBody>
                    <a:bodyPr/>
                    <a:lstStyle/>
                    <a:p>
                      <a:endParaRPr lang="en-US"/>
                    </a:p>
                  </a:txBody>
                  <a:tcPr/>
                </a:tc>
                <a:tc>
                  <a:txBody>
                    <a:bodyPr/>
                    <a:lstStyle/>
                    <a:p>
                      <a:pPr algn="ctr" rtl="0" fontAlgn="t"/>
                      <a:r>
                        <a:rPr lang="en-US" sz="1200" u="none" strike="noStrike">
                          <a:effectLst/>
                        </a:rPr>
                        <a:t>0.33 </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a:effectLst/>
                        </a:rPr>
                        <a:t>0.53</a:t>
                      </a:r>
                      <a:endParaRPr lang="en-US" sz="1200" b="1" i="0" u="none" strike="noStrike">
                        <a:solidFill>
                          <a:srgbClr val="000000"/>
                        </a:solidFill>
                        <a:effectLst/>
                        <a:latin typeface="Calibri" panose="020F0502020204030204" pitchFamily="34" charset="0"/>
                      </a:endParaRPr>
                    </a:p>
                  </a:txBody>
                  <a:tcPr marL="8363" marR="8363" marT="8363" marB="0"/>
                </a:tc>
                <a:tc>
                  <a:txBody>
                    <a:bodyPr/>
                    <a:lstStyle/>
                    <a:p>
                      <a:pPr algn="ctr" rtl="0" fontAlgn="t"/>
                      <a:r>
                        <a:rPr lang="en-US" sz="1200" u="none" strike="noStrike" dirty="0">
                          <a:effectLst/>
                        </a:rPr>
                        <a:t>0.24</a:t>
                      </a:r>
                      <a:endParaRPr lang="en-US" sz="1200" b="1" i="0" u="none" strike="noStrike" dirty="0">
                        <a:solidFill>
                          <a:srgbClr val="000000"/>
                        </a:solidFill>
                        <a:effectLst/>
                        <a:latin typeface="Calibri" panose="020F0502020204030204" pitchFamily="34" charset="0"/>
                      </a:endParaRPr>
                    </a:p>
                  </a:txBody>
                  <a:tcPr marL="8363" marR="8363" marT="8363" marB="0"/>
                </a:tc>
                <a:extLst>
                  <a:ext uri="{0D108BD9-81ED-4DB2-BD59-A6C34878D82A}">
                    <a16:rowId xmlns:a16="http://schemas.microsoft.com/office/drawing/2014/main" val="6539289"/>
                  </a:ext>
                </a:extLst>
              </a:tr>
            </a:tbl>
          </a:graphicData>
        </a:graphic>
      </p:graphicFrame>
      <p:sp>
        <p:nvSpPr>
          <p:cNvPr id="14" name="Title 1">
            <a:extLst>
              <a:ext uri="{FF2B5EF4-FFF2-40B4-BE49-F238E27FC236}">
                <a16:creationId xmlns:a16="http://schemas.microsoft.com/office/drawing/2014/main" id="{B74DD0A0-CBA9-CD2E-36B1-4C98BB3509A1}"/>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Models Perform </a:t>
            </a:r>
          </a:p>
        </p:txBody>
      </p:sp>
      <p:cxnSp>
        <p:nvCxnSpPr>
          <p:cNvPr id="15" name="Straight Connector 14">
            <a:extLst>
              <a:ext uri="{FF2B5EF4-FFF2-40B4-BE49-F238E27FC236}">
                <a16:creationId xmlns:a16="http://schemas.microsoft.com/office/drawing/2014/main" id="{A9B371B6-6A6A-EBE6-59FA-FA7EE9F4D01E}"/>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45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9AF7F28-DE1E-4F81-06FF-C6F03AB0C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804" y="1423687"/>
            <a:ext cx="7502168" cy="48729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EB9478A-1312-DA37-9A30-D6365444332C}"/>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ROC Curve</a:t>
            </a:r>
          </a:p>
        </p:txBody>
      </p:sp>
      <p:cxnSp>
        <p:nvCxnSpPr>
          <p:cNvPr id="10" name="Straight Connector 9">
            <a:extLst>
              <a:ext uri="{FF2B5EF4-FFF2-40B4-BE49-F238E27FC236}">
                <a16:creationId xmlns:a16="http://schemas.microsoft.com/office/drawing/2014/main" id="{3DD877D7-2F0E-9750-00FD-2779B798F4FE}"/>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44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FC66268-338F-075D-F0E2-8D6CC18134D5}"/>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Conclusion and Recommendations</a:t>
            </a:r>
          </a:p>
        </p:txBody>
      </p:sp>
      <p:cxnSp>
        <p:nvCxnSpPr>
          <p:cNvPr id="8" name="Straight Connector 7">
            <a:extLst>
              <a:ext uri="{FF2B5EF4-FFF2-40B4-BE49-F238E27FC236}">
                <a16:creationId xmlns:a16="http://schemas.microsoft.com/office/drawing/2014/main" id="{10B529D0-B84D-E7EA-DD59-94CA774159C4}"/>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93BD1D-D246-B6F4-93AB-9AEEE6481A9D}"/>
              </a:ext>
            </a:extLst>
          </p:cNvPr>
          <p:cNvSpPr txBox="1"/>
          <p:nvPr/>
        </p:nvSpPr>
        <p:spPr>
          <a:xfrm>
            <a:off x="6681942" y="3483956"/>
            <a:ext cx="1544724" cy="369332"/>
          </a:xfrm>
          <a:prstGeom prst="rect">
            <a:avLst/>
          </a:prstGeom>
          <a:noFill/>
        </p:spPr>
        <p:txBody>
          <a:bodyPr wrap="square" rtlCol="0">
            <a:spAutoFit/>
          </a:bodyPr>
          <a:lstStyle/>
          <a:p>
            <a:r>
              <a:rPr lang="en-US" b="1" dirty="0"/>
              <a:t>Over 45 YO</a:t>
            </a:r>
          </a:p>
        </p:txBody>
      </p:sp>
      <p:sp>
        <p:nvSpPr>
          <p:cNvPr id="16" name="TextBox 15">
            <a:extLst>
              <a:ext uri="{FF2B5EF4-FFF2-40B4-BE49-F238E27FC236}">
                <a16:creationId xmlns:a16="http://schemas.microsoft.com/office/drawing/2014/main" id="{13F2911F-198D-6923-1934-A4A5C3A2F109}"/>
              </a:ext>
            </a:extLst>
          </p:cNvPr>
          <p:cNvSpPr txBox="1"/>
          <p:nvPr/>
        </p:nvSpPr>
        <p:spPr>
          <a:xfrm>
            <a:off x="6607988" y="5206912"/>
            <a:ext cx="1782501" cy="584775"/>
          </a:xfrm>
          <a:prstGeom prst="rect">
            <a:avLst/>
          </a:prstGeom>
          <a:noFill/>
        </p:spPr>
        <p:txBody>
          <a:bodyPr wrap="square" rtlCol="0">
            <a:spAutoFit/>
          </a:bodyPr>
          <a:lstStyle/>
          <a:p>
            <a:r>
              <a:rPr lang="en-US" sz="3200" b="1" dirty="0">
                <a:ln w="0"/>
                <a:effectLst>
                  <a:outerShdw blurRad="38100" dist="19050" dir="2700000" algn="tl" rotWithShape="0">
                    <a:schemeClr val="dk1">
                      <a:alpha val="40000"/>
                    </a:schemeClr>
                  </a:outerShdw>
                </a:effectLst>
              </a:rPr>
              <a:t>$9.110</a:t>
            </a:r>
          </a:p>
        </p:txBody>
      </p:sp>
      <p:pic>
        <p:nvPicPr>
          <p:cNvPr id="18" name="Graphic 17" descr="Scales of justice with solid fill">
            <a:extLst>
              <a:ext uri="{FF2B5EF4-FFF2-40B4-BE49-F238E27FC236}">
                <a16:creationId xmlns:a16="http://schemas.microsoft.com/office/drawing/2014/main" id="{4E622AA7-4BCE-0AA1-D40B-8D16BEA0C2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6037" y="4080963"/>
            <a:ext cx="1115843" cy="1115843"/>
          </a:xfrm>
          <a:prstGeom prst="rect">
            <a:avLst/>
          </a:prstGeom>
        </p:spPr>
      </p:pic>
      <p:pic>
        <p:nvPicPr>
          <p:cNvPr id="20" name="Picture 19" descr="Shape, rectangle&#10;&#10;Description automatically generated">
            <a:extLst>
              <a:ext uri="{FF2B5EF4-FFF2-40B4-BE49-F238E27FC236}">
                <a16:creationId xmlns:a16="http://schemas.microsoft.com/office/drawing/2014/main" id="{F17146E3-FC7A-AE0A-68CC-97468524B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9248" y="4256150"/>
            <a:ext cx="1763009" cy="1316747"/>
          </a:xfrm>
          <a:prstGeom prst="rect">
            <a:avLst/>
          </a:prstGeom>
        </p:spPr>
      </p:pic>
      <p:pic>
        <p:nvPicPr>
          <p:cNvPr id="24" name="Graphic 23" descr="Female Profile outline">
            <a:extLst>
              <a:ext uri="{FF2B5EF4-FFF2-40B4-BE49-F238E27FC236}">
                <a16:creationId xmlns:a16="http://schemas.microsoft.com/office/drawing/2014/main" id="{BBC5A4CB-453A-C685-C5D2-D1E07BD08B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555" y="2011597"/>
            <a:ext cx="1417403" cy="1417403"/>
          </a:xfrm>
          <a:prstGeom prst="rect">
            <a:avLst/>
          </a:prstGeom>
        </p:spPr>
      </p:pic>
      <p:pic>
        <p:nvPicPr>
          <p:cNvPr id="28" name="Graphic 27" descr="Power with solid fill">
            <a:extLst>
              <a:ext uri="{FF2B5EF4-FFF2-40B4-BE49-F238E27FC236}">
                <a16:creationId xmlns:a16="http://schemas.microsoft.com/office/drawing/2014/main" id="{AA40A7CC-91C7-D0DC-CDAB-DF8D00F8C3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27120" y="2228485"/>
            <a:ext cx="914400" cy="914400"/>
          </a:xfrm>
          <a:prstGeom prst="rect">
            <a:avLst/>
          </a:prstGeom>
        </p:spPr>
      </p:pic>
      <p:sp>
        <p:nvSpPr>
          <p:cNvPr id="29" name="TextBox 28">
            <a:extLst>
              <a:ext uri="{FF2B5EF4-FFF2-40B4-BE49-F238E27FC236}">
                <a16:creationId xmlns:a16="http://schemas.microsoft.com/office/drawing/2014/main" id="{37AE3014-E263-973B-5488-55A81B1C9A77}"/>
              </a:ext>
            </a:extLst>
          </p:cNvPr>
          <p:cNvSpPr txBox="1"/>
          <p:nvPr/>
        </p:nvSpPr>
        <p:spPr>
          <a:xfrm>
            <a:off x="9502815" y="3336188"/>
            <a:ext cx="1763009" cy="646331"/>
          </a:xfrm>
          <a:prstGeom prst="rect">
            <a:avLst/>
          </a:prstGeom>
          <a:noFill/>
        </p:spPr>
        <p:txBody>
          <a:bodyPr wrap="square" rtlCol="0">
            <a:spAutoFit/>
          </a:bodyPr>
          <a:lstStyle/>
          <a:p>
            <a:pPr algn="ctr"/>
            <a:r>
              <a:rPr lang="en-US" b="1" dirty="0"/>
              <a:t>Inactive Member</a:t>
            </a:r>
          </a:p>
        </p:txBody>
      </p:sp>
      <p:sp>
        <p:nvSpPr>
          <p:cNvPr id="31" name="TextBox 30">
            <a:extLst>
              <a:ext uri="{FF2B5EF4-FFF2-40B4-BE49-F238E27FC236}">
                <a16:creationId xmlns:a16="http://schemas.microsoft.com/office/drawing/2014/main" id="{5D337768-897A-E697-D776-289E1AE50C0F}"/>
              </a:ext>
            </a:extLst>
          </p:cNvPr>
          <p:cNvSpPr txBox="1"/>
          <p:nvPr/>
        </p:nvSpPr>
        <p:spPr>
          <a:xfrm>
            <a:off x="308091" y="2730018"/>
            <a:ext cx="4766602" cy="4524315"/>
          </a:xfrm>
          <a:prstGeom prst="rect">
            <a:avLst/>
          </a:prstGeom>
          <a:noFill/>
        </p:spPr>
        <p:txBody>
          <a:bodyPr wrap="square">
            <a:spAutoFit/>
          </a:bodyPr>
          <a:lstStyle/>
          <a:p>
            <a:pPr marL="285750" indent="-285750" algn="just">
              <a:buFont typeface="Arial" panose="020B0604020202020204" pitchFamily="34" charset="0"/>
              <a:buChar char="•"/>
            </a:pPr>
            <a:r>
              <a:rPr lang="en-US" sz="1800" dirty="0">
                <a:cs typeface="Arial" panose="020B0604020202020204" pitchFamily="34" charset="0"/>
              </a:rPr>
              <a:t>Bank may reward clients with large account balances or provide tailored suggestions to each customer based on their past transactions.</a:t>
            </a:r>
          </a:p>
          <a:p>
            <a:pPr marL="285750" indent="-285750" algn="just">
              <a:buFont typeface="Arial" panose="020B0604020202020204" pitchFamily="34" charset="0"/>
              <a:buChar char="•"/>
            </a:pPr>
            <a:r>
              <a:rPr lang="en-US" dirty="0"/>
              <a:t>By leveraging the insights generated, banks can develop targeted retention strategies to reduce customer churn, like offering incentives to the customers with a transaction history.</a:t>
            </a:r>
          </a:p>
          <a:p>
            <a:pPr marL="285750" indent="-285750" algn="just">
              <a:buFont typeface="Arial" panose="020B0604020202020204" pitchFamily="34" charset="0"/>
              <a:buChar char="•"/>
            </a:pPr>
            <a:r>
              <a:rPr lang="en-US" dirty="0"/>
              <a:t>Banks should target in creating a strong one-to-one relationship with their customers through good communication to increase their loyalty</a:t>
            </a:r>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cs typeface="Arial" panose="020B0604020202020204" pitchFamily="34" charset="0"/>
            </a:endParaRPr>
          </a:p>
        </p:txBody>
      </p:sp>
      <p:sp>
        <p:nvSpPr>
          <p:cNvPr id="32" name="TextBox 31">
            <a:extLst>
              <a:ext uri="{FF2B5EF4-FFF2-40B4-BE49-F238E27FC236}">
                <a16:creationId xmlns:a16="http://schemas.microsoft.com/office/drawing/2014/main" id="{19C19D12-2BBC-BBBA-8BB7-E9753C543C2E}"/>
              </a:ext>
            </a:extLst>
          </p:cNvPr>
          <p:cNvSpPr txBox="1"/>
          <p:nvPr/>
        </p:nvSpPr>
        <p:spPr>
          <a:xfrm>
            <a:off x="605624" y="1674674"/>
            <a:ext cx="4766602" cy="923330"/>
          </a:xfrm>
          <a:prstGeom prst="rect">
            <a:avLst/>
          </a:prstGeom>
          <a:noFill/>
        </p:spPr>
        <p:txBody>
          <a:bodyPr wrap="square">
            <a:spAutoFit/>
          </a:bodyPr>
          <a:lstStyle/>
          <a:p>
            <a:pPr algn="just"/>
            <a:r>
              <a:rPr lang="en-US" sz="1800" dirty="0">
                <a:cs typeface="Arial" panose="020B0604020202020204" pitchFamily="34" charset="0"/>
              </a:rPr>
              <a:t>We can conclude that Boosted tree model had a good perform for the data set and can help us to identify which customer may churn over time.</a:t>
            </a:r>
            <a:endParaRPr lang="en-US" dirty="0"/>
          </a:p>
        </p:txBody>
      </p:sp>
    </p:spTree>
    <p:extLst>
      <p:ext uri="{BB962C8B-B14F-4D97-AF65-F5344CB8AC3E}">
        <p14:creationId xmlns:p14="http://schemas.microsoft.com/office/powerpoint/2010/main" val="288635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6BF6-C3FF-1D54-E1FA-9A760ABDDF79}"/>
              </a:ext>
            </a:extLst>
          </p:cNvPr>
          <p:cNvSpPr>
            <a:spLocks noGrp="1"/>
          </p:cNvSpPr>
          <p:nvPr>
            <p:ph type="title"/>
          </p:nvPr>
        </p:nvSpPr>
        <p:spPr>
          <a:xfrm>
            <a:off x="759504" y="-24283"/>
            <a:ext cx="10515600" cy="1325563"/>
          </a:xfrm>
        </p:spPr>
        <p:txBody>
          <a:bodyPr>
            <a:normAutofit/>
          </a:bodyPr>
          <a:lstStyle/>
          <a:p>
            <a:r>
              <a:rPr lang="en-IN" sz="4000" b="1" dirty="0">
                <a:latin typeface="+mn-lt"/>
                <a:cs typeface="Arial" panose="020B0604020202020204" pitchFamily="34" charset="0"/>
              </a:rPr>
              <a:t>Business Case</a:t>
            </a:r>
          </a:p>
        </p:txBody>
      </p:sp>
      <p:sp>
        <p:nvSpPr>
          <p:cNvPr id="3" name="Content Placeholder 2">
            <a:extLst>
              <a:ext uri="{FF2B5EF4-FFF2-40B4-BE49-F238E27FC236}">
                <a16:creationId xmlns:a16="http://schemas.microsoft.com/office/drawing/2014/main" id="{07F53E72-AEA1-9DEE-86DE-A8C511DE9CD5}"/>
              </a:ext>
            </a:extLst>
          </p:cNvPr>
          <p:cNvSpPr>
            <a:spLocks noGrp="1"/>
          </p:cNvSpPr>
          <p:nvPr>
            <p:ph idx="1"/>
          </p:nvPr>
        </p:nvSpPr>
        <p:spPr>
          <a:xfrm>
            <a:off x="308091" y="2664448"/>
            <a:ext cx="6856638" cy="5057215"/>
          </a:xfrm>
        </p:spPr>
        <p:txBody>
          <a:bodyPr>
            <a:normAutofit/>
          </a:bodyPr>
          <a:lstStyle/>
          <a:p>
            <a:pPr marL="0" indent="0" algn="just">
              <a:buNone/>
            </a:pPr>
            <a:r>
              <a:rPr lang="en-IN" sz="3500" b="1" dirty="0">
                <a:effectLst/>
                <a:ea typeface="Calibri" panose="020F0502020204030204" pitchFamily="34" charset="0"/>
                <a:cs typeface="Times New Roman" panose="02020603050405020304" pitchFamily="18" charset="0"/>
              </a:rPr>
              <a:t>Introduction</a:t>
            </a:r>
          </a:p>
          <a:p>
            <a:pPr marL="0" indent="0" algn="just">
              <a:buNone/>
            </a:pPr>
            <a:r>
              <a:rPr lang="en-US" sz="1800" b="0" i="0" dirty="0">
                <a:solidFill>
                  <a:srgbClr val="252525"/>
                </a:solidFill>
                <a:effectLst/>
                <a:cs typeface="Arial" panose="020B0604020202020204" pitchFamily="34" charset="0"/>
              </a:rPr>
              <a:t>Churn in the banking industry refers to the situation where customers stop doing business with one bank and go to another. It can be costly to acquire new customers, negatively impact the bank's ability to forecast financial performance, and make it more difficult to attract new customers. It can also damage the bank's reputation and make it more difficult to attract new customers</a:t>
            </a:r>
            <a:r>
              <a:rPr lang="en-US" sz="1800" b="0" i="0" dirty="0">
                <a:solidFill>
                  <a:srgbClr val="252525"/>
                </a:solidFill>
                <a:effectLst/>
                <a:latin typeface="Arial" panose="020B0604020202020204" pitchFamily="34" charset="0"/>
                <a:cs typeface="Arial" panose="020B0604020202020204" pitchFamily="34" charset="0"/>
              </a:rPr>
              <a:t>.</a:t>
            </a:r>
            <a:endParaRPr lang="en-IN" sz="1800" b="1" u="sng" dirty="0">
              <a:latin typeface="Arial" panose="020B0604020202020204" pitchFamily="34" charset="0"/>
              <a:cs typeface="Arial" panose="020B0604020202020204" pitchFamily="34" charset="0"/>
            </a:endParaRPr>
          </a:p>
        </p:txBody>
      </p:sp>
      <p:pic>
        <p:nvPicPr>
          <p:cNvPr id="7" name="Graphic 6" descr="Document">
            <a:extLst>
              <a:ext uri="{FF2B5EF4-FFF2-40B4-BE49-F238E27FC236}">
                <a16:creationId xmlns:a16="http://schemas.microsoft.com/office/drawing/2014/main" id="{724A223A-2445-4F12-8AF5-EB3325FD6E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9692" y="1499036"/>
            <a:ext cx="1165412" cy="1165412"/>
          </a:xfrm>
          <a:prstGeom prst="rect">
            <a:avLst/>
          </a:prstGeom>
        </p:spPr>
      </p:pic>
      <p:cxnSp>
        <p:nvCxnSpPr>
          <p:cNvPr id="11" name="Straight Connector 10">
            <a:extLst>
              <a:ext uri="{FF2B5EF4-FFF2-40B4-BE49-F238E27FC236}">
                <a16:creationId xmlns:a16="http://schemas.microsoft.com/office/drawing/2014/main" id="{3737B5AE-F617-4505-7551-EF93C37B99B5}"/>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4F3D290-0BB7-74A1-89E2-239010603D9E}"/>
              </a:ext>
            </a:extLst>
          </p:cNvPr>
          <p:cNvPicPr>
            <a:picLocks noChangeAspect="1"/>
          </p:cNvPicPr>
          <p:nvPr/>
        </p:nvPicPr>
        <p:blipFill>
          <a:blip r:embed="rId4"/>
          <a:stretch>
            <a:fillRect/>
          </a:stretch>
        </p:blipFill>
        <p:spPr>
          <a:xfrm>
            <a:off x="8349116" y="3429000"/>
            <a:ext cx="2925988" cy="2078365"/>
          </a:xfrm>
          <a:prstGeom prst="rect">
            <a:avLst/>
          </a:prstGeom>
        </p:spPr>
      </p:pic>
      <p:sp>
        <p:nvSpPr>
          <p:cNvPr id="6" name="TextBox 5">
            <a:extLst>
              <a:ext uri="{FF2B5EF4-FFF2-40B4-BE49-F238E27FC236}">
                <a16:creationId xmlns:a16="http://schemas.microsoft.com/office/drawing/2014/main" id="{92E157AD-2168-DC93-F8B6-D35F095C5458}"/>
              </a:ext>
            </a:extLst>
          </p:cNvPr>
          <p:cNvSpPr txBox="1"/>
          <p:nvPr/>
        </p:nvSpPr>
        <p:spPr>
          <a:xfrm>
            <a:off x="308091" y="1297683"/>
            <a:ext cx="6096000" cy="1184940"/>
          </a:xfrm>
          <a:prstGeom prst="rect">
            <a:avLst/>
          </a:prstGeom>
          <a:noFill/>
        </p:spPr>
        <p:txBody>
          <a:bodyPr wrap="square">
            <a:spAutoFit/>
          </a:bodyPr>
          <a:lstStyle/>
          <a:p>
            <a:pPr marL="0" indent="0" algn="just">
              <a:buNone/>
            </a:pPr>
            <a:r>
              <a:rPr lang="en-IN" sz="3500" b="1" dirty="0">
                <a:effectLst/>
                <a:ea typeface="Calibri" panose="020F0502020204030204" pitchFamily="34" charset="0"/>
                <a:cs typeface="Times New Roman" panose="02020603050405020304" pitchFamily="18" charset="0"/>
              </a:rPr>
              <a:t>Objective</a:t>
            </a:r>
          </a:p>
          <a:p>
            <a:pPr algn="just"/>
            <a:r>
              <a:rPr lang="en-IN" sz="1800" dirty="0">
                <a:cs typeface="Arial" panose="020B0604020202020204" pitchFamily="34" charset="0"/>
              </a:rPr>
              <a:t>Our objective is to design a model </a:t>
            </a:r>
            <a:r>
              <a:rPr lang="en-IN" sz="1800" dirty="0">
                <a:effectLst/>
                <a:ea typeface="Calibri" panose="020F0502020204030204" pitchFamily="34" charset="0"/>
              </a:rPr>
              <a:t>to anticipate the possibility </a:t>
            </a:r>
            <a:r>
              <a:rPr lang="en-IN" sz="1800" dirty="0">
                <a:ea typeface="Calibri" panose="020F0502020204030204" pitchFamily="34" charset="0"/>
              </a:rPr>
              <a:t>if a </a:t>
            </a:r>
            <a:r>
              <a:rPr lang="en-IN" sz="1800" dirty="0">
                <a:effectLst/>
                <a:ea typeface="Calibri" panose="020F0502020204030204" pitchFamily="34" charset="0"/>
              </a:rPr>
              <a:t>customer may churn and their characteristics. </a:t>
            </a:r>
            <a:endParaRPr lang="en-US" sz="12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648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FF720-AA38-21DD-8DE1-9725903B42F7}"/>
              </a:ext>
            </a:extLst>
          </p:cNvPr>
          <p:cNvSpPr>
            <a:spLocks noGrp="1"/>
          </p:cNvSpPr>
          <p:nvPr>
            <p:ph idx="1"/>
          </p:nvPr>
        </p:nvSpPr>
        <p:spPr>
          <a:xfrm>
            <a:off x="597459" y="1656730"/>
            <a:ext cx="4773196" cy="4031873"/>
          </a:xfrm>
        </p:spPr>
        <p:txBody>
          <a:bodyPr>
            <a:normAutofit/>
          </a:bodyPr>
          <a:lstStyle/>
          <a:p>
            <a:pPr marL="0" indent="0">
              <a:buNone/>
            </a:pPr>
            <a:r>
              <a:rPr lang="en-IN" sz="1800" b="1" dirty="0">
                <a:effectLst/>
                <a:ea typeface="Calibri" panose="020F0502020204030204" pitchFamily="34" charset="0"/>
                <a:cs typeface="Times New Roman" panose="02020603050405020304" pitchFamily="18" charset="0"/>
              </a:rPr>
              <a:t>Data source: </a:t>
            </a:r>
            <a:r>
              <a:rPr lang="en-IN" sz="1800" dirty="0">
                <a:effectLst/>
                <a:ea typeface="Calibri" panose="020F0502020204030204" pitchFamily="34" charset="0"/>
                <a:cs typeface="Times New Roman" panose="02020603050405020304" pitchFamily="18" charset="0"/>
              </a:rPr>
              <a:t>Kaggle</a:t>
            </a:r>
          </a:p>
          <a:p>
            <a:pPr marL="0" indent="0">
              <a:buNone/>
            </a:pPr>
            <a:r>
              <a:rPr lang="en-IN" sz="1500" u="sng" dirty="0">
                <a:solidFill>
                  <a:srgbClr val="0563C1"/>
                </a:solidFill>
                <a:effectLst/>
                <a:ea typeface="Calibri" panose="020F0502020204030204" pitchFamily="34" charset="0"/>
                <a:cs typeface="Times New Roman" panose="02020603050405020304" pitchFamily="18" charset="0"/>
                <a:hlinkClick r:id="rId2"/>
              </a:rPr>
              <a:t>https://www.kaggle.com/datasets/gauravtopre/bank-customer-churn-dataset</a:t>
            </a:r>
            <a:endParaRPr lang="en-IN" sz="1500" u="sng" dirty="0">
              <a:solidFill>
                <a:srgbClr val="0563C1"/>
              </a:solidFill>
              <a:effectLst/>
              <a:ea typeface="Calibri" panose="020F0502020204030204" pitchFamily="34" charset="0"/>
              <a:cs typeface="Times New Roman" panose="02020603050405020304" pitchFamily="18" charset="0"/>
            </a:endParaRPr>
          </a:p>
          <a:p>
            <a:pPr marL="0" indent="0">
              <a:buNone/>
            </a:pPr>
            <a:endParaRPr lang="en-IN" sz="1500" dirty="0">
              <a:effectLst/>
              <a:ea typeface="Calibri" panose="020F0502020204030204" pitchFamily="34" charset="0"/>
              <a:cs typeface="Times New Roman" panose="02020603050405020304" pitchFamily="18" charset="0"/>
            </a:endParaRPr>
          </a:p>
          <a:p>
            <a:pPr marL="0" indent="0">
              <a:buNone/>
            </a:pPr>
            <a:r>
              <a:rPr lang="en-IN" sz="1800" b="1" dirty="0">
                <a:effectLst/>
                <a:ea typeface="Calibri" panose="020F0502020204030204" pitchFamily="34" charset="0"/>
                <a:cs typeface="Times New Roman" panose="02020603050405020304" pitchFamily="18" charset="0"/>
              </a:rPr>
              <a:t>Size:</a:t>
            </a:r>
          </a:p>
          <a:p>
            <a:pPr marL="0" indent="0">
              <a:buNone/>
            </a:pPr>
            <a:r>
              <a:rPr lang="en-IN" sz="1800" b="1" dirty="0">
                <a:ea typeface="Calibri" panose="020F0502020204030204" pitchFamily="34" charset="0"/>
                <a:cs typeface="Times New Roman" panose="02020603050405020304" pitchFamily="18" charset="0"/>
              </a:rPr>
              <a:t>10.000 records.</a:t>
            </a:r>
          </a:p>
          <a:p>
            <a:pPr marL="0" indent="0">
              <a:buNone/>
            </a:pPr>
            <a:r>
              <a:rPr lang="en-IN" sz="1800" b="1" dirty="0">
                <a:effectLst/>
                <a:ea typeface="Calibri" panose="020F0502020204030204" pitchFamily="34" charset="0"/>
                <a:cs typeface="Times New Roman" panose="02020603050405020304" pitchFamily="18" charset="0"/>
              </a:rPr>
              <a:t>12 Attributes.</a:t>
            </a:r>
          </a:p>
          <a:p>
            <a:pPr marL="0" indent="0">
              <a:buNone/>
            </a:pPr>
            <a:endParaRPr lang="en-IN" sz="1800" b="1" dirty="0">
              <a:effectLst/>
              <a:ea typeface="Calibri" panose="020F0502020204030204" pitchFamily="34" charset="0"/>
              <a:cs typeface="Times New Roman" panose="02020603050405020304" pitchFamily="18" charset="0"/>
            </a:endParaRPr>
          </a:p>
          <a:p>
            <a:pPr marL="0" indent="0">
              <a:buNone/>
            </a:pPr>
            <a:r>
              <a:rPr lang="en-IN" sz="1800" b="1" dirty="0">
                <a:effectLst/>
                <a:ea typeface="Calibri" panose="020F0502020204030204" pitchFamily="34" charset="0"/>
                <a:cs typeface="Times New Roman" panose="02020603050405020304" pitchFamily="18" charset="0"/>
              </a:rPr>
              <a:t>Target Variable: “Churn”</a:t>
            </a:r>
          </a:p>
          <a:p>
            <a:pPr>
              <a:buFont typeface="Wingdings" pitchFamily="2" charset="2"/>
              <a:buChar char="Ø"/>
            </a:pPr>
            <a:r>
              <a:rPr lang="en-IN" sz="1800" b="1" dirty="0">
                <a:effectLst/>
                <a:ea typeface="Calibri" panose="020F0502020204030204" pitchFamily="34" charset="0"/>
                <a:cs typeface="Times New Roman" panose="02020603050405020304" pitchFamily="18" charset="0"/>
              </a:rPr>
              <a:t>	Yes = 1</a:t>
            </a:r>
          </a:p>
          <a:p>
            <a:pPr>
              <a:buFont typeface="Wingdings" pitchFamily="2" charset="2"/>
              <a:buChar char="Ø"/>
            </a:pPr>
            <a:r>
              <a:rPr lang="en-IN" sz="1800" b="1" dirty="0">
                <a:effectLst/>
                <a:ea typeface="Calibri" panose="020F0502020204030204" pitchFamily="34" charset="0"/>
                <a:cs typeface="Times New Roman" panose="02020603050405020304" pitchFamily="18" charset="0"/>
              </a:rPr>
              <a:t>	No = 0                  </a:t>
            </a:r>
          </a:p>
          <a:p>
            <a:pPr marL="0" indent="0">
              <a:buNone/>
            </a:pPr>
            <a:endParaRPr lang="en-IN" sz="1800" dirty="0">
              <a:ea typeface="Calibri" panose="020F0502020204030204" pitchFamily="34" charset="0"/>
              <a:cs typeface="Times New Roman" panose="02020603050405020304" pitchFamily="18" charset="0"/>
            </a:endParaRPr>
          </a:p>
          <a:p>
            <a:endParaRPr lang="en-IN" dirty="0"/>
          </a:p>
        </p:txBody>
      </p:sp>
      <p:pic>
        <p:nvPicPr>
          <p:cNvPr id="6" name="Graphic 5" descr="Bullseye">
            <a:extLst>
              <a:ext uri="{FF2B5EF4-FFF2-40B4-BE49-F238E27FC236}">
                <a16:creationId xmlns:a16="http://schemas.microsoft.com/office/drawing/2014/main" id="{2110251B-531D-59B1-EDA7-D33570D0AC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8983" y="4403542"/>
            <a:ext cx="690282" cy="690282"/>
          </a:xfrm>
          <a:prstGeom prst="rect">
            <a:avLst/>
          </a:prstGeom>
        </p:spPr>
      </p:pic>
      <p:sp>
        <p:nvSpPr>
          <p:cNvPr id="4" name="Title 1">
            <a:extLst>
              <a:ext uri="{FF2B5EF4-FFF2-40B4-BE49-F238E27FC236}">
                <a16:creationId xmlns:a16="http://schemas.microsoft.com/office/drawing/2014/main" id="{CE4B7A61-EFFF-92A2-A671-6B89BDE10A42}"/>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Set</a:t>
            </a:r>
          </a:p>
        </p:txBody>
      </p:sp>
      <p:cxnSp>
        <p:nvCxnSpPr>
          <p:cNvPr id="5" name="Straight Connector 4">
            <a:extLst>
              <a:ext uri="{FF2B5EF4-FFF2-40B4-BE49-F238E27FC236}">
                <a16:creationId xmlns:a16="http://schemas.microsoft.com/office/drawing/2014/main" id="{0DD8ADAC-1899-4053-08F0-A7B03CE898CC}"/>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B15B66E-2BF6-FA24-30C4-1AF2A3FD29AF}"/>
              </a:ext>
            </a:extLst>
          </p:cNvPr>
          <p:cNvSpPr txBox="1"/>
          <p:nvPr/>
        </p:nvSpPr>
        <p:spPr>
          <a:xfrm>
            <a:off x="5474827" y="1656729"/>
            <a:ext cx="5540497" cy="4031873"/>
          </a:xfrm>
          <a:prstGeom prst="rect">
            <a:avLst/>
          </a:prstGeom>
          <a:noFill/>
        </p:spPr>
        <p:txBody>
          <a:bodyPr wrap="square">
            <a:spAutoFit/>
          </a:bodyPr>
          <a:lstStyle/>
          <a:p>
            <a:pPr marL="76200" rtl="0" fontAlgn="base">
              <a:spcAft>
                <a:spcPts val="0"/>
              </a:spcAft>
            </a:pPr>
            <a:r>
              <a:rPr lang="en-US" sz="1600" b="1" i="0" u="none" strike="noStrike" dirty="0">
                <a:effectLst/>
                <a:latin typeface="Arial" panose="020B0604020202020204" pitchFamily="34" charset="0"/>
              </a:rPr>
              <a:t>Attributes</a:t>
            </a:r>
          </a:p>
          <a:p>
            <a:pPr marL="76200" rtl="0" fontAlgn="base">
              <a:spcAft>
                <a:spcPts val="0"/>
              </a:spcAft>
            </a:pPr>
            <a:endParaRPr lang="en-US" sz="1600" b="1" i="0" u="none" strike="noStrike" dirty="0">
              <a:effectLst/>
              <a:latin typeface="Arial" panose="020B0604020202020204" pitchFamily="34" charset="0"/>
            </a:endParaRPr>
          </a:p>
          <a:p>
            <a:pPr marL="361950" indent="-285750" algn="just" rtl="0" fontAlgn="base">
              <a:spcAft>
                <a:spcPts val="0"/>
              </a:spcAft>
              <a:buFont typeface="Arial" panose="020B0604020202020204" pitchFamily="34" charset="0"/>
              <a:buChar char="•"/>
            </a:pPr>
            <a:r>
              <a:rPr lang="en-US" sz="1600" b="1" i="0" u="none" strike="noStrike" dirty="0" err="1">
                <a:effectLst/>
                <a:latin typeface="Arial" panose="020B0604020202020204" pitchFamily="34" charset="0"/>
              </a:rPr>
              <a:t>customer_id</a:t>
            </a:r>
            <a:r>
              <a:rPr lang="en-US" sz="1600" b="0" i="0" u="none" strike="noStrike" dirty="0">
                <a:effectLst/>
                <a:latin typeface="Arial" panose="020B0604020202020204" pitchFamily="34" charset="0"/>
              </a:rPr>
              <a:t>, unused variable. Is a unique </a:t>
            </a:r>
            <a:r>
              <a:rPr lang="en-US" sz="1600" dirty="0">
                <a:latin typeface="Arial" panose="020B0604020202020204" pitchFamily="34" charset="0"/>
              </a:rPr>
              <a:t>n</a:t>
            </a:r>
            <a:r>
              <a:rPr lang="en-US" sz="1600" b="0" i="0" u="none" strike="noStrike" dirty="0">
                <a:effectLst/>
                <a:latin typeface="Arial" panose="020B0604020202020204" pitchFamily="34" charset="0"/>
              </a:rPr>
              <a:t>umber.</a:t>
            </a:r>
            <a:endParaRPr lang="en-US" sz="1600" dirty="0">
              <a:latin typeface="Arial" panose="020B0604020202020204" pitchFamily="34" charset="0"/>
            </a:endParaRPr>
          </a:p>
          <a:p>
            <a:pPr marL="361950" indent="-285750" algn="just" rtl="0" fontAlgn="base">
              <a:spcAft>
                <a:spcPts val="0"/>
              </a:spcAft>
              <a:buFont typeface="Arial" panose="020B0604020202020204" pitchFamily="34" charset="0"/>
              <a:buChar char="•"/>
            </a:pPr>
            <a:r>
              <a:rPr lang="en-US" sz="1600" b="1" i="0" u="none" strike="noStrike" dirty="0" err="1">
                <a:effectLst/>
                <a:latin typeface="Arial" panose="020B0604020202020204" pitchFamily="34" charset="0"/>
              </a:rPr>
              <a:t>credit_score</a:t>
            </a:r>
            <a:r>
              <a:rPr lang="en-US" sz="1600" b="1" i="0" u="none" strike="noStrike" dirty="0">
                <a:effectLst/>
                <a:latin typeface="Arial" panose="020B0604020202020204" pitchFamily="34" charset="0"/>
              </a:rPr>
              <a:t>,</a:t>
            </a:r>
            <a:r>
              <a:rPr lang="en-US" sz="1600" b="0" i="0" u="none" strike="noStrike" dirty="0">
                <a:effectLst/>
                <a:latin typeface="Arial" panose="020B0604020202020204" pitchFamily="34" charset="0"/>
              </a:rPr>
              <a:t> used as input. Creditworthiness of a customer.</a:t>
            </a:r>
            <a:endParaRPr lang="en-US" sz="1600" dirty="0">
              <a:latin typeface="Arial" panose="020B0604020202020204" pitchFamily="34" charset="0"/>
            </a:endParaRPr>
          </a:p>
          <a:p>
            <a:pPr marL="361950" indent="-285750" algn="just" rtl="0" fontAlgn="base">
              <a:spcAft>
                <a:spcPts val="0"/>
              </a:spcAft>
              <a:buFont typeface="Arial" panose="020B0604020202020204" pitchFamily="34" charset="0"/>
              <a:buChar char="•"/>
            </a:pPr>
            <a:r>
              <a:rPr lang="en-US" sz="1600" b="1" i="0" u="none" strike="noStrike" dirty="0">
                <a:effectLst/>
                <a:latin typeface="Arial" panose="020B0604020202020204" pitchFamily="34" charset="0"/>
              </a:rPr>
              <a:t>country</a:t>
            </a:r>
            <a:r>
              <a:rPr lang="en-US" sz="1600" b="0" i="0" u="none" strike="noStrike" dirty="0">
                <a:effectLst/>
                <a:latin typeface="Arial" panose="020B0604020202020204" pitchFamily="34" charset="0"/>
              </a:rPr>
              <a:t>, used as input. France, Germany, and Spain.</a:t>
            </a:r>
            <a:endParaRPr lang="en-US" sz="1600" dirty="0">
              <a:latin typeface="Arial" panose="020B0604020202020204" pitchFamily="34" charset="0"/>
            </a:endParaRPr>
          </a:p>
          <a:p>
            <a:pPr marL="361950" indent="-285750" algn="just" rtl="0" fontAlgn="base">
              <a:spcAft>
                <a:spcPts val="0"/>
              </a:spcAft>
              <a:buFont typeface="Arial" panose="020B0604020202020204" pitchFamily="34" charset="0"/>
              <a:buChar char="•"/>
            </a:pPr>
            <a:r>
              <a:rPr lang="en-US" sz="1600" b="1" i="0" u="none" strike="noStrike" dirty="0">
                <a:effectLst/>
                <a:latin typeface="Arial" panose="020B0604020202020204" pitchFamily="34" charset="0"/>
              </a:rPr>
              <a:t>gender</a:t>
            </a:r>
            <a:r>
              <a:rPr lang="en-US" sz="1600" b="0" i="0" u="none" strike="noStrike" dirty="0">
                <a:effectLst/>
                <a:latin typeface="Arial" panose="020B0604020202020204" pitchFamily="34" charset="0"/>
              </a:rPr>
              <a:t>, used as input. Female or Male.</a:t>
            </a:r>
          </a:p>
          <a:p>
            <a:pPr marL="361950" indent="-285750" algn="just" rtl="0" fontAlgn="base">
              <a:spcAft>
                <a:spcPts val="0"/>
              </a:spcAft>
              <a:buFont typeface="Arial" panose="020B0604020202020204" pitchFamily="34" charset="0"/>
              <a:buChar char="•"/>
            </a:pPr>
            <a:r>
              <a:rPr lang="en-US" sz="1600" b="1" i="0" u="none" strike="noStrike" dirty="0">
                <a:effectLst/>
                <a:latin typeface="Arial" panose="020B0604020202020204" pitchFamily="34" charset="0"/>
              </a:rPr>
              <a:t>age</a:t>
            </a:r>
            <a:r>
              <a:rPr lang="en-US" sz="1600" b="0" i="0" u="none" strike="noStrike" dirty="0">
                <a:effectLst/>
                <a:latin typeface="Arial" panose="020B0604020202020204" pitchFamily="34" charset="0"/>
              </a:rPr>
              <a:t>, used as input. </a:t>
            </a:r>
          </a:p>
          <a:p>
            <a:pPr marL="361950" indent="-285750" algn="just" rtl="0" fontAlgn="base">
              <a:spcAft>
                <a:spcPts val="0"/>
              </a:spcAft>
              <a:buFont typeface="Arial" panose="020B0604020202020204" pitchFamily="34" charset="0"/>
              <a:buChar char="•"/>
            </a:pPr>
            <a:r>
              <a:rPr lang="en-US" sz="1600" b="1" i="0" u="none" strike="noStrike" dirty="0">
                <a:effectLst/>
                <a:latin typeface="Arial" panose="020B0604020202020204" pitchFamily="34" charset="0"/>
              </a:rPr>
              <a:t>tenure</a:t>
            </a:r>
            <a:r>
              <a:rPr lang="en-US" sz="1600" b="0" i="0" u="none" strike="noStrike" dirty="0">
                <a:effectLst/>
                <a:latin typeface="Arial" panose="020B0604020202020204" pitchFamily="34" charset="0"/>
              </a:rPr>
              <a:t>, used as input. Years as a customer.</a:t>
            </a:r>
          </a:p>
          <a:p>
            <a:pPr marL="361950" indent="-285750" algn="just" rtl="0" fontAlgn="base">
              <a:spcAft>
                <a:spcPts val="0"/>
              </a:spcAft>
              <a:buFont typeface="Arial" panose="020B0604020202020204" pitchFamily="34" charset="0"/>
              <a:buChar char="•"/>
            </a:pPr>
            <a:r>
              <a:rPr lang="en-US" sz="1600" b="1" i="0" u="none" strike="noStrike" dirty="0">
                <a:effectLst/>
                <a:latin typeface="Arial" panose="020B0604020202020204" pitchFamily="34" charset="0"/>
              </a:rPr>
              <a:t>balance</a:t>
            </a:r>
            <a:r>
              <a:rPr lang="en-US" sz="1600" b="0" i="0" u="none" strike="noStrike" dirty="0">
                <a:effectLst/>
                <a:latin typeface="Arial" panose="020B0604020202020204" pitchFamily="34" charset="0"/>
              </a:rPr>
              <a:t>, used as input.</a:t>
            </a:r>
          </a:p>
          <a:p>
            <a:pPr marL="361950" indent="-285750" algn="just" rtl="0" fontAlgn="base">
              <a:spcAft>
                <a:spcPts val="0"/>
              </a:spcAft>
              <a:buFont typeface="Arial" panose="020B0604020202020204" pitchFamily="34" charset="0"/>
              <a:buChar char="•"/>
            </a:pPr>
            <a:r>
              <a:rPr lang="en-US" sz="1600" b="1" i="0" u="none" strike="noStrike" dirty="0" err="1">
                <a:effectLst/>
                <a:latin typeface="Arial" panose="020B0604020202020204" pitchFamily="34" charset="0"/>
              </a:rPr>
              <a:t>products_number</a:t>
            </a:r>
            <a:r>
              <a:rPr lang="en-US" sz="1600" b="0" i="0" u="none" strike="noStrike" dirty="0">
                <a:effectLst/>
                <a:latin typeface="Arial" panose="020B0604020202020204" pitchFamily="34" charset="0"/>
              </a:rPr>
              <a:t>, used as input. </a:t>
            </a:r>
            <a:endParaRPr lang="en-US" sz="1600" dirty="0">
              <a:latin typeface="Arial" panose="020B0604020202020204" pitchFamily="34" charset="0"/>
            </a:endParaRPr>
          </a:p>
          <a:p>
            <a:pPr marL="361950" indent="-285750" algn="just" rtl="0" fontAlgn="base">
              <a:spcAft>
                <a:spcPts val="0"/>
              </a:spcAft>
              <a:buFont typeface="Arial" panose="020B0604020202020204" pitchFamily="34" charset="0"/>
              <a:buChar char="•"/>
            </a:pPr>
            <a:r>
              <a:rPr lang="en-US" sz="1600" b="1" i="0" u="none" strike="noStrike" dirty="0" err="1">
                <a:effectLst/>
                <a:latin typeface="Arial" panose="020B0604020202020204" pitchFamily="34" charset="0"/>
              </a:rPr>
              <a:t>credit_card</a:t>
            </a:r>
            <a:r>
              <a:rPr lang="en-US" sz="1600" b="0" i="0" u="none" strike="noStrike" dirty="0">
                <a:effectLst/>
                <a:latin typeface="Arial" panose="020B0604020202020204" pitchFamily="34" charset="0"/>
              </a:rPr>
              <a:t>, used as input. Yes = 1 , No = 0.</a:t>
            </a:r>
          </a:p>
          <a:p>
            <a:pPr marL="361950" indent="-285750" algn="just" rtl="0" fontAlgn="base">
              <a:spcAft>
                <a:spcPts val="0"/>
              </a:spcAft>
              <a:buFont typeface="Arial" panose="020B0604020202020204" pitchFamily="34" charset="0"/>
              <a:buChar char="•"/>
            </a:pPr>
            <a:r>
              <a:rPr lang="en-US" sz="1600" b="1" i="0" u="none" strike="noStrike" dirty="0" err="1">
                <a:effectLst/>
                <a:latin typeface="Arial" panose="020B0604020202020204" pitchFamily="34" charset="0"/>
              </a:rPr>
              <a:t>active_member</a:t>
            </a:r>
            <a:r>
              <a:rPr lang="en-US" sz="1600" b="0" i="0" u="none" strike="noStrike" dirty="0">
                <a:effectLst/>
                <a:latin typeface="Arial" panose="020B0604020202020204" pitchFamily="34" charset="0"/>
              </a:rPr>
              <a:t>, used as input. Yes = 1 , No = 0.</a:t>
            </a:r>
          </a:p>
          <a:p>
            <a:pPr marL="361950" indent="-285750" algn="just" rtl="0" fontAlgn="base">
              <a:spcAft>
                <a:spcPts val="0"/>
              </a:spcAft>
              <a:buFont typeface="Arial" panose="020B0604020202020204" pitchFamily="34" charset="0"/>
              <a:buChar char="•"/>
            </a:pPr>
            <a:r>
              <a:rPr lang="en-US" sz="1600" b="1" i="0" u="none" strike="noStrike" dirty="0" err="1">
                <a:effectLst/>
                <a:latin typeface="Arial" panose="020B0604020202020204" pitchFamily="34" charset="0"/>
              </a:rPr>
              <a:t>estimated_salary</a:t>
            </a:r>
            <a:r>
              <a:rPr lang="en-US" sz="1600" b="0" i="0" u="none" strike="noStrike" dirty="0">
                <a:effectLst/>
                <a:latin typeface="Arial" panose="020B0604020202020204" pitchFamily="34" charset="0"/>
              </a:rPr>
              <a:t>, used as input.</a:t>
            </a:r>
          </a:p>
          <a:p>
            <a:pPr marL="361950" indent="-285750" algn="just" fontAlgn="base">
              <a:buFont typeface="Arial" panose="020B0604020202020204" pitchFamily="34" charset="0"/>
              <a:buChar char="•"/>
            </a:pPr>
            <a:r>
              <a:rPr lang="en-US" sz="1600" b="1" i="0" u="none" strike="noStrike" dirty="0">
                <a:effectLst/>
                <a:latin typeface="Arial" panose="020B0604020202020204" pitchFamily="34" charset="0"/>
              </a:rPr>
              <a:t>churn</a:t>
            </a:r>
            <a:r>
              <a:rPr lang="en-US" sz="1600" b="0" i="0" u="none" strike="noStrike" dirty="0">
                <a:effectLst/>
                <a:latin typeface="Arial" panose="020B0604020202020204" pitchFamily="34" charset="0"/>
              </a:rPr>
              <a:t>, used as the target. Yes = 1 , No = 0.</a:t>
            </a:r>
          </a:p>
          <a:p>
            <a:pPr marL="361950" indent="-285750" algn="just" rtl="0" fontAlgn="base">
              <a:spcAft>
                <a:spcPts val="0"/>
              </a:spcAft>
              <a:buFont typeface="Arial" panose="020B0604020202020204" pitchFamily="34" charset="0"/>
              <a:buChar char="•"/>
            </a:pPr>
            <a:endParaRPr lang="en-US" sz="1600" dirty="0"/>
          </a:p>
        </p:txBody>
      </p:sp>
      <p:pic>
        <p:nvPicPr>
          <p:cNvPr id="17" name="Picture 16" descr="Icon&#10;&#10;Description automatically generated">
            <a:extLst>
              <a:ext uri="{FF2B5EF4-FFF2-40B4-BE49-F238E27FC236}">
                <a16:creationId xmlns:a16="http://schemas.microsoft.com/office/drawing/2014/main" id="{6F2025B7-28EC-884E-7688-358FF0FC09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3503" y="5361119"/>
            <a:ext cx="1595939" cy="1496881"/>
          </a:xfrm>
          <a:prstGeom prst="rect">
            <a:avLst/>
          </a:prstGeom>
        </p:spPr>
      </p:pic>
    </p:spTree>
    <p:extLst>
      <p:ext uri="{BB962C8B-B14F-4D97-AF65-F5344CB8AC3E}">
        <p14:creationId xmlns:p14="http://schemas.microsoft.com/office/powerpoint/2010/main" val="195907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6B9D79D9-737F-2757-0C74-62F4CBE591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13" b="1741"/>
          <a:stretch/>
        </p:blipFill>
        <p:spPr>
          <a:xfrm>
            <a:off x="308091" y="1905578"/>
            <a:ext cx="4673103" cy="3850120"/>
          </a:xfrm>
        </p:spPr>
      </p:pic>
      <p:sp>
        <p:nvSpPr>
          <p:cNvPr id="4" name="Title 1">
            <a:extLst>
              <a:ext uri="{FF2B5EF4-FFF2-40B4-BE49-F238E27FC236}">
                <a16:creationId xmlns:a16="http://schemas.microsoft.com/office/drawing/2014/main" id="{3D89718E-D00F-D01F-4BAB-1F6E46E69651}"/>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Pre-processing</a:t>
            </a:r>
          </a:p>
        </p:txBody>
      </p:sp>
      <p:cxnSp>
        <p:nvCxnSpPr>
          <p:cNvPr id="5" name="Straight Connector 4">
            <a:extLst>
              <a:ext uri="{FF2B5EF4-FFF2-40B4-BE49-F238E27FC236}">
                <a16:creationId xmlns:a16="http://schemas.microsoft.com/office/drawing/2014/main" id="{E0DE2ACD-A488-CED3-D7B1-F5C512F824F4}"/>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A946C40-77DA-A4F8-F271-90D5FDBFD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604" y="2605004"/>
            <a:ext cx="4406900" cy="355600"/>
          </a:xfrm>
          <a:prstGeom prst="rect">
            <a:avLst/>
          </a:prstGeom>
        </p:spPr>
      </p:pic>
      <p:pic>
        <p:nvPicPr>
          <p:cNvPr id="12" name="Picture 11">
            <a:extLst>
              <a:ext uri="{FF2B5EF4-FFF2-40B4-BE49-F238E27FC236}">
                <a16:creationId xmlns:a16="http://schemas.microsoft.com/office/drawing/2014/main" id="{384F4745-9068-D892-9798-77D852ECB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1009" y="4928356"/>
            <a:ext cx="6712900" cy="767750"/>
          </a:xfrm>
          <a:prstGeom prst="rect">
            <a:avLst/>
          </a:prstGeom>
        </p:spPr>
      </p:pic>
      <p:sp>
        <p:nvSpPr>
          <p:cNvPr id="19" name="TextBox 18">
            <a:extLst>
              <a:ext uri="{FF2B5EF4-FFF2-40B4-BE49-F238E27FC236}">
                <a16:creationId xmlns:a16="http://schemas.microsoft.com/office/drawing/2014/main" id="{BBDF6D8B-A93E-A579-F248-CBFD517FD508}"/>
              </a:ext>
            </a:extLst>
          </p:cNvPr>
          <p:cNvSpPr txBox="1"/>
          <p:nvPr/>
        </p:nvSpPr>
        <p:spPr>
          <a:xfrm>
            <a:off x="308091" y="1301280"/>
            <a:ext cx="2858947" cy="369332"/>
          </a:xfrm>
          <a:prstGeom prst="rect">
            <a:avLst/>
          </a:prstGeom>
          <a:noFill/>
        </p:spPr>
        <p:txBody>
          <a:bodyPr wrap="square" rtlCol="0">
            <a:spAutoFit/>
          </a:bodyPr>
          <a:lstStyle/>
          <a:p>
            <a:r>
              <a:rPr lang="en-US" dirty="0"/>
              <a:t>1. Data Type</a:t>
            </a:r>
          </a:p>
        </p:txBody>
      </p:sp>
      <p:sp>
        <p:nvSpPr>
          <p:cNvPr id="20" name="TextBox 19">
            <a:extLst>
              <a:ext uri="{FF2B5EF4-FFF2-40B4-BE49-F238E27FC236}">
                <a16:creationId xmlns:a16="http://schemas.microsoft.com/office/drawing/2014/main" id="{5A70A0C0-2F9D-A1E4-5612-37BFF62E5311}"/>
              </a:ext>
            </a:extLst>
          </p:cNvPr>
          <p:cNvSpPr txBox="1"/>
          <p:nvPr/>
        </p:nvSpPr>
        <p:spPr>
          <a:xfrm>
            <a:off x="5325604" y="2122832"/>
            <a:ext cx="3745410" cy="369332"/>
          </a:xfrm>
          <a:prstGeom prst="rect">
            <a:avLst/>
          </a:prstGeom>
          <a:noFill/>
        </p:spPr>
        <p:txBody>
          <a:bodyPr wrap="square" rtlCol="0">
            <a:spAutoFit/>
          </a:bodyPr>
          <a:lstStyle/>
          <a:p>
            <a:r>
              <a:rPr lang="en-US" dirty="0"/>
              <a:t>2. Dropping undesirable variables</a:t>
            </a:r>
          </a:p>
        </p:txBody>
      </p:sp>
      <p:sp>
        <p:nvSpPr>
          <p:cNvPr id="21" name="TextBox 20">
            <a:extLst>
              <a:ext uri="{FF2B5EF4-FFF2-40B4-BE49-F238E27FC236}">
                <a16:creationId xmlns:a16="http://schemas.microsoft.com/office/drawing/2014/main" id="{190C87C1-DA74-5415-9424-755137D7D42B}"/>
              </a:ext>
            </a:extLst>
          </p:cNvPr>
          <p:cNvSpPr txBox="1"/>
          <p:nvPr/>
        </p:nvSpPr>
        <p:spPr>
          <a:xfrm>
            <a:off x="5171009" y="4201788"/>
            <a:ext cx="6712900" cy="369332"/>
          </a:xfrm>
          <a:prstGeom prst="rect">
            <a:avLst/>
          </a:prstGeom>
          <a:noFill/>
        </p:spPr>
        <p:txBody>
          <a:bodyPr wrap="square" rtlCol="0">
            <a:spAutoFit/>
          </a:bodyPr>
          <a:lstStyle/>
          <a:p>
            <a:r>
              <a:rPr lang="en-US" dirty="0"/>
              <a:t>3. Converting variables to categorical variables to dummy code them</a:t>
            </a:r>
          </a:p>
        </p:txBody>
      </p:sp>
      <p:pic>
        <p:nvPicPr>
          <p:cNvPr id="22" name="Graphic 21" descr="Research">
            <a:extLst>
              <a:ext uri="{FF2B5EF4-FFF2-40B4-BE49-F238E27FC236}">
                <a16:creationId xmlns:a16="http://schemas.microsoft.com/office/drawing/2014/main" id="{619EA206-2B6E-041B-55E1-41EA747EFC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35297" y="1284809"/>
            <a:ext cx="734344" cy="734344"/>
          </a:xfrm>
          <a:prstGeom prst="rect">
            <a:avLst/>
          </a:prstGeom>
        </p:spPr>
      </p:pic>
    </p:spTree>
    <p:extLst>
      <p:ext uri="{BB962C8B-B14F-4D97-AF65-F5344CB8AC3E}">
        <p14:creationId xmlns:p14="http://schemas.microsoft.com/office/powerpoint/2010/main" val="226021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89718E-D00F-D01F-4BAB-1F6E46E69651}"/>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Pre-processing</a:t>
            </a:r>
          </a:p>
        </p:txBody>
      </p:sp>
      <p:cxnSp>
        <p:nvCxnSpPr>
          <p:cNvPr id="5" name="Straight Connector 4">
            <a:extLst>
              <a:ext uri="{FF2B5EF4-FFF2-40B4-BE49-F238E27FC236}">
                <a16:creationId xmlns:a16="http://schemas.microsoft.com/office/drawing/2014/main" id="{E0DE2ACD-A488-CED3-D7B1-F5C512F824F4}"/>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Picture 13" descr="Chart, bar chart&#10;&#10;Description automatically generated">
            <a:extLst>
              <a:ext uri="{FF2B5EF4-FFF2-40B4-BE49-F238E27FC236}">
                <a16:creationId xmlns:a16="http://schemas.microsoft.com/office/drawing/2014/main" id="{26AA1006-44D8-D87E-E609-453CC561A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91" y="1734346"/>
            <a:ext cx="4120985" cy="3972359"/>
          </a:xfrm>
          <a:prstGeom prst="rect">
            <a:avLst/>
          </a:prstGeom>
        </p:spPr>
      </p:pic>
      <p:pic>
        <p:nvPicPr>
          <p:cNvPr id="16" name="Picture 15" descr="Table&#10;&#10;Description automatically generated">
            <a:extLst>
              <a:ext uri="{FF2B5EF4-FFF2-40B4-BE49-F238E27FC236}">
                <a16:creationId xmlns:a16="http://schemas.microsoft.com/office/drawing/2014/main" id="{AFEB64DF-BA93-473B-F600-1CBA85EB3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156" y="1734346"/>
            <a:ext cx="4787540" cy="3707689"/>
          </a:xfrm>
          <a:prstGeom prst="rect">
            <a:avLst/>
          </a:prstGeom>
        </p:spPr>
      </p:pic>
      <p:pic>
        <p:nvPicPr>
          <p:cNvPr id="18" name="Picture 17" descr="Text&#10;&#10;Description automatically generated">
            <a:extLst>
              <a:ext uri="{FF2B5EF4-FFF2-40B4-BE49-F238E27FC236}">
                <a16:creationId xmlns:a16="http://schemas.microsoft.com/office/drawing/2014/main" id="{728BBF13-42F1-A30D-4345-B59830210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532" y="6052052"/>
            <a:ext cx="4120985" cy="645370"/>
          </a:xfrm>
          <a:prstGeom prst="rect">
            <a:avLst/>
          </a:prstGeom>
        </p:spPr>
      </p:pic>
      <p:sp>
        <p:nvSpPr>
          <p:cNvPr id="6" name="TextBox 5">
            <a:extLst>
              <a:ext uri="{FF2B5EF4-FFF2-40B4-BE49-F238E27FC236}">
                <a16:creationId xmlns:a16="http://schemas.microsoft.com/office/drawing/2014/main" id="{03F263C2-51FA-E23B-B76B-AB25B19C059D}"/>
              </a:ext>
            </a:extLst>
          </p:cNvPr>
          <p:cNvSpPr txBox="1"/>
          <p:nvPr/>
        </p:nvSpPr>
        <p:spPr>
          <a:xfrm>
            <a:off x="5282836" y="1301280"/>
            <a:ext cx="4787539" cy="369332"/>
          </a:xfrm>
          <a:prstGeom prst="rect">
            <a:avLst/>
          </a:prstGeom>
          <a:noFill/>
        </p:spPr>
        <p:txBody>
          <a:bodyPr wrap="square" rtlCol="0">
            <a:spAutoFit/>
          </a:bodyPr>
          <a:lstStyle/>
          <a:p>
            <a:r>
              <a:rPr lang="en-US" dirty="0"/>
              <a:t>5. Identify correlation with target variable</a:t>
            </a:r>
          </a:p>
        </p:txBody>
      </p:sp>
      <p:sp>
        <p:nvSpPr>
          <p:cNvPr id="7" name="TextBox 6">
            <a:extLst>
              <a:ext uri="{FF2B5EF4-FFF2-40B4-BE49-F238E27FC236}">
                <a16:creationId xmlns:a16="http://schemas.microsoft.com/office/drawing/2014/main" id="{41673DAB-50A5-735C-F461-E967A923408D}"/>
              </a:ext>
            </a:extLst>
          </p:cNvPr>
          <p:cNvSpPr txBox="1"/>
          <p:nvPr/>
        </p:nvSpPr>
        <p:spPr>
          <a:xfrm>
            <a:off x="495878" y="1296718"/>
            <a:ext cx="3745410" cy="369332"/>
          </a:xfrm>
          <a:prstGeom prst="rect">
            <a:avLst/>
          </a:prstGeom>
          <a:noFill/>
        </p:spPr>
        <p:txBody>
          <a:bodyPr wrap="square" rtlCol="0">
            <a:spAutoFit/>
          </a:bodyPr>
          <a:lstStyle/>
          <a:p>
            <a:r>
              <a:rPr lang="en-US" dirty="0"/>
              <a:t>4. Identify missing values</a:t>
            </a:r>
          </a:p>
        </p:txBody>
      </p:sp>
      <p:sp>
        <p:nvSpPr>
          <p:cNvPr id="9" name="TextBox 8">
            <a:extLst>
              <a:ext uri="{FF2B5EF4-FFF2-40B4-BE49-F238E27FC236}">
                <a16:creationId xmlns:a16="http://schemas.microsoft.com/office/drawing/2014/main" id="{28B0A583-799A-F6DF-3203-F9CC15449582}"/>
              </a:ext>
            </a:extLst>
          </p:cNvPr>
          <p:cNvSpPr txBox="1"/>
          <p:nvPr/>
        </p:nvSpPr>
        <p:spPr>
          <a:xfrm>
            <a:off x="3623534" y="5602716"/>
            <a:ext cx="4787539" cy="369332"/>
          </a:xfrm>
          <a:prstGeom prst="rect">
            <a:avLst/>
          </a:prstGeom>
          <a:noFill/>
        </p:spPr>
        <p:txBody>
          <a:bodyPr wrap="square" rtlCol="0">
            <a:spAutoFit/>
          </a:bodyPr>
          <a:lstStyle/>
          <a:p>
            <a:r>
              <a:rPr lang="en-US" dirty="0"/>
              <a:t>6. Scale the data for modeling purpose</a:t>
            </a:r>
          </a:p>
        </p:txBody>
      </p:sp>
      <p:pic>
        <p:nvPicPr>
          <p:cNvPr id="11" name="Graphic 10" descr="Research">
            <a:extLst>
              <a:ext uri="{FF2B5EF4-FFF2-40B4-BE49-F238E27FC236}">
                <a16:creationId xmlns:a16="http://schemas.microsoft.com/office/drawing/2014/main" id="{0759CD75-C047-0E76-688F-0F412DA79F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35297" y="1284809"/>
            <a:ext cx="734344" cy="734344"/>
          </a:xfrm>
          <a:prstGeom prst="rect">
            <a:avLst/>
          </a:prstGeom>
        </p:spPr>
      </p:pic>
    </p:spTree>
    <p:extLst>
      <p:ext uri="{BB962C8B-B14F-4D97-AF65-F5344CB8AC3E}">
        <p14:creationId xmlns:p14="http://schemas.microsoft.com/office/powerpoint/2010/main" val="222608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79D92-8876-A8AF-5865-51BAE577A3FA}"/>
              </a:ext>
            </a:extLst>
          </p:cNvPr>
          <p:cNvSpPr>
            <a:spLocks noGrp="1"/>
          </p:cNvSpPr>
          <p:nvPr>
            <p:ph idx="1"/>
          </p:nvPr>
        </p:nvSpPr>
        <p:spPr>
          <a:xfrm>
            <a:off x="192741" y="1257204"/>
            <a:ext cx="5589494" cy="5483645"/>
          </a:xfrm>
        </p:spPr>
        <p:txBody>
          <a:bodyPr>
            <a:normAutofit/>
          </a:bodyPr>
          <a:lstStyle/>
          <a:p>
            <a:pPr marL="0" lvl="0" indent="0" fontAlgn="base">
              <a:lnSpc>
                <a:spcPct val="107000"/>
              </a:lnSpc>
              <a:spcAft>
                <a:spcPts val="800"/>
              </a:spcAft>
              <a:buNone/>
              <a:tabLst>
                <a:tab pos="457200" algn="l"/>
              </a:tabLst>
            </a:pPr>
            <a:endParaRPr lang="en-IN" sz="5600" dirty="0">
              <a:solidFill>
                <a:schemeClr val="tx1">
                  <a:lumMod val="85000"/>
                  <a:lumOff val="15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6">
            <a:extLst>
              <a:ext uri="{FF2B5EF4-FFF2-40B4-BE49-F238E27FC236}">
                <a16:creationId xmlns:a16="http://schemas.microsoft.com/office/drawing/2014/main" id="{DF578AA8-9D19-90FA-C65D-F925FF2EC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06" y="1405453"/>
            <a:ext cx="5748997" cy="45160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BFB67D8-35F7-E265-EEBD-6FEE2A15D2C0}"/>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9" name="Straight Connector 8">
            <a:extLst>
              <a:ext uri="{FF2B5EF4-FFF2-40B4-BE49-F238E27FC236}">
                <a16:creationId xmlns:a16="http://schemas.microsoft.com/office/drawing/2014/main" id="{AC912104-F186-F3E6-173E-E0AB8A225D7C}"/>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B1693ACD-AD4B-6B57-4D56-90CF3EC38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503" y="1405452"/>
            <a:ext cx="5852068" cy="45160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D4FEB70-C15C-0CA6-9A92-64E9D0EAB5E8}"/>
              </a:ext>
            </a:extLst>
          </p:cNvPr>
          <p:cNvSpPr txBox="1"/>
          <p:nvPr/>
        </p:nvSpPr>
        <p:spPr>
          <a:xfrm>
            <a:off x="9268547" y="4949939"/>
            <a:ext cx="1064871" cy="338554"/>
          </a:xfrm>
          <a:prstGeom prst="rect">
            <a:avLst/>
          </a:prstGeom>
          <a:noFill/>
        </p:spPr>
        <p:txBody>
          <a:bodyPr wrap="square" rtlCol="0">
            <a:spAutoFit/>
          </a:bodyPr>
          <a:lstStyle/>
          <a:p>
            <a:r>
              <a:rPr lang="en-US" sz="1600" dirty="0">
                <a:solidFill>
                  <a:schemeClr val="tx2"/>
                </a:solidFill>
              </a:rPr>
              <a:t>16.68%</a:t>
            </a:r>
            <a:endParaRPr lang="en-US" dirty="0">
              <a:solidFill>
                <a:schemeClr val="tx2"/>
              </a:solidFill>
            </a:endParaRPr>
          </a:p>
        </p:txBody>
      </p:sp>
      <p:sp>
        <p:nvSpPr>
          <p:cNvPr id="13" name="TextBox 12">
            <a:extLst>
              <a:ext uri="{FF2B5EF4-FFF2-40B4-BE49-F238E27FC236}">
                <a16:creationId xmlns:a16="http://schemas.microsoft.com/office/drawing/2014/main" id="{6C370CF9-8F90-77D4-D0B1-E994A72652C6}"/>
              </a:ext>
            </a:extLst>
          </p:cNvPr>
          <p:cNvSpPr txBox="1"/>
          <p:nvPr/>
        </p:nvSpPr>
        <p:spPr>
          <a:xfrm>
            <a:off x="7728524" y="4749812"/>
            <a:ext cx="1064871" cy="369332"/>
          </a:xfrm>
          <a:prstGeom prst="rect">
            <a:avLst/>
          </a:prstGeom>
          <a:noFill/>
        </p:spPr>
        <p:txBody>
          <a:bodyPr wrap="square" rtlCol="0">
            <a:spAutoFit/>
          </a:bodyPr>
          <a:lstStyle/>
          <a:p>
            <a:r>
              <a:rPr lang="en-US" sz="1600" dirty="0">
                <a:solidFill>
                  <a:schemeClr val="tx2"/>
                </a:solidFill>
              </a:rPr>
              <a:t>16.15</a:t>
            </a:r>
            <a:r>
              <a:rPr lang="en-US" dirty="0">
                <a:solidFill>
                  <a:schemeClr val="tx2"/>
                </a:solidFill>
              </a:rPr>
              <a:t>%</a:t>
            </a:r>
          </a:p>
        </p:txBody>
      </p:sp>
      <p:sp>
        <p:nvSpPr>
          <p:cNvPr id="14" name="TextBox 13">
            <a:extLst>
              <a:ext uri="{FF2B5EF4-FFF2-40B4-BE49-F238E27FC236}">
                <a16:creationId xmlns:a16="http://schemas.microsoft.com/office/drawing/2014/main" id="{9E974B2C-51A8-217F-594E-E9ED57C141D0}"/>
              </a:ext>
            </a:extLst>
          </p:cNvPr>
          <p:cNvSpPr txBox="1"/>
          <p:nvPr/>
        </p:nvSpPr>
        <p:spPr>
          <a:xfrm>
            <a:off x="2122363" y="2490941"/>
            <a:ext cx="1064871" cy="338554"/>
          </a:xfrm>
          <a:prstGeom prst="rect">
            <a:avLst/>
          </a:prstGeom>
          <a:noFill/>
        </p:spPr>
        <p:txBody>
          <a:bodyPr wrap="square" rtlCol="0">
            <a:spAutoFit/>
          </a:bodyPr>
          <a:lstStyle/>
          <a:p>
            <a:r>
              <a:rPr lang="en-US" sz="1600" dirty="0">
                <a:solidFill>
                  <a:schemeClr val="tx2"/>
                </a:solidFill>
              </a:rPr>
              <a:t>79.63%</a:t>
            </a:r>
          </a:p>
        </p:txBody>
      </p:sp>
      <p:sp>
        <p:nvSpPr>
          <p:cNvPr id="15" name="TextBox 14">
            <a:extLst>
              <a:ext uri="{FF2B5EF4-FFF2-40B4-BE49-F238E27FC236}">
                <a16:creationId xmlns:a16="http://schemas.microsoft.com/office/drawing/2014/main" id="{9A63E212-E28C-FE4B-62A3-2ADB840918BD}"/>
              </a:ext>
            </a:extLst>
          </p:cNvPr>
          <p:cNvSpPr txBox="1"/>
          <p:nvPr/>
        </p:nvSpPr>
        <p:spPr>
          <a:xfrm>
            <a:off x="4556309" y="4780590"/>
            <a:ext cx="1064871" cy="338554"/>
          </a:xfrm>
          <a:prstGeom prst="rect">
            <a:avLst/>
          </a:prstGeom>
          <a:noFill/>
        </p:spPr>
        <p:txBody>
          <a:bodyPr wrap="square" rtlCol="0">
            <a:spAutoFit/>
          </a:bodyPr>
          <a:lstStyle/>
          <a:p>
            <a:r>
              <a:rPr lang="en-US" sz="1600" dirty="0">
                <a:solidFill>
                  <a:schemeClr val="tx2"/>
                </a:solidFill>
              </a:rPr>
              <a:t>20.37%</a:t>
            </a:r>
          </a:p>
        </p:txBody>
      </p:sp>
      <p:sp>
        <p:nvSpPr>
          <p:cNvPr id="16" name="TextBox 15">
            <a:extLst>
              <a:ext uri="{FF2B5EF4-FFF2-40B4-BE49-F238E27FC236}">
                <a16:creationId xmlns:a16="http://schemas.microsoft.com/office/drawing/2014/main" id="{B27F18A5-7B5C-2B67-67D0-3DB45344BD2A}"/>
              </a:ext>
            </a:extLst>
          </p:cNvPr>
          <p:cNvSpPr txBox="1"/>
          <p:nvPr/>
        </p:nvSpPr>
        <p:spPr>
          <a:xfrm>
            <a:off x="7110962" y="1691034"/>
            <a:ext cx="1064871" cy="338554"/>
          </a:xfrm>
          <a:prstGeom prst="rect">
            <a:avLst/>
          </a:prstGeom>
          <a:noFill/>
        </p:spPr>
        <p:txBody>
          <a:bodyPr wrap="square" rtlCol="0">
            <a:spAutoFit/>
          </a:bodyPr>
          <a:lstStyle/>
          <a:p>
            <a:r>
              <a:rPr lang="en-US" sz="1600" dirty="0">
                <a:solidFill>
                  <a:schemeClr val="tx2"/>
                </a:solidFill>
              </a:rPr>
              <a:t>4,204</a:t>
            </a:r>
          </a:p>
        </p:txBody>
      </p:sp>
      <p:sp>
        <p:nvSpPr>
          <p:cNvPr id="17" name="TextBox 16">
            <a:extLst>
              <a:ext uri="{FF2B5EF4-FFF2-40B4-BE49-F238E27FC236}">
                <a16:creationId xmlns:a16="http://schemas.microsoft.com/office/drawing/2014/main" id="{5D161C66-5555-B9C2-C76B-EE20EB608061}"/>
              </a:ext>
            </a:extLst>
          </p:cNvPr>
          <p:cNvSpPr txBox="1"/>
          <p:nvPr/>
        </p:nvSpPr>
        <p:spPr>
          <a:xfrm>
            <a:off x="7728523" y="4307086"/>
            <a:ext cx="1064871" cy="338554"/>
          </a:xfrm>
          <a:prstGeom prst="rect">
            <a:avLst/>
          </a:prstGeom>
          <a:noFill/>
        </p:spPr>
        <p:txBody>
          <a:bodyPr wrap="square" rtlCol="0">
            <a:spAutoFit/>
          </a:bodyPr>
          <a:lstStyle/>
          <a:p>
            <a:r>
              <a:rPr lang="en-US" sz="1600" dirty="0">
                <a:solidFill>
                  <a:schemeClr val="tx2"/>
                </a:solidFill>
              </a:rPr>
              <a:t>814</a:t>
            </a:r>
            <a:endParaRPr lang="en-US" dirty="0"/>
          </a:p>
        </p:txBody>
      </p:sp>
      <p:sp>
        <p:nvSpPr>
          <p:cNvPr id="19" name="TextBox 18">
            <a:extLst>
              <a:ext uri="{FF2B5EF4-FFF2-40B4-BE49-F238E27FC236}">
                <a16:creationId xmlns:a16="http://schemas.microsoft.com/office/drawing/2014/main" id="{DECC5F82-4634-6C2B-3670-F4615DDC95D6}"/>
              </a:ext>
            </a:extLst>
          </p:cNvPr>
          <p:cNvSpPr txBox="1"/>
          <p:nvPr/>
        </p:nvSpPr>
        <p:spPr>
          <a:xfrm>
            <a:off x="8646422" y="3354739"/>
            <a:ext cx="1064871" cy="338554"/>
          </a:xfrm>
          <a:prstGeom prst="rect">
            <a:avLst/>
          </a:prstGeom>
          <a:noFill/>
        </p:spPr>
        <p:txBody>
          <a:bodyPr wrap="square" rtlCol="0">
            <a:spAutoFit/>
          </a:bodyPr>
          <a:lstStyle/>
          <a:p>
            <a:r>
              <a:rPr lang="en-US" sz="1600" dirty="0">
                <a:solidFill>
                  <a:schemeClr val="tx2"/>
                </a:solidFill>
              </a:rPr>
              <a:t>2,064</a:t>
            </a:r>
          </a:p>
        </p:txBody>
      </p:sp>
      <p:sp>
        <p:nvSpPr>
          <p:cNvPr id="20" name="TextBox 19">
            <a:extLst>
              <a:ext uri="{FF2B5EF4-FFF2-40B4-BE49-F238E27FC236}">
                <a16:creationId xmlns:a16="http://schemas.microsoft.com/office/drawing/2014/main" id="{1299EC37-9B8A-FA1F-F5E4-763420A08186}"/>
              </a:ext>
            </a:extLst>
          </p:cNvPr>
          <p:cNvSpPr txBox="1"/>
          <p:nvPr/>
        </p:nvSpPr>
        <p:spPr>
          <a:xfrm>
            <a:off x="10210233" y="3662600"/>
            <a:ext cx="1064871" cy="338554"/>
          </a:xfrm>
          <a:prstGeom prst="rect">
            <a:avLst/>
          </a:prstGeom>
          <a:noFill/>
        </p:spPr>
        <p:txBody>
          <a:bodyPr wrap="square" rtlCol="0">
            <a:spAutoFit/>
          </a:bodyPr>
          <a:lstStyle/>
          <a:p>
            <a:r>
              <a:rPr lang="en-US" sz="1600" dirty="0">
                <a:solidFill>
                  <a:schemeClr val="tx2"/>
                </a:solidFill>
              </a:rPr>
              <a:t>1,695</a:t>
            </a:r>
          </a:p>
        </p:txBody>
      </p:sp>
      <p:sp>
        <p:nvSpPr>
          <p:cNvPr id="21" name="TextBox 20">
            <a:extLst>
              <a:ext uri="{FF2B5EF4-FFF2-40B4-BE49-F238E27FC236}">
                <a16:creationId xmlns:a16="http://schemas.microsoft.com/office/drawing/2014/main" id="{7D087448-FCF5-2181-97AE-5EFE2D28D4C6}"/>
              </a:ext>
            </a:extLst>
          </p:cNvPr>
          <p:cNvSpPr txBox="1"/>
          <p:nvPr/>
        </p:nvSpPr>
        <p:spPr>
          <a:xfrm>
            <a:off x="10210233" y="4186404"/>
            <a:ext cx="1064871" cy="369332"/>
          </a:xfrm>
          <a:prstGeom prst="rect">
            <a:avLst/>
          </a:prstGeom>
          <a:noFill/>
        </p:spPr>
        <p:txBody>
          <a:bodyPr wrap="square" rtlCol="0">
            <a:spAutoFit/>
          </a:bodyPr>
          <a:lstStyle/>
          <a:p>
            <a:r>
              <a:rPr lang="en-US" sz="1600" dirty="0">
                <a:solidFill>
                  <a:schemeClr val="tx2"/>
                </a:solidFill>
              </a:rPr>
              <a:t>67.55</a:t>
            </a:r>
            <a:r>
              <a:rPr lang="en-US" dirty="0">
                <a:solidFill>
                  <a:schemeClr val="tx2"/>
                </a:solidFill>
              </a:rPr>
              <a:t>%</a:t>
            </a:r>
          </a:p>
        </p:txBody>
      </p:sp>
      <p:sp>
        <p:nvSpPr>
          <p:cNvPr id="22" name="TextBox 21">
            <a:extLst>
              <a:ext uri="{FF2B5EF4-FFF2-40B4-BE49-F238E27FC236}">
                <a16:creationId xmlns:a16="http://schemas.microsoft.com/office/drawing/2014/main" id="{F9EB8B07-92E0-BCE5-6205-FC772A2E15D2}"/>
              </a:ext>
            </a:extLst>
          </p:cNvPr>
          <p:cNvSpPr txBox="1"/>
          <p:nvPr/>
        </p:nvSpPr>
        <p:spPr>
          <a:xfrm>
            <a:off x="8646422" y="3878543"/>
            <a:ext cx="1064871" cy="369332"/>
          </a:xfrm>
          <a:prstGeom prst="rect">
            <a:avLst/>
          </a:prstGeom>
          <a:noFill/>
        </p:spPr>
        <p:txBody>
          <a:bodyPr wrap="square" rtlCol="0">
            <a:spAutoFit/>
          </a:bodyPr>
          <a:lstStyle/>
          <a:p>
            <a:r>
              <a:rPr lang="en-US" sz="1600" dirty="0">
                <a:solidFill>
                  <a:schemeClr val="tx2"/>
                </a:solidFill>
              </a:rPr>
              <a:t>83.32</a:t>
            </a:r>
            <a:r>
              <a:rPr lang="en-US" dirty="0">
                <a:solidFill>
                  <a:schemeClr val="tx2"/>
                </a:solidFill>
              </a:rPr>
              <a:t>%</a:t>
            </a:r>
          </a:p>
        </p:txBody>
      </p:sp>
      <p:sp>
        <p:nvSpPr>
          <p:cNvPr id="24" name="TextBox 23">
            <a:extLst>
              <a:ext uri="{FF2B5EF4-FFF2-40B4-BE49-F238E27FC236}">
                <a16:creationId xmlns:a16="http://schemas.microsoft.com/office/drawing/2014/main" id="{84047301-357A-6D0B-4813-4046885C9F66}"/>
              </a:ext>
            </a:extLst>
          </p:cNvPr>
          <p:cNvSpPr txBox="1"/>
          <p:nvPr/>
        </p:nvSpPr>
        <p:spPr>
          <a:xfrm>
            <a:off x="10871756" y="4902288"/>
            <a:ext cx="1064871" cy="369332"/>
          </a:xfrm>
          <a:prstGeom prst="rect">
            <a:avLst/>
          </a:prstGeom>
          <a:noFill/>
        </p:spPr>
        <p:txBody>
          <a:bodyPr wrap="square" rtlCol="0">
            <a:spAutoFit/>
          </a:bodyPr>
          <a:lstStyle/>
          <a:p>
            <a:r>
              <a:rPr lang="en-US" sz="1600" dirty="0">
                <a:solidFill>
                  <a:schemeClr val="tx2"/>
                </a:solidFill>
              </a:rPr>
              <a:t>32.44</a:t>
            </a:r>
            <a:r>
              <a:rPr lang="en-US" dirty="0">
                <a:solidFill>
                  <a:schemeClr val="tx2"/>
                </a:solidFill>
              </a:rPr>
              <a:t>%</a:t>
            </a:r>
          </a:p>
        </p:txBody>
      </p:sp>
      <p:sp>
        <p:nvSpPr>
          <p:cNvPr id="25" name="TextBox 24">
            <a:extLst>
              <a:ext uri="{FF2B5EF4-FFF2-40B4-BE49-F238E27FC236}">
                <a16:creationId xmlns:a16="http://schemas.microsoft.com/office/drawing/2014/main" id="{258B5C6B-991E-D0F3-2DC1-DB612D743F5D}"/>
              </a:ext>
            </a:extLst>
          </p:cNvPr>
          <p:cNvSpPr txBox="1"/>
          <p:nvPr/>
        </p:nvSpPr>
        <p:spPr>
          <a:xfrm>
            <a:off x="10921115" y="4345490"/>
            <a:ext cx="1064871" cy="338554"/>
          </a:xfrm>
          <a:prstGeom prst="rect">
            <a:avLst/>
          </a:prstGeom>
          <a:noFill/>
        </p:spPr>
        <p:txBody>
          <a:bodyPr wrap="square" rtlCol="0">
            <a:spAutoFit/>
          </a:bodyPr>
          <a:lstStyle/>
          <a:p>
            <a:r>
              <a:rPr lang="en-US" sz="1600" dirty="0">
                <a:solidFill>
                  <a:schemeClr val="tx2"/>
                </a:solidFill>
              </a:rPr>
              <a:t>810</a:t>
            </a:r>
          </a:p>
        </p:txBody>
      </p:sp>
      <p:sp>
        <p:nvSpPr>
          <p:cNvPr id="26" name="TextBox 25">
            <a:extLst>
              <a:ext uri="{FF2B5EF4-FFF2-40B4-BE49-F238E27FC236}">
                <a16:creationId xmlns:a16="http://schemas.microsoft.com/office/drawing/2014/main" id="{77EFA6A4-943F-A1BC-C72C-80F29CF7C340}"/>
              </a:ext>
            </a:extLst>
          </p:cNvPr>
          <p:cNvSpPr txBox="1"/>
          <p:nvPr/>
        </p:nvSpPr>
        <p:spPr>
          <a:xfrm>
            <a:off x="9276962" y="4701422"/>
            <a:ext cx="1064871" cy="338554"/>
          </a:xfrm>
          <a:prstGeom prst="rect">
            <a:avLst/>
          </a:prstGeom>
          <a:noFill/>
        </p:spPr>
        <p:txBody>
          <a:bodyPr wrap="square" rtlCol="0">
            <a:spAutoFit/>
          </a:bodyPr>
          <a:lstStyle/>
          <a:p>
            <a:r>
              <a:rPr lang="en-US" sz="1600" dirty="0">
                <a:solidFill>
                  <a:schemeClr val="tx2"/>
                </a:solidFill>
              </a:rPr>
              <a:t>413</a:t>
            </a:r>
          </a:p>
        </p:txBody>
      </p:sp>
      <p:sp>
        <p:nvSpPr>
          <p:cNvPr id="27" name="TextBox 26">
            <a:extLst>
              <a:ext uri="{FF2B5EF4-FFF2-40B4-BE49-F238E27FC236}">
                <a16:creationId xmlns:a16="http://schemas.microsoft.com/office/drawing/2014/main" id="{D0EDB392-DD9B-CB4F-C62D-3B2561A3480A}"/>
              </a:ext>
            </a:extLst>
          </p:cNvPr>
          <p:cNvSpPr txBox="1"/>
          <p:nvPr/>
        </p:nvSpPr>
        <p:spPr>
          <a:xfrm>
            <a:off x="6995656" y="2290886"/>
            <a:ext cx="1064871" cy="369332"/>
          </a:xfrm>
          <a:prstGeom prst="rect">
            <a:avLst/>
          </a:prstGeom>
          <a:noFill/>
        </p:spPr>
        <p:txBody>
          <a:bodyPr wrap="square" rtlCol="0">
            <a:spAutoFit/>
          </a:bodyPr>
          <a:lstStyle/>
          <a:p>
            <a:r>
              <a:rPr lang="en-US" sz="1600" dirty="0">
                <a:solidFill>
                  <a:schemeClr val="tx2"/>
                </a:solidFill>
              </a:rPr>
              <a:t>83.84</a:t>
            </a:r>
            <a:r>
              <a:rPr lang="en-US" dirty="0">
                <a:solidFill>
                  <a:schemeClr val="tx2"/>
                </a:solidFill>
              </a:rPr>
              <a:t>%</a:t>
            </a:r>
          </a:p>
        </p:txBody>
      </p:sp>
    </p:spTree>
    <p:extLst>
      <p:ext uri="{BB962C8B-B14F-4D97-AF65-F5344CB8AC3E}">
        <p14:creationId xmlns:p14="http://schemas.microsoft.com/office/powerpoint/2010/main" val="343556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987BFAE-F611-2F4D-F9E7-578F5397ED60}"/>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2" name="Straight Connector 11">
            <a:extLst>
              <a:ext uri="{FF2B5EF4-FFF2-40B4-BE49-F238E27FC236}">
                <a16:creationId xmlns:a16="http://schemas.microsoft.com/office/drawing/2014/main" id="{923B411F-4A48-B176-0897-C60F5290CAA9}"/>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Picture 13" descr="Chart, box and whisker chart&#10;&#10;Description automatically generated">
            <a:extLst>
              <a:ext uri="{FF2B5EF4-FFF2-40B4-BE49-F238E27FC236}">
                <a16:creationId xmlns:a16="http://schemas.microsoft.com/office/drawing/2014/main" id="{5DD67177-FD8F-23B2-B4EB-DDBEE5F4D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731" y="1516560"/>
            <a:ext cx="5472537" cy="4275127"/>
          </a:xfrm>
          <a:prstGeom prst="rect">
            <a:avLst/>
          </a:prstGeom>
        </p:spPr>
      </p:pic>
    </p:spTree>
    <p:extLst>
      <p:ext uri="{BB962C8B-B14F-4D97-AF65-F5344CB8AC3E}">
        <p14:creationId xmlns:p14="http://schemas.microsoft.com/office/powerpoint/2010/main" val="12797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281C66-8203-92D1-D5B7-8366C59FCAED}"/>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1" name="Straight Connector 10">
            <a:extLst>
              <a:ext uri="{FF2B5EF4-FFF2-40B4-BE49-F238E27FC236}">
                <a16:creationId xmlns:a16="http://schemas.microsoft.com/office/drawing/2014/main" id="{24285BB8-1983-7B89-C004-E9E48D76C2BF}"/>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85DDE751-DD25-D228-3B10-30D74DBD18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26"/>
          <a:stretch/>
        </p:blipFill>
        <p:spPr bwMode="auto">
          <a:xfrm>
            <a:off x="6448145" y="1706486"/>
            <a:ext cx="4570955" cy="434707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FC16F0B-6912-D0B6-D734-1427CA81F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504" y="1747733"/>
            <a:ext cx="4570955" cy="430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77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281C66-8203-92D1-D5B7-8366C59FCAED}"/>
              </a:ext>
            </a:extLst>
          </p:cNvPr>
          <p:cNvSpPr txBox="1">
            <a:spLocks/>
          </p:cNvSpPr>
          <p:nvPr/>
        </p:nvSpPr>
        <p:spPr>
          <a:xfrm>
            <a:off x="759504" y="-24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mn-lt"/>
                <a:cs typeface="Arial" panose="020B0604020202020204" pitchFamily="34" charset="0"/>
              </a:rPr>
              <a:t>Data Visualization and Insights</a:t>
            </a:r>
          </a:p>
        </p:txBody>
      </p:sp>
      <p:cxnSp>
        <p:nvCxnSpPr>
          <p:cNvPr id="11" name="Straight Connector 10">
            <a:extLst>
              <a:ext uri="{FF2B5EF4-FFF2-40B4-BE49-F238E27FC236}">
                <a16:creationId xmlns:a16="http://schemas.microsoft.com/office/drawing/2014/main" id="{24285BB8-1983-7B89-C004-E9E48D76C2BF}"/>
              </a:ext>
            </a:extLst>
          </p:cNvPr>
          <p:cNvCxnSpPr>
            <a:cxnSpLocks/>
          </p:cNvCxnSpPr>
          <p:nvPr/>
        </p:nvCxnSpPr>
        <p:spPr>
          <a:xfrm>
            <a:off x="308091" y="1066313"/>
            <a:ext cx="111045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5DD616D3-72F5-E582-62D2-DFA645889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69" y="1584778"/>
            <a:ext cx="5717431" cy="458328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EECEE5D-6668-D1F5-9199-8489DD54E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364" y="1584778"/>
            <a:ext cx="6154158" cy="475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790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1505</TotalTime>
  <Words>647</Words>
  <Application>Microsoft Macintosh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Calibri Light</vt:lpstr>
      <vt:lpstr>Lato Extended</vt:lpstr>
      <vt:lpstr>Wingdings</vt:lpstr>
      <vt:lpstr>Office Theme</vt:lpstr>
      <vt:lpstr>      ABC Bank Customer Churn Info 583 Data mining for Business Analytics </vt:lpstr>
      <vt:lpstr>Business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FINAL PROJECT </dc:title>
  <dc:creator>shubhanship4@gmail.com</dc:creator>
  <cp:lastModifiedBy>Mariana Tapieros Arias</cp:lastModifiedBy>
  <cp:revision>9</cp:revision>
  <dcterms:created xsi:type="dcterms:W3CDTF">2023-04-22T04:03:43Z</dcterms:created>
  <dcterms:modified xsi:type="dcterms:W3CDTF">2023-04-24T01:51:51Z</dcterms:modified>
</cp:coreProperties>
</file>