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Economica"/>
      <p:regular r:id="rId32"/>
      <p:bold r:id="rId33"/>
      <p:italic r:id="rId34"/>
      <p:boldItalic r:id="rId35"/>
    </p:embeddedFont>
    <p:embeddedFont>
      <p:font typeface="Roboto"/>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6C81B2-57A8-4F91-9B74-334B76920D75}">
  <a:tblStyle styleId="{A96C81B2-57A8-4F91-9B74-334B76920D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Economica-bold.fntdata"/><Relationship Id="rId10" Type="http://schemas.openxmlformats.org/officeDocument/2006/relationships/slide" Target="slides/slide4.xml"/><Relationship Id="rId32" Type="http://schemas.openxmlformats.org/officeDocument/2006/relationships/font" Target="fonts/Economica-regular.fntdata"/><Relationship Id="rId13" Type="http://schemas.openxmlformats.org/officeDocument/2006/relationships/slide" Target="slides/slide7.xml"/><Relationship Id="rId35" Type="http://schemas.openxmlformats.org/officeDocument/2006/relationships/font" Target="fonts/Economica-boldItalic.fntdata"/><Relationship Id="rId12" Type="http://schemas.openxmlformats.org/officeDocument/2006/relationships/slide" Target="slides/slide6.xml"/><Relationship Id="rId34" Type="http://schemas.openxmlformats.org/officeDocument/2006/relationships/font" Target="fonts/Economica-italic.fntdata"/><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1ff9ec5e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1ff9ec5e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1d122b0a2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1d122b0a2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1d122b0a2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1d122b0a2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1d122b0a2_0_2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1d122b0a2_0_2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91d122b0a2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91d122b0a2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91d122b0a2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91d122b0a2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91d122b0a2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91d122b0a2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91d122b0a2_0_2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91d122b0a2_0_2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91d122b0a2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91d122b0a2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91d122b0a2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91d122b0a2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91d122b0a2_0_2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91d122b0a2_0_2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91ff9ec5e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91ff9ec5e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91ff9ec5e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91ff9ec5e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91ff9ec5e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91ff9ec5e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91d122b0a2_0_30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91d122b0a2_0_3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1d122b0a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1d122b0a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1ff9ec5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1ff9ec5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1ff9ec5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91ff9ec5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19.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16.png"/><Relationship Id="rId5"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0.png"/><Relationship Id="rId4" Type="http://schemas.openxmlformats.org/officeDocument/2006/relationships/image" Target="../media/image20.png"/><Relationship Id="rId5" Type="http://schemas.openxmlformats.org/officeDocument/2006/relationships/image" Target="../media/image32.png"/><Relationship Id="rId6" Type="http://schemas.openxmlformats.org/officeDocument/2006/relationships/image" Target="../media/image31.png"/><Relationship Id="rId7"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43.png"/><Relationship Id="rId5" Type="http://schemas.openxmlformats.org/officeDocument/2006/relationships/image" Target="../media/image28.png"/><Relationship Id="rId6" Type="http://schemas.openxmlformats.org/officeDocument/2006/relationships/image" Target="../media/image30.png"/><Relationship Id="rId7"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43.png"/><Relationship Id="rId5" Type="http://schemas.openxmlformats.org/officeDocument/2006/relationships/image" Target="../media/image36.png"/><Relationship Id="rId6"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43.png"/><Relationship Id="rId5" Type="http://schemas.openxmlformats.org/officeDocument/2006/relationships/image" Target="../media/image38.png"/><Relationship Id="rId6" Type="http://schemas.openxmlformats.org/officeDocument/2006/relationships/image" Target="../media/image37.png"/><Relationship Id="rId7"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43.png"/><Relationship Id="rId5" Type="http://schemas.openxmlformats.org/officeDocument/2006/relationships/image" Target="../media/image38.png"/><Relationship Id="rId6" Type="http://schemas.openxmlformats.org/officeDocument/2006/relationships/image" Target="../media/image41.png"/><Relationship Id="rId7"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www.kaggle.com/datasets/anmolkumar/health-insurance-cross-sell-prediction/data?select=train.cs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6.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Unsupervised Machine Learning Clustering Model</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fontScale="85000" lnSpcReduction="10000"/>
          </a:bodyPr>
          <a:lstStyle/>
          <a:p>
            <a:pPr indent="0" lvl="0" marL="0" rtl="0" algn="ctr">
              <a:spcBef>
                <a:spcPts val="0"/>
              </a:spcBef>
              <a:spcAft>
                <a:spcPts val="0"/>
              </a:spcAft>
              <a:buNone/>
            </a:pPr>
            <a:r>
              <a:rPr lang="en"/>
              <a:t>Data Set: </a:t>
            </a:r>
            <a:r>
              <a:rPr lang="en"/>
              <a:t>Health Insurance Cross to Sell Prediction, </a:t>
            </a:r>
            <a:r>
              <a:rPr lang="en"/>
              <a:t>identifying</a:t>
            </a:r>
            <a:r>
              <a:rPr lang="en"/>
              <a:t> segmentation</a:t>
            </a:r>
            <a:endParaRPr/>
          </a:p>
        </p:txBody>
      </p:sp>
      <p:sp>
        <p:nvSpPr>
          <p:cNvPr id="64" name="Google Shape;64;p13"/>
          <p:cNvSpPr txBox="1"/>
          <p:nvPr>
            <p:ph idx="1" type="subTitle"/>
          </p:nvPr>
        </p:nvSpPr>
        <p:spPr>
          <a:xfrm>
            <a:off x="6168575" y="4701902"/>
            <a:ext cx="3054600" cy="441600"/>
          </a:xfrm>
          <a:prstGeom prst="rect">
            <a:avLst/>
          </a:prstGeom>
        </p:spPr>
        <p:txBody>
          <a:bodyPr anchorCtr="0" anchor="t" bIns="91425" lIns="91425" spcFirstLastPara="1" rIns="91425" wrap="square" tIns="91425">
            <a:normAutofit lnSpcReduction="20000"/>
          </a:bodyPr>
          <a:lstStyle/>
          <a:p>
            <a:pPr indent="0" lvl="0" marL="0" rtl="0" algn="r">
              <a:lnSpc>
                <a:spcPct val="80000"/>
              </a:lnSpc>
              <a:spcBef>
                <a:spcPts val="0"/>
              </a:spcBef>
              <a:spcAft>
                <a:spcPts val="0"/>
              </a:spcAft>
              <a:buNone/>
            </a:pPr>
            <a:r>
              <a:rPr lang="en" sz="1400"/>
              <a:t>Mariana Tapieros Arias </a:t>
            </a:r>
            <a:endParaRPr sz="1400"/>
          </a:p>
          <a:p>
            <a:pPr indent="0" lvl="0" marL="0" rtl="0" algn="r">
              <a:lnSpc>
                <a:spcPct val="80000"/>
              </a:lnSpc>
              <a:spcBef>
                <a:spcPts val="0"/>
              </a:spcBef>
              <a:spcAft>
                <a:spcPts val="0"/>
              </a:spcAft>
              <a:buNone/>
            </a:pPr>
            <a:r>
              <a:rPr lang="en" sz="1400"/>
              <a:t>MSBA Student - Big Data</a:t>
            </a:r>
            <a:endParaRPr sz="1400"/>
          </a:p>
        </p:txBody>
      </p:sp>
      <p:sp>
        <p:nvSpPr>
          <p:cNvPr id="65" name="Google Shape;65;p13"/>
          <p:cNvSpPr txBox="1"/>
          <p:nvPr/>
        </p:nvSpPr>
        <p:spPr>
          <a:xfrm>
            <a:off x="267300" y="4701900"/>
            <a:ext cx="5622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https://montclair.zoom.us/rec/share/vpsc5sysqqOhybzQgE6h3vk7NbaRTA70NLVPSYqQ5cyf32DJpC_Wu4kinenS1jcn.rOvAHRy2q5TdnsLJ?startTime=1698005203000</a:t>
            </a:r>
            <a:endParaRPr sz="500"/>
          </a:p>
          <a:p>
            <a:pPr indent="0" lvl="0" marL="0" rtl="0" algn="l">
              <a:spcBef>
                <a:spcPts val="0"/>
              </a:spcBef>
              <a:spcAft>
                <a:spcPts val="0"/>
              </a:spcAft>
              <a:buNone/>
            </a:pPr>
            <a:r>
              <a:rPr lang="en" sz="500"/>
              <a:t>Passcode: U%F87rM@</a:t>
            </a:r>
            <a:endParaRPr sz="500"/>
          </a:p>
        </p:txBody>
      </p:sp>
      <p:sp>
        <p:nvSpPr>
          <p:cNvPr id="66" name="Google Shape;66;p13"/>
          <p:cNvSpPr txBox="1"/>
          <p:nvPr/>
        </p:nvSpPr>
        <p:spPr>
          <a:xfrm>
            <a:off x="322600" y="4462200"/>
            <a:ext cx="3189300" cy="2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Link to watch the presentation</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nvSpPr>
        <p:spPr>
          <a:xfrm>
            <a:off x="0" y="0"/>
            <a:ext cx="3000000" cy="174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80">
                <a:solidFill>
                  <a:schemeClr val="dk1"/>
                </a:solidFill>
                <a:latin typeface="Economica"/>
                <a:ea typeface="Economica"/>
                <a:cs typeface="Economica"/>
                <a:sym typeface="Economica"/>
              </a:rPr>
              <a:t>Read and Understand our data set.</a:t>
            </a:r>
            <a:endParaRPr/>
          </a:p>
        </p:txBody>
      </p:sp>
      <p:pic>
        <p:nvPicPr>
          <p:cNvPr id="182" name="Google Shape;182;p22"/>
          <p:cNvPicPr preferRelativeResize="0"/>
          <p:nvPr/>
        </p:nvPicPr>
        <p:blipFill>
          <a:blip r:embed="rId3">
            <a:alphaModFix/>
          </a:blip>
          <a:stretch>
            <a:fillRect/>
          </a:stretch>
        </p:blipFill>
        <p:spPr>
          <a:xfrm>
            <a:off x="12" y="1791975"/>
            <a:ext cx="3151050" cy="2205725"/>
          </a:xfrm>
          <a:prstGeom prst="rect">
            <a:avLst/>
          </a:prstGeom>
          <a:noFill/>
          <a:ln>
            <a:noFill/>
          </a:ln>
        </p:spPr>
      </p:pic>
      <p:pic>
        <p:nvPicPr>
          <p:cNvPr id="183" name="Google Shape;183;p22"/>
          <p:cNvPicPr preferRelativeResize="0"/>
          <p:nvPr/>
        </p:nvPicPr>
        <p:blipFill>
          <a:blip r:embed="rId4">
            <a:alphaModFix/>
          </a:blip>
          <a:stretch>
            <a:fillRect/>
          </a:stretch>
        </p:blipFill>
        <p:spPr>
          <a:xfrm>
            <a:off x="3000000" y="130638"/>
            <a:ext cx="3054176" cy="2021255"/>
          </a:xfrm>
          <a:prstGeom prst="rect">
            <a:avLst/>
          </a:prstGeom>
          <a:noFill/>
          <a:ln>
            <a:noFill/>
          </a:ln>
        </p:spPr>
      </p:pic>
      <p:pic>
        <p:nvPicPr>
          <p:cNvPr id="184" name="Google Shape;184;p22"/>
          <p:cNvPicPr preferRelativeResize="0"/>
          <p:nvPr/>
        </p:nvPicPr>
        <p:blipFill>
          <a:blip r:embed="rId5">
            <a:alphaModFix/>
          </a:blip>
          <a:stretch>
            <a:fillRect/>
          </a:stretch>
        </p:blipFill>
        <p:spPr>
          <a:xfrm>
            <a:off x="6111825" y="56900"/>
            <a:ext cx="2999999" cy="3219647"/>
          </a:xfrm>
          <a:prstGeom prst="rect">
            <a:avLst/>
          </a:prstGeom>
          <a:noFill/>
          <a:ln>
            <a:noFill/>
          </a:ln>
        </p:spPr>
      </p:pic>
      <p:pic>
        <p:nvPicPr>
          <p:cNvPr id="185" name="Google Shape;185;p22"/>
          <p:cNvPicPr preferRelativeResize="0"/>
          <p:nvPr/>
        </p:nvPicPr>
        <p:blipFill>
          <a:blip r:embed="rId6">
            <a:alphaModFix/>
          </a:blip>
          <a:stretch>
            <a:fillRect/>
          </a:stretch>
        </p:blipFill>
        <p:spPr>
          <a:xfrm>
            <a:off x="3221637" y="2715183"/>
            <a:ext cx="2819600" cy="19397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idx="4294967295" type="title"/>
          </p:nvPr>
        </p:nvSpPr>
        <p:spPr>
          <a:xfrm>
            <a:off x="229375" y="107800"/>
            <a:ext cx="34032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380"/>
              <a:t>Data Pre Processing </a:t>
            </a:r>
            <a:endParaRPr b="1" sz="3380"/>
          </a:p>
        </p:txBody>
      </p:sp>
      <p:sp>
        <p:nvSpPr>
          <p:cNvPr id="191" name="Google Shape;191;p23"/>
          <p:cNvSpPr/>
          <p:nvPr/>
        </p:nvSpPr>
        <p:spPr>
          <a:xfrm>
            <a:off x="2164963" y="2248113"/>
            <a:ext cx="594300" cy="36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23"/>
          <p:cNvGrpSpPr/>
          <p:nvPr/>
        </p:nvGrpSpPr>
        <p:grpSpPr>
          <a:xfrm>
            <a:off x="2699425" y="1957079"/>
            <a:ext cx="1709100" cy="1315923"/>
            <a:chOff x="2699425" y="1957150"/>
            <a:chExt cx="1709100" cy="1426475"/>
          </a:xfrm>
        </p:grpSpPr>
        <p:sp>
          <p:nvSpPr>
            <p:cNvPr id="193" name="Google Shape;193;p23"/>
            <p:cNvSpPr/>
            <p:nvPr/>
          </p:nvSpPr>
          <p:spPr>
            <a:xfrm>
              <a:off x="3256823" y="1957150"/>
              <a:ext cx="594300" cy="594300"/>
            </a:xfrm>
            <a:prstGeom prst="ellipse">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txBox="1"/>
            <p:nvPr/>
          </p:nvSpPr>
          <p:spPr>
            <a:xfrm>
              <a:off x="2699425" y="2660925"/>
              <a:ext cx="1709100" cy="72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dk1"/>
                  </a:solidFill>
                  <a:latin typeface="Roboto"/>
                  <a:ea typeface="Roboto"/>
                  <a:cs typeface="Roboto"/>
                  <a:sym typeface="Roboto"/>
                </a:rPr>
                <a:t>Check to Drop Empty Columns and Irrelevants features</a:t>
              </a:r>
              <a:endParaRPr b="1" sz="1000">
                <a:solidFill>
                  <a:schemeClr val="dk1"/>
                </a:solidFill>
                <a:latin typeface="Roboto"/>
                <a:ea typeface="Roboto"/>
                <a:cs typeface="Roboto"/>
                <a:sym typeface="Roboto"/>
              </a:endParaRPr>
            </a:p>
          </p:txBody>
        </p:sp>
        <p:sp>
          <p:nvSpPr>
            <p:cNvPr id="195" name="Google Shape;195;p23"/>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dk1"/>
                  </a:solidFill>
                  <a:latin typeface="Roboto"/>
                  <a:ea typeface="Roboto"/>
                  <a:cs typeface="Roboto"/>
                  <a:sym typeface="Roboto"/>
                </a:rPr>
                <a:t>2</a:t>
              </a:r>
              <a:endParaRPr b="1" sz="800">
                <a:solidFill>
                  <a:schemeClr val="dk1"/>
                </a:solidFill>
                <a:latin typeface="Roboto"/>
                <a:ea typeface="Roboto"/>
                <a:cs typeface="Roboto"/>
                <a:sym typeface="Roboto"/>
              </a:endParaRPr>
            </a:p>
          </p:txBody>
        </p:sp>
      </p:grpSp>
      <p:grpSp>
        <p:nvGrpSpPr>
          <p:cNvPr id="196" name="Google Shape;196;p23"/>
          <p:cNvGrpSpPr/>
          <p:nvPr/>
        </p:nvGrpSpPr>
        <p:grpSpPr>
          <a:xfrm>
            <a:off x="4781425" y="1957150"/>
            <a:ext cx="1709100" cy="1359275"/>
            <a:chOff x="4781425" y="1957150"/>
            <a:chExt cx="1709100" cy="1359275"/>
          </a:xfrm>
        </p:grpSpPr>
        <p:sp>
          <p:nvSpPr>
            <p:cNvPr id="197" name="Google Shape;197;p23"/>
            <p:cNvSpPr/>
            <p:nvPr/>
          </p:nvSpPr>
          <p:spPr>
            <a:xfrm>
              <a:off x="5338808" y="1957150"/>
              <a:ext cx="594300" cy="594300"/>
            </a:xfrm>
            <a:prstGeom prst="ellipse">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txBox="1"/>
            <p:nvPr/>
          </p:nvSpPr>
          <p:spPr>
            <a:xfrm>
              <a:off x="4781425" y="2660925"/>
              <a:ext cx="1709100" cy="655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b="1" lang="en" sz="1000">
                  <a:solidFill>
                    <a:schemeClr val="dk1"/>
                  </a:solidFill>
                  <a:latin typeface="Roboto"/>
                  <a:ea typeface="Roboto"/>
                  <a:cs typeface="Roboto"/>
                  <a:sym typeface="Roboto"/>
                </a:rPr>
                <a:t>Identify Null Values for Imputation</a:t>
              </a:r>
              <a:endParaRPr b="1" sz="1000">
                <a:solidFill>
                  <a:schemeClr val="dk1"/>
                </a:solidFill>
                <a:latin typeface="Roboto"/>
                <a:ea typeface="Roboto"/>
                <a:cs typeface="Roboto"/>
                <a:sym typeface="Roboto"/>
              </a:endParaRPr>
            </a:p>
          </p:txBody>
        </p:sp>
        <p:sp>
          <p:nvSpPr>
            <p:cNvPr id="199" name="Google Shape;199;p23"/>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dk1"/>
                  </a:solidFill>
                  <a:latin typeface="Roboto"/>
                  <a:ea typeface="Roboto"/>
                  <a:cs typeface="Roboto"/>
                  <a:sym typeface="Roboto"/>
                </a:rPr>
                <a:t>3</a:t>
              </a:r>
              <a:endParaRPr b="1" sz="800">
                <a:solidFill>
                  <a:schemeClr val="dk1"/>
                </a:solidFill>
                <a:latin typeface="Roboto"/>
                <a:ea typeface="Roboto"/>
                <a:cs typeface="Roboto"/>
                <a:sym typeface="Roboto"/>
              </a:endParaRPr>
            </a:p>
          </p:txBody>
        </p:sp>
      </p:grpSp>
      <p:grpSp>
        <p:nvGrpSpPr>
          <p:cNvPr id="200" name="Google Shape;200;p23"/>
          <p:cNvGrpSpPr/>
          <p:nvPr/>
        </p:nvGrpSpPr>
        <p:grpSpPr>
          <a:xfrm>
            <a:off x="6863400" y="1957150"/>
            <a:ext cx="1709100" cy="1426475"/>
            <a:chOff x="6863400" y="1957150"/>
            <a:chExt cx="1709100" cy="1426475"/>
          </a:xfrm>
        </p:grpSpPr>
        <p:sp>
          <p:nvSpPr>
            <p:cNvPr id="201" name="Google Shape;201;p23"/>
            <p:cNvSpPr/>
            <p:nvPr/>
          </p:nvSpPr>
          <p:spPr>
            <a:xfrm>
              <a:off x="7420786" y="1957150"/>
              <a:ext cx="594300" cy="594300"/>
            </a:xfrm>
            <a:prstGeom prst="ellipse">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2"/>
                </a:highlight>
              </a:endParaRPr>
            </a:p>
          </p:txBody>
        </p:sp>
        <p:sp>
          <p:nvSpPr>
            <p:cNvPr id="202" name="Google Shape;202;p23"/>
            <p:cNvSpPr txBox="1"/>
            <p:nvPr/>
          </p:nvSpPr>
          <p:spPr>
            <a:xfrm>
              <a:off x="6863400" y="2660925"/>
              <a:ext cx="1709100" cy="72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b="1" lang="en" sz="1000">
                  <a:solidFill>
                    <a:schemeClr val="dk1"/>
                  </a:solidFill>
                  <a:latin typeface="Roboto"/>
                  <a:ea typeface="Roboto"/>
                  <a:cs typeface="Roboto"/>
                  <a:sym typeface="Roboto"/>
                </a:rPr>
                <a:t>Identify </a:t>
              </a:r>
              <a:r>
                <a:rPr b="1" lang="en" sz="1000">
                  <a:solidFill>
                    <a:schemeClr val="dk1"/>
                  </a:solidFill>
                  <a:latin typeface="Roboto"/>
                  <a:ea typeface="Roboto"/>
                  <a:cs typeface="Roboto"/>
                  <a:sym typeface="Roboto"/>
                </a:rPr>
                <a:t>Categorical and Numerical Variables</a:t>
              </a:r>
              <a:endParaRPr b="1" sz="1000">
                <a:solidFill>
                  <a:schemeClr val="dk1"/>
                </a:solidFill>
                <a:latin typeface="Roboto"/>
                <a:ea typeface="Roboto"/>
                <a:cs typeface="Roboto"/>
                <a:sym typeface="Roboto"/>
              </a:endParaRPr>
            </a:p>
          </p:txBody>
        </p:sp>
        <p:sp>
          <p:nvSpPr>
            <p:cNvPr id="203" name="Google Shape;203;p23"/>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dk1"/>
                  </a:solidFill>
                  <a:latin typeface="Roboto"/>
                  <a:ea typeface="Roboto"/>
                  <a:cs typeface="Roboto"/>
                  <a:sym typeface="Roboto"/>
                </a:rPr>
                <a:t>4</a:t>
              </a:r>
              <a:endParaRPr b="1" sz="800">
                <a:solidFill>
                  <a:schemeClr val="dk1"/>
                </a:solidFill>
                <a:latin typeface="Roboto"/>
                <a:ea typeface="Roboto"/>
                <a:cs typeface="Roboto"/>
                <a:sym typeface="Roboto"/>
              </a:endParaRPr>
            </a:p>
          </p:txBody>
        </p:sp>
      </p:grpSp>
      <p:sp>
        <p:nvSpPr>
          <p:cNvPr id="204" name="Google Shape;204;p23"/>
          <p:cNvSpPr/>
          <p:nvPr/>
        </p:nvSpPr>
        <p:spPr>
          <a:xfrm>
            <a:off x="4337175" y="2248113"/>
            <a:ext cx="594300" cy="36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3"/>
          <p:cNvGrpSpPr/>
          <p:nvPr/>
        </p:nvGrpSpPr>
        <p:grpSpPr>
          <a:xfrm>
            <a:off x="594488" y="1957150"/>
            <a:ext cx="1709100" cy="1150175"/>
            <a:chOff x="594488" y="1957150"/>
            <a:chExt cx="1709100" cy="1150175"/>
          </a:xfrm>
        </p:grpSpPr>
        <p:sp>
          <p:nvSpPr>
            <p:cNvPr id="206" name="Google Shape;206;p23"/>
            <p:cNvSpPr/>
            <p:nvPr/>
          </p:nvSpPr>
          <p:spPr>
            <a:xfrm>
              <a:off x="1151886" y="1957150"/>
              <a:ext cx="594300" cy="594300"/>
            </a:xfrm>
            <a:prstGeom prst="ellipse">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dk1"/>
                  </a:solidFill>
                  <a:latin typeface="Roboto"/>
                  <a:ea typeface="Roboto"/>
                  <a:cs typeface="Roboto"/>
                  <a:sym typeface="Roboto"/>
                </a:rPr>
                <a:t>1</a:t>
              </a:r>
              <a:endParaRPr b="1" sz="800">
                <a:solidFill>
                  <a:schemeClr val="dk1"/>
                </a:solidFill>
                <a:latin typeface="Roboto"/>
                <a:ea typeface="Roboto"/>
                <a:cs typeface="Roboto"/>
                <a:sym typeface="Roboto"/>
              </a:endParaRPr>
            </a:p>
          </p:txBody>
        </p:sp>
        <p:sp>
          <p:nvSpPr>
            <p:cNvPr id="208" name="Google Shape;208;p23"/>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dk1"/>
                  </a:solidFill>
                  <a:latin typeface="Roboto"/>
                  <a:ea typeface="Roboto"/>
                  <a:cs typeface="Roboto"/>
                  <a:sym typeface="Roboto"/>
                </a:rPr>
                <a:t>Create SQL Context to read the data </a:t>
              </a:r>
              <a:endParaRPr b="1" sz="1000">
                <a:solidFill>
                  <a:schemeClr val="dk1"/>
                </a:solidFill>
                <a:latin typeface="Roboto"/>
                <a:ea typeface="Roboto"/>
                <a:cs typeface="Roboto"/>
                <a:sym typeface="Roboto"/>
              </a:endParaRPr>
            </a:p>
          </p:txBody>
        </p:sp>
      </p:grpSp>
      <p:sp>
        <p:nvSpPr>
          <p:cNvPr id="209" name="Google Shape;209;p23"/>
          <p:cNvSpPr/>
          <p:nvPr/>
        </p:nvSpPr>
        <p:spPr>
          <a:xfrm>
            <a:off x="6419150" y="2248113"/>
            <a:ext cx="594300" cy="36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idx="4294967295" type="title"/>
          </p:nvPr>
        </p:nvSpPr>
        <p:spPr>
          <a:xfrm>
            <a:off x="229375" y="0"/>
            <a:ext cx="34032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380"/>
              <a:t>Data </a:t>
            </a:r>
            <a:r>
              <a:rPr b="1" lang="en" sz="3380"/>
              <a:t>Pre Processing</a:t>
            </a:r>
            <a:r>
              <a:rPr b="1" lang="en" sz="3380"/>
              <a:t> </a:t>
            </a:r>
            <a:endParaRPr b="1" sz="3380"/>
          </a:p>
        </p:txBody>
      </p:sp>
      <p:pic>
        <p:nvPicPr>
          <p:cNvPr id="215" name="Google Shape;215;p24"/>
          <p:cNvPicPr preferRelativeResize="0"/>
          <p:nvPr/>
        </p:nvPicPr>
        <p:blipFill>
          <a:blip r:embed="rId3">
            <a:alphaModFix/>
          </a:blip>
          <a:stretch>
            <a:fillRect/>
          </a:stretch>
        </p:blipFill>
        <p:spPr>
          <a:xfrm>
            <a:off x="192738" y="2860875"/>
            <a:ext cx="3476475" cy="1953025"/>
          </a:xfrm>
          <a:prstGeom prst="rect">
            <a:avLst/>
          </a:prstGeom>
          <a:noFill/>
          <a:ln>
            <a:noFill/>
          </a:ln>
        </p:spPr>
      </p:pic>
      <p:pic>
        <p:nvPicPr>
          <p:cNvPr id="216" name="Google Shape;216;p24"/>
          <p:cNvPicPr preferRelativeResize="0"/>
          <p:nvPr/>
        </p:nvPicPr>
        <p:blipFill rotWithShape="1">
          <a:blip r:embed="rId4">
            <a:alphaModFix/>
          </a:blip>
          <a:srcRect b="-8359" l="0" r="0" t="8360"/>
          <a:stretch/>
        </p:blipFill>
        <p:spPr>
          <a:xfrm>
            <a:off x="229375" y="1052950"/>
            <a:ext cx="2832726" cy="1760325"/>
          </a:xfrm>
          <a:prstGeom prst="rect">
            <a:avLst/>
          </a:prstGeom>
          <a:noFill/>
          <a:ln>
            <a:noFill/>
          </a:ln>
        </p:spPr>
      </p:pic>
      <p:pic>
        <p:nvPicPr>
          <p:cNvPr id="217" name="Google Shape;217;p24"/>
          <p:cNvPicPr preferRelativeResize="0"/>
          <p:nvPr/>
        </p:nvPicPr>
        <p:blipFill>
          <a:blip r:embed="rId5">
            <a:alphaModFix/>
          </a:blip>
          <a:stretch>
            <a:fillRect/>
          </a:stretch>
        </p:blipFill>
        <p:spPr>
          <a:xfrm>
            <a:off x="3957200" y="2813275"/>
            <a:ext cx="2290712" cy="2330224"/>
          </a:xfrm>
          <a:prstGeom prst="rect">
            <a:avLst/>
          </a:prstGeom>
          <a:noFill/>
          <a:ln>
            <a:noFill/>
          </a:ln>
        </p:spPr>
      </p:pic>
      <p:pic>
        <p:nvPicPr>
          <p:cNvPr id="218" name="Google Shape;218;p24"/>
          <p:cNvPicPr preferRelativeResize="0"/>
          <p:nvPr/>
        </p:nvPicPr>
        <p:blipFill>
          <a:blip r:embed="rId6">
            <a:alphaModFix/>
          </a:blip>
          <a:stretch>
            <a:fillRect/>
          </a:stretch>
        </p:blipFill>
        <p:spPr>
          <a:xfrm>
            <a:off x="5635122" y="3945125"/>
            <a:ext cx="3403199" cy="1129540"/>
          </a:xfrm>
          <a:prstGeom prst="rect">
            <a:avLst/>
          </a:prstGeom>
          <a:noFill/>
          <a:ln>
            <a:noFill/>
          </a:ln>
        </p:spPr>
      </p:pic>
      <p:pic>
        <p:nvPicPr>
          <p:cNvPr id="219" name="Google Shape;219;p24"/>
          <p:cNvPicPr preferRelativeResize="0"/>
          <p:nvPr/>
        </p:nvPicPr>
        <p:blipFill>
          <a:blip r:embed="rId7">
            <a:alphaModFix/>
          </a:blip>
          <a:stretch>
            <a:fillRect/>
          </a:stretch>
        </p:blipFill>
        <p:spPr>
          <a:xfrm>
            <a:off x="3784975" y="152400"/>
            <a:ext cx="5118540" cy="2508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idx="4294967295" type="title"/>
          </p:nvPr>
        </p:nvSpPr>
        <p:spPr>
          <a:xfrm>
            <a:off x="168750" y="-43775"/>
            <a:ext cx="34032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380"/>
              <a:t>Data PipeLine</a:t>
            </a:r>
            <a:endParaRPr b="1" sz="3380"/>
          </a:p>
        </p:txBody>
      </p:sp>
      <p:grpSp>
        <p:nvGrpSpPr>
          <p:cNvPr id="225" name="Google Shape;225;p25"/>
          <p:cNvGrpSpPr/>
          <p:nvPr/>
        </p:nvGrpSpPr>
        <p:grpSpPr>
          <a:xfrm>
            <a:off x="308850" y="1242975"/>
            <a:ext cx="3558363" cy="716400"/>
            <a:chOff x="308850" y="1242975"/>
            <a:chExt cx="3558363" cy="716400"/>
          </a:xfrm>
        </p:grpSpPr>
        <p:cxnSp>
          <p:nvCxnSpPr>
            <p:cNvPr id="226" name="Google Shape;226;p25"/>
            <p:cNvCxnSpPr/>
            <p:nvPr/>
          </p:nvCxnSpPr>
          <p:spPr>
            <a:xfrm rot="10800000">
              <a:off x="2642013" y="1654113"/>
              <a:ext cx="1225200" cy="0"/>
            </a:xfrm>
            <a:prstGeom prst="straightConnector1">
              <a:avLst/>
            </a:prstGeom>
            <a:noFill/>
            <a:ln cap="flat" cmpd="sng" w="9525">
              <a:solidFill>
                <a:srgbClr val="249C90"/>
              </a:solidFill>
              <a:prstDash val="solid"/>
              <a:round/>
              <a:headEnd len="sm" w="sm" type="none"/>
              <a:tailEnd len="med" w="med" type="oval"/>
            </a:ln>
          </p:spPr>
        </p:cxnSp>
        <p:sp>
          <p:nvSpPr>
            <p:cNvPr id="227" name="Google Shape;227;p25"/>
            <p:cNvSpPr txBox="1"/>
            <p:nvPr/>
          </p:nvSpPr>
          <p:spPr>
            <a:xfrm>
              <a:off x="308850" y="1242975"/>
              <a:ext cx="2124000" cy="716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Numerical and Categorical Impute</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Mean - Quantile 50% </a:t>
              </a:r>
              <a:endParaRPr sz="800">
                <a:solidFill>
                  <a:schemeClr val="dk1"/>
                </a:solidFill>
                <a:latin typeface="Roboto"/>
                <a:ea typeface="Roboto"/>
                <a:cs typeface="Roboto"/>
                <a:sym typeface="Roboto"/>
              </a:endParaRPr>
            </a:p>
            <a:p>
              <a:pPr indent="0" lvl="0" marL="0" rtl="0" algn="r">
                <a:spcBef>
                  <a:spcPts val="1600"/>
                </a:spcBef>
                <a:spcAft>
                  <a:spcPts val="0"/>
                </a:spcAft>
                <a:buClr>
                  <a:schemeClr val="dk1"/>
                </a:buClr>
                <a:buSzPts val="1100"/>
                <a:buFont typeface="Arial"/>
                <a:buNone/>
              </a:pPr>
              <a:r>
                <a:rPr lang="en" sz="800">
                  <a:solidFill>
                    <a:schemeClr val="dk1"/>
                  </a:solidFill>
                  <a:latin typeface="Roboto"/>
                  <a:ea typeface="Roboto"/>
                  <a:cs typeface="Roboto"/>
                  <a:sym typeface="Roboto"/>
                </a:rPr>
                <a:t>Mode </a:t>
              </a:r>
              <a:endParaRPr b="1" sz="800">
                <a:solidFill>
                  <a:schemeClr val="dk1"/>
                </a:solidFill>
                <a:latin typeface="Roboto"/>
                <a:ea typeface="Roboto"/>
                <a:cs typeface="Roboto"/>
                <a:sym typeface="Roboto"/>
              </a:endParaRPr>
            </a:p>
            <a:p>
              <a:pPr indent="0" lvl="0" marL="0" rtl="0" algn="r">
                <a:spcBef>
                  <a:spcPts val="1600"/>
                </a:spcBef>
                <a:spcAft>
                  <a:spcPts val="1600"/>
                </a:spcAft>
                <a:buNone/>
              </a:pPr>
              <a:r>
                <a:t/>
              </a:r>
              <a:endParaRPr sz="800">
                <a:latin typeface="Roboto"/>
                <a:ea typeface="Roboto"/>
                <a:cs typeface="Roboto"/>
                <a:sym typeface="Roboto"/>
              </a:endParaRPr>
            </a:p>
          </p:txBody>
        </p:sp>
      </p:grpSp>
      <p:grpSp>
        <p:nvGrpSpPr>
          <p:cNvPr id="228" name="Google Shape;228;p25"/>
          <p:cNvGrpSpPr/>
          <p:nvPr/>
        </p:nvGrpSpPr>
        <p:grpSpPr>
          <a:xfrm>
            <a:off x="308838" y="2646125"/>
            <a:ext cx="3263100" cy="924600"/>
            <a:chOff x="308838" y="2646125"/>
            <a:chExt cx="3263100" cy="924600"/>
          </a:xfrm>
        </p:grpSpPr>
        <p:cxnSp>
          <p:nvCxnSpPr>
            <p:cNvPr id="229" name="Google Shape;229;p25"/>
            <p:cNvCxnSpPr/>
            <p:nvPr/>
          </p:nvCxnSpPr>
          <p:spPr>
            <a:xfrm rot="10800000">
              <a:off x="2641938" y="3108425"/>
              <a:ext cx="930000" cy="0"/>
            </a:xfrm>
            <a:prstGeom prst="straightConnector1">
              <a:avLst/>
            </a:prstGeom>
            <a:noFill/>
            <a:ln cap="flat" cmpd="sng" w="9525">
              <a:solidFill>
                <a:srgbClr val="1F887E"/>
              </a:solidFill>
              <a:prstDash val="solid"/>
              <a:round/>
              <a:headEnd len="sm" w="sm" type="none"/>
              <a:tailEnd len="med" w="med" type="oval"/>
            </a:ln>
          </p:spPr>
        </p:cxnSp>
        <p:sp>
          <p:nvSpPr>
            <p:cNvPr id="230" name="Google Shape;230;p25"/>
            <p:cNvSpPr txBox="1"/>
            <p:nvPr/>
          </p:nvSpPr>
          <p:spPr>
            <a:xfrm>
              <a:off x="308838" y="264612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Standardization</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Clr>
                  <a:schemeClr val="dk1"/>
                </a:buClr>
                <a:buSzPts val="1100"/>
                <a:buFont typeface="Arial"/>
                <a:buNone/>
              </a:pPr>
              <a:r>
                <a:rPr lang="en" sz="800">
                  <a:solidFill>
                    <a:schemeClr val="dk1"/>
                  </a:solidFill>
                  <a:latin typeface="Roboto"/>
                  <a:ea typeface="Roboto"/>
                  <a:cs typeface="Roboto"/>
                  <a:sym typeface="Roboto"/>
                </a:rPr>
                <a:t>rescale the features of a dataset to have a mean of 0 and a standard deviation of 1</a:t>
              </a:r>
              <a:endParaRPr b="1" sz="800">
                <a:latin typeface="Roboto"/>
                <a:ea typeface="Roboto"/>
                <a:cs typeface="Roboto"/>
                <a:sym typeface="Roboto"/>
              </a:endParaRPr>
            </a:p>
          </p:txBody>
        </p:sp>
      </p:grpSp>
      <p:grpSp>
        <p:nvGrpSpPr>
          <p:cNvPr id="231" name="Google Shape;231;p25"/>
          <p:cNvGrpSpPr/>
          <p:nvPr/>
        </p:nvGrpSpPr>
        <p:grpSpPr>
          <a:xfrm>
            <a:off x="4657738" y="3391700"/>
            <a:ext cx="4162763" cy="1480200"/>
            <a:chOff x="4657738" y="3391700"/>
            <a:chExt cx="4162763" cy="1480200"/>
          </a:xfrm>
        </p:grpSpPr>
        <p:cxnSp>
          <p:nvCxnSpPr>
            <p:cNvPr id="232" name="Google Shape;232;p25"/>
            <p:cNvCxnSpPr/>
            <p:nvPr/>
          </p:nvCxnSpPr>
          <p:spPr>
            <a:xfrm>
              <a:off x="4657738" y="3854000"/>
              <a:ext cx="1838700" cy="0"/>
            </a:xfrm>
            <a:prstGeom prst="straightConnector1">
              <a:avLst/>
            </a:prstGeom>
            <a:noFill/>
            <a:ln cap="flat" cmpd="sng" w="9525">
              <a:solidFill>
                <a:srgbClr val="1D7E74"/>
              </a:solidFill>
              <a:prstDash val="solid"/>
              <a:round/>
              <a:headEnd len="sm" w="sm" type="none"/>
              <a:tailEnd len="med" w="med" type="oval"/>
            </a:ln>
          </p:spPr>
        </p:cxnSp>
        <p:sp>
          <p:nvSpPr>
            <p:cNvPr id="233" name="Google Shape;233;p25"/>
            <p:cNvSpPr txBox="1"/>
            <p:nvPr/>
          </p:nvSpPr>
          <p:spPr>
            <a:xfrm>
              <a:off x="6696500" y="3391700"/>
              <a:ext cx="2124000" cy="148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Indexer and Encoder Categorical Variables</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Indexing is used when there's an ordinal relationship among categories or ordinal values.</a:t>
              </a:r>
              <a:endParaRPr sz="800">
                <a:latin typeface="Roboto"/>
                <a:ea typeface="Roboto"/>
                <a:cs typeface="Roboto"/>
                <a:sym typeface="Roboto"/>
              </a:endParaRPr>
            </a:p>
            <a:p>
              <a:pPr indent="0" lvl="0" marL="0" rtl="0" algn="l">
                <a:spcBef>
                  <a:spcPts val="1600"/>
                </a:spcBef>
                <a:spcAft>
                  <a:spcPts val="0"/>
                </a:spcAft>
                <a:buNone/>
              </a:pPr>
              <a:r>
                <a:rPr lang="en" sz="800">
                  <a:latin typeface="Roboto"/>
                  <a:ea typeface="Roboto"/>
                  <a:cs typeface="Roboto"/>
                  <a:sym typeface="Roboto"/>
                </a:rPr>
                <a:t>Encoding is employed to convert categorical variables that only have two </a:t>
              </a:r>
              <a:r>
                <a:rPr lang="en" sz="800">
                  <a:latin typeface="Roboto"/>
                  <a:ea typeface="Roboto"/>
                  <a:cs typeface="Roboto"/>
                  <a:sym typeface="Roboto"/>
                </a:rPr>
                <a:t>labels 0-1.</a:t>
              </a:r>
              <a:endParaRPr sz="800">
                <a:latin typeface="Roboto"/>
                <a:ea typeface="Roboto"/>
                <a:cs typeface="Roboto"/>
                <a:sym typeface="Roboto"/>
              </a:endParaRPr>
            </a:p>
            <a:p>
              <a:pPr indent="0" lvl="0" marL="0" rtl="0" algn="l">
                <a:spcBef>
                  <a:spcPts val="1600"/>
                </a:spcBef>
                <a:spcAft>
                  <a:spcPts val="1600"/>
                </a:spcAft>
                <a:buNone/>
              </a:pPr>
              <a:r>
                <a:t/>
              </a:r>
              <a:endParaRPr sz="800">
                <a:latin typeface="Roboto"/>
                <a:ea typeface="Roboto"/>
                <a:cs typeface="Roboto"/>
                <a:sym typeface="Roboto"/>
              </a:endParaRPr>
            </a:p>
          </p:txBody>
        </p:sp>
      </p:grpSp>
      <p:grpSp>
        <p:nvGrpSpPr>
          <p:cNvPr id="234" name="Google Shape;234;p25"/>
          <p:cNvGrpSpPr/>
          <p:nvPr/>
        </p:nvGrpSpPr>
        <p:grpSpPr>
          <a:xfrm>
            <a:off x="5209838" y="1242975"/>
            <a:ext cx="3610650" cy="924600"/>
            <a:chOff x="5209838" y="1242975"/>
            <a:chExt cx="3610650" cy="924600"/>
          </a:xfrm>
        </p:grpSpPr>
        <p:sp>
          <p:nvSpPr>
            <p:cNvPr id="235" name="Google Shape;235;p25"/>
            <p:cNvSpPr txBox="1"/>
            <p:nvPr/>
          </p:nvSpPr>
          <p:spPr>
            <a:xfrm>
              <a:off x="6696488" y="1242975"/>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Add Stages to the PipeLine</a:t>
              </a:r>
              <a:endParaRPr b="1" sz="1200">
                <a:solidFill>
                  <a:schemeClr val="dk1"/>
                </a:solidFill>
                <a:latin typeface="Roboto"/>
                <a:ea typeface="Roboto"/>
                <a:cs typeface="Roboto"/>
                <a:sym typeface="Roboto"/>
              </a:endParaRPr>
            </a:p>
            <a:p>
              <a:pPr indent="0" lvl="0" marL="0" rtl="0" algn="l">
                <a:spcBef>
                  <a:spcPts val="0"/>
                </a:spcBef>
                <a:spcAft>
                  <a:spcPts val="0"/>
                </a:spcAft>
                <a:buNone/>
              </a:pPr>
              <a:r>
                <a:t/>
              </a:r>
              <a:endParaRPr sz="800">
                <a:solidFill>
                  <a:schemeClr val="dk1"/>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 sz="800">
                  <a:solidFill>
                    <a:schemeClr val="dk1"/>
                  </a:solidFill>
                  <a:latin typeface="Roboto"/>
                  <a:ea typeface="Roboto"/>
                  <a:cs typeface="Roboto"/>
                  <a:sym typeface="Roboto"/>
                </a:rPr>
                <a:t>Concatenates all input variables and name them as features.</a:t>
              </a:r>
              <a:endParaRPr sz="800">
                <a:solidFill>
                  <a:schemeClr val="dk1"/>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 sz="800">
                  <a:solidFill>
                    <a:schemeClr val="dk1"/>
                  </a:solidFill>
                  <a:latin typeface="Roboto"/>
                  <a:ea typeface="Roboto"/>
                  <a:cs typeface="Roboto"/>
                  <a:sym typeface="Roboto"/>
                </a:rPr>
                <a:t>Add the numerical and categorical imputation, standardization and encoder to the PipeLine</a:t>
              </a:r>
              <a:endParaRPr b="1" sz="800">
                <a:solidFill>
                  <a:schemeClr val="dk1"/>
                </a:solidFill>
                <a:latin typeface="Roboto"/>
                <a:ea typeface="Roboto"/>
                <a:cs typeface="Roboto"/>
                <a:sym typeface="Roboto"/>
              </a:endParaRPr>
            </a:p>
            <a:p>
              <a:pPr indent="0" lvl="0" marL="0" rtl="0" algn="l">
                <a:spcBef>
                  <a:spcPts val="1600"/>
                </a:spcBef>
                <a:spcAft>
                  <a:spcPts val="1600"/>
                </a:spcAft>
                <a:buNone/>
              </a:pPr>
              <a:r>
                <a:t/>
              </a:r>
              <a:endParaRPr b="1" sz="800">
                <a:latin typeface="Roboto"/>
                <a:ea typeface="Roboto"/>
                <a:cs typeface="Roboto"/>
                <a:sym typeface="Roboto"/>
              </a:endParaRPr>
            </a:p>
          </p:txBody>
        </p:sp>
        <p:cxnSp>
          <p:nvCxnSpPr>
            <p:cNvPr id="236" name="Google Shape;236;p25"/>
            <p:cNvCxnSpPr/>
            <p:nvPr/>
          </p:nvCxnSpPr>
          <p:spPr>
            <a:xfrm>
              <a:off x="5209838" y="1654113"/>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237" name="Google Shape;237;p25"/>
          <p:cNvGrpSpPr/>
          <p:nvPr/>
        </p:nvGrpSpPr>
        <p:grpSpPr>
          <a:xfrm>
            <a:off x="5610288" y="2313350"/>
            <a:ext cx="3210200" cy="924600"/>
            <a:chOff x="5610288" y="2313350"/>
            <a:chExt cx="3210200" cy="924600"/>
          </a:xfrm>
        </p:grpSpPr>
        <p:cxnSp>
          <p:nvCxnSpPr>
            <p:cNvPr id="238" name="Google Shape;238;p25"/>
            <p:cNvCxnSpPr/>
            <p:nvPr/>
          </p:nvCxnSpPr>
          <p:spPr>
            <a:xfrm>
              <a:off x="5610288" y="2775650"/>
              <a:ext cx="886200" cy="0"/>
            </a:xfrm>
            <a:prstGeom prst="straightConnector1">
              <a:avLst/>
            </a:prstGeom>
            <a:noFill/>
            <a:ln cap="flat" cmpd="sng" w="9525">
              <a:solidFill>
                <a:srgbClr val="1B786E"/>
              </a:solidFill>
              <a:prstDash val="solid"/>
              <a:round/>
              <a:headEnd len="sm" w="sm" type="none"/>
              <a:tailEnd len="med" w="med" type="oval"/>
            </a:ln>
          </p:spPr>
        </p:cxnSp>
        <p:sp>
          <p:nvSpPr>
            <p:cNvPr id="239" name="Google Shape;239;p25"/>
            <p:cNvSpPr txBox="1"/>
            <p:nvPr/>
          </p:nvSpPr>
          <p:spPr>
            <a:xfrm>
              <a:off x="6696488" y="2313350"/>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Determinate Variable</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Choose the columns –variable that are going to be transformed and used to run the model they are going to be just renamed.</a:t>
              </a:r>
              <a:endParaRPr b="1" sz="800">
                <a:latin typeface="Roboto"/>
                <a:ea typeface="Roboto"/>
                <a:cs typeface="Roboto"/>
                <a:sym typeface="Roboto"/>
              </a:endParaRPr>
            </a:p>
          </p:txBody>
        </p:sp>
      </p:grpSp>
      <p:grpSp>
        <p:nvGrpSpPr>
          <p:cNvPr id="240" name="Google Shape;240;p25"/>
          <p:cNvGrpSpPr/>
          <p:nvPr/>
        </p:nvGrpSpPr>
        <p:grpSpPr>
          <a:xfrm>
            <a:off x="2601236" y="654951"/>
            <a:ext cx="3922200" cy="3915924"/>
            <a:chOff x="2610905" y="610653"/>
            <a:chExt cx="3922200" cy="3922200"/>
          </a:xfrm>
        </p:grpSpPr>
        <p:sp>
          <p:nvSpPr>
            <p:cNvPr id="241" name="Google Shape;241;p25"/>
            <p:cNvSpPr/>
            <p:nvPr/>
          </p:nvSpPr>
          <p:spPr>
            <a:xfrm rot="-4980021">
              <a:off x="3204123" y="1186472"/>
              <a:ext cx="2771960" cy="2771960"/>
            </a:xfrm>
            <a:prstGeom prst="blockArc">
              <a:avLst>
                <a:gd fmla="val 12602522" name="adj1"/>
                <a:gd fmla="val 16867657" name="adj2"/>
                <a:gd fmla="val 20844" name="adj3"/>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rot="7920309">
              <a:off x="3183402" y="1183149"/>
              <a:ext cx="2777207" cy="2777207"/>
            </a:xfrm>
            <a:prstGeom prst="blockArc">
              <a:avLst>
                <a:gd fmla="val 12602522" name="adj1"/>
                <a:gd fmla="val 16867657" name="adj2"/>
                <a:gd fmla="val 20844" name="adj3"/>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rot="3600063">
              <a:off x="3186335" y="1195681"/>
              <a:ext cx="2777488" cy="2777488"/>
            </a:xfrm>
            <a:prstGeom prst="blockArc">
              <a:avLst>
                <a:gd fmla="val 12602522" name="adj1"/>
                <a:gd fmla="val 16867657" name="adj2"/>
                <a:gd fmla="val 20844" name="adj3"/>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rot="4024705">
              <a:off x="5326681" y="1940898"/>
              <a:ext cx="578477" cy="579147"/>
            </a:xfrm>
            <a:prstGeom prst="pie">
              <a:avLst>
                <a:gd fmla="val 6190354" name="adj1"/>
                <a:gd fmla="val 14996165" name="adj2"/>
              </a:avLst>
            </a:prstGeom>
            <a:solidFill>
              <a:srgbClr val="1B786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rot="-6816027">
              <a:off x="5326729" y="1940918"/>
              <a:ext cx="578485" cy="579035"/>
            </a:xfrm>
            <a:prstGeom prst="pie">
              <a:avLst>
                <a:gd fmla="val 4028252" name="adj1"/>
                <a:gd fmla="val 17183677" name="adj2"/>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rot="-9359762">
              <a:off x="3193941" y="1176205"/>
              <a:ext cx="2777287" cy="2777287"/>
            </a:xfrm>
            <a:prstGeom prst="blockArc">
              <a:avLst>
                <a:gd fmla="val 12602522" name="adj1"/>
                <a:gd fmla="val 16867657" name="adj2"/>
                <a:gd fmla="val 20844" name="adj3"/>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rot="-8936366">
              <a:off x="3659126" y="3173505"/>
              <a:ext cx="578551" cy="578963"/>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rot="1824498">
              <a:off x="3659375" y="3173497"/>
              <a:ext cx="578475" cy="578885"/>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rot="-600092">
              <a:off x="3198852" y="1195456"/>
              <a:ext cx="2777611" cy="2777611"/>
            </a:xfrm>
            <a:prstGeom prst="blockArc">
              <a:avLst>
                <a:gd fmla="val 12513247" name="adj1"/>
                <a:gd fmla="val 16867657" name="adj2"/>
                <a:gd fmla="val 20844" name="adj3"/>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rot="-176551">
              <a:off x="4312105" y="1195442"/>
              <a:ext cx="578563" cy="579162"/>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rot="10584085">
              <a:off x="4312088" y="1195622"/>
              <a:ext cx="578340" cy="578939"/>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rot="8344778">
              <a:off x="4940929" y="3162886"/>
              <a:ext cx="578465" cy="578888"/>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rot="-2495643">
              <a:off x="4941000" y="3162728"/>
              <a:ext cx="578445" cy="579093"/>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rot="-4556960">
              <a:off x="3257335" y="1939059"/>
              <a:ext cx="578302" cy="578957"/>
            </a:xfrm>
            <a:prstGeom prst="pie">
              <a:avLst>
                <a:gd fmla="val 6190354" name="adj1"/>
                <a:gd fmla="val 14996165" name="adj2"/>
              </a:avLst>
            </a:prstGeom>
            <a:solidFill>
              <a:srgbClr val="249C9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rot="6204541">
              <a:off x="3257468" y="1938977"/>
              <a:ext cx="578264" cy="578917"/>
            </a:xfrm>
            <a:prstGeom prst="pie">
              <a:avLst>
                <a:gd fmla="val 4028252" name="adj1"/>
                <a:gd fmla="val 17183677"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txBox="1"/>
            <p:nvPr/>
          </p:nvSpPr>
          <p:spPr>
            <a:xfrm>
              <a:off x="4341900" y="127189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257" name="Google Shape;257;p25"/>
            <p:cNvSpPr txBox="1"/>
            <p:nvPr/>
          </p:nvSpPr>
          <p:spPr>
            <a:xfrm>
              <a:off x="3274219"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258" name="Google Shape;258;p25"/>
            <p:cNvSpPr txBox="1"/>
            <p:nvPr/>
          </p:nvSpPr>
          <p:spPr>
            <a:xfrm>
              <a:off x="3685317"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259" name="Google Shape;259;p25"/>
            <p:cNvSpPr txBox="1"/>
            <p:nvPr/>
          </p:nvSpPr>
          <p:spPr>
            <a:xfrm>
              <a:off x="4955323"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260" name="Google Shape;260;p25"/>
            <p:cNvSpPr txBox="1"/>
            <p:nvPr/>
          </p:nvSpPr>
          <p:spPr>
            <a:xfrm>
              <a:off x="5364737"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6"/>
          <p:cNvSpPr txBox="1"/>
          <p:nvPr>
            <p:ph idx="4294967295" type="title"/>
          </p:nvPr>
        </p:nvSpPr>
        <p:spPr>
          <a:xfrm>
            <a:off x="212050" y="68800"/>
            <a:ext cx="34032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380"/>
              <a:t>Data PipeLine</a:t>
            </a:r>
            <a:endParaRPr b="1" sz="3380"/>
          </a:p>
        </p:txBody>
      </p:sp>
      <p:pic>
        <p:nvPicPr>
          <p:cNvPr id="266" name="Google Shape;266;p26"/>
          <p:cNvPicPr preferRelativeResize="0"/>
          <p:nvPr/>
        </p:nvPicPr>
        <p:blipFill>
          <a:blip r:embed="rId3">
            <a:alphaModFix/>
          </a:blip>
          <a:stretch>
            <a:fillRect/>
          </a:stretch>
        </p:blipFill>
        <p:spPr>
          <a:xfrm>
            <a:off x="246700" y="2161400"/>
            <a:ext cx="3866374" cy="1422500"/>
          </a:xfrm>
          <a:prstGeom prst="rect">
            <a:avLst/>
          </a:prstGeom>
          <a:noFill/>
          <a:ln>
            <a:noFill/>
          </a:ln>
        </p:spPr>
      </p:pic>
      <p:pic>
        <p:nvPicPr>
          <p:cNvPr id="267" name="Google Shape;267;p26"/>
          <p:cNvPicPr preferRelativeResize="0"/>
          <p:nvPr/>
        </p:nvPicPr>
        <p:blipFill>
          <a:blip r:embed="rId4">
            <a:alphaModFix/>
          </a:blip>
          <a:stretch>
            <a:fillRect/>
          </a:stretch>
        </p:blipFill>
        <p:spPr>
          <a:xfrm>
            <a:off x="246700" y="3801350"/>
            <a:ext cx="8620201" cy="1287700"/>
          </a:xfrm>
          <a:prstGeom prst="rect">
            <a:avLst/>
          </a:prstGeom>
          <a:noFill/>
          <a:ln>
            <a:noFill/>
          </a:ln>
        </p:spPr>
      </p:pic>
      <p:pic>
        <p:nvPicPr>
          <p:cNvPr id="268" name="Google Shape;268;p26"/>
          <p:cNvPicPr preferRelativeResize="0"/>
          <p:nvPr/>
        </p:nvPicPr>
        <p:blipFill>
          <a:blip r:embed="rId5">
            <a:alphaModFix/>
          </a:blip>
          <a:stretch>
            <a:fillRect/>
          </a:stretch>
        </p:blipFill>
        <p:spPr>
          <a:xfrm>
            <a:off x="167525" y="978025"/>
            <a:ext cx="4161926" cy="965950"/>
          </a:xfrm>
          <a:prstGeom prst="rect">
            <a:avLst/>
          </a:prstGeom>
          <a:noFill/>
          <a:ln>
            <a:noFill/>
          </a:ln>
        </p:spPr>
      </p:pic>
      <p:pic>
        <p:nvPicPr>
          <p:cNvPr id="269" name="Google Shape;269;p26"/>
          <p:cNvPicPr preferRelativeResize="0"/>
          <p:nvPr/>
        </p:nvPicPr>
        <p:blipFill>
          <a:blip r:embed="rId6">
            <a:alphaModFix/>
          </a:blip>
          <a:stretch>
            <a:fillRect/>
          </a:stretch>
        </p:blipFill>
        <p:spPr>
          <a:xfrm>
            <a:off x="4113075" y="1651074"/>
            <a:ext cx="4842175" cy="965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7"/>
          <p:cNvSpPr txBox="1"/>
          <p:nvPr>
            <p:ph idx="4294967295" type="title"/>
          </p:nvPr>
        </p:nvSpPr>
        <p:spPr>
          <a:xfrm>
            <a:off x="212050" y="68800"/>
            <a:ext cx="34032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380"/>
              <a:t>Data PipeLine</a:t>
            </a:r>
            <a:endParaRPr b="1" sz="3380"/>
          </a:p>
        </p:txBody>
      </p:sp>
      <p:pic>
        <p:nvPicPr>
          <p:cNvPr id="275" name="Google Shape;275;p27"/>
          <p:cNvPicPr preferRelativeResize="0"/>
          <p:nvPr/>
        </p:nvPicPr>
        <p:blipFill>
          <a:blip r:embed="rId3">
            <a:alphaModFix/>
          </a:blip>
          <a:stretch>
            <a:fillRect/>
          </a:stretch>
        </p:blipFill>
        <p:spPr>
          <a:xfrm>
            <a:off x="212050" y="856800"/>
            <a:ext cx="2980699" cy="2745376"/>
          </a:xfrm>
          <a:prstGeom prst="rect">
            <a:avLst/>
          </a:prstGeom>
          <a:noFill/>
          <a:ln>
            <a:noFill/>
          </a:ln>
        </p:spPr>
      </p:pic>
      <p:pic>
        <p:nvPicPr>
          <p:cNvPr id="276" name="Google Shape;276;p27"/>
          <p:cNvPicPr preferRelativeResize="0"/>
          <p:nvPr/>
        </p:nvPicPr>
        <p:blipFill>
          <a:blip r:embed="rId4">
            <a:alphaModFix/>
          </a:blip>
          <a:stretch>
            <a:fillRect/>
          </a:stretch>
        </p:blipFill>
        <p:spPr>
          <a:xfrm>
            <a:off x="3818649" y="654175"/>
            <a:ext cx="4913626" cy="34914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8"/>
          <p:cNvSpPr txBox="1"/>
          <p:nvPr>
            <p:ph idx="4294967295" type="title"/>
          </p:nvPr>
        </p:nvSpPr>
        <p:spPr>
          <a:xfrm>
            <a:off x="246700" y="341600"/>
            <a:ext cx="34032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380"/>
              <a:t>K-means</a:t>
            </a:r>
            <a:endParaRPr b="1" sz="3380"/>
          </a:p>
        </p:txBody>
      </p:sp>
      <p:grpSp>
        <p:nvGrpSpPr>
          <p:cNvPr id="282" name="Google Shape;282;p28"/>
          <p:cNvGrpSpPr/>
          <p:nvPr/>
        </p:nvGrpSpPr>
        <p:grpSpPr>
          <a:xfrm>
            <a:off x="1293736" y="1258050"/>
            <a:ext cx="2726286" cy="2547000"/>
            <a:chOff x="1293736" y="1258050"/>
            <a:chExt cx="2726286" cy="2547000"/>
          </a:xfrm>
        </p:grpSpPr>
        <p:sp>
          <p:nvSpPr>
            <p:cNvPr id="283" name="Google Shape;283;p28"/>
            <p:cNvSpPr/>
            <p:nvPr/>
          </p:nvSpPr>
          <p:spPr>
            <a:xfrm rot="2700000">
              <a:off x="2286374" y="1011412"/>
              <a:ext cx="561726" cy="3040276"/>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1</a:t>
              </a:r>
              <a:endParaRPr b="1" sz="1200">
                <a:solidFill>
                  <a:schemeClr val="dk1"/>
                </a:solidFill>
                <a:latin typeface="Roboto"/>
                <a:ea typeface="Roboto"/>
                <a:cs typeface="Roboto"/>
                <a:sym typeface="Roboto"/>
              </a:endParaRPr>
            </a:p>
          </p:txBody>
        </p:sp>
        <p:sp>
          <p:nvSpPr>
            <p:cNvPr id="285" name="Google Shape;285;p28"/>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Fit the data in the pipeline</a:t>
              </a:r>
              <a:endParaRPr b="1" sz="800">
                <a:solidFill>
                  <a:srgbClr val="FFFFFF"/>
                </a:solidFill>
                <a:latin typeface="Roboto"/>
                <a:ea typeface="Roboto"/>
                <a:cs typeface="Roboto"/>
                <a:sym typeface="Roboto"/>
              </a:endParaRPr>
            </a:p>
          </p:txBody>
        </p:sp>
        <p:sp>
          <p:nvSpPr>
            <p:cNvPr id="286" name="Google Shape;286;p28"/>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Data that is going to be transformed </a:t>
              </a:r>
              <a:r>
                <a:rPr lang="en" sz="800">
                  <a:latin typeface="Roboto"/>
                  <a:ea typeface="Roboto"/>
                  <a:cs typeface="Roboto"/>
                  <a:sym typeface="Roboto"/>
                </a:rPr>
                <a:t>through</a:t>
              </a:r>
              <a:r>
                <a:rPr lang="en" sz="800">
                  <a:latin typeface="Roboto"/>
                  <a:ea typeface="Roboto"/>
                  <a:cs typeface="Roboto"/>
                  <a:sym typeface="Roboto"/>
                </a:rPr>
                <a:t> the pipeline </a:t>
              </a:r>
              <a:r>
                <a:rPr lang="en" sz="800">
                  <a:latin typeface="Roboto"/>
                  <a:ea typeface="Roboto"/>
                  <a:cs typeface="Roboto"/>
                  <a:sym typeface="Roboto"/>
                </a:rPr>
                <a:t>stages</a:t>
              </a:r>
              <a:endParaRPr b="1" sz="800">
                <a:latin typeface="Roboto"/>
                <a:ea typeface="Roboto"/>
                <a:cs typeface="Roboto"/>
                <a:sym typeface="Roboto"/>
              </a:endParaRPr>
            </a:p>
          </p:txBody>
        </p:sp>
      </p:grpSp>
      <p:grpSp>
        <p:nvGrpSpPr>
          <p:cNvPr id="287" name="Google Shape;287;p28"/>
          <p:cNvGrpSpPr/>
          <p:nvPr/>
        </p:nvGrpSpPr>
        <p:grpSpPr>
          <a:xfrm>
            <a:off x="3203958" y="1258050"/>
            <a:ext cx="2726286" cy="2547000"/>
            <a:chOff x="3203958" y="1258050"/>
            <a:chExt cx="2726286" cy="2547000"/>
          </a:xfrm>
        </p:grpSpPr>
        <p:sp>
          <p:nvSpPr>
            <p:cNvPr id="288" name="Google Shape;288;p28"/>
            <p:cNvSpPr/>
            <p:nvPr/>
          </p:nvSpPr>
          <p:spPr>
            <a:xfrm rot="2700000">
              <a:off x="4196595" y="1011412"/>
              <a:ext cx="561726" cy="3040276"/>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2</a:t>
              </a:r>
              <a:endParaRPr b="1" sz="1200">
                <a:solidFill>
                  <a:schemeClr val="dk1"/>
                </a:solidFill>
                <a:latin typeface="Roboto"/>
                <a:ea typeface="Roboto"/>
                <a:cs typeface="Roboto"/>
                <a:sym typeface="Roboto"/>
              </a:endParaRPr>
            </a:p>
          </p:txBody>
        </p:sp>
        <p:sp>
          <p:nvSpPr>
            <p:cNvPr id="290" name="Google Shape;290;p28"/>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Run the model</a:t>
              </a:r>
              <a:endParaRPr b="1" sz="800">
                <a:solidFill>
                  <a:srgbClr val="FFFFFF"/>
                </a:solidFill>
                <a:latin typeface="Roboto"/>
                <a:ea typeface="Roboto"/>
                <a:cs typeface="Roboto"/>
                <a:sym typeface="Roboto"/>
              </a:endParaRPr>
            </a:p>
          </p:txBody>
        </p:sp>
        <p:sp>
          <p:nvSpPr>
            <p:cNvPr id="291" name="Google Shape;291;p28"/>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Get the data that was transformed on the pipeline and run the model to cluster the data.</a:t>
              </a:r>
              <a:endParaRPr b="1" sz="800">
                <a:latin typeface="Roboto"/>
                <a:ea typeface="Roboto"/>
                <a:cs typeface="Roboto"/>
                <a:sym typeface="Roboto"/>
              </a:endParaRPr>
            </a:p>
          </p:txBody>
        </p:sp>
      </p:grpSp>
      <p:grpSp>
        <p:nvGrpSpPr>
          <p:cNvPr id="292" name="Google Shape;292;p28"/>
          <p:cNvGrpSpPr/>
          <p:nvPr/>
        </p:nvGrpSpPr>
        <p:grpSpPr>
          <a:xfrm>
            <a:off x="5123977" y="1258050"/>
            <a:ext cx="2726286" cy="2547000"/>
            <a:chOff x="5123977" y="1258050"/>
            <a:chExt cx="2726286" cy="2547000"/>
          </a:xfrm>
        </p:grpSpPr>
        <p:sp>
          <p:nvSpPr>
            <p:cNvPr id="293" name="Google Shape;293;p28"/>
            <p:cNvSpPr/>
            <p:nvPr/>
          </p:nvSpPr>
          <p:spPr>
            <a:xfrm rot="2700000">
              <a:off x="6116614" y="1011412"/>
              <a:ext cx="561726" cy="3040276"/>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3</a:t>
              </a:r>
              <a:endParaRPr b="1" sz="1200">
                <a:solidFill>
                  <a:schemeClr val="dk1"/>
                </a:solidFill>
                <a:latin typeface="Roboto"/>
                <a:ea typeface="Roboto"/>
                <a:cs typeface="Roboto"/>
                <a:sym typeface="Roboto"/>
              </a:endParaRPr>
            </a:p>
          </p:txBody>
        </p:sp>
        <p:sp>
          <p:nvSpPr>
            <p:cNvPr id="295" name="Google Shape;295;p28"/>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Transformed the model</a:t>
              </a:r>
              <a:endParaRPr b="1" sz="800">
                <a:solidFill>
                  <a:srgbClr val="FFFFFF"/>
                </a:solidFill>
                <a:latin typeface="Roboto"/>
                <a:ea typeface="Roboto"/>
                <a:cs typeface="Roboto"/>
                <a:sym typeface="Roboto"/>
              </a:endParaRPr>
            </a:p>
          </p:txBody>
        </p:sp>
        <p:sp>
          <p:nvSpPr>
            <p:cNvPr id="296" name="Google Shape;296;p28"/>
            <p:cNvSpPr txBox="1"/>
            <p:nvPr/>
          </p:nvSpPr>
          <p:spPr>
            <a:xfrm rot="-2700000">
              <a:off x="578994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Find the cluster or assign the cluster for each data point.</a:t>
              </a:r>
              <a:endParaRPr b="1" sz="800">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9"/>
          <p:cNvSpPr txBox="1"/>
          <p:nvPr>
            <p:ph idx="4294967295" type="title"/>
          </p:nvPr>
        </p:nvSpPr>
        <p:spPr>
          <a:xfrm>
            <a:off x="246700" y="341600"/>
            <a:ext cx="34032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380"/>
              <a:t>K-means</a:t>
            </a:r>
            <a:endParaRPr b="1" sz="3380"/>
          </a:p>
        </p:txBody>
      </p:sp>
      <p:pic>
        <p:nvPicPr>
          <p:cNvPr id="302" name="Google Shape;302;p29"/>
          <p:cNvPicPr preferRelativeResize="0"/>
          <p:nvPr/>
        </p:nvPicPr>
        <p:blipFill>
          <a:blip r:embed="rId3">
            <a:alphaModFix/>
          </a:blip>
          <a:stretch>
            <a:fillRect/>
          </a:stretch>
        </p:blipFill>
        <p:spPr>
          <a:xfrm>
            <a:off x="173175" y="1172900"/>
            <a:ext cx="4925525" cy="1615325"/>
          </a:xfrm>
          <a:prstGeom prst="rect">
            <a:avLst/>
          </a:prstGeom>
          <a:noFill/>
          <a:ln>
            <a:noFill/>
          </a:ln>
        </p:spPr>
      </p:pic>
      <p:pic>
        <p:nvPicPr>
          <p:cNvPr id="303" name="Google Shape;303;p29"/>
          <p:cNvPicPr preferRelativeResize="0"/>
          <p:nvPr/>
        </p:nvPicPr>
        <p:blipFill>
          <a:blip r:embed="rId4">
            <a:alphaModFix/>
          </a:blip>
          <a:stretch>
            <a:fillRect/>
          </a:stretch>
        </p:blipFill>
        <p:spPr>
          <a:xfrm>
            <a:off x="173175" y="3763175"/>
            <a:ext cx="5219201" cy="703700"/>
          </a:xfrm>
          <a:prstGeom prst="rect">
            <a:avLst/>
          </a:prstGeom>
          <a:noFill/>
          <a:ln>
            <a:noFill/>
          </a:ln>
        </p:spPr>
      </p:pic>
      <p:pic>
        <p:nvPicPr>
          <p:cNvPr id="304" name="Google Shape;304;p29"/>
          <p:cNvPicPr preferRelativeResize="0"/>
          <p:nvPr/>
        </p:nvPicPr>
        <p:blipFill>
          <a:blip r:embed="rId5">
            <a:alphaModFix/>
          </a:blip>
          <a:stretch>
            <a:fillRect/>
          </a:stretch>
        </p:blipFill>
        <p:spPr>
          <a:xfrm>
            <a:off x="5711525" y="403525"/>
            <a:ext cx="3280074" cy="35908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grpSp>
        <p:nvGrpSpPr>
          <p:cNvPr id="309" name="Google Shape;309;p30"/>
          <p:cNvGrpSpPr/>
          <p:nvPr/>
        </p:nvGrpSpPr>
        <p:grpSpPr>
          <a:xfrm>
            <a:off x="4939500" y="1219611"/>
            <a:ext cx="3837000" cy="2704200"/>
            <a:chOff x="4939500" y="1219611"/>
            <a:chExt cx="3837000" cy="2704200"/>
          </a:xfrm>
        </p:grpSpPr>
        <p:cxnSp>
          <p:nvCxnSpPr>
            <p:cNvPr id="310" name="Google Shape;310;p30"/>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1" name="Google Shape;311;p30"/>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2" name="Google Shape;312;p30"/>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3" name="Google Shape;313;p30"/>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4" name="Google Shape;314;p30"/>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5" name="Google Shape;315;p30"/>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6" name="Google Shape;316;p30"/>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7" name="Google Shape;317;p30"/>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8" name="Google Shape;318;p30"/>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9" name="Google Shape;319;p30"/>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320" name="Google Shape;320;p30"/>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Findings</a:t>
            </a:r>
            <a:endParaRPr/>
          </a:p>
        </p:txBody>
      </p:sp>
      <p:sp>
        <p:nvSpPr>
          <p:cNvPr id="322" name="Google Shape;322;p30"/>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Segments</a:t>
            </a:r>
            <a:endParaRPr/>
          </a:p>
        </p:txBody>
      </p:sp>
      <p:grpSp>
        <p:nvGrpSpPr>
          <p:cNvPr id="323" name="Google Shape;323;p30"/>
          <p:cNvGrpSpPr/>
          <p:nvPr/>
        </p:nvGrpSpPr>
        <p:grpSpPr>
          <a:xfrm>
            <a:off x="4939534" y="2017046"/>
            <a:ext cx="3825543" cy="1573620"/>
            <a:chOff x="1000000" y="2393988"/>
            <a:chExt cx="4144235" cy="1704713"/>
          </a:xfrm>
        </p:grpSpPr>
        <p:sp>
          <p:nvSpPr>
            <p:cNvPr id="324" name="Google Shape;324;p30"/>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325" name="Google Shape;325;p30"/>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30"/>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30"/>
          <p:cNvGrpSpPr/>
          <p:nvPr/>
        </p:nvGrpSpPr>
        <p:grpSpPr>
          <a:xfrm>
            <a:off x="4939557" y="1778136"/>
            <a:ext cx="3836911" cy="1503799"/>
            <a:chOff x="1000025" y="2059300"/>
            <a:chExt cx="4156550" cy="1629075"/>
          </a:xfrm>
        </p:grpSpPr>
        <p:sp>
          <p:nvSpPr>
            <p:cNvPr id="335" name="Google Shape;335;p30"/>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336" name="Google Shape;336;p30"/>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30"/>
          <p:cNvSpPr txBox="1"/>
          <p:nvPr>
            <p:ph idx="2" type="body"/>
          </p:nvPr>
        </p:nvSpPr>
        <p:spPr>
          <a:xfrm>
            <a:off x="6847150" y="1606395"/>
            <a:ext cx="1179600" cy="286500"/>
          </a:xfrm>
          <a:prstGeom prst="rect">
            <a:avLst/>
          </a:prstGeom>
        </p:spPr>
        <p:txBody>
          <a:bodyPr anchorCtr="0" anchor="ctr" bIns="91425" lIns="91425" spcFirstLastPara="1" rIns="91425" wrap="square" tIns="91425">
            <a:normAutofit fontScale="55000" lnSpcReduction="20000"/>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1"/>
          <p:cNvSpPr txBox="1"/>
          <p:nvPr/>
        </p:nvSpPr>
        <p:spPr>
          <a:xfrm>
            <a:off x="5090546" y="2952503"/>
            <a:ext cx="1496100" cy="70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Category 1 Young Adult</a:t>
            </a:r>
            <a:r>
              <a:rPr lang="en" sz="1000">
                <a:solidFill>
                  <a:srgbClr val="FFFFFF"/>
                </a:solidFill>
                <a:latin typeface="Roboto"/>
                <a:ea typeface="Roboto"/>
                <a:cs typeface="Roboto"/>
                <a:sym typeface="Roboto"/>
              </a:rPr>
              <a:t>- </a:t>
            </a:r>
            <a:r>
              <a:rPr lang="en" sz="1000">
                <a:solidFill>
                  <a:schemeClr val="lt1"/>
                </a:solidFill>
                <a:latin typeface="Roboto"/>
                <a:ea typeface="Roboto"/>
                <a:cs typeface="Roboto"/>
                <a:sym typeface="Roboto"/>
              </a:rPr>
              <a:t>Customer who are Not interested in a Vehicle Insurance Age from 23-27 </a:t>
            </a:r>
            <a:endParaRPr sz="1000">
              <a:solidFill>
                <a:schemeClr val="lt1"/>
              </a:solidFill>
              <a:latin typeface="Roboto"/>
              <a:ea typeface="Roboto"/>
              <a:cs typeface="Roboto"/>
              <a:sym typeface="Roboto"/>
            </a:endParaRPr>
          </a:p>
          <a:p>
            <a:pPr indent="0" lvl="0" marL="0" rtl="0" algn="ctr">
              <a:spcBef>
                <a:spcPts val="0"/>
              </a:spcBef>
              <a:spcAft>
                <a:spcPts val="0"/>
              </a:spcAft>
              <a:buNone/>
            </a:pPr>
            <a:r>
              <a:rPr lang="en" sz="1000">
                <a:solidFill>
                  <a:schemeClr val="lt1"/>
                </a:solidFill>
                <a:latin typeface="Roboto"/>
                <a:ea typeface="Roboto"/>
                <a:cs typeface="Roboto"/>
                <a:sym typeface="Roboto"/>
              </a:rPr>
              <a:t>Mean 25</a:t>
            </a:r>
            <a:endParaRPr sz="1000">
              <a:solidFill>
                <a:srgbClr val="FFFFFF"/>
              </a:solidFill>
              <a:latin typeface="Roboto"/>
              <a:ea typeface="Roboto"/>
              <a:cs typeface="Roboto"/>
              <a:sym typeface="Roboto"/>
            </a:endParaRPr>
          </a:p>
        </p:txBody>
      </p:sp>
      <p:sp>
        <p:nvSpPr>
          <p:cNvPr id="350" name="Google Shape;350;p31"/>
          <p:cNvSpPr txBox="1"/>
          <p:nvPr>
            <p:ph idx="4294967295" type="title"/>
          </p:nvPr>
        </p:nvSpPr>
        <p:spPr>
          <a:xfrm>
            <a:off x="238025" y="121675"/>
            <a:ext cx="34032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380"/>
              <a:t>Graphs</a:t>
            </a:r>
            <a:endParaRPr b="1" sz="3380"/>
          </a:p>
        </p:txBody>
      </p:sp>
      <p:pic>
        <p:nvPicPr>
          <p:cNvPr id="351" name="Google Shape;351;p31"/>
          <p:cNvPicPr preferRelativeResize="0"/>
          <p:nvPr/>
        </p:nvPicPr>
        <p:blipFill>
          <a:blip r:embed="rId3">
            <a:alphaModFix/>
          </a:blip>
          <a:stretch>
            <a:fillRect/>
          </a:stretch>
        </p:blipFill>
        <p:spPr>
          <a:xfrm>
            <a:off x="1180225" y="3081675"/>
            <a:ext cx="1259025" cy="1259025"/>
          </a:xfrm>
          <a:prstGeom prst="rect">
            <a:avLst/>
          </a:prstGeom>
          <a:noFill/>
          <a:ln>
            <a:noFill/>
          </a:ln>
        </p:spPr>
      </p:pic>
      <p:pic>
        <p:nvPicPr>
          <p:cNvPr id="352" name="Google Shape;352;p31"/>
          <p:cNvPicPr preferRelativeResize="0"/>
          <p:nvPr/>
        </p:nvPicPr>
        <p:blipFill>
          <a:blip r:embed="rId4">
            <a:alphaModFix/>
          </a:blip>
          <a:stretch>
            <a:fillRect/>
          </a:stretch>
        </p:blipFill>
        <p:spPr>
          <a:xfrm>
            <a:off x="7243200" y="397350"/>
            <a:ext cx="1389901" cy="1389901"/>
          </a:xfrm>
          <a:prstGeom prst="rect">
            <a:avLst/>
          </a:prstGeom>
          <a:noFill/>
          <a:ln>
            <a:noFill/>
          </a:ln>
        </p:spPr>
      </p:pic>
      <p:grpSp>
        <p:nvGrpSpPr>
          <p:cNvPr id="353" name="Google Shape;353;p31"/>
          <p:cNvGrpSpPr/>
          <p:nvPr/>
        </p:nvGrpSpPr>
        <p:grpSpPr>
          <a:xfrm>
            <a:off x="4623181" y="1220643"/>
            <a:ext cx="2304522" cy="2310269"/>
            <a:chOff x="4303290" y="1676962"/>
            <a:chExt cx="1854000" cy="1854000"/>
          </a:xfrm>
        </p:grpSpPr>
        <p:sp>
          <p:nvSpPr>
            <p:cNvPr id="354" name="Google Shape;354;p31"/>
            <p:cNvSpPr/>
            <p:nvPr/>
          </p:nvSpPr>
          <p:spPr>
            <a:xfrm>
              <a:off x="4303290" y="1676962"/>
              <a:ext cx="1854000" cy="1854000"/>
            </a:xfrm>
            <a:prstGeom prst="ellipse">
              <a:avLst/>
            </a:prstGeom>
            <a:solidFill>
              <a:schemeClr val="lt2"/>
            </a:solidFill>
            <a:ln cap="flat" cmpd="sng" w="28575">
              <a:solidFill>
                <a:srgbClr val="AAAA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txBox="1"/>
            <p:nvPr/>
          </p:nvSpPr>
          <p:spPr>
            <a:xfrm>
              <a:off x="5010351" y="2455615"/>
              <a:ext cx="1075200" cy="521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Roboto"/>
                  <a:ea typeface="Roboto"/>
                  <a:cs typeface="Roboto"/>
                  <a:sym typeface="Roboto"/>
                </a:rPr>
                <a:t>Category 1 Young Adult</a:t>
              </a:r>
              <a:r>
                <a:rPr lang="en" sz="1000">
                  <a:solidFill>
                    <a:schemeClr val="dk1"/>
                  </a:solidFill>
                  <a:latin typeface="Roboto"/>
                  <a:ea typeface="Roboto"/>
                  <a:cs typeface="Roboto"/>
                  <a:sym typeface="Roboto"/>
                </a:rPr>
                <a:t>- I Age from 23-27 </a:t>
              </a:r>
              <a:endParaRPr sz="1000">
                <a:solidFill>
                  <a:schemeClr val="dk1"/>
                </a:solidFill>
                <a:latin typeface="Roboto"/>
                <a:ea typeface="Roboto"/>
                <a:cs typeface="Roboto"/>
                <a:sym typeface="Roboto"/>
              </a:endParaRPr>
            </a:p>
            <a:p>
              <a:pPr indent="0" lvl="0" marL="0" rtl="0" algn="ctr">
                <a:spcBef>
                  <a:spcPts val="0"/>
                </a:spcBef>
                <a:spcAft>
                  <a:spcPts val="0"/>
                </a:spcAft>
                <a:buNone/>
              </a:pPr>
              <a:r>
                <a:rPr lang="en" sz="1000">
                  <a:solidFill>
                    <a:schemeClr val="dk1"/>
                  </a:solidFill>
                  <a:latin typeface="Roboto"/>
                  <a:ea typeface="Roboto"/>
                  <a:cs typeface="Roboto"/>
                  <a:sym typeface="Roboto"/>
                </a:rPr>
                <a:t>Mean 25</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FFFFFF"/>
                </a:solidFill>
                <a:latin typeface="Roboto"/>
                <a:ea typeface="Roboto"/>
                <a:cs typeface="Roboto"/>
                <a:sym typeface="Roboto"/>
              </a:endParaRPr>
            </a:p>
          </p:txBody>
        </p:sp>
      </p:grpSp>
      <p:grpSp>
        <p:nvGrpSpPr>
          <p:cNvPr id="356" name="Google Shape;356;p31"/>
          <p:cNvGrpSpPr/>
          <p:nvPr/>
        </p:nvGrpSpPr>
        <p:grpSpPr>
          <a:xfrm>
            <a:off x="2986675" y="1220643"/>
            <a:ext cx="2304522" cy="2310269"/>
            <a:chOff x="2986712" y="1676962"/>
            <a:chExt cx="1854000" cy="1854000"/>
          </a:xfrm>
        </p:grpSpPr>
        <p:sp>
          <p:nvSpPr>
            <p:cNvPr id="357" name="Google Shape;357;p31"/>
            <p:cNvSpPr/>
            <p:nvPr/>
          </p:nvSpPr>
          <p:spPr>
            <a:xfrm>
              <a:off x="2986712" y="1676962"/>
              <a:ext cx="1854000" cy="1854000"/>
            </a:xfrm>
            <a:prstGeom prst="ellipse">
              <a:avLst/>
            </a:prstGeom>
            <a:solidFill>
              <a:schemeClr val="dk1"/>
            </a:solidFill>
            <a:ln cap="flat" cmpd="sng" w="28575">
              <a:solidFill>
                <a:srgbClr val="AAAA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txBox="1"/>
            <p:nvPr/>
          </p:nvSpPr>
          <p:spPr>
            <a:xfrm>
              <a:off x="3134188" y="2455615"/>
              <a:ext cx="1075200" cy="521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Roboto"/>
                  <a:ea typeface="Roboto"/>
                  <a:cs typeface="Roboto"/>
                  <a:sym typeface="Roboto"/>
                </a:rPr>
                <a:t>Category Adult- Senior 0</a:t>
              </a:r>
              <a:r>
                <a:rPr lang="en" sz="1000">
                  <a:solidFill>
                    <a:schemeClr val="lt1"/>
                  </a:solidFill>
                  <a:latin typeface="Roboto"/>
                  <a:ea typeface="Roboto"/>
                  <a:cs typeface="Roboto"/>
                  <a:sym typeface="Roboto"/>
                </a:rPr>
                <a:t> - Age from 41-58 </a:t>
              </a:r>
              <a:endParaRPr sz="1000">
                <a:solidFill>
                  <a:schemeClr val="lt1"/>
                </a:solidFill>
                <a:latin typeface="Roboto"/>
                <a:ea typeface="Roboto"/>
                <a:cs typeface="Roboto"/>
                <a:sym typeface="Roboto"/>
              </a:endParaRPr>
            </a:p>
            <a:p>
              <a:pPr indent="0" lvl="0" marL="0" rtl="0" algn="ctr">
                <a:spcBef>
                  <a:spcPts val="0"/>
                </a:spcBef>
                <a:spcAft>
                  <a:spcPts val="0"/>
                </a:spcAft>
                <a:buNone/>
              </a:pPr>
              <a:r>
                <a:rPr lang="en" sz="1000">
                  <a:solidFill>
                    <a:schemeClr val="lt1"/>
                  </a:solidFill>
                  <a:latin typeface="Roboto"/>
                  <a:ea typeface="Roboto"/>
                  <a:cs typeface="Roboto"/>
                  <a:sym typeface="Roboto"/>
                </a:rPr>
                <a:t>Mean 50</a:t>
              </a:r>
              <a:endParaRPr sz="1100">
                <a:solidFill>
                  <a:srgbClr val="FFFFFF"/>
                </a:solidFill>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680"/>
              <a:t>Problem: </a:t>
            </a:r>
            <a:r>
              <a:rPr lang="en" sz="2680"/>
              <a:t>I</a:t>
            </a:r>
            <a:r>
              <a:rPr lang="en" sz="2680"/>
              <a:t>dentification of distinct customer segments, to development of targeted marketing and sales strategies. </a:t>
            </a:r>
            <a:endParaRPr sz="2680"/>
          </a:p>
        </p:txBody>
      </p:sp>
      <p:grpSp>
        <p:nvGrpSpPr>
          <p:cNvPr id="72" name="Google Shape;72;p14"/>
          <p:cNvGrpSpPr/>
          <p:nvPr/>
        </p:nvGrpSpPr>
        <p:grpSpPr>
          <a:xfrm>
            <a:off x="431925" y="1304875"/>
            <a:ext cx="2628925" cy="3416400"/>
            <a:chOff x="431925" y="1304875"/>
            <a:chExt cx="2628925" cy="3416400"/>
          </a:xfrm>
        </p:grpSpPr>
        <p:sp>
          <p:nvSpPr>
            <p:cNvPr id="73" name="Google Shape;7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4"/>
          <p:cNvSpPr txBox="1"/>
          <p:nvPr>
            <p:ph idx="4294967295" type="body"/>
          </p:nvPr>
        </p:nvSpPr>
        <p:spPr>
          <a:xfrm>
            <a:off x="506425" y="1304875"/>
            <a:ext cx="2494500" cy="4614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76" name="Google Shape;7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Our client is an Insurance company that has provided Health Insurance to its customers and is interesting to offer a </a:t>
            </a:r>
            <a:r>
              <a:rPr lang="en" sz="1600"/>
              <a:t>Vehicle</a:t>
            </a:r>
            <a:r>
              <a:rPr lang="en" sz="1600"/>
              <a:t> </a:t>
            </a:r>
            <a:r>
              <a:rPr lang="en" sz="1600"/>
              <a:t>insurance</a:t>
            </a:r>
            <a:r>
              <a:rPr lang="en" sz="1600"/>
              <a:t> to its current customer</a:t>
            </a:r>
            <a:endParaRPr sz="1600"/>
          </a:p>
        </p:txBody>
      </p:sp>
      <p:grpSp>
        <p:nvGrpSpPr>
          <p:cNvPr id="77" name="Google Shape;77;p14"/>
          <p:cNvGrpSpPr/>
          <p:nvPr/>
        </p:nvGrpSpPr>
        <p:grpSpPr>
          <a:xfrm>
            <a:off x="3320450" y="1304875"/>
            <a:ext cx="2632500" cy="3416400"/>
            <a:chOff x="3320450" y="1304875"/>
            <a:chExt cx="2632500" cy="3416400"/>
          </a:xfrm>
        </p:grpSpPr>
        <p:sp>
          <p:nvSpPr>
            <p:cNvPr id="78" name="Google Shape;7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4"/>
          <p:cNvSpPr txBox="1"/>
          <p:nvPr>
            <p:ph idx="4294967295" type="body"/>
          </p:nvPr>
        </p:nvSpPr>
        <p:spPr>
          <a:xfrm>
            <a:off x="3389450" y="1304875"/>
            <a:ext cx="2494500" cy="4614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81" name="Google Shape;8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3802"/>
              <a:t>An insurance policy is an arrangement by which a company undertakes to provide a guarantee of compensation for specified loss, damage, illness, or death in return for the payment of a specified premium. A premium is a sum of money that the customer needs to pay regularly to an insurance company for this guarantee.</a:t>
            </a:r>
            <a:endParaRPr sz="3802"/>
          </a:p>
          <a:p>
            <a:pPr indent="0" lvl="0" marL="457200" rtl="0" algn="l">
              <a:spcBef>
                <a:spcPts val="1200"/>
              </a:spcBef>
              <a:spcAft>
                <a:spcPts val="0"/>
              </a:spcAft>
              <a:buNone/>
            </a:pPr>
            <a:r>
              <a:t/>
            </a:r>
            <a:endParaRPr sz="1600"/>
          </a:p>
          <a:p>
            <a:pPr indent="0" lvl="0" marL="457200" rtl="0" algn="l">
              <a:spcBef>
                <a:spcPts val="1200"/>
              </a:spcBef>
              <a:spcAft>
                <a:spcPts val="1200"/>
              </a:spcAft>
              <a:buNone/>
            </a:pPr>
            <a:r>
              <a:t/>
            </a:r>
            <a:endParaRPr sz="1600"/>
          </a:p>
        </p:txBody>
      </p:sp>
      <p:grpSp>
        <p:nvGrpSpPr>
          <p:cNvPr id="82" name="Google Shape;82;p14"/>
          <p:cNvGrpSpPr/>
          <p:nvPr/>
        </p:nvGrpSpPr>
        <p:grpSpPr>
          <a:xfrm>
            <a:off x="6212550" y="1304875"/>
            <a:ext cx="2632500" cy="3416400"/>
            <a:chOff x="6212550" y="1304875"/>
            <a:chExt cx="2632500" cy="3416400"/>
          </a:xfrm>
        </p:grpSpPr>
        <p:sp>
          <p:nvSpPr>
            <p:cNvPr id="83" name="Google Shape;8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txBox="1"/>
          <p:nvPr>
            <p:ph idx="4294967295" type="body"/>
          </p:nvPr>
        </p:nvSpPr>
        <p:spPr>
          <a:xfrm>
            <a:off x="6272475" y="1304875"/>
            <a:ext cx="2494500" cy="4614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86" name="Google Shape;8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600"/>
              <a:t>identify different segments  to be able to predict in the future  whether the policyholders (customers) from past year will also be interested in Vehicle Insurance provided by the company.</a:t>
            </a:r>
            <a:endParaRPr sz="1600"/>
          </a:p>
          <a:p>
            <a:pPr indent="0" lvl="0" marL="0" rtl="0" algn="l">
              <a:spcBef>
                <a:spcPts val="1200"/>
              </a:spcBef>
              <a:spcAft>
                <a:spcPts val="1200"/>
              </a:spcAft>
              <a:buNone/>
            </a:pPr>
            <a:r>
              <a:t/>
            </a:r>
            <a:endParaRPr sz="1600"/>
          </a:p>
        </p:txBody>
      </p:sp>
      <p:sp>
        <p:nvSpPr>
          <p:cNvPr id="87" name="Google Shape;87;p14"/>
          <p:cNvSpPr txBox="1"/>
          <p:nvPr/>
        </p:nvSpPr>
        <p:spPr>
          <a:xfrm>
            <a:off x="770650" y="4918375"/>
            <a:ext cx="8373300" cy="2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Open Sans"/>
                <a:ea typeface="Open Sans"/>
                <a:cs typeface="Open Sans"/>
                <a:sym typeface="Open Sans"/>
              </a:rPr>
              <a:t>Reference: Kaggle https://www.kaggle.com/datasets/anmolkumar/health-insurance-cross-sell-prediction/data?select=train.csv</a:t>
            </a:r>
            <a:endParaRPr sz="900">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2"/>
          <p:cNvSpPr txBox="1"/>
          <p:nvPr>
            <p:ph idx="4294967295" type="title"/>
          </p:nvPr>
        </p:nvSpPr>
        <p:spPr>
          <a:xfrm>
            <a:off x="238025" y="121675"/>
            <a:ext cx="34032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380"/>
              <a:t>Graphs</a:t>
            </a:r>
            <a:endParaRPr b="1" sz="3380"/>
          </a:p>
        </p:txBody>
      </p:sp>
      <p:pic>
        <p:nvPicPr>
          <p:cNvPr id="364" name="Google Shape;364;p32"/>
          <p:cNvPicPr preferRelativeResize="0"/>
          <p:nvPr/>
        </p:nvPicPr>
        <p:blipFill>
          <a:blip r:embed="rId3">
            <a:alphaModFix/>
          </a:blip>
          <a:stretch>
            <a:fillRect/>
          </a:stretch>
        </p:blipFill>
        <p:spPr>
          <a:xfrm>
            <a:off x="5666875" y="0"/>
            <a:ext cx="3477124" cy="2537100"/>
          </a:xfrm>
          <a:prstGeom prst="rect">
            <a:avLst/>
          </a:prstGeom>
          <a:noFill/>
          <a:ln>
            <a:noFill/>
          </a:ln>
        </p:spPr>
      </p:pic>
      <p:pic>
        <p:nvPicPr>
          <p:cNvPr id="365" name="Google Shape;365;p32"/>
          <p:cNvPicPr preferRelativeResize="0"/>
          <p:nvPr/>
        </p:nvPicPr>
        <p:blipFill>
          <a:blip r:embed="rId4">
            <a:alphaModFix/>
          </a:blip>
          <a:stretch>
            <a:fillRect/>
          </a:stretch>
        </p:blipFill>
        <p:spPr>
          <a:xfrm>
            <a:off x="238025" y="1022250"/>
            <a:ext cx="4065550" cy="1013625"/>
          </a:xfrm>
          <a:prstGeom prst="rect">
            <a:avLst/>
          </a:prstGeom>
          <a:noFill/>
          <a:ln>
            <a:noFill/>
          </a:ln>
        </p:spPr>
      </p:pic>
      <p:pic>
        <p:nvPicPr>
          <p:cNvPr id="366" name="Google Shape;366;p32"/>
          <p:cNvPicPr preferRelativeResize="0"/>
          <p:nvPr/>
        </p:nvPicPr>
        <p:blipFill>
          <a:blip r:embed="rId5">
            <a:alphaModFix/>
          </a:blip>
          <a:stretch>
            <a:fillRect/>
          </a:stretch>
        </p:blipFill>
        <p:spPr>
          <a:xfrm>
            <a:off x="5571963" y="2727577"/>
            <a:ext cx="3528350" cy="2355000"/>
          </a:xfrm>
          <a:prstGeom prst="rect">
            <a:avLst/>
          </a:prstGeom>
          <a:noFill/>
          <a:ln>
            <a:noFill/>
          </a:ln>
        </p:spPr>
      </p:pic>
      <p:pic>
        <p:nvPicPr>
          <p:cNvPr id="367" name="Google Shape;367;p32"/>
          <p:cNvPicPr preferRelativeResize="0"/>
          <p:nvPr/>
        </p:nvPicPr>
        <p:blipFill>
          <a:blip r:embed="rId6">
            <a:alphaModFix/>
          </a:blip>
          <a:stretch>
            <a:fillRect/>
          </a:stretch>
        </p:blipFill>
        <p:spPr>
          <a:xfrm>
            <a:off x="0" y="2850704"/>
            <a:ext cx="3403201" cy="2231871"/>
          </a:xfrm>
          <a:prstGeom prst="rect">
            <a:avLst/>
          </a:prstGeom>
          <a:noFill/>
          <a:ln>
            <a:noFill/>
          </a:ln>
        </p:spPr>
      </p:pic>
      <p:pic>
        <p:nvPicPr>
          <p:cNvPr id="368" name="Google Shape;368;p32"/>
          <p:cNvPicPr preferRelativeResize="0"/>
          <p:nvPr/>
        </p:nvPicPr>
        <p:blipFill>
          <a:blip r:embed="rId7">
            <a:alphaModFix/>
          </a:blip>
          <a:stretch>
            <a:fillRect/>
          </a:stretch>
        </p:blipFill>
        <p:spPr>
          <a:xfrm>
            <a:off x="3524250" y="2113800"/>
            <a:ext cx="1913675" cy="1769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3"/>
          <p:cNvSpPr txBox="1"/>
          <p:nvPr>
            <p:ph idx="4294967295" type="title"/>
          </p:nvPr>
        </p:nvSpPr>
        <p:spPr>
          <a:xfrm>
            <a:off x="238025" y="121675"/>
            <a:ext cx="34032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380"/>
              <a:t>Graphs</a:t>
            </a:r>
            <a:endParaRPr b="1" sz="3380"/>
          </a:p>
        </p:txBody>
      </p:sp>
      <p:pic>
        <p:nvPicPr>
          <p:cNvPr id="374" name="Google Shape;374;p33"/>
          <p:cNvPicPr preferRelativeResize="0"/>
          <p:nvPr/>
        </p:nvPicPr>
        <p:blipFill>
          <a:blip r:embed="rId3">
            <a:alphaModFix/>
          </a:blip>
          <a:stretch>
            <a:fillRect/>
          </a:stretch>
        </p:blipFill>
        <p:spPr>
          <a:xfrm>
            <a:off x="7657274" y="232300"/>
            <a:ext cx="1153099" cy="1153100"/>
          </a:xfrm>
          <a:prstGeom prst="rect">
            <a:avLst/>
          </a:prstGeom>
          <a:noFill/>
          <a:ln>
            <a:noFill/>
          </a:ln>
        </p:spPr>
      </p:pic>
      <p:pic>
        <p:nvPicPr>
          <p:cNvPr id="375" name="Google Shape;375;p33"/>
          <p:cNvPicPr preferRelativeResize="0"/>
          <p:nvPr/>
        </p:nvPicPr>
        <p:blipFill>
          <a:blip r:embed="rId4">
            <a:alphaModFix/>
          </a:blip>
          <a:stretch>
            <a:fillRect/>
          </a:stretch>
        </p:blipFill>
        <p:spPr>
          <a:xfrm>
            <a:off x="6304275" y="451827"/>
            <a:ext cx="1153101" cy="1153121"/>
          </a:xfrm>
          <a:prstGeom prst="rect">
            <a:avLst/>
          </a:prstGeom>
          <a:noFill/>
          <a:ln>
            <a:noFill/>
          </a:ln>
        </p:spPr>
      </p:pic>
      <p:sp>
        <p:nvSpPr>
          <p:cNvPr id="376" name="Google Shape;376;p33"/>
          <p:cNvSpPr txBox="1"/>
          <p:nvPr/>
        </p:nvSpPr>
        <p:spPr>
          <a:xfrm>
            <a:off x="6612100" y="121675"/>
            <a:ext cx="6582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Open Sans"/>
                <a:ea typeface="Open Sans"/>
                <a:cs typeface="Open Sans"/>
                <a:sym typeface="Open Sans"/>
              </a:rPr>
              <a:t>Category 1</a:t>
            </a:r>
            <a:endParaRPr sz="700">
              <a:latin typeface="Open Sans"/>
              <a:ea typeface="Open Sans"/>
              <a:cs typeface="Open Sans"/>
              <a:sym typeface="Open Sans"/>
            </a:endParaRPr>
          </a:p>
        </p:txBody>
      </p:sp>
      <p:sp>
        <p:nvSpPr>
          <p:cNvPr id="377" name="Google Shape;377;p33"/>
          <p:cNvSpPr txBox="1"/>
          <p:nvPr/>
        </p:nvSpPr>
        <p:spPr>
          <a:xfrm>
            <a:off x="7955375" y="1447575"/>
            <a:ext cx="6582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Open Sans"/>
                <a:ea typeface="Open Sans"/>
                <a:cs typeface="Open Sans"/>
                <a:sym typeface="Open Sans"/>
              </a:rPr>
              <a:t>Category 0</a:t>
            </a:r>
            <a:endParaRPr sz="700">
              <a:latin typeface="Open Sans"/>
              <a:ea typeface="Open Sans"/>
              <a:cs typeface="Open Sans"/>
              <a:sym typeface="Open Sans"/>
            </a:endParaRPr>
          </a:p>
        </p:txBody>
      </p:sp>
      <p:pic>
        <p:nvPicPr>
          <p:cNvPr id="378" name="Google Shape;378;p33"/>
          <p:cNvPicPr preferRelativeResize="0"/>
          <p:nvPr/>
        </p:nvPicPr>
        <p:blipFill>
          <a:blip r:embed="rId5">
            <a:alphaModFix/>
          </a:blip>
          <a:stretch>
            <a:fillRect/>
          </a:stretch>
        </p:blipFill>
        <p:spPr>
          <a:xfrm>
            <a:off x="0" y="952975"/>
            <a:ext cx="3618426" cy="2326728"/>
          </a:xfrm>
          <a:prstGeom prst="rect">
            <a:avLst/>
          </a:prstGeom>
          <a:noFill/>
          <a:ln>
            <a:noFill/>
          </a:ln>
        </p:spPr>
      </p:pic>
      <p:pic>
        <p:nvPicPr>
          <p:cNvPr id="379" name="Google Shape;379;p33"/>
          <p:cNvPicPr preferRelativeResize="0"/>
          <p:nvPr/>
        </p:nvPicPr>
        <p:blipFill>
          <a:blip r:embed="rId6">
            <a:alphaModFix/>
          </a:blip>
          <a:stretch>
            <a:fillRect/>
          </a:stretch>
        </p:blipFill>
        <p:spPr>
          <a:xfrm>
            <a:off x="191925" y="3718750"/>
            <a:ext cx="5016101" cy="1153100"/>
          </a:xfrm>
          <a:prstGeom prst="rect">
            <a:avLst/>
          </a:prstGeom>
          <a:noFill/>
          <a:ln>
            <a:noFill/>
          </a:ln>
        </p:spPr>
      </p:pic>
      <p:pic>
        <p:nvPicPr>
          <p:cNvPr id="380" name="Google Shape;380;p33"/>
          <p:cNvPicPr preferRelativeResize="0"/>
          <p:nvPr/>
        </p:nvPicPr>
        <p:blipFill>
          <a:blip r:embed="rId7">
            <a:alphaModFix/>
          </a:blip>
          <a:stretch>
            <a:fillRect/>
          </a:stretch>
        </p:blipFill>
        <p:spPr>
          <a:xfrm>
            <a:off x="4034853" y="2102775"/>
            <a:ext cx="5016100" cy="111817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4"/>
          <p:cNvSpPr txBox="1"/>
          <p:nvPr>
            <p:ph idx="4294967295" type="title"/>
          </p:nvPr>
        </p:nvSpPr>
        <p:spPr>
          <a:xfrm>
            <a:off x="238025" y="121675"/>
            <a:ext cx="34032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380"/>
              <a:t>Graphs</a:t>
            </a:r>
            <a:endParaRPr b="1" sz="3380"/>
          </a:p>
        </p:txBody>
      </p:sp>
      <p:pic>
        <p:nvPicPr>
          <p:cNvPr id="386" name="Google Shape;386;p34"/>
          <p:cNvPicPr preferRelativeResize="0"/>
          <p:nvPr/>
        </p:nvPicPr>
        <p:blipFill>
          <a:blip r:embed="rId3">
            <a:alphaModFix/>
          </a:blip>
          <a:stretch>
            <a:fillRect/>
          </a:stretch>
        </p:blipFill>
        <p:spPr>
          <a:xfrm>
            <a:off x="3878024" y="121675"/>
            <a:ext cx="1153100" cy="1153100"/>
          </a:xfrm>
          <a:prstGeom prst="rect">
            <a:avLst/>
          </a:prstGeom>
          <a:noFill/>
          <a:ln>
            <a:noFill/>
          </a:ln>
        </p:spPr>
      </p:pic>
      <p:pic>
        <p:nvPicPr>
          <p:cNvPr id="387" name="Google Shape;387;p34"/>
          <p:cNvPicPr preferRelativeResize="0"/>
          <p:nvPr/>
        </p:nvPicPr>
        <p:blipFill>
          <a:blip r:embed="rId4">
            <a:alphaModFix/>
          </a:blip>
          <a:stretch>
            <a:fillRect/>
          </a:stretch>
        </p:blipFill>
        <p:spPr>
          <a:xfrm>
            <a:off x="2488125" y="174627"/>
            <a:ext cx="1153101" cy="1153121"/>
          </a:xfrm>
          <a:prstGeom prst="rect">
            <a:avLst/>
          </a:prstGeom>
          <a:noFill/>
          <a:ln>
            <a:noFill/>
          </a:ln>
        </p:spPr>
      </p:pic>
      <p:sp>
        <p:nvSpPr>
          <p:cNvPr id="388" name="Google Shape;388;p34"/>
          <p:cNvSpPr txBox="1"/>
          <p:nvPr/>
        </p:nvSpPr>
        <p:spPr>
          <a:xfrm>
            <a:off x="2030875" y="286625"/>
            <a:ext cx="6582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Open Sans"/>
                <a:ea typeface="Open Sans"/>
                <a:cs typeface="Open Sans"/>
                <a:sym typeface="Open Sans"/>
              </a:rPr>
              <a:t>Category 1</a:t>
            </a:r>
            <a:endParaRPr sz="700">
              <a:latin typeface="Open Sans"/>
              <a:ea typeface="Open Sans"/>
              <a:cs typeface="Open Sans"/>
              <a:sym typeface="Open Sans"/>
            </a:endParaRPr>
          </a:p>
        </p:txBody>
      </p:sp>
      <p:sp>
        <p:nvSpPr>
          <p:cNvPr id="389" name="Google Shape;389;p34"/>
          <p:cNvSpPr txBox="1"/>
          <p:nvPr/>
        </p:nvSpPr>
        <p:spPr>
          <a:xfrm>
            <a:off x="4434200" y="1327750"/>
            <a:ext cx="6582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Open Sans"/>
                <a:ea typeface="Open Sans"/>
                <a:cs typeface="Open Sans"/>
                <a:sym typeface="Open Sans"/>
              </a:rPr>
              <a:t>Category 0</a:t>
            </a:r>
            <a:endParaRPr sz="700">
              <a:latin typeface="Open Sans"/>
              <a:ea typeface="Open Sans"/>
              <a:cs typeface="Open Sans"/>
              <a:sym typeface="Open Sans"/>
            </a:endParaRPr>
          </a:p>
        </p:txBody>
      </p:sp>
      <p:pic>
        <p:nvPicPr>
          <p:cNvPr id="390" name="Google Shape;390;p34"/>
          <p:cNvPicPr preferRelativeResize="0"/>
          <p:nvPr/>
        </p:nvPicPr>
        <p:blipFill>
          <a:blip r:embed="rId5">
            <a:alphaModFix/>
          </a:blip>
          <a:stretch>
            <a:fillRect/>
          </a:stretch>
        </p:blipFill>
        <p:spPr>
          <a:xfrm>
            <a:off x="593875" y="2101650"/>
            <a:ext cx="3734320" cy="2550049"/>
          </a:xfrm>
          <a:prstGeom prst="rect">
            <a:avLst/>
          </a:prstGeom>
          <a:noFill/>
          <a:ln>
            <a:noFill/>
          </a:ln>
        </p:spPr>
      </p:pic>
      <p:pic>
        <p:nvPicPr>
          <p:cNvPr id="391" name="Google Shape;391;p34"/>
          <p:cNvPicPr preferRelativeResize="0"/>
          <p:nvPr/>
        </p:nvPicPr>
        <p:blipFill>
          <a:blip r:embed="rId6">
            <a:alphaModFix/>
          </a:blip>
          <a:stretch>
            <a:fillRect/>
          </a:stretch>
        </p:blipFill>
        <p:spPr>
          <a:xfrm>
            <a:off x="5031135" y="2379100"/>
            <a:ext cx="3618416" cy="24500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5"/>
          <p:cNvSpPr txBox="1"/>
          <p:nvPr>
            <p:ph idx="4294967295" type="title"/>
          </p:nvPr>
        </p:nvSpPr>
        <p:spPr>
          <a:xfrm>
            <a:off x="238025" y="121675"/>
            <a:ext cx="34032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380"/>
              <a:t>Graphs</a:t>
            </a:r>
            <a:endParaRPr b="1" sz="3380"/>
          </a:p>
        </p:txBody>
      </p:sp>
      <p:pic>
        <p:nvPicPr>
          <p:cNvPr id="397" name="Google Shape;397;p35"/>
          <p:cNvPicPr preferRelativeResize="0"/>
          <p:nvPr/>
        </p:nvPicPr>
        <p:blipFill>
          <a:blip r:embed="rId3">
            <a:alphaModFix/>
          </a:blip>
          <a:stretch>
            <a:fillRect/>
          </a:stretch>
        </p:blipFill>
        <p:spPr>
          <a:xfrm>
            <a:off x="3878024" y="121675"/>
            <a:ext cx="1153100" cy="1153100"/>
          </a:xfrm>
          <a:prstGeom prst="rect">
            <a:avLst/>
          </a:prstGeom>
          <a:noFill/>
          <a:ln>
            <a:noFill/>
          </a:ln>
        </p:spPr>
      </p:pic>
      <p:pic>
        <p:nvPicPr>
          <p:cNvPr id="398" name="Google Shape;398;p35"/>
          <p:cNvPicPr preferRelativeResize="0"/>
          <p:nvPr/>
        </p:nvPicPr>
        <p:blipFill>
          <a:blip r:embed="rId4">
            <a:alphaModFix/>
          </a:blip>
          <a:stretch>
            <a:fillRect/>
          </a:stretch>
        </p:blipFill>
        <p:spPr>
          <a:xfrm>
            <a:off x="2488125" y="174627"/>
            <a:ext cx="1153101" cy="1153121"/>
          </a:xfrm>
          <a:prstGeom prst="rect">
            <a:avLst/>
          </a:prstGeom>
          <a:noFill/>
          <a:ln>
            <a:noFill/>
          </a:ln>
        </p:spPr>
      </p:pic>
      <p:sp>
        <p:nvSpPr>
          <p:cNvPr id="399" name="Google Shape;399;p35"/>
          <p:cNvSpPr txBox="1"/>
          <p:nvPr/>
        </p:nvSpPr>
        <p:spPr>
          <a:xfrm>
            <a:off x="2030875" y="286625"/>
            <a:ext cx="6582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Open Sans"/>
                <a:ea typeface="Open Sans"/>
                <a:cs typeface="Open Sans"/>
                <a:sym typeface="Open Sans"/>
              </a:rPr>
              <a:t>Category 1</a:t>
            </a:r>
            <a:endParaRPr sz="700">
              <a:latin typeface="Open Sans"/>
              <a:ea typeface="Open Sans"/>
              <a:cs typeface="Open Sans"/>
              <a:sym typeface="Open Sans"/>
            </a:endParaRPr>
          </a:p>
        </p:txBody>
      </p:sp>
      <p:sp>
        <p:nvSpPr>
          <p:cNvPr id="400" name="Google Shape;400;p35"/>
          <p:cNvSpPr txBox="1"/>
          <p:nvPr/>
        </p:nvSpPr>
        <p:spPr>
          <a:xfrm>
            <a:off x="4434200" y="1327750"/>
            <a:ext cx="6582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Open Sans"/>
                <a:ea typeface="Open Sans"/>
                <a:cs typeface="Open Sans"/>
                <a:sym typeface="Open Sans"/>
              </a:rPr>
              <a:t>Category 0</a:t>
            </a:r>
            <a:endParaRPr sz="700">
              <a:latin typeface="Open Sans"/>
              <a:ea typeface="Open Sans"/>
              <a:cs typeface="Open Sans"/>
              <a:sym typeface="Open Sans"/>
            </a:endParaRPr>
          </a:p>
        </p:txBody>
      </p:sp>
      <p:pic>
        <p:nvPicPr>
          <p:cNvPr id="401" name="Google Shape;401;p35"/>
          <p:cNvPicPr preferRelativeResize="0"/>
          <p:nvPr/>
        </p:nvPicPr>
        <p:blipFill>
          <a:blip r:embed="rId5">
            <a:alphaModFix/>
          </a:blip>
          <a:stretch>
            <a:fillRect/>
          </a:stretch>
        </p:blipFill>
        <p:spPr>
          <a:xfrm>
            <a:off x="83775" y="1502312"/>
            <a:ext cx="3280100" cy="2138874"/>
          </a:xfrm>
          <a:prstGeom prst="rect">
            <a:avLst/>
          </a:prstGeom>
          <a:noFill/>
          <a:ln>
            <a:noFill/>
          </a:ln>
        </p:spPr>
      </p:pic>
      <p:pic>
        <p:nvPicPr>
          <p:cNvPr id="402" name="Google Shape;402;p35"/>
          <p:cNvPicPr preferRelativeResize="0"/>
          <p:nvPr/>
        </p:nvPicPr>
        <p:blipFill>
          <a:blip r:embed="rId6">
            <a:alphaModFix/>
          </a:blip>
          <a:stretch>
            <a:fillRect/>
          </a:stretch>
        </p:blipFill>
        <p:spPr>
          <a:xfrm>
            <a:off x="3451150" y="3218375"/>
            <a:ext cx="2739900" cy="1743573"/>
          </a:xfrm>
          <a:prstGeom prst="rect">
            <a:avLst/>
          </a:prstGeom>
          <a:noFill/>
          <a:ln>
            <a:noFill/>
          </a:ln>
        </p:spPr>
      </p:pic>
      <p:pic>
        <p:nvPicPr>
          <p:cNvPr id="403" name="Google Shape;403;p35"/>
          <p:cNvPicPr preferRelativeResize="0"/>
          <p:nvPr/>
        </p:nvPicPr>
        <p:blipFill>
          <a:blip r:embed="rId7">
            <a:alphaModFix/>
          </a:blip>
          <a:stretch>
            <a:fillRect/>
          </a:stretch>
        </p:blipFill>
        <p:spPr>
          <a:xfrm>
            <a:off x="5784150" y="563825"/>
            <a:ext cx="3198299" cy="2076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6"/>
          <p:cNvSpPr txBox="1"/>
          <p:nvPr>
            <p:ph idx="4294967295" type="title"/>
          </p:nvPr>
        </p:nvSpPr>
        <p:spPr>
          <a:xfrm>
            <a:off x="238025" y="121675"/>
            <a:ext cx="34032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380"/>
              <a:t>Graphs</a:t>
            </a:r>
            <a:endParaRPr b="1" sz="3380"/>
          </a:p>
        </p:txBody>
      </p:sp>
      <p:pic>
        <p:nvPicPr>
          <p:cNvPr id="409" name="Google Shape;409;p36"/>
          <p:cNvPicPr preferRelativeResize="0"/>
          <p:nvPr/>
        </p:nvPicPr>
        <p:blipFill>
          <a:blip r:embed="rId3">
            <a:alphaModFix/>
          </a:blip>
          <a:stretch>
            <a:fillRect/>
          </a:stretch>
        </p:blipFill>
        <p:spPr>
          <a:xfrm>
            <a:off x="3878024" y="121675"/>
            <a:ext cx="1153100" cy="1153100"/>
          </a:xfrm>
          <a:prstGeom prst="rect">
            <a:avLst/>
          </a:prstGeom>
          <a:noFill/>
          <a:ln>
            <a:noFill/>
          </a:ln>
        </p:spPr>
      </p:pic>
      <p:pic>
        <p:nvPicPr>
          <p:cNvPr id="410" name="Google Shape;410;p36"/>
          <p:cNvPicPr preferRelativeResize="0"/>
          <p:nvPr/>
        </p:nvPicPr>
        <p:blipFill>
          <a:blip r:embed="rId4">
            <a:alphaModFix/>
          </a:blip>
          <a:stretch>
            <a:fillRect/>
          </a:stretch>
        </p:blipFill>
        <p:spPr>
          <a:xfrm>
            <a:off x="2488125" y="174627"/>
            <a:ext cx="1153101" cy="1153121"/>
          </a:xfrm>
          <a:prstGeom prst="rect">
            <a:avLst/>
          </a:prstGeom>
          <a:noFill/>
          <a:ln>
            <a:noFill/>
          </a:ln>
        </p:spPr>
      </p:pic>
      <p:sp>
        <p:nvSpPr>
          <p:cNvPr id="411" name="Google Shape;411;p36"/>
          <p:cNvSpPr txBox="1"/>
          <p:nvPr/>
        </p:nvSpPr>
        <p:spPr>
          <a:xfrm>
            <a:off x="2030875" y="286625"/>
            <a:ext cx="6582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Open Sans"/>
                <a:ea typeface="Open Sans"/>
                <a:cs typeface="Open Sans"/>
                <a:sym typeface="Open Sans"/>
              </a:rPr>
              <a:t>Category 1</a:t>
            </a:r>
            <a:endParaRPr sz="700">
              <a:latin typeface="Open Sans"/>
              <a:ea typeface="Open Sans"/>
              <a:cs typeface="Open Sans"/>
              <a:sym typeface="Open Sans"/>
            </a:endParaRPr>
          </a:p>
        </p:txBody>
      </p:sp>
      <p:sp>
        <p:nvSpPr>
          <p:cNvPr id="412" name="Google Shape;412;p36"/>
          <p:cNvSpPr txBox="1"/>
          <p:nvPr/>
        </p:nvSpPr>
        <p:spPr>
          <a:xfrm>
            <a:off x="4434200" y="1327750"/>
            <a:ext cx="6582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Open Sans"/>
                <a:ea typeface="Open Sans"/>
                <a:cs typeface="Open Sans"/>
                <a:sym typeface="Open Sans"/>
              </a:rPr>
              <a:t>Category 0</a:t>
            </a:r>
            <a:endParaRPr sz="700">
              <a:latin typeface="Open Sans"/>
              <a:ea typeface="Open Sans"/>
              <a:cs typeface="Open Sans"/>
              <a:sym typeface="Open Sans"/>
            </a:endParaRPr>
          </a:p>
        </p:txBody>
      </p:sp>
      <p:pic>
        <p:nvPicPr>
          <p:cNvPr id="413" name="Google Shape;413;p36"/>
          <p:cNvPicPr preferRelativeResize="0"/>
          <p:nvPr/>
        </p:nvPicPr>
        <p:blipFill>
          <a:blip r:embed="rId5">
            <a:alphaModFix/>
          </a:blip>
          <a:stretch>
            <a:fillRect/>
          </a:stretch>
        </p:blipFill>
        <p:spPr>
          <a:xfrm>
            <a:off x="83775" y="1502312"/>
            <a:ext cx="3280100" cy="2138874"/>
          </a:xfrm>
          <a:prstGeom prst="rect">
            <a:avLst/>
          </a:prstGeom>
          <a:noFill/>
          <a:ln>
            <a:noFill/>
          </a:ln>
        </p:spPr>
      </p:pic>
      <p:pic>
        <p:nvPicPr>
          <p:cNvPr id="414" name="Google Shape;414;p36"/>
          <p:cNvPicPr preferRelativeResize="0"/>
          <p:nvPr/>
        </p:nvPicPr>
        <p:blipFill>
          <a:blip r:embed="rId6">
            <a:alphaModFix/>
          </a:blip>
          <a:stretch>
            <a:fillRect/>
          </a:stretch>
        </p:blipFill>
        <p:spPr>
          <a:xfrm>
            <a:off x="5193701" y="286625"/>
            <a:ext cx="3831475" cy="2461775"/>
          </a:xfrm>
          <a:prstGeom prst="rect">
            <a:avLst/>
          </a:prstGeom>
          <a:noFill/>
          <a:ln>
            <a:noFill/>
          </a:ln>
        </p:spPr>
      </p:pic>
      <p:pic>
        <p:nvPicPr>
          <p:cNvPr id="415" name="Google Shape;415;p36"/>
          <p:cNvPicPr preferRelativeResize="0"/>
          <p:nvPr/>
        </p:nvPicPr>
        <p:blipFill>
          <a:blip r:embed="rId7">
            <a:alphaModFix/>
          </a:blip>
          <a:stretch>
            <a:fillRect/>
          </a:stretch>
        </p:blipFill>
        <p:spPr>
          <a:xfrm>
            <a:off x="3516275" y="2900800"/>
            <a:ext cx="3218902" cy="2090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7"/>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311700" y="3168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deep-dive</a:t>
            </a:r>
            <a:endParaRPr/>
          </a:p>
        </p:txBody>
      </p:sp>
      <p:sp>
        <p:nvSpPr>
          <p:cNvPr id="93" name="Google Shape;93;p15"/>
          <p:cNvSpPr/>
          <p:nvPr/>
        </p:nvSpPr>
        <p:spPr>
          <a:xfrm>
            <a:off x="216800" y="1278900"/>
            <a:ext cx="1920900" cy="6027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4" name="Google Shape;94;p15"/>
          <p:cNvSpPr txBox="1"/>
          <p:nvPr>
            <p:ph idx="4294967295" type="body"/>
          </p:nvPr>
        </p:nvSpPr>
        <p:spPr>
          <a:xfrm>
            <a:off x="216800" y="1424392"/>
            <a:ext cx="1755900" cy="311700"/>
          </a:xfrm>
          <a:prstGeom prst="rect">
            <a:avLst/>
          </a:prstGeom>
        </p:spPr>
        <p:txBody>
          <a:bodyPr anchorCtr="0" anchor="ctr"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en">
                <a:solidFill>
                  <a:schemeClr val="lt1"/>
                </a:solidFill>
              </a:rPr>
              <a:t>Computational Resources</a:t>
            </a:r>
            <a:endParaRPr>
              <a:solidFill>
                <a:schemeClr val="lt1"/>
              </a:solidFill>
            </a:endParaRPr>
          </a:p>
        </p:txBody>
      </p:sp>
      <p:sp>
        <p:nvSpPr>
          <p:cNvPr id="95" name="Google Shape;95;p15"/>
          <p:cNvSpPr txBox="1"/>
          <p:nvPr>
            <p:ph idx="4294967295" type="body"/>
          </p:nvPr>
        </p:nvSpPr>
        <p:spPr>
          <a:xfrm>
            <a:off x="216800" y="2038291"/>
            <a:ext cx="1922700" cy="2628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800"/>
              </a:spcAft>
              <a:buNone/>
            </a:pPr>
            <a:r>
              <a:rPr lang="en" sz="1600"/>
              <a:t>Applying clustering algorithms to big data requires substantial computational resources, including memory and processing power. Distributed computing and parallelization techniques may be needed to complete the analysis.</a:t>
            </a:r>
            <a:endParaRPr sz="1600"/>
          </a:p>
        </p:txBody>
      </p:sp>
      <p:sp>
        <p:nvSpPr>
          <p:cNvPr id="96" name="Google Shape;96;p15"/>
          <p:cNvSpPr/>
          <p:nvPr/>
        </p:nvSpPr>
        <p:spPr>
          <a:xfrm>
            <a:off x="2249023" y="1278900"/>
            <a:ext cx="2147400" cy="602700"/>
          </a:xfrm>
          <a:prstGeom prst="chevron">
            <a:avLst>
              <a:gd fmla="val 50000" name="adj"/>
            </a:avLst>
          </a:prstGeom>
          <a:solidFill>
            <a:schemeClr val="l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7" name="Google Shape;97;p15"/>
          <p:cNvSpPr txBox="1"/>
          <p:nvPr>
            <p:ph idx="4294967295" type="body"/>
          </p:nvPr>
        </p:nvSpPr>
        <p:spPr>
          <a:xfrm>
            <a:off x="2475684" y="1424392"/>
            <a:ext cx="1755900" cy="311700"/>
          </a:xfrm>
          <a:prstGeom prst="rect">
            <a:avLst/>
          </a:prstGeom>
        </p:spPr>
        <p:txBody>
          <a:bodyPr anchorCtr="0" anchor="ctr"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en">
                <a:solidFill>
                  <a:schemeClr val="lt1"/>
                </a:solidFill>
              </a:rPr>
              <a:t>Data Preprocessing</a:t>
            </a:r>
            <a:endParaRPr>
              <a:solidFill>
                <a:schemeClr val="lt1"/>
              </a:solidFill>
            </a:endParaRPr>
          </a:p>
        </p:txBody>
      </p:sp>
      <p:sp>
        <p:nvSpPr>
          <p:cNvPr id="98" name="Google Shape;98;p15"/>
          <p:cNvSpPr txBox="1"/>
          <p:nvPr>
            <p:ph idx="4294967295" type="body"/>
          </p:nvPr>
        </p:nvSpPr>
        <p:spPr>
          <a:xfrm>
            <a:off x="2475682" y="2038291"/>
            <a:ext cx="1922700" cy="262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800"/>
              </a:spcAft>
              <a:buNone/>
            </a:pPr>
            <a:r>
              <a:rPr lang="en" sz="1600"/>
              <a:t>Data cleaning, preprocessing, and feature engineering are critical but time-consuming steps. Handling missing data, outliers, and ensuring data quality can be more challenging.</a:t>
            </a:r>
            <a:endParaRPr sz="1600"/>
          </a:p>
        </p:txBody>
      </p:sp>
      <p:sp>
        <p:nvSpPr>
          <p:cNvPr id="99" name="Google Shape;99;p15"/>
          <p:cNvSpPr/>
          <p:nvPr/>
        </p:nvSpPr>
        <p:spPr>
          <a:xfrm>
            <a:off x="4507849" y="1278900"/>
            <a:ext cx="2147400" cy="6027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0" name="Google Shape;100;p15"/>
          <p:cNvSpPr txBox="1"/>
          <p:nvPr>
            <p:ph idx="4294967295" type="body"/>
          </p:nvPr>
        </p:nvSpPr>
        <p:spPr>
          <a:xfrm>
            <a:off x="4745679" y="1424392"/>
            <a:ext cx="1755900" cy="311700"/>
          </a:xfrm>
          <a:prstGeom prst="rect">
            <a:avLst/>
          </a:prstGeom>
        </p:spPr>
        <p:txBody>
          <a:bodyPr anchorCtr="0" anchor="ctr"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en">
                <a:solidFill>
                  <a:schemeClr val="lt1"/>
                </a:solidFill>
              </a:rPr>
              <a:t>Evaluation and Validation</a:t>
            </a:r>
            <a:endParaRPr>
              <a:solidFill>
                <a:schemeClr val="lt1"/>
              </a:solidFill>
            </a:endParaRPr>
          </a:p>
        </p:txBody>
      </p:sp>
      <p:sp>
        <p:nvSpPr>
          <p:cNvPr id="101" name="Google Shape;101;p15"/>
          <p:cNvSpPr txBox="1"/>
          <p:nvPr>
            <p:ph idx="4294967295" type="body"/>
          </p:nvPr>
        </p:nvSpPr>
        <p:spPr>
          <a:xfrm>
            <a:off x="4745674" y="2038291"/>
            <a:ext cx="1922700" cy="262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800"/>
              </a:spcAft>
              <a:buNone/>
            </a:pPr>
            <a:r>
              <a:rPr lang="en" sz="1600"/>
              <a:t>Assessing the quality and validity of clustering results can be challenging. Traditional validation metrics may not be suitable for it.</a:t>
            </a:r>
            <a:endParaRPr sz="1600"/>
          </a:p>
        </p:txBody>
      </p:sp>
      <p:sp>
        <p:nvSpPr>
          <p:cNvPr id="102" name="Google Shape;102;p15"/>
          <p:cNvSpPr/>
          <p:nvPr/>
        </p:nvSpPr>
        <p:spPr>
          <a:xfrm>
            <a:off x="6766674" y="1278900"/>
            <a:ext cx="2147400" cy="602700"/>
          </a:xfrm>
          <a:prstGeom prst="chevron">
            <a:avLst>
              <a:gd fmla="val 50000" name="adj"/>
            </a:avLst>
          </a:prstGeom>
          <a:solidFill>
            <a:schemeClr val="l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3" name="Google Shape;103;p15"/>
          <p:cNvSpPr txBox="1"/>
          <p:nvPr>
            <p:ph idx="4294967295" type="body"/>
          </p:nvPr>
        </p:nvSpPr>
        <p:spPr>
          <a:xfrm>
            <a:off x="7004504" y="1424392"/>
            <a:ext cx="1755900" cy="311700"/>
          </a:xfrm>
          <a:prstGeom prst="rect">
            <a:avLst/>
          </a:prstGeom>
        </p:spPr>
        <p:txBody>
          <a:bodyPr anchorCtr="0" anchor="ctr"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en">
                <a:solidFill>
                  <a:schemeClr val="lt1"/>
                </a:solidFill>
              </a:rPr>
              <a:t>Bias and Fairness</a:t>
            </a:r>
            <a:endParaRPr>
              <a:solidFill>
                <a:schemeClr val="lt1"/>
              </a:solidFill>
            </a:endParaRPr>
          </a:p>
        </p:txBody>
      </p:sp>
      <p:sp>
        <p:nvSpPr>
          <p:cNvPr id="104" name="Google Shape;104;p15"/>
          <p:cNvSpPr txBox="1"/>
          <p:nvPr>
            <p:ph idx="4294967295" type="body"/>
          </p:nvPr>
        </p:nvSpPr>
        <p:spPr>
          <a:xfrm>
            <a:off x="7004499" y="2038291"/>
            <a:ext cx="1922700" cy="262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800"/>
              </a:spcAft>
              <a:buNone/>
            </a:pPr>
            <a:r>
              <a:rPr lang="en" sz="1600"/>
              <a:t>Big data can sometimes contain biases that are reflected in clustering results. Addressing bias and ensuring fairness in clustering is an emerging challenge, especially when working with large and diverse datasets.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Solution</a:t>
            </a:r>
            <a:endParaRPr/>
          </a:p>
        </p:txBody>
      </p:sp>
      <p:sp>
        <p:nvSpPr>
          <p:cNvPr id="110" name="Google Shape;110;p16"/>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Define Segmentation</a:t>
            </a:r>
            <a:endParaRPr/>
          </a:p>
        </p:txBody>
      </p:sp>
      <p:sp>
        <p:nvSpPr>
          <p:cNvPr id="111" name="Google Shape;111;p16"/>
          <p:cNvSpPr txBox="1"/>
          <p:nvPr>
            <p:ph idx="2" type="body"/>
          </p:nvPr>
        </p:nvSpPr>
        <p:spPr>
          <a:xfrm>
            <a:off x="4948150" y="6480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Scope: Our objective is to construct an unsupervised machine learning clustering model designed to segment our dataset effectively.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descr="Background pointer shape in timeline graphic" id="121" name="Google Shape;121;p18"/>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8"/>
          <p:cNvSpPr txBox="1"/>
          <p:nvPr>
            <p:ph idx="4294967295" type="body"/>
          </p:nvPr>
        </p:nvSpPr>
        <p:spPr>
          <a:xfrm>
            <a:off x="340923" y="2336550"/>
            <a:ext cx="14556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10.13.23</a:t>
            </a:r>
            <a:endParaRPr sz="1600">
              <a:solidFill>
                <a:schemeClr val="lt1"/>
              </a:solidFill>
            </a:endParaRPr>
          </a:p>
        </p:txBody>
      </p:sp>
      <p:grpSp>
        <p:nvGrpSpPr>
          <p:cNvPr id="123" name="Google Shape;123;p18"/>
          <p:cNvGrpSpPr/>
          <p:nvPr/>
        </p:nvGrpSpPr>
        <p:grpSpPr>
          <a:xfrm>
            <a:off x="969270" y="1610215"/>
            <a:ext cx="198900" cy="593656"/>
            <a:chOff x="777447" y="1610215"/>
            <a:chExt cx="198900" cy="593656"/>
          </a:xfrm>
        </p:grpSpPr>
        <p:cxnSp>
          <p:nvCxnSpPr>
            <p:cNvPr id="124" name="Google Shape;124;p18"/>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5" name="Google Shape;125;p18"/>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8"/>
          <p:cNvSpPr txBox="1"/>
          <p:nvPr>
            <p:ph idx="4294967295" type="body"/>
          </p:nvPr>
        </p:nvSpPr>
        <p:spPr>
          <a:xfrm>
            <a:off x="318375" y="385667"/>
            <a:ext cx="2242800" cy="9063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sz="1600"/>
              <a:t>Get access to the data set. </a:t>
            </a:r>
            <a:r>
              <a:rPr lang="en" sz="1600"/>
              <a:t>Read and Understand our data set.</a:t>
            </a:r>
            <a:endParaRPr sz="1600"/>
          </a:p>
        </p:txBody>
      </p:sp>
      <p:sp>
        <p:nvSpPr>
          <p:cNvPr descr="Background pointer shape in timeline graphic" id="127" name="Google Shape;127;p18"/>
          <p:cNvSpPr/>
          <p:nvPr/>
        </p:nvSpPr>
        <p:spPr>
          <a:xfrm>
            <a:off x="1817054" y="2199000"/>
            <a:ext cx="2051100" cy="745500"/>
          </a:xfrm>
          <a:prstGeom prst="chevron">
            <a:avLst>
              <a:gd fmla="val 50000" name="adj"/>
            </a:avLst>
          </a:prstGeom>
          <a:solidFill>
            <a:schemeClr val="lt2"/>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8" name="Google Shape;128;p18"/>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10.15.23</a:t>
            </a:r>
            <a:endParaRPr sz="1600">
              <a:solidFill>
                <a:schemeClr val="lt1"/>
              </a:solidFill>
            </a:endParaRPr>
          </a:p>
        </p:txBody>
      </p:sp>
      <p:grpSp>
        <p:nvGrpSpPr>
          <p:cNvPr id="129" name="Google Shape;129;p18"/>
          <p:cNvGrpSpPr/>
          <p:nvPr/>
        </p:nvGrpSpPr>
        <p:grpSpPr>
          <a:xfrm>
            <a:off x="2684632" y="2938958"/>
            <a:ext cx="198900" cy="593656"/>
            <a:chOff x="2223534" y="2938958"/>
            <a:chExt cx="198900" cy="593656"/>
          </a:xfrm>
        </p:grpSpPr>
        <p:cxnSp>
          <p:nvCxnSpPr>
            <p:cNvPr id="130" name="Google Shape;130;p18"/>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1" name="Google Shape;131;p18"/>
            <p:cNvSpPr/>
            <p:nvPr/>
          </p:nvSpPr>
          <p:spPr>
            <a:xfrm flipH="1" rot="10800000">
              <a:off x="2223534" y="3333714"/>
              <a:ext cx="198900" cy="19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18"/>
          <p:cNvSpPr txBox="1"/>
          <p:nvPr>
            <p:ph idx="4294967295" type="body"/>
          </p:nvPr>
        </p:nvSpPr>
        <p:spPr>
          <a:xfrm>
            <a:off x="1244337" y="3757725"/>
            <a:ext cx="2242800" cy="9063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1200"/>
              </a:spcAft>
              <a:buClr>
                <a:schemeClr val="dk1"/>
              </a:buClr>
              <a:buSzPct val="68750"/>
              <a:buFont typeface="Arial"/>
              <a:buNone/>
            </a:pPr>
            <a:r>
              <a:rPr lang="en" sz="1600"/>
              <a:t>Data pre processing: </a:t>
            </a:r>
            <a:r>
              <a:rPr lang="en" sz="1600"/>
              <a:t>Conducted data preparation, ensuring data quality and addressing missing values, outliers, and irrelevant features.</a:t>
            </a:r>
            <a:endParaRPr sz="1600"/>
          </a:p>
        </p:txBody>
      </p:sp>
      <p:sp>
        <p:nvSpPr>
          <p:cNvPr descr="Background pointer shape in timeline graphic" id="133" name="Google Shape;133;p18"/>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4" name="Google Shape;134;p18"/>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10.17.23</a:t>
            </a:r>
            <a:endParaRPr sz="1600">
              <a:solidFill>
                <a:schemeClr val="lt1"/>
              </a:solidFill>
            </a:endParaRPr>
          </a:p>
        </p:txBody>
      </p:sp>
      <p:grpSp>
        <p:nvGrpSpPr>
          <p:cNvPr id="135" name="Google Shape;135;p18"/>
          <p:cNvGrpSpPr/>
          <p:nvPr/>
        </p:nvGrpSpPr>
        <p:grpSpPr>
          <a:xfrm>
            <a:off x="4319545" y="1610215"/>
            <a:ext cx="198900" cy="593656"/>
            <a:chOff x="3918084" y="1610215"/>
            <a:chExt cx="198900" cy="593656"/>
          </a:xfrm>
        </p:grpSpPr>
        <p:cxnSp>
          <p:nvCxnSpPr>
            <p:cNvPr id="136" name="Google Shape;136;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7" name="Google Shape;137;p18"/>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8"/>
          <p:cNvSpPr txBox="1"/>
          <p:nvPr>
            <p:ph idx="4294967295" type="body"/>
          </p:nvPr>
        </p:nvSpPr>
        <p:spPr>
          <a:xfrm>
            <a:off x="3304094" y="385667"/>
            <a:ext cx="2242800" cy="906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sz="1600"/>
              <a:t>PipeLine data; Imputation, </a:t>
            </a:r>
            <a:r>
              <a:rPr lang="en" sz="1600"/>
              <a:t>Standardization</a:t>
            </a:r>
            <a:r>
              <a:rPr lang="en" sz="1600"/>
              <a:t>, Dummies </a:t>
            </a:r>
            <a:r>
              <a:rPr lang="en" sz="1600"/>
              <a:t>to ensure fair comparisons during clustering.</a:t>
            </a:r>
            <a:endParaRPr sz="1600"/>
          </a:p>
        </p:txBody>
      </p:sp>
      <p:sp>
        <p:nvSpPr>
          <p:cNvPr descr="Background pointer shape in timeline graphic" id="139" name="Google Shape;139;p18"/>
          <p:cNvSpPr/>
          <p:nvPr/>
        </p:nvSpPr>
        <p:spPr>
          <a:xfrm>
            <a:off x="5126893" y="2199000"/>
            <a:ext cx="2051100" cy="745500"/>
          </a:xfrm>
          <a:prstGeom prst="chevron">
            <a:avLst>
              <a:gd fmla="val 50000" name="adj"/>
            </a:avLst>
          </a:prstGeom>
          <a:solidFill>
            <a:schemeClr val="lt2"/>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0" name="Google Shape;140;p18"/>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10.20.23</a:t>
            </a:r>
            <a:endParaRPr sz="1600">
              <a:solidFill>
                <a:schemeClr val="lt1"/>
              </a:solidFill>
            </a:endParaRPr>
          </a:p>
        </p:txBody>
      </p:sp>
      <p:grpSp>
        <p:nvGrpSpPr>
          <p:cNvPr id="141" name="Google Shape;141;p18"/>
          <p:cNvGrpSpPr/>
          <p:nvPr/>
        </p:nvGrpSpPr>
        <p:grpSpPr>
          <a:xfrm>
            <a:off x="5973070" y="2938958"/>
            <a:ext cx="198900" cy="593656"/>
            <a:chOff x="5958946" y="2938958"/>
            <a:chExt cx="198900" cy="593656"/>
          </a:xfrm>
        </p:grpSpPr>
        <p:cxnSp>
          <p:nvCxnSpPr>
            <p:cNvPr id="142" name="Google Shape;142;p18"/>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43" name="Google Shape;143;p18"/>
            <p:cNvSpPr/>
            <p:nvPr/>
          </p:nvSpPr>
          <p:spPr>
            <a:xfrm flipH="1" rot="10800000">
              <a:off x="5958946" y="3333714"/>
              <a:ext cx="198900" cy="19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8"/>
          <p:cNvSpPr txBox="1"/>
          <p:nvPr>
            <p:ph idx="4294967295" type="body"/>
          </p:nvPr>
        </p:nvSpPr>
        <p:spPr>
          <a:xfrm>
            <a:off x="5126902" y="3757725"/>
            <a:ext cx="2242800" cy="906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1200"/>
              </a:spcAft>
              <a:buNone/>
            </a:pPr>
            <a:r>
              <a:rPr lang="en" sz="1600"/>
              <a:t>Employed a suitable clustering algorithm K-Means. Analyzed and interpreted the clusters, assigning meaningful labels.</a:t>
            </a:r>
            <a:endParaRPr sz="1600"/>
          </a:p>
        </p:txBody>
      </p:sp>
      <p:sp>
        <p:nvSpPr>
          <p:cNvPr descr="Background pointer shape in timeline graphic" id="145" name="Google Shape;145;p18"/>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6" name="Google Shape;146;p18"/>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10.22.23</a:t>
            </a:r>
            <a:endParaRPr sz="1600">
              <a:solidFill>
                <a:schemeClr val="lt1"/>
              </a:solidFill>
            </a:endParaRPr>
          </a:p>
        </p:txBody>
      </p:sp>
      <p:grpSp>
        <p:nvGrpSpPr>
          <p:cNvPr id="147" name="Google Shape;147;p18"/>
          <p:cNvGrpSpPr/>
          <p:nvPr/>
        </p:nvGrpSpPr>
        <p:grpSpPr>
          <a:xfrm>
            <a:off x="7669807" y="1610215"/>
            <a:ext cx="198900" cy="593656"/>
            <a:chOff x="3918084" y="1610215"/>
            <a:chExt cx="198900" cy="593656"/>
          </a:xfrm>
        </p:grpSpPr>
        <p:cxnSp>
          <p:nvCxnSpPr>
            <p:cNvPr id="148" name="Google Shape;148;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9" name="Google Shape;149;p18"/>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8"/>
          <p:cNvSpPr txBox="1"/>
          <p:nvPr>
            <p:ph idx="4294967295" type="body"/>
          </p:nvPr>
        </p:nvSpPr>
        <p:spPr>
          <a:xfrm>
            <a:off x="6685979" y="385667"/>
            <a:ext cx="22428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Share </a:t>
            </a:r>
            <a:r>
              <a:rPr lang="en" sz="1600"/>
              <a:t>findings.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idx="4294967295" type="title"/>
          </p:nvPr>
        </p:nvSpPr>
        <p:spPr>
          <a:xfrm>
            <a:off x="95225" y="1960850"/>
            <a:ext cx="29961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380"/>
              <a:t>Get access to the data set. </a:t>
            </a:r>
            <a:endParaRPr b="1" sz="3380"/>
          </a:p>
          <a:p>
            <a:pPr indent="0" lvl="0" marL="0" rtl="0" algn="l">
              <a:spcBef>
                <a:spcPts val="0"/>
              </a:spcBef>
              <a:spcAft>
                <a:spcPts val="0"/>
              </a:spcAft>
              <a:buSzPts val="990"/>
              <a:buNone/>
            </a:pPr>
            <a:r>
              <a:t/>
            </a:r>
            <a:endParaRPr b="1" sz="3380"/>
          </a:p>
        </p:txBody>
      </p:sp>
      <p:sp>
        <p:nvSpPr>
          <p:cNvPr id="156" name="Google Shape;156;p19"/>
          <p:cNvSpPr txBox="1"/>
          <p:nvPr/>
        </p:nvSpPr>
        <p:spPr>
          <a:xfrm>
            <a:off x="95225" y="3486300"/>
            <a:ext cx="2996100" cy="1108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
              <a:t>Data Set Resource:</a:t>
            </a:r>
            <a:r>
              <a:rPr b="1" lang="en"/>
              <a:t> </a:t>
            </a:r>
            <a:r>
              <a:rPr lang="en" sz="600" u="sng">
                <a:solidFill>
                  <a:schemeClr val="hlink"/>
                </a:solidFill>
                <a:hlinkClick r:id="rId3"/>
              </a:rPr>
              <a:t>https://www.kaggle.com/datasets/anmolkumar/health-insurance-cross-sell-prediction/data?select=train.csv</a:t>
            </a:r>
            <a:endParaRPr sz="600"/>
          </a:p>
          <a:p>
            <a:pPr indent="0" lvl="0" marL="457200" rtl="0" algn="l">
              <a:spcBef>
                <a:spcPts val="0"/>
              </a:spcBef>
              <a:spcAft>
                <a:spcPts val="0"/>
              </a:spcAft>
              <a:buNone/>
            </a:pPr>
            <a:r>
              <a:t/>
            </a:r>
            <a:endParaRPr sz="600"/>
          </a:p>
          <a:p>
            <a:pPr indent="-317500" lvl="0" marL="457200" rtl="0" algn="l">
              <a:spcBef>
                <a:spcPts val="0"/>
              </a:spcBef>
              <a:spcAft>
                <a:spcPts val="0"/>
              </a:spcAft>
              <a:buClr>
                <a:schemeClr val="dk1"/>
              </a:buClr>
              <a:buSzPts val="1400"/>
              <a:buChar char="●"/>
            </a:pPr>
            <a:r>
              <a:rPr b="1" lang="en">
                <a:solidFill>
                  <a:schemeClr val="dk1"/>
                </a:solidFill>
              </a:rPr>
              <a:t>Data Set Size:  12 columns</a:t>
            </a:r>
            <a:endParaRPr b="1">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381.109 rows</a:t>
            </a:r>
            <a:endParaRPr b="1">
              <a:solidFill>
                <a:schemeClr val="dk1"/>
              </a:solidFill>
            </a:endParaRPr>
          </a:p>
        </p:txBody>
      </p:sp>
      <p:graphicFrame>
        <p:nvGraphicFramePr>
          <p:cNvPr id="157" name="Google Shape;157;p19"/>
          <p:cNvGraphicFramePr/>
          <p:nvPr/>
        </p:nvGraphicFramePr>
        <p:xfrm>
          <a:off x="3160700" y="111650"/>
          <a:ext cx="3000000" cy="3000000"/>
        </p:xfrm>
        <a:graphic>
          <a:graphicData uri="http://schemas.openxmlformats.org/drawingml/2006/table">
            <a:tbl>
              <a:tblPr>
                <a:noFill/>
                <a:tableStyleId>{A96C81B2-57A8-4F91-9B74-334B76920D75}</a:tableStyleId>
              </a:tblPr>
              <a:tblGrid>
                <a:gridCol w="1032750"/>
                <a:gridCol w="3121850"/>
                <a:gridCol w="1690150"/>
              </a:tblGrid>
              <a:tr h="297075">
                <a:tc>
                  <a:txBody>
                    <a:bodyPr/>
                    <a:lstStyle/>
                    <a:p>
                      <a:pPr indent="0" lvl="0" marL="0" rtl="0" algn="l">
                        <a:spcBef>
                          <a:spcPts val="0"/>
                        </a:spcBef>
                        <a:spcAft>
                          <a:spcPts val="0"/>
                        </a:spcAft>
                        <a:buNone/>
                      </a:pPr>
                      <a:r>
                        <a:rPr b="1" lang="en" sz="800"/>
                        <a:t>Variable</a:t>
                      </a:r>
                      <a:endParaRPr b="1" sz="800"/>
                    </a:p>
                  </a:txBody>
                  <a:tcPr marT="91425" marB="91425" marR="91425" marL="91425"/>
                </a:tc>
                <a:tc>
                  <a:txBody>
                    <a:bodyPr/>
                    <a:lstStyle/>
                    <a:p>
                      <a:pPr indent="0" lvl="0" marL="0" rtl="0" algn="l">
                        <a:spcBef>
                          <a:spcPts val="0"/>
                        </a:spcBef>
                        <a:spcAft>
                          <a:spcPts val="0"/>
                        </a:spcAft>
                        <a:buNone/>
                      </a:pPr>
                      <a:r>
                        <a:rPr b="1" lang="en" sz="800"/>
                        <a:t>Definition</a:t>
                      </a:r>
                      <a:endParaRPr b="1" sz="800"/>
                    </a:p>
                  </a:txBody>
                  <a:tcPr marT="91425" marB="91425" marR="91425" marL="91425"/>
                </a:tc>
                <a:tc>
                  <a:txBody>
                    <a:bodyPr/>
                    <a:lstStyle/>
                    <a:p>
                      <a:pPr indent="0" lvl="0" marL="0" rtl="0" algn="l">
                        <a:spcBef>
                          <a:spcPts val="0"/>
                        </a:spcBef>
                        <a:spcAft>
                          <a:spcPts val="0"/>
                        </a:spcAft>
                        <a:buNone/>
                      </a:pPr>
                      <a:r>
                        <a:rPr b="1" lang="en" sz="800"/>
                        <a:t>Type</a:t>
                      </a:r>
                      <a:endParaRPr b="1" sz="800"/>
                    </a:p>
                  </a:txBody>
                  <a:tcPr marT="91425" marB="91425" marR="91425" marL="91425"/>
                </a:tc>
              </a:tr>
              <a:tr h="297075">
                <a:tc>
                  <a:txBody>
                    <a:bodyPr/>
                    <a:lstStyle/>
                    <a:p>
                      <a:pPr indent="0" lvl="0" marL="0" rtl="0" algn="l">
                        <a:spcBef>
                          <a:spcPts val="0"/>
                        </a:spcBef>
                        <a:spcAft>
                          <a:spcPts val="0"/>
                        </a:spcAft>
                        <a:buNone/>
                      </a:pPr>
                      <a:r>
                        <a:rPr lang="en" sz="800">
                          <a:solidFill>
                            <a:srgbClr val="202124"/>
                          </a:solidFill>
                          <a:highlight>
                            <a:srgbClr val="FFFFFF"/>
                          </a:highlight>
                        </a:rPr>
                        <a:t>Id</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800">
                          <a:solidFill>
                            <a:srgbClr val="202124"/>
                          </a:solidFill>
                          <a:highlight>
                            <a:srgbClr val="FFFFFF"/>
                          </a:highlight>
                        </a:rPr>
                        <a:t>Unique ID for the customer</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800">
                          <a:solidFill>
                            <a:srgbClr val="202124"/>
                          </a:solidFill>
                          <a:highlight>
                            <a:srgbClr val="FFFFFF"/>
                          </a:highlight>
                        </a:rPr>
                        <a:t>Numeric</a:t>
                      </a:r>
                      <a:endParaRPr sz="800">
                        <a:solidFill>
                          <a:srgbClr val="202124"/>
                        </a:solidFill>
                        <a:highlight>
                          <a:srgbClr val="FFFFFF"/>
                        </a:highlight>
                      </a:endParaRPr>
                    </a:p>
                  </a:txBody>
                  <a:tcPr marT="91425" marB="91425" marR="91425" marL="91425"/>
                </a:tc>
              </a:tr>
              <a:tr h="297075">
                <a:tc>
                  <a:txBody>
                    <a:bodyPr/>
                    <a:lstStyle/>
                    <a:p>
                      <a:pPr indent="0" lvl="0" marL="0" rtl="0" algn="l">
                        <a:spcBef>
                          <a:spcPts val="0"/>
                        </a:spcBef>
                        <a:spcAft>
                          <a:spcPts val="0"/>
                        </a:spcAft>
                        <a:buNone/>
                      </a:pPr>
                      <a:r>
                        <a:rPr lang="en" sz="800">
                          <a:solidFill>
                            <a:srgbClr val="202124"/>
                          </a:solidFill>
                          <a:highlight>
                            <a:srgbClr val="FFFFFF"/>
                          </a:highlight>
                        </a:rPr>
                        <a:t>Gender</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800">
                          <a:solidFill>
                            <a:srgbClr val="202124"/>
                          </a:solidFill>
                          <a:highlight>
                            <a:srgbClr val="FFFFFF"/>
                          </a:highlight>
                        </a:rPr>
                        <a:t>Gender of the customer </a:t>
                      </a:r>
                      <a:r>
                        <a:rPr lang="en" sz="800">
                          <a:solidFill>
                            <a:srgbClr val="202124"/>
                          </a:solidFill>
                          <a:highlight>
                            <a:srgbClr val="FFFFFF"/>
                          </a:highlight>
                        </a:rPr>
                        <a:t>Female</a:t>
                      </a:r>
                      <a:r>
                        <a:rPr lang="en" sz="800">
                          <a:solidFill>
                            <a:srgbClr val="202124"/>
                          </a:solidFill>
                          <a:highlight>
                            <a:srgbClr val="FFFFFF"/>
                          </a:highlight>
                        </a:rPr>
                        <a:t> and Male</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800">
                          <a:solidFill>
                            <a:srgbClr val="202124"/>
                          </a:solidFill>
                          <a:highlight>
                            <a:srgbClr val="FFFFFF"/>
                          </a:highlight>
                        </a:rPr>
                        <a:t>String - Categorical</a:t>
                      </a:r>
                      <a:endParaRPr sz="800">
                        <a:solidFill>
                          <a:srgbClr val="202124"/>
                        </a:solidFill>
                        <a:highlight>
                          <a:srgbClr val="FFFFFF"/>
                        </a:highlight>
                      </a:endParaRPr>
                    </a:p>
                  </a:txBody>
                  <a:tcPr marT="91425" marB="91425" marR="91425" marL="91425"/>
                </a:tc>
              </a:tr>
              <a:tr h="297075">
                <a:tc>
                  <a:txBody>
                    <a:bodyPr/>
                    <a:lstStyle/>
                    <a:p>
                      <a:pPr indent="0" lvl="0" marL="0" rtl="0" algn="l">
                        <a:spcBef>
                          <a:spcPts val="0"/>
                        </a:spcBef>
                        <a:spcAft>
                          <a:spcPts val="0"/>
                        </a:spcAft>
                        <a:buNone/>
                      </a:pPr>
                      <a:r>
                        <a:rPr lang="en" sz="800">
                          <a:solidFill>
                            <a:srgbClr val="202124"/>
                          </a:solidFill>
                          <a:highlight>
                            <a:srgbClr val="FFFFFF"/>
                          </a:highlight>
                        </a:rPr>
                        <a:t>Age</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800">
                          <a:solidFill>
                            <a:srgbClr val="202124"/>
                          </a:solidFill>
                          <a:highlight>
                            <a:srgbClr val="FFFFFF"/>
                          </a:highlight>
                        </a:rPr>
                        <a:t>Age of the customer</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800">
                          <a:solidFill>
                            <a:srgbClr val="202124"/>
                          </a:solidFill>
                          <a:highlight>
                            <a:srgbClr val="FFFFFF"/>
                          </a:highlight>
                        </a:rPr>
                        <a:t>Numeric - Continues</a:t>
                      </a:r>
                      <a:endParaRPr sz="800">
                        <a:solidFill>
                          <a:srgbClr val="202124"/>
                        </a:solidFill>
                        <a:highlight>
                          <a:srgbClr val="FFFFFF"/>
                        </a:highlight>
                      </a:endParaRPr>
                    </a:p>
                  </a:txBody>
                  <a:tcPr marT="91425" marB="91425" marR="91425" marL="91425"/>
                </a:tc>
              </a:tr>
              <a:tr h="415925">
                <a:tc>
                  <a:txBody>
                    <a:bodyPr/>
                    <a:lstStyle/>
                    <a:p>
                      <a:pPr indent="0" lvl="0" marL="0" rtl="0" algn="l">
                        <a:spcBef>
                          <a:spcPts val="0"/>
                        </a:spcBef>
                        <a:spcAft>
                          <a:spcPts val="0"/>
                        </a:spcAft>
                        <a:buNone/>
                      </a:pPr>
                      <a:r>
                        <a:rPr lang="en" sz="800">
                          <a:solidFill>
                            <a:srgbClr val="202124"/>
                          </a:solidFill>
                          <a:highlight>
                            <a:srgbClr val="FFFFFF"/>
                          </a:highlight>
                        </a:rPr>
                        <a:t>Driving </a:t>
                      </a:r>
                      <a:r>
                        <a:rPr lang="en" sz="800">
                          <a:solidFill>
                            <a:srgbClr val="202124"/>
                          </a:solidFill>
                          <a:highlight>
                            <a:srgbClr val="FFFFFF"/>
                          </a:highlight>
                        </a:rPr>
                        <a:t>License</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800">
                          <a:solidFill>
                            <a:srgbClr val="202124"/>
                          </a:solidFill>
                          <a:highlight>
                            <a:srgbClr val="FFFFFF"/>
                          </a:highlight>
                        </a:rPr>
                        <a:t>0: Does not have driver licence, 1: has driver licence </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800">
                          <a:solidFill>
                            <a:srgbClr val="202124"/>
                          </a:solidFill>
                          <a:highlight>
                            <a:srgbClr val="FFFFFF"/>
                          </a:highlight>
                        </a:rPr>
                        <a:t>Will be treated as String - Binary since it represent 1 yes, 0 No</a:t>
                      </a:r>
                      <a:endParaRPr sz="800">
                        <a:solidFill>
                          <a:srgbClr val="202124"/>
                        </a:solidFill>
                        <a:highlight>
                          <a:srgbClr val="FFFFFF"/>
                        </a:highlight>
                      </a:endParaRPr>
                    </a:p>
                  </a:txBody>
                  <a:tcPr marT="91425" marB="91425" marR="91425" marL="91425"/>
                </a:tc>
              </a:tr>
              <a:tr h="415925">
                <a:tc>
                  <a:txBody>
                    <a:bodyPr/>
                    <a:lstStyle/>
                    <a:p>
                      <a:pPr indent="0" lvl="0" marL="0" rtl="0" algn="l">
                        <a:spcBef>
                          <a:spcPts val="0"/>
                        </a:spcBef>
                        <a:spcAft>
                          <a:spcPts val="0"/>
                        </a:spcAft>
                        <a:buNone/>
                      </a:pPr>
                      <a:r>
                        <a:rPr lang="en" sz="800">
                          <a:solidFill>
                            <a:srgbClr val="202124"/>
                          </a:solidFill>
                          <a:highlight>
                            <a:srgbClr val="FFFFFF"/>
                          </a:highlight>
                        </a:rPr>
                        <a:t>Region Code</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800">
                          <a:solidFill>
                            <a:srgbClr val="202124"/>
                          </a:solidFill>
                          <a:highlight>
                            <a:srgbClr val="FFFFFF"/>
                          </a:highlight>
                        </a:rPr>
                        <a:t>Unique code for the region of the customer</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rgbClr val="202124"/>
                          </a:solidFill>
                          <a:highlight>
                            <a:srgbClr val="FFFFFF"/>
                          </a:highlight>
                        </a:rPr>
                        <a:t>Will be treated as String - To get dummies</a:t>
                      </a:r>
                      <a:endParaRPr sz="800">
                        <a:solidFill>
                          <a:srgbClr val="202124"/>
                        </a:solidFill>
                        <a:highlight>
                          <a:srgbClr val="FFFFFF"/>
                        </a:highlight>
                      </a:endParaRPr>
                    </a:p>
                  </a:txBody>
                  <a:tcPr marT="91425" marB="91425" marR="91425" marL="91425"/>
                </a:tc>
              </a:tr>
              <a:tr h="415925">
                <a:tc>
                  <a:txBody>
                    <a:bodyPr/>
                    <a:lstStyle/>
                    <a:p>
                      <a:pPr indent="0" lvl="0" marL="0" rtl="0" algn="l">
                        <a:spcBef>
                          <a:spcPts val="0"/>
                        </a:spcBef>
                        <a:spcAft>
                          <a:spcPts val="0"/>
                        </a:spcAft>
                        <a:buNone/>
                      </a:pPr>
                      <a:r>
                        <a:rPr lang="en" sz="800">
                          <a:solidFill>
                            <a:srgbClr val="202124"/>
                          </a:solidFill>
                          <a:highlight>
                            <a:srgbClr val="FFFFFF"/>
                          </a:highlight>
                        </a:rPr>
                        <a:t>Previously Insured</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800">
                          <a:solidFill>
                            <a:srgbClr val="202124"/>
                          </a:solidFill>
                          <a:highlight>
                            <a:srgbClr val="FFFFFF"/>
                          </a:highlight>
                        </a:rPr>
                        <a:t>1: Customer already has Vehicle Insurance, </a:t>
                      </a:r>
                      <a:endParaRPr sz="800">
                        <a:solidFill>
                          <a:srgbClr val="202124"/>
                        </a:solidFill>
                        <a:highlight>
                          <a:srgbClr val="FFFFFF"/>
                        </a:highlight>
                      </a:endParaRPr>
                    </a:p>
                    <a:p>
                      <a:pPr indent="0" lvl="0" marL="0" rtl="0" algn="l">
                        <a:spcBef>
                          <a:spcPts val="0"/>
                        </a:spcBef>
                        <a:spcAft>
                          <a:spcPts val="0"/>
                        </a:spcAft>
                        <a:buNone/>
                      </a:pPr>
                      <a:r>
                        <a:rPr lang="en" sz="800">
                          <a:solidFill>
                            <a:srgbClr val="202124"/>
                          </a:solidFill>
                          <a:highlight>
                            <a:srgbClr val="FFFFFF"/>
                          </a:highlight>
                        </a:rPr>
                        <a:t>0 : Customer doesn't have Vehicle Insurance</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rgbClr val="202124"/>
                          </a:solidFill>
                          <a:highlight>
                            <a:srgbClr val="FFFFFF"/>
                          </a:highlight>
                        </a:rPr>
                        <a:t>Will be treated as String - Binary since it represent 1 yes, 0 No</a:t>
                      </a:r>
                      <a:endParaRPr sz="800">
                        <a:solidFill>
                          <a:srgbClr val="202124"/>
                        </a:solidFill>
                        <a:highlight>
                          <a:srgbClr val="FFFFFF"/>
                        </a:highlight>
                      </a:endParaRPr>
                    </a:p>
                  </a:txBody>
                  <a:tcPr marT="91425" marB="91425" marR="91425" marL="91425"/>
                </a:tc>
              </a:tr>
              <a:tr h="297075">
                <a:tc>
                  <a:txBody>
                    <a:bodyPr/>
                    <a:lstStyle/>
                    <a:p>
                      <a:pPr indent="0" lvl="0" marL="0" rtl="0" algn="l">
                        <a:spcBef>
                          <a:spcPts val="0"/>
                        </a:spcBef>
                        <a:spcAft>
                          <a:spcPts val="0"/>
                        </a:spcAft>
                        <a:buNone/>
                      </a:pPr>
                      <a:r>
                        <a:rPr lang="en" sz="800">
                          <a:solidFill>
                            <a:srgbClr val="202124"/>
                          </a:solidFill>
                          <a:highlight>
                            <a:srgbClr val="FFFFFF"/>
                          </a:highlight>
                        </a:rPr>
                        <a:t>Vehicle_Age</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rgbClr val="202124"/>
                          </a:solidFill>
                          <a:highlight>
                            <a:srgbClr val="FFFFFF"/>
                          </a:highlight>
                        </a:rPr>
                        <a:t>&lt; 1 year, 1-2 year, &gt;2 years</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rgbClr val="202124"/>
                          </a:solidFill>
                          <a:highlight>
                            <a:srgbClr val="FFFFFF"/>
                          </a:highlight>
                        </a:rPr>
                        <a:t>String - Categorical</a:t>
                      </a:r>
                      <a:endParaRPr sz="800">
                        <a:solidFill>
                          <a:srgbClr val="202124"/>
                        </a:solidFill>
                        <a:highlight>
                          <a:srgbClr val="FFFFFF"/>
                        </a:highlight>
                      </a:endParaRPr>
                    </a:p>
                  </a:txBody>
                  <a:tcPr marT="91425" marB="91425" marR="91425" marL="91425"/>
                </a:tc>
              </a:tr>
              <a:tr h="415925">
                <a:tc>
                  <a:txBody>
                    <a:bodyPr/>
                    <a:lstStyle/>
                    <a:p>
                      <a:pPr indent="0" lvl="0" marL="0" rtl="0" algn="l">
                        <a:spcBef>
                          <a:spcPts val="0"/>
                        </a:spcBef>
                        <a:spcAft>
                          <a:spcPts val="0"/>
                        </a:spcAft>
                        <a:buNone/>
                      </a:pPr>
                      <a:r>
                        <a:rPr lang="en" sz="800">
                          <a:solidFill>
                            <a:srgbClr val="202124"/>
                          </a:solidFill>
                          <a:highlight>
                            <a:srgbClr val="FFFFFF"/>
                          </a:highlight>
                        </a:rPr>
                        <a:t>Vehicle_Damage</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800">
                          <a:solidFill>
                            <a:srgbClr val="202124"/>
                          </a:solidFill>
                          <a:highlight>
                            <a:srgbClr val="FFFFFF"/>
                          </a:highlight>
                        </a:rPr>
                        <a:t>Yes / No</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800">
                          <a:solidFill>
                            <a:srgbClr val="202124"/>
                          </a:solidFill>
                          <a:highlight>
                            <a:srgbClr val="FFFFFF"/>
                          </a:highlight>
                        </a:rPr>
                        <a:t>String - Categorical</a:t>
                      </a:r>
                      <a:endParaRPr sz="800">
                        <a:solidFill>
                          <a:srgbClr val="202124"/>
                        </a:solidFill>
                        <a:highlight>
                          <a:srgbClr val="FFFFFF"/>
                        </a:highlight>
                      </a:endParaRPr>
                    </a:p>
                    <a:p>
                      <a:pPr indent="0" lvl="0" marL="0" rtl="0" algn="l">
                        <a:spcBef>
                          <a:spcPts val="0"/>
                        </a:spcBef>
                        <a:spcAft>
                          <a:spcPts val="0"/>
                        </a:spcAft>
                        <a:buNone/>
                      </a:pPr>
                      <a:r>
                        <a:t/>
                      </a:r>
                      <a:endParaRPr sz="800">
                        <a:solidFill>
                          <a:srgbClr val="202124"/>
                        </a:solidFill>
                        <a:highlight>
                          <a:srgbClr val="FFFFFF"/>
                        </a:highlight>
                      </a:endParaRPr>
                    </a:p>
                  </a:txBody>
                  <a:tcPr marT="91425" marB="91425" marR="91425" marL="91425"/>
                </a:tc>
              </a:tr>
              <a:tr h="331475">
                <a:tc>
                  <a:txBody>
                    <a:bodyPr/>
                    <a:lstStyle/>
                    <a:p>
                      <a:pPr indent="0" lvl="0" marL="0" rtl="0" algn="l">
                        <a:spcBef>
                          <a:spcPts val="0"/>
                        </a:spcBef>
                        <a:spcAft>
                          <a:spcPts val="0"/>
                        </a:spcAft>
                        <a:buNone/>
                      </a:pPr>
                      <a:r>
                        <a:rPr lang="en" sz="800">
                          <a:solidFill>
                            <a:srgbClr val="202124"/>
                          </a:solidFill>
                          <a:highlight>
                            <a:srgbClr val="FFFFFF"/>
                          </a:highlight>
                        </a:rPr>
                        <a:t>Annual_Premium</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800">
                          <a:solidFill>
                            <a:srgbClr val="202124"/>
                          </a:solidFill>
                          <a:highlight>
                            <a:srgbClr val="FFFFFF"/>
                          </a:highlight>
                        </a:rPr>
                        <a:t>The amount customer needs to pay as premium in the year.</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rgbClr val="202124"/>
                          </a:solidFill>
                          <a:highlight>
                            <a:srgbClr val="FFFFFF"/>
                          </a:highlight>
                        </a:rPr>
                        <a:t>Numeric - Continues</a:t>
                      </a:r>
                      <a:endParaRPr sz="800">
                        <a:solidFill>
                          <a:srgbClr val="202124"/>
                        </a:solidFill>
                        <a:highlight>
                          <a:srgbClr val="FFFFFF"/>
                        </a:highlight>
                      </a:endParaRPr>
                    </a:p>
                  </a:txBody>
                  <a:tcPr marT="91425" marB="91425" marR="91425" marL="91425"/>
                </a:tc>
              </a:tr>
              <a:tr h="426200">
                <a:tc>
                  <a:txBody>
                    <a:bodyPr/>
                    <a:lstStyle/>
                    <a:p>
                      <a:pPr indent="0" lvl="0" marL="0" rtl="0" algn="l">
                        <a:spcBef>
                          <a:spcPts val="0"/>
                        </a:spcBef>
                        <a:spcAft>
                          <a:spcPts val="0"/>
                        </a:spcAft>
                        <a:buNone/>
                      </a:pPr>
                      <a:r>
                        <a:rPr lang="en" sz="800">
                          <a:solidFill>
                            <a:srgbClr val="202124"/>
                          </a:solidFill>
                          <a:highlight>
                            <a:srgbClr val="FFFFFF"/>
                          </a:highlight>
                        </a:rPr>
                        <a:t>Policy_Sales_Channel</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800">
                          <a:solidFill>
                            <a:srgbClr val="202124"/>
                          </a:solidFill>
                          <a:highlight>
                            <a:srgbClr val="FFFFFF"/>
                          </a:highlight>
                        </a:rPr>
                        <a:t>Anonymized Code for the channel of outreaching to the customer ie. Different Agents, Over Mail, Over Phone, In Person, etc.</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rgbClr val="202124"/>
                          </a:solidFill>
                          <a:highlight>
                            <a:srgbClr val="FFFFFF"/>
                          </a:highlight>
                        </a:rPr>
                        <a:t>Will be treated as String since it represent categories.</a:t>
                      </a:r>
                      <a:endParaRPr sz="800">
                        <a:solidFill>
                          <a:srgbClr val="202124"/>
                        </a:solidFill>
                        <a:highlight>
                          <a:srgbClr val="FFFFFF"/>
                        </a:highlight>
                      </a:endParaRPr>
                    </a:p>
                  </a:txBody>
                  <a:tcPr marT="91425" marB="91425" marR="91425" marL="91425"/>
                </a:tc>
              </a:tr>
              <a:tr h="415925">
                <a:tc>
                  <a:txBody>
                    <a:bodyPr/>
                    <a:lstStyle/>
                    <a:p>
                      <a:pPr indent="0" lvl="0" marL="0" rtl="0" algn="l">
                        <a:spcBef>
                          <a:spcPts val="0"/>
                        </a:spcBef>
                        <a:spcAft>
                          <a:spcPts val="0"/>
                        </a:spcAft>
                        <a:buNone/>
                      </a:pPr>
                      <a:r>
                        <a:rPr lang="en" sz="800">
                          <a:solidFill>
                            <a:srgbClr val="202124"/>
                          </a:solidFill>
                          <a:highlight>
                            <a:srgbClr val="FFFFFF"/>
                          </a:highlight>
                        </a:rPr>
                        <a:t>Vintage</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800">
                          <a:solidFill>
                            <a:srgbClr val="202124"/>
                          </a:solidFill>
                          <a:highlight>
                            <a:srgbClr val="FFFFFF"/>
                          </a:highlight>
                        </a:rPr>
                        <a:t>Number of Days, Customer has been associated with the company</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800">
                          <a:solidFill>
                            <a:srgbClr val="202124"/>
                          </a:solidFill>
                          <a:highlight>
                            <a:srgbClr val="FFFFFF"/>
                          </a:highlight>
                        </a:rPr>
                        <a:t>Numeric - Continues</a:t>
                      </a:r>
                      <a:endParaRPr sz="800">
                        <a:solidFill>
                          <a:srgbClr val="202124"/>
                        </a:solidFill>
                        <a:highlight>
                          <a:srgbClr val="FFFFFF"/>
                        </a:highlight>
                      </a:endParaRPr>
                    </a:p>
                  </a:txBody>
                  <a:tcPr marT="91425" marB="91425" marR="91425" marL="91425"/>
                </a:tc>
              </a:tr>
              <a:tr h="534775">
                <a:tc>
                  <a:txBody>
                    <a:bodyPr/>
                    <a:lstStyle/>
                    <a:p>
                      <a:pPr indent="0" lvl="0" marL="0" rtl="0" algn="l">
                        <a:spcBef>
                          <a:spcPts val="0"/>
                        </a:spcBef>
                        <a:spcAft>
                          <a:spcPts val="0"/>
                        </a:spcAft>
                        <a:buNone/>
                      </a:pPr>
                      <a:r>
                        <a:rPr lang="en" sz="800">
                          <a:solidFill>
                            <a:srgbClr val="202124"/>
                          </a:solidFill>
                          <a:highlight>
                            <a:srgbClr val="FFFFFF"/>
                          </a:highlight>
                        </a:rPr>
                        <a:t>Response</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800">
                          <a:solidFill>
                            <a:srgbClr val="202124"/>
                          </a:solidFill>
                          <a:highlight>
                            <a:srgbClr val="FFFFFF"/>
                          </a:highlight>
                        </a:rPr>
                        <a:t>1 : Customer is interested, 0 : Customer is not interested</a:t>
                      </a:r>
                      <a:endParaRPr sz="8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rgbClr val="202124"/>
                          </a:solidFill>
                          <a:highlight>
                            <a:srgbClr val="FFFFFF"/>
                          </a:highlight>
                        </a:rPr>
                        <a:t>Will be treated as String - Binary since it represent 1 yes, 0 No</a:t>
                      </a:r>
                      <a:endParaRPr sz="800">
                        <a:solidFill>
                          <a:srgbClr val="202124"/>
                        </a:solidFill>
                        <a:highlight>
                          <a:srgbClr val="FFFFFF"/>
                        </a:highlight>
                      </a:endParaRPr>
                    </a:p>
                    <a:p>
                      <a:pPr indent="0" lvl="0" marL="0" rtl="0" algn="l">
                        <a:spcBef>
                          <a:spcPts val="0"/>
                        </a:spcBef>
                        <a:spcAft>
                          <a:spcPts val="0"/>
                        </a:spcAft>
                        <a:buNone/>
                      </a:pPr>
                      <a:r>
                        <a:t/>
                      </a:r>
                      <a:endParaRPr sz="800">
                        <a:solidFill>
                          <a:srgbClr val="202124"/>
                        </a:solidFill>
                        <a:highlight>
                          <a:srgbClr val="FFFFFF"/>
                        </a:highlight>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nvSpPr>
        <p:spPr>
          <a:xfrm>
            <a:off x="0" y="0"/>
            <a:ext cx="3000000" cy="174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80">
                <a:solidFill>
                  <a:schemeClr val="dk1"/>
                </a:solidFill>
                <a:latin typeface="Economica"/>
                <a:ea typeface="Economica"/>
                <a:cs typeface="Economica"/>
                <a:sym typeface="Economica"/>
              </a:rPr>
              <a:t>Read and Understand our data set.</a:t>
            </a:r>
            <a:endParaRPr/>
          </a:p>
        </p:txBody>
      </p:sp>
      <p:pic>
        <p:nvPicPr>
          <p:cNvPr id="163" name="Google Shape;163;p20"/>
          <p:cNvPicPr preferRelativeResize="0"/>
          <p:nvPr/>
        </p:nvPicPr>
        <p:blipFill>
          <a:blip r:embed="rId3">
            <a:alphaModFix/>
          </a:blip>
          <a:stretch>
            <a:fillRect/>
          </a:stretch>
        </p:blipFill>
        <p:spPr>
          <a:xfrm>
            <a:off x="169725" y="2029700"/>
            <a:ext cx="2523200" cy="2975525"/>
          </a:xfrm>
          <a:prstGeom prst="rect">
            <a:avLst/>
          </a:prstGeom>
          <a:noFill/>
          <a:ln>
            <a:noFill/>
          </a:ln>
        </p:spPr>
      </p:pic>
      <p:pic>
        <p:nvPicPr>
          <p:cNvPr id="164" name="Google Shape;164;p20"/>
          <p:cNvPicPr preferRelativeResize="0"/>
          <p:nvPr/>
        </p:nvPicPr>
        <p:blipFill>
          <a:blip r:embed="rId4">
            <a:alphaModFix/>
          </a:blip>
          <a:stretch>
            <a:fillRect/>
          </a:stretch>
        </p:blipFill>
        <p:spPr>
          <a:xfrm>
            <a:off x="3000000" y="0"/>
            <a:ext cx="2785025" cy="2529975"/>
          </a:xfrm>
          <a:prstGeom prst="rect">
            <a:avLst/>
          </a:prstGeom>
          <a:noFill/>
          <a:ln>
            <a:noFill/>
          </a:ln>
        </p:spPr>
      </p:pic>
      <p:pic>
        <p:nvPicPr>
          <p:cNvPr id="165" name="Google Shape;165;p20"/>
          <p:cNvPicPr preferRelativeResize="0"/>
          <p:nvPr/>
        </p:nvPicPr>
        <p:blipFill>
          <a:blip r:embed="rId5">
            <a:alphaModFix/>
          </a:blip>
          <a:stretch>
            <a:fillRect/>
          </a:stretch>
        </p:blipFill>
        <p:spPr>
          <a:xfrm>
            <a:off x="2746838" y="2609650"/>
            <a:ext cx="3650301" cy="2469325"/>
          </a:xfrm>
          <a:prstGeom prst="rect">
            <a:avLst/>
          </a:prstGeom>
          <a:noFill/>
          <a:ln>
            <a:noFill/>
          </a:ln>
        </p:spPr>
      </p:pic>
      <p:pic>
        <p:nvPicPr>
          <p:cNvPr id="166" name="Google Shape;166;p20"/>
          <p:cNvPicPr preferRelativeResize="0"/>
          <p:nvPr/>
        </p:nvPicPr>
        <p:blipFill>
          <a:blip r:embed="rId6">
            <a:alphaModFix/>
          </a:blip>
          <a:stretch>
            <a:fillRect/>
          </a:stretch>
        </p:blipFill>
        <p:spPr>
          <a:xfrm>
            <a:off x="5937225" y="354300"/>
            <a:ext cx="3054374" cy="1996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nvSpPr>
        <p:spPr>
          <a:xfrm>
            <a:off x="0" y="0"/>
            <a:ext cx="3000000" cy="174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80">
                <a:solidFill>
                  <a:schemeClr val="dk1"/>
                </a:solidFill>
                <a:latin typeface="Economica"/>
                <a:ea typeface="Economica"/>
                <a:cs typeface="Economica"/>
                <a:sym typeface="Economica"/>
              </a:rPr>
              <a:t>Read and Understand our data set.</a:t>
            </a:r>
            <a:endParaRPr/>
          </a:p>
        </p:txBody>
      </p:sp>
      <p:pic>
        <p:nvPicPr>
          <p:cNvPr id="172" name="Google Shape;172;p21"/>
          <p:cNvPicPr preferRelativeResize="0"/>
          <p:nvPr/>
        </p:nvPicPr>
        <p:blipFill>
          <a:blip r:embed="rId3">
            <a:alphaModFix/>
          </a:blip>
          <a:stretch>
            <a:fillRect/>
          </a:stretch>
        </p:blipFill>
        <p:spPr>
          <a:xfrm>
            <a:off x="6792191" y="152400"/>
            <a:ext cx="2199409" cy="1593000"/>
          </a:xfrm>
          <a:prstGeom prst="rect">
            <a:avLst/>
          </a:prstGeom>
          <a:noFill/>
          <a:ln>
            <a:noFill/>
          </a:ln>
        </p:spPr>
      </p:pic>
      <p:sp>
        <p:nvSpPr>
          <p:cNvPr id="173" name="Google Shape;173;p21"/>
          <p:cNvSpPr txBox="1"/>
          <p:nvPr/>
        </p:nvSpPr>
        <p:spPr>
          <a:xfrm>
            <a:off x="4572000" y="4793200"/>
            <a:ext cx="4433700" cy="525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latin typeface="Open Sans"/>
                <a:ea typeface="Open Sans"/>
                <a:cs typeface="Open Sans"/>
                <a:sym typeface="Open Sans"/>
              </a:rPr>
              <a:t>25% of the data is represent for the outliers in this variables-Annual Premium</a:t>
            </a:r>
            <a:endParaRPr sz="900">
              <a:latin typeface="Open Sans"/>
              <a:ea typeface="Open Sans"/>
              <a:cs typeface="Open Sans"/>
              <a:sym typeface="Open Sans"/>
            </a:endParaRPr>
          </a:p>
        </p:txBody>
      </p:sp>
      <p:pic>
        <p:nvPicPr>
          <p:cNvPr id="174" name="Google Shape;174;p21"/>
          <p:cNvPicPr preferRelativeResize="0"/>
          <p:nvPr/>
        </p:nvPicPr>
        <p:blipFill>
          <a:blip r:embed="rId4">
            <a:alphaModFix/>
          </a:blip>
          <a:stretch>
            <a:fillRect/>
          </a:stretch>
        </p:blipFill>
        <p:spPr>
          <a:xfrm>
            <a:off x="135802" y="1816775"/>
            <a:ext cx="2666401" cy="3105524"/>
          </a:xfrm>
          <a:prstGeom prst="rect">
            <a:avLst/>
          </a:prstGeom>
          <a:noFill/>
          <a:ln>
            <a:noFill/>
          </a:ln>
        </p:spPr>
      </p:pic>
      <p:pic>
        <p:nvPicPr>
          <p:cNvPr id="175" name="Google Shape;175;p21"/>
          <p:cNvPicPr preferRelativeResize="0"/>
          <p:nvPr/>
        </p:nvPicPr>
        <p:blipFill>
          <a:blip r:embed="rId5">
            <a:alphaModFix/>
          </a:blip>
          <a:stretch>
            <a:fillRect/>
          </a:stretch>
        </p:blipFill>
        <p:spPr>
          <a:xfrm>
            <a:off x="3418350" y="2719200"/>
            <a:ext cx="3000000" cy="2074000"/>
          </a:xfrm>
          <a:prstGeom prst="rect">
            <a:avLst/>
          </a:prstGeom>
          <a:noFill/>
          <a:ln>
            <a:noFill/>
          </a:ln>
        </p:spPr>
      </p:pic>
      <p:pic>
        <p:nvPicPr>
          <p:cNvPr id="176" name="Google Shape;176;p21"/>
          <p:cNvPicPr preferRelativeResize="0"/>
          <p:nvPr/>
        </p:nvPicPr>
        <p:blipFill>
          <a:blip r:embed="rId6">
            <a:alphaModFix/>
          </a:blip>
          <a:stretch>
            <a:fillRect/>
          </a:stretch>
        </p:blipFill>
        <p:spPr>
          <a:xfrm>
            <a:off x="3307413" y="78675"/>
            <a:ext cx="3221864" cy="2414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