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1" r:id="rId4"/>
    <p:sldId id="257" r:id="rId6"/>
    <p:sldId id="258" r:id="rId7"/>
    <p:sldId id="266" r:id="rId8"/>
    <p:sldId id="259" r:id="rId9"/>
    <p:sldId id="265" r:id="rId10"/>
    <p:sldId id="260" r:id="rId11"/>
    <p:sldId id="267" r:id="rId12"/>
    <p:sldId id="268" r:id="rId13"/>
    <p:sldId id="262" r:id="rId14"/>
    <p:sldId id="269" r:id="rId15"/>
    <p:sldId id="263" r:id="rId16"/>
    <p:sldId id="270" r:id="rId17"/>
    <p:sldId id="264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5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MBTI</a:t>
            </a:r>
            <a:r>
              <a:rPr lang="zh-CN" altLang="en-US"/>
              <a:t>人格测试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I/S/T/J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内向/外向</c:v>
                </c:pt>
                <c:pt idx="1">
                  <c:v>观察/直觉</c:v>
                </c:pt>
                <c:pt idx="2">
                  <c:v>思考/感觉</c:v>
                </c:pt>
                <c:pt idx="3">
                  <c:v>判断/展望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6.3</c:v>
                </c:pt>
                <c:pt idx="1">
                  <c:v>3</c:v>
                </c:pt>
                <c:pt idx="2">
                  <c:v>5.5</c:v>
                </c:pt>
                <c:pt idx="3">
                  <c:v>1.5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E/N/F/P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内向/外向</c:v>
                </c:pt>
                <c:pt idx="1">
                  <c:v>观察/直觉</c:v>
                </c:pt>
                <c:pt idx="2">
                  <c:v>思考/感觉</c:v>
                </c:pt>
                <c:pt idx="3">
                  <c:v>判断/展望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1.4</c:v>
                </c:pt>
                <c:pt idx="1">
                  <c:v>2.5</c:v>
                </c:pt>
                <c:pt idx="2">
                  <c:v>1.8</c:v>
                </c:pt>
                <c:pt idx="3">
                  <c:v>5.8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02359439"/>
        <c:axId val="1300552271"/>
      </c:barChart>
      <c:catAx>
        <c:axId val="13023594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00552271"/>
        <c:crosses val="autoZero"/>
        <c:auto val="1"/>
        <c:lblAlgn val="ctr"/>
        <c:lblOffset val="100"/>
        <c:noMultiLvlLbl val="0"/>
      </c:catAx>
      <c:valAx>
        <c:axId val="1300552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02359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00">
                <a:effectLst/>
              </a:rPr>
              <a:t>霍兰德职业兴趣类型指数测试</a:t>
            </a:r>
            <a:endParaRPr lang="zh-CN" altLang="zh-CN" sz="18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得分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Sheet1!$A$2:$A$7</c:f>
              <c:strCache>
                <c:ptCount val="6"/>
                <c:pt idx="0">
                  <c:v>R（实用型）</c:v>
                </c:pt>
                <c:pt idx="1">
                  <c:v>I（研究型）</c:v>
                </c:pt>
                <c:pt idx="2">
                  <c:v>A（艺术型）</c:v>
                </c:pt>
                <c:pt idx="3">
                  <c:v>S（社会型）</c:v>
                </c:pt>
                <c:pt idx="4">
                  <c:v>E（企业型</c:v>
                </c:pt>
                <c:pt idx="5">
                  <c:v>C（常规型）9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13</c:v>
                </c:pt>
                <c:pt idx="2">
                  <c:v>12</c:v>
                </c:pt>
                <c:pt idx="3">
                  <c:v>0</c:v>
                </c:pt>
                <c:pt idx="4">
                  <c:v>9</c:v>
                </c:pt>
                <c:pt idx="5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1582543"/>
        <c:axId val="1211067199"/>
      </c:radarChart>
      <c:catAx>
        <c:axId val="1211582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11067199"/>
        <c:crosses val="autoZero"/>
        <c:auto val="1"/>
        <c:lblAlgn val="ctr"/>
        <c:lblOffset val="100"/>
        <c:noMultiLvlLbl val="0"/>
      </c:catAx>
      <c:valAx>
        <c:axId val="121106719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11582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准备展示文案的注意字数与时间，控制</a:t>
            </a:r>
            <a:r>
              <a:rPr lang="zh-CN" altLang="en-US"/>
              <a:t>详略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下面的内容可以缩减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改的口头化、</a:t>
            </a:r>
            <a:r>
              <a:rPr lang="zh-CN" altLang="en-US">
                <a:sym typeface="+mn-ea"/>
              </a:rPr>
              <a:t>接地气一点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通过职业生涯规划的学习，从一些实际的考量与对未来的展望做出了科学的规划。不仅仅对未来的职业发展奠定了更加坚实的基础，指明了一个更加清晰的方向，更让我的生活有了持久的动力与奋斗的目标。</a:t>
            </a:r>
            <a:endParaRPr lang="zh-CN" altLang="en-US"/>
          </a:p>
          <a:p>
            <a:r>
              <a:rPr lang="zh-CN" altLang="en-US">
                <a:sym typeface="+mn-ea"/>
              </a:rPr>
              <a:t>职业的选择是人生中的一片旷野，即使是已经确定专业的今天，我的职业选择仍有无限的可能性。但是只有尽早地做好职业规划，朝着一个方向走，才不会迷路。在大一便有明确的职业规划，并不是锁定了人生的可能性，而是定下了努力的规划和路径，沿着这条路径曲折地前进。</a:t>
            </a:r>
            <a:endParaRPr lang="zh-CN" altLang="en-US"/>
          </a:p>
          <a:p>
            <a:r>
              <a:rPr lang="zh-CN" altLang="en-US">
                <a:sym typeface="+mn-ea"/>
              </a:rPr>
              <a:t>漫长的职业生涯其实是自我的体验，大学生应该多探索自我，在职业生涯的路上，对自我内心“真我”的探索，并竭尽全力不顾一切困难地奋力追寻，才是职业生涯，乃至整个人生，最重要也是最需要不停思索的。</a:t>
            </a:r>
            <a:endParaRPr lang="zh-CN" altLang="en-US"/>
          </a:p>
          <a:p>
            <a:r>
              <a:rPr lang="zh-CN" altLang="en-US">
                <a:sym typeface="+mn-ea"/>
              </a:rPr>
              <a:t>感谢我的同学们积极地与我分享信息，弥补了我的信息差，开阔了我的视野。</a:t>
            </a:r>
            <a:endParaRPr lang="zh-CN" altLang="en-US"/>
          </a:p>
          <a:p>
            <a:r>
              <a:rPr lang="zh-CN" altLang="en-US">
                <a:sym typeface="+mn-ea"/>
              </a:rPr>
              <a:t>感谢沈老师，为我们讲解各种既有趣又有用的职规知识，也请了学长们来现身说法，增进我们的理解。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题目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小组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目标确定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高校科研员</a:t>
            </a:r>
            <a:r>
              <a:rPr lang="en-US" altLang="zh-CN"/>
              <a:t>: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工作内容：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科研创新，突破壁垒：从事与国家时代发展相关的重要信息科学技术的研究与开发工作，解决国家时代发展面对的重大问题。 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言传身教，授业解惑：根据学生的不同需求，培养其科研能力和实际应用技术，同时可能需要对低年级学生进行专业基础知识的传授培养。 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校企合作，国际合作：与国内先进大厂合作，推动科研成果转化。与国内外优秀学术机构广泛合作，</a:t>
            </a:r>
            <a:r>
              <a:rPr lang="zh-CN" altLang="en-US"/>
              <a:t>发展学术研究。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行动计划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短期目标（本科阶段）</a:t>
            </a:r>
            <a:endParaRPr lang="zh-CN" altLang="en-US"/>
          </a:p>
          <a:p>
            <a:pPr lvl="1"/>
            <a:r>
              <a:rPr lang="zh-CN" altLang="en-US" sz="2000">
                <a:sym typeface="+mn-ea"/>
              </a:rPr>
              <a:t>保证维持较高的GPA，目标本专业前10%。</a:t>
            </a:r>
            <a:endParaRPr lang="zh-CN" altLang="en-US" sz="2000"/>
          </a:p>
          <a:p>
            <a:pPr lvl="1"/>
            <a:r>
              <a:rPr lang="zh-CN" altLang="en-US" sz="2000">
                <a:sym typeface="+mn-ea"/>
              </a:rPr>
              <a:t>继续发展中学时的算法特长，保证在网站的做题量，争取参加大学生算法竞赛或者数学建模竞赛。</a:t>
            </a:r>
            <a:endParaRPr lang="zh-CN" altLang="en-US" sz="2000"/>
          </a:p>
          <a:p>
            <a:pPr lvl="1"/>
            <a:r>
              <a:rPr lang="zh-CN" altLang="en-US" sz="2000">
                <a:sym typeface="+mn-ea"/>
              </a:rPr>
              <a:t>积极参与科研项目，提前体验并熟悉科研环境。</a:t>
            </a:r>
            <a:endParaRPr lang="zh-CN" altLang="en-US"/>
          </a:p>
          <a:p>
            <a:r>
              <a:rPr lang="zh-CN" altLang="en-US"/>
              <a:t>中期</a:t>
            </a:r>
            <a:r>
              <a:rPr lang="zh-CN" altLang="en-US"/>
              <a:t>目标（研究生阶段）</a:t>
            </a:r>
            <a:endParaRPr lang="zh-CN" altLang="en-US"/>
          </a:p>
          <a:p>
            <a:pPr lvl="1" algn="l">
              <a:buClrTx/>
              <a:buSzTx/>
            </a:pPr>
            <a:r>
              <a:rPr lang="zh-CN" altLang="en-US" sz="2000"/>
              <a:t>保研，争取获得奖学金或申请海外知名大学出国读研</a:t>
            </a:r>
            <a:endParaRPr lang="zh-CN" altLang="en-US" sz="2000"/>
          </a:p>
          <a:p>
            <a:pPr lvl="1" algn="l">
              <a:buClrTx/>
              <a:buSzTx/>
            </a:pPr>
            <a:r>
              <a:rPr lang="zh-CN" altLang="en-US" sz="2000"/>
              <a:t>确定感兴趣的研究方向，深耕</a:t>
            </a:r>
            <a:r>
              <a:rPr lang="zh-CN" altLang="en-US" sz="2000"/>
              <a:t>钻研</a:t>
            </a:r>
            <a:endParaRPr lang="zh-CN" altLang="en-US" sz="2000"/>
          </a:p>
          <a:p>
            <a:pPr lvl="1" algn="l">
              <a:buClrTx/>
              <a:buSzTx/>
            </a:pPr>
            <a:r>
              <a:rPr lang="zh-CN" altLang="en-US" sz="2000"/>
              <a:t>在课题组中锻炼领导力</a:t>
            </a:r>
            <a:r>
              <a:rPr lang="zh-CN" altLang="en-US" sz="1800">
                <a:solidFill>
                  <a:schemeClr val="tx1">
                    <a:lumMod val="50000"/>
                    <a:lumOff val="50000"/>
                  </a:schemeClr>
                </a:solidFill>
              </a:rPr>
              <a:t>（联系算法工程师的发展空间）</a:t>
            </a:r>
            <a:r>
              <a:rPr lang="zh-CN" altLang="en-US" sz="2000"/>
              <a:t>，积累工作经验</a:t>
            </a:r>
            <a:endParaRPr lang="zh-CN" altLang="en-US" sz="2000"/>
          </a:p>
          <a:p>
            <a:pPr lvl="1" algn="l">
              <a:buClrTx/>
              <a:buSzTx/>
            </a:pPr>
            <a:r>
              <a:rPr lang="zh-CN" altLang="en-US" sz="2000"/>
              <a:t>开拓眼界，寻找创新突破点</a:t>
            </a:r>
            <a:endParaRPr lang="zh-CN" altLang="en-US" sz="2000"/>
          </a:p>
          <a:p>
            <a:pPr lvl="1" algn="l">
              <a:buClrTx/>
              <a:buSzTx/>
            </a:pPr>
            <a:r>
              <a:rPr lang="zh-CN" altLang="en-US" sz="2000"/>
              <a:t>关注目前互联网和经济领域的发展走势，实现从学生到工作者，创业者的转换。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7341235" y="857885"/>
            <a:ext cx="4012565" cy="967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往夸张里说，随便说，反正纸上谈兵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行动计划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3830"/>
            <a:ext cx="10515600" cy="4743450"/>
          </a:xfrm>
        </p:spPr>
        <p:txBody>
          <a:bodyPr/>
          <a:p>
            <a:r>
              <a:rPr lang="zh-CN" altLang="en-US"/>
              <a:t>长期目标（工作阶段）</a:t>
            </a:r>
            <a:endParaRPr lang="zh-CN" altLang="en-US"/>
          </a:p>
          <a:p>
            <a:pPr lvl="1"/>
            <a:r>
              <a:rPr lang="zh-CN" altLang="en-US"/>
              <a:t>求职阶段：关注企业招聘信息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了解行业动态，定期查看行业新闻，了解最新的技术趋势和发展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研究公司，进入企业网站深入了解感兴趣的公司的产品、服务、企业文化等。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特别关注职位描述，了解所需的技能和经验。明确自己希望申请的岗位与申请该岗位所需的技能与知识。</a:t>
            </a:r>
            <a:endParaRPr lang="zh-CN" altLang="en-US" sz="1800"/>
          </a:p>
          <a:p>
            <a:pPr lvl="1"/>
            <a:r>
              <a:rPr lang="zh-CN" altLang="en-US"/>
              <a:t>进入工作：</a:t>
            </a:r>
            <a:endParaRPr lang="zh-CN" altLang="en-US"/>
          </a:p>
          <a:p>
            <a:pPr lvl="2"/>
            <a:r>
              <a:rPr lang="zh-CN" altLang="en-US"/>
              <a:t>熟悉公司环境，明确工作内容和未来方向</a:t>
            </a:r>
            <a:r>
              <a:rPr lang="zh-CN" altLang="en-US" sz="2000"/>
              <a:t>：寻找自己未来发展晋升的方向</a:t>
            </a:r>
            <a:endParaRPr lang="zh-CN" altLang="en-US" sz="2000"/>
          </a:p>
          <a:p>
            <a:pPr lvl="2"/>
            <a:r>
              <a:rPr lang="zh-CN" altLang="en-US" sz="2000"/>
              <a:t>寻找创新创业的可能性</a:t>
            </a:r>
            <a:endParaRPr lang="zh-CN" altLang="en-US" sz="2000"/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评估调整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0325"/>
            <a:ext cx="10515600" cy="4846955"/>
          </a:xfrm>
        </p:spPr>
        <p:txBody>
          <a:bodyPr>
            <a:normAutofit fontScale="80000"/>
          </a:bodyPr>
          <a:p>
            <a:r>
              <a:rPr lang="zh-CN" altLang="en-US"/>
              <a:t>职业目标评估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 sz="2400"/>
              <a:t>价值观：1.改善物质生活</a:t>
            </a:r>
            <a:endParaRPr lang="zh-CN" altLang="en-US" sz="2400"/>
          </a:p>
          <a:p>
            <a:pPr marL="457200" lvl="1" indent="0">
              <a:buNone/>
            </a:pPr>
            <a:r>
              <a:rPr lang="en-US" altLang="zh-CN" sz="2400"/>
              <a:t>                  </a:t>
            </a:r>
            <a:r>
              <a:rPr lang="zh-CN" altLang="en-US" sz="2400"/>
              <a:t>2.发挥天赋，创造新事物</a:t>
            </a:r>
            <a:endParaRPr lang="zh-CN" altLang="en-US" sz="2400"/>
          </a:p>
          <a:p>
            <a:pPr marL="457200" lvl="1" indent="0">
              <a:buNone/>
            </a:pPr>
            <a:r>
              <a:rPr lang="zh-CN" altLang="en-US" sz="2400"/>
              <a:t>不断</a:t>
            </a:r>
            <a:r>
              <a:rPr lang="en-US" altLang="zh-CN" sz="2400"/>
              <a:t>重新审视自己的价值观</a:t>
            </a:r>
            <a:endParaRPr lang="en-US" altLang="zh-CN" sz="2400"/>
          </a:p>
          <a:p>
            <a:r>
              <a:rPr lang="zh-CN" altLang="en-US"/>
              <a:t>职业路径评估</a:t>
            </a:r>
            <a:endParaRPr lang="zh-CN" altLang="en-US"/>
          </a:p>
          <a:p>
            <a:pPr lvl="1"/>
            <a:r>
              <a:rPr lang="zh-CN" altLang="en-US"/>
              <a:t>可能存在读完本科直接就职的新路径</a:t>
            </a:r>
            <a:endParaRPr lang="zh-CN" altLang="en-US"/>
          </a:p>
          <a:p>
            <a:pPr lvl="1"/>
            <a:r>
              <a:rPr lang="zh-CN" altLang="en-US"/>
              <a:t>希望能在读研之后参与工作</a:t>
            </a:r>
            <a:endParaRPr lang="zh-CN" altLang="en-US"/>
          </a:p>
          <a:p>
            <a:r>
              <a:rPr lang="zh-CN" altLang="en-US"/>
              <a:t>实施策略评估</a:t>
            </a:r>
            <a:endParaRPr lang="zh-CN" altLang="en-US"/>
          </a:p>
          <a:p>
            <a:pPr lvl="1"/>
            <a:r>
              <a:rPr lang="zh-CN" altLang="en-US"/>
              <a:t>未能取得很好的绩点</a:t>
            </a:r>
            <a:r>
              <a:rPr lang="en-US" altLang="zh-CN"/>
              <a:t> </a:t>
            </a:r>
            <a:r>
              <a:rPr lang="zh-CN" altLang="en-US"/>
              <a:t>考研</a:t>
            </a:r>
            <a:r>
              <a:rPr lang="en-US" altLang="zh-CN"/>
              <a:t>/直接投入就业           </a:t>
            </a:r>
            <a:r>
              <a:rPr lang="zh-CN" altLang="en-US"/>
              <a:t>重视专业技术知识的掌握</a:t>
            </a:r>
            <a:endParaRPr lang="en-US" altLang="zh-CN"/>
          </a:p>
          <a:p>
            <a:pPr lvl="1"/>
            <a:r>
              <a:rPr lang="zh-CN" altLang="en-US"/>
              <a:t>迁移所学的知识到已有的工作</a:t>
            </a:r>
            <a:r>
              <a:rPr lang="en-US" altLang="zh-CN"/>
              <a:t>/未来创新创业的锚点      </a:t>
            </a:r>
            <a:r>
              <a:rPr lang="zh-CN" altLang="en-US"/>
              <a:t>在研究与工作中持续学习</a:t>
            </a:r>
            <a:endParaRPr lang="en-US" altLang="zh-CN"/>
          </a:p>
          <a:p>
            <a:r>
              <a:rPr lang="zh-CN" altLang="en-US"/>
              <a:t>其他因素评估</a:t>
            </a:r>
            <a:endParaRPr lang="zh-CN" altLang="en-US"/>
          </a:p>
          <a:p>
            <a:pPr lvl="1"/>
            <a:r>
              <a:rPr lang="zh-CN" altLang="en-US"/>
              <a:t>家庭因素：就业城市</a:t>
            </a:r>
            <a:r>
              <a:rPr lang="en-US" altLang="zh-CN"/>
              <a:t> </a:t>
            </a:r>
            <a:r>
              <a:rPr lang="zh-CN" altLang="en-US"/>
              <a:t>是否选择更加轻松稳定的岗位</a:t>
            </a:r>
            <a:endParaRPr lang="zh-CN" altLang="en-US"/>
          </a:p>
          <a:p>
            <a:pPr lvl="1"/>
            <a:r>
              <a:rPr lang="zh-CN" altLang="en-US"/>
              <a:t>社会因素：理性评估就职公司的发展趋势是否符合社会环境</a:t>
            </a:r>
            <a:r>
              <a:rPr lang="en-US" altLang="zh-CN"/>
              <a:t> 创新创业时找准经济的发展点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146550" y="2764790"/>
            <a:ext cx="4012565" cy="967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这也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ppt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可以没有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也可以空白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也可以根据最后展示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需要提炼一点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关键词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（不要用</a:t>
            </a:r>
            <a:r>
              <a:rPr lang="en-US" altLang="zh-CN"/>
              <a:t>“</a:t>
            </a:r>
            <a:r>
              <a:rPr lang="zh-CN" altLang="en-US"/>
              <a:t>聆听</a:t>
            </a:r>
            <a:r>
              <a:rPr lang="en-US" altLang="zh-CN"/>
              <a:t>”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分别从自我评价、环境分析、目标确定、行动计划、评估调整出发，全面、合理、客观地对自己进行职业规划。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年级：大一</a:t>
            </a:r>
            <a:endParaRPr lang="zh-CN" altLang="en-US"/>
          </a:p>
          <a:p>
            <a:r>
              <a:rPr lang="zh-CN" altLang="en-US"/>
              <a:t>专业：</a:t>
            </a:r>
            <a:r>
              <a:rPr lang="zh-CN" altLang="en-US"/>
              <a:t>计算机相关</a:t>
            </a:r>
            <a:endParaRPr lang="zh-CN" altLang="en-US"/>
          </a:p>
          <a:p>
            <a:r>
              <a:rPr lang="zh-CN" altLang="en-US"/>
              <a:t>目标职业：算法工程师（企业程序员）。</a:t>
            </a:r>
            <a:endParaRPr lang="zh-CN" altLang="en-US"/>
          </a:p>
          <a:p>
            <a:pPr lvl="1"/>
            <a:r>
              <a:rPr lang="zh-CN" altLang="en-US"/>
              <a:t>备选：科研院科研员（科研）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自我评价</a:t>
            </a:r>
            <a:r>
              <a:rPr lang="zh-CN" altLang="en-US" sz="2400">
                <a:sym typeface="+mn-ea"/>
              </a:rPr>
              <a:t>（以某同学为例）</a:t>
            </a:r>
            <a:endParaRPr lang="zh-CN" altLang="en-US" sz="24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性格：ISTP（内向-感觉-思维-感知）</a:t>
            </a:r>
            <a:endParaRPr lang="zh-CN" altLang="en-US"/>
          </a:p>
          <a:p>
            <a:pPr lvl="1"/>
            <a:r>
              <a:rPr lang="zh-CN" altLang="en-US"/>
              <a:t>偏爱独自工作，深入探索的职业</a:t>
            </a:r>
            <a:endParaRPr lang="zh-CN" altLang="en-US"/>
          </a:p>
          <a:p>
            <a:r>
              <a:rPr lang="zh-CN" altLang="en-US"/>
              <a:t>经历：</a:t>
            </a:r>
            <a:endParaRPr lang="zh-CN" altLang="en-US"/>
          </a:p>
          <a:p>
            <a:pPr lvl="1" algn="l">
              <a:buClrTx/>
              <a:buSzTx/>
            </a:pPr>
            <a:r>
              <a:rPr lang="zh-CN" altLang="en-US" sz="2400">
                <a:sym typeface="+mn-ea"/>
              </a:rPr>
              <a:t>有兴趣且擅长学习理科</a:t>
            </a:r>
            <a:endParaRPr lang="zh-CN" altLang="en-US" sz="2400"/>
          </a:p>
          <a:p>
            <a:pPr lvl="1" algn="l">
              <a:buClrTx/>
              <a:buSzTx/>
            </a:pPr>
            <a:r>
              <a:rPr lang="zh-CN" altLang="en-US" sz="2400">
                <a:sym typeface="+mn-ea"/>
              </a:rPr>
              <a:t>编程竞赛：初步培养了兴趣，锚定了未来的工作</a:t>
            </a:r>
            <a:endParaRPr lang="zh-CN" altLang="en-US"/>
          </a:p>
          <a:p>
            <a:r>
              <a:rPr lang="zh-CN" altLang="en-US"/>
              <a:t>职业兴趣：IAE（研究-艺术-企业）</a:t>
            </a:r>
            <a:endParaRPr lang="zh-CN" altLang="en-US"/>
          </a:p>
          <a:p>
            <a:pPr lvl="1"/>
            <a:r>
              <a:rPr lang="zh-CN" altLang="en-US"/>
              <a:t>对艺术的兴趣提供</a:t>
            </a:r>
            <a:r>
              <a:rPr lang="zh-CN" altLang="en-US"/>
              <a:t>更多职业选择的</a:t>
            </a:r>
            <a:r>
              <a:rPr lang="zh-CN" altLang="en-US"/>
              <a:t>可能性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lvl="1"/>
            <a:endParaRPr lang="zh-CN" altLang="en-US"/>
          </a:p>
        </p:txBody>
      </p:sp>
      <p:graphicFrame>
        <p:nvGraphicFramePr>
          <p:cNvPr id="356534642" name="图表 2"/>
          <p:cNvGraphicFramePr/>
          <p:nvPr>
            <p:custDataLst>
              <p:tags r:id="rId3"/>
            </p:custDataLst>
          </p:nvPr>
        </p:nvGraphicFramePr>
        <p:xfrm>
          <a:off x="6696075" y="364808"/>
          <a:ext cx="5274310" cy="307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484867793" name="图表 1"/>
          <p:cNvGraphicFramePr/>
          <p:nvPr>
            <p:custDataLst>
              <p:tags r:id="rId4"/>
            </p:custDataLst>
          </p:nvPr>
        </p:nvGraphicFramePr>
        <p:xfrm>
          <a:off x="7258685" y="4004945"/>
          <a:ext cx="4711700" cy="2853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自我评价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职业价值观</a:t>
            </a:r>
            <a:endParaRPr lang="zh-CN" altLang="en-US"/>
          </a:p>
          <a:p>
            <a:pPr lvl="1"/>
            <a:r>
              <a:rPr lang="zh-CN" altLang="en-US"/>
              <a:t>稳定性和可持续的收入</a:t>
            </a:r>
            <a:endParaRPr lang="zh-CN" altLang="en-US" sz="2400"/>
          </a:p>
          <a:p>
            <a:pPr lvl="1"/>
            <a:r>
              <a:rPr lang="zh-CN" altLang="en-US"/>
              <a:t>自由度和获得感</a:t>
            </a:r>
            <a:endParaRPr lang="zh-CN" altLang="en-US"/>
          </a:p>
          <a:p>
            <a:r>
              <a:rPr lang="zh-CN" altLang="en-US"/>
              <a:t>职业技能</a:t>
            </a:r>
            <a:endParaRPr lang="zh-CN" altLang="en-US"/>
          </a:p>
          <a:p>
            <a:pPr lvl="1" algn="l">
              <a:buClrTx/>
              <a:buSzTx/>
            </a:pPr>
            <a:r>
              <a:rPr lang="zh-CN" altLang="en-US"/>
              <a:t>专业知识技能：编程技能、数理知识</a:t>
            </a:r>
            <a:endParaRPr lang="zh-CN" altLang="en-US"/>
          </a:p>
          <a:p>
            <a:pPr lvl="1" algn="l">
              <a:buClrTx/>
              <a:buSzTx/>
            </a:pPr>
            <a:r>
              <a:rPr lang="zh-CN" altLang="en-US"/>
              <a:t>可迁移技能：表达能力、逻辑思维能力、快速学习、面对临时情况的应变能力</a:t>
            </a:r>
            <a:endParaRPr lang="zh-CN" altLang="en-US"/>
          </a:p>
          <a:p>
            <a:pPr lvl="1" algn="l">
              <a:buClrTx/>
              <a:buSzTx/>
            </a:pPr>
            <a:r>
              <a:rPr lang="zh-CN" altLang="en-US"/>
              <a:t>自我管理技能：自我监督、自主学习、时间管理、重视积累、敢于应对挑战</a:t>
            </a:r>
            <a:endParaRPr lang="zh-CN" altLang="en-US"/>
          </a:p>
          <a:p>
            <a:pPr marL="457200" lvl="1" indent="0" algn="l">
              <a:buClrTx/>
              <a:buSz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环境分析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人物访谈</a:t>
            </a:r>
            <a:endParaRPr lang="zh-CN" altLang="en-US"/>
          </a:p>
          <a:p>
            <a:pPr lvl="1" algn="l">
              <a:buClrTx/>
              <a:buSzTx/>
            </a:pPr>
            <a:r>
              <a:rPr lang="zh-CN" altLang="en-US" sz="2400">
                <a:sym typeface="+mn-ea"/>
              </a:rPr>
              <a:t>百度上海分公司市场监管</a:t>
            </a:r>
            <a:endParaRPr lang="zh-CN" altLang="en-US" sz="2400"/>
          </a:p>
          <a:p>
            <a:pPr lvl="1" algn="l">
              <a:buClrTx/>
              <a:buSzTx/>
            </a:pPr>
            <a:r>
              <a:rPr lang="zh-CN" altLang="en-US" sz="2400">
                <a:sym typeface="+mn-ea"/>
              </a:rPr>
              <a:t>杭州阿里巴巴公司大数据开发工程师</a:t>
            </a:r>
            <a:endParaRPr lang="zh-CN" altLang="en-US" sz="2400"/>
          </a:p>
          <a:p>
            <a:pPr lvl="1" algn="l">
              <a:buClrTx/>
              <a:buSzTx/>
            </a:pPr>
            <a:r>
              <a:rPr lang="zh-CN" altLang="en-US" sz="2400">
                <a:sym typeface="+mn-ea"/>
              </a:rPr>
              <a:t>浙江大学信息与电子工程学院“百人计划”研究员，博士生导师</a:t>
            </a:r>
            <a:endParaRPr lang="zh-CN" altLang="en-US"/>
          </a:p>
          <a:p>
            <a:r>
              <a:rPr lang="zh-CN" altLang="en-US"/>
              <a:t>行业</a:t>
            </a:r>
            <a:r>
              <a:rPr lang="zh-CN" altLang="en-US"/>
              <a:t>现状</a:t>
            </a:r>
            <a:endParaRPr lang="zh-CN" altLang="en-US"/>
          </a:p>
          <a:p>
            <a:pPr lvl="1"/>
            <a:r>
              <a:rPr lang="zh-CN" altLang="en-US"/>
              <a:t>就业市场竞争压力大</a:t>
            </a:r>
            <a:endParaRPr lang="zh-CN" altLang="en-US"/>
          </a:p>
          <a:p>
            <a:pPr lvl="1"/>
            <a:r>
              <a:rPr lang="zh-CN" altLang="en-US"/>
              <a:t>高精尖人才相当匮乏（底层逻辑和算法设计）</a:t>
            </a:r>
            <a:endParaRPr lang="zh-CN" altLang="en-US"/>
          </a:p>
          <a:p>
            <a:pPr lvl="1"/>
            <a:r>
              <a:rPr lang="zh-CN" altLang="en-US"/>
              <a:t>创新能力</a:t>
            </a:r>
            <a:endParaRPr lang="zh-CN" altLang="en-US"/>
          </a:p>
          <a:p>
            <a:pPr lvl="1"/>
            <a:r>
              <a:rPr lang="zh-CN" altLang="en-US"/>
              <a:t>产品需要更贴近普通百姓的生活和需要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环境分析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家庭环境</a:t>
            </a:r>
            <a:endParaRPr lang="zh-CN" altLang="en-US"/>
          </a:p>
          <a:p>
            <a:pPr lvl="1"/>
            <a:r>
              <a:rPr lang="zh-CN" altLang="en-US"/>
              <a:t>亲戚：互联网公司从事大数据相关</a:t>
            </a:r>
            <a:endParaRPr lang="zh-CN" altLang="en-US"/>
          </a:p>
          <a:p>
            <a:pPr lvl="1"/>
            <a:r>
              <a:rPr lang="zh-CN" altLang="en-US"/>
              <a:t>家中经济条件一般</a:t>
            </a:r>
            <a:endParaRPr lang="zh-CN" altLang="en-US"/>
          </a:p>
          <a:p>
            <a:r>
              <a:rPr lang="zh-CN" altLang="en-US"/>
              <a:t>学校环境</a:t>
            </a:r>
            <a:endParaRPr lang="zh-CN" altLang="en-US"/>
          </a:p>
          <a:p>
            <a:pPr lvl="1"/>
            <a:r>
              <a:rPr lang="zh-CN" altLang="en-US"/>
              <a:t>计算机相关的课题和项目</a:t>
            </a:r>
            <a:endParaRPr lang="zh-CN" altLang="en-US"/>
          </a:p>
          <a:p>
            <a:pPr lvl="1"/>
            <a:r>
              <a:rPr lang="zh-CN" altLang="en-US"/>
              <a:t>各专业学科与计算机交叉</a:t>
            </a:r>
            <a:r>
              <a:rPr lang="zh-CN" altLang="en-US">
                <a:sym typeface="+mn-ea"/>
              </a:rPr>
              <a:t>融合</a:t>
            </a:r>
            <a:endParaRPr lang="zh-CN" altLang="en-US"/>
          </a:p>
          <a:p>
            <a:r>
              <a:rPr lang="zh-CN" altLang="en-US"/>
              <a:t>地域环境</a:t>
            </a:r>
            <a:endParaRPr lang="zh-CN" altLang="en-US"/>
          </a:p>
          <a:p>
            <a:pPr lvl="1"/>
            <a:r>
              <a:rPr lang="zh-CN" altLang="en-US"/>
              <a:t>知名的科技产业和研发中心</a:t>
            </a:r>
            <a:endParaRPr lang="zh-CN" altLang="en-US"/>
          </a:p>
          <a:p>
            <a:pPr lvl="1"/>
            <a:r>
              <a:rPr lang="zh-CN" altLang="en-US"/>
              <a:t>相对完备的产业链</a:t>
            </a:r>
            <a:endParaRPr lang="zh-CN" altLang="en-US"/>
          </a:p>
          <a:p>
            <a:pPr lvl="1"/>
            <a:r>
              <a:rPr lang="zh-CN" altLang="en-US"/>
              <a:t>科技产业密集，人才竞争也相对激烈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>
                <a:sym typeface="+mn-ea"/>
              </a:rPr>
              <a:t>目标确定</a:t>
            </a:r>
            <a:r>
              <a:rPr lang="zh-CN" altLang="en-US" sz="2400">
                <a:sym typeface="+mn-ea"/>
              </a:rPr>
              <a:t>（算法工程师、科研员）</a:t>
            </a:r>
            <a:endParaRPr lang="zh-CN" altLang="en-US" sz="24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行业调查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</a:t>
            </a:r>
            <a:r>
              <a:rPr lang="zh-CN" altLang="en-US"/>
              <a:t>人工智能：</a:t>
            </a:r>
            <a:endParaRPr lang="zh-CN" altLang="en-US"/>
          </a:p>
          <a:p>
            <a:pPr lvl="1"/>
            <a:r>
              <a:rPr lang="zh-CN" altLang="en-US"/>
              <a:t>2021年全球人工智能软件市场规模达到370亿美金</a:t>
            </a:r>
            <a:endParaRPr lang="zh-CN" altLang="en-US"/>
          </a:p>
          <a:p>
            <a:pPr lvl="1"/>
            <a:r>
              <a:rPr lang="zh-CN" altLang="en-US"/>
              <a:t>2023年，人工智能工程师与算法工程师的中位数薪资分别为65万和66万人民币。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 sz="2800"/>
              <a:t>科研员：</a:t>
            </a:r>
            <a:endParaRPr lang="zh-CN" altLang="en-US" sz="2800"/>
          </a:p>
          <a:p>
            <a:pPr lvl="1" algn="l">
              <a:buClrTx/>
              <a:buSzTx/>
            </a:pPr>
            <a:r>
              <a:rPr lang="zh-CN" altLang="en-US"/>
              <a:t>国内顶尖的高校入职普遍使用仿美国的Tenure-track制度（非升即走），不通过考核就可能直接失业。</a:t>
            </a:r>
            <a:endParaRPr lang="zh-CN" altLang="en-US"/>
          </a:p>
          <a:p>
            <a:pPr lvl="1" algn="l">
              <a:buClrTx/>
              <a:buSzTx/>
            </a:pPr>
            <a:r>
              <a:rPr lang="zh-CN" altLang="en-US"/>
              <a:t>据目前了解，就浙大而言，百人计划研究员招进来有六年的考核期，在六年内拿不出能发在顶刊上的成果就无法通过考核。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10" name="图片 10" descr="9f2ec1450d1de6b604a1daf6e5c8ec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36995" y="103505"/>
            <a:ext cx="5446395" cy="2684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目标确定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算法工程师：</a:t>
            </a:r>
            <a:endParaRPr lang="zh-CN" altLang="en-US"/>
          </a:p>
          <a:p>
            <a:pPr lvl="1"/>
            <a:r>
              <a:rPr lang="zh-CN" altLang="en-US"/>
              <a:t>工作内容：软件：设计底层逻辑，实现具体功能，优化算法过程。</a:t>
            </a:r>
            <a:endParaRPr lang="zh-CN" altLang="en-US"/>
          </a:p>
          <a:p>
            <a:pPr marL="1371600" lvl="3" indent="457200">
              <a:buNone/>
            </a:pPr>
            <a:r>
              <a:rPr lang="zh-CN" altLang="en-US" sz="2400"/>
              <a:t>人工智能：建构大模型，设计训练算法，运营分析，展示成果。</a:t>
            </a:r>
            <a:endParaRPr lang="zh-CN" altLang="en-US" sz="2400"/>
          </a:p>
          <a:p>
            <a:pPr lvl="1"/>
            <a:r>
              <a:rPr lang="zh-CN" altLang="en-US"/>
              <a:t>胜任条件：使用算法的熟练程度、灵活的思维能力和创造力</a:t>
            </a:r>
            <a:endParaRPr lang="zh-CN" altLang="en-US"/>
          </a:p>
          <a:p>
            <a:pPr lvl="1"/>
            <a:r>
              <a:rPr lang="zh-CN" altLang="en-US"/>
              <a:t>发展空间：带队能力和协调能力</a:t>
            </a:r>
            <a:r>
              <a:rPr lang="en-US" altLang="zh-CN"/>
              <a:t>-&gt;PM（项目经理）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                     知识储备和研究能力-&gt;向更有技术性的研发岗位</a:t>
            </a:r>
            <a:endParaRPr lang="en-US" altLang="zh-CN"/>
          </a:p>
          <a:p>
            <a:pPr lvl="1"/>
            <a:r>
              <a:rPr lang="zh-CN" altLang="en-US"/>
              <a:t>工资待遇：应届生算法岗35+（以拼多多为例）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ZjdhNzc1OTlhMWQzMjdkN2E0ZTA4MTQ5NDEzZWE1OG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1844</Words>
  <Application>WPS 演示</Application>
  <PresentationFormat>宽屏</PresentationFormat>
  <Paragraphs>144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目标确定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Steven_Laptop</dc:creator>
  <cp:lastModifiedBy>WPS_1174546026</cp:lastModifiedBy>
  <cp:revision>6</cp:revision>
  <dcterms:created xsi:type="dcterms:W3CDTF">2023-08-09T12:44:00Z</dcterms:created>
  <dcterms:modified xsi:type="dcterms:W3CDTF">2024-01-09T16:10:57Z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