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7" r:id="rId6"/>
    <p:sldId id="297" r:id="rId7"/>
    <p:sldId id="289" r:id="rId8"/>
    <p:sldId id="303" r:id="rId9"/>
    <p:sldId id="302" r:id="rId10"/>
    <p:sldId id="301" r:id="rId11"/>
    <p:sldId id="298" r:id="rId12"/>
    <p:sldId id="300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91842-B168-4FD2-81F5-7B04B718F554}" v="55" dt="2024-04-05T22:48:1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899" autoAdjust="0"/>
  </p:normalViewPr>
  <p:slideViewPr>
    <p:cSldViewPr snapToGrid="0" snapToObjects="1" showGuides="1">
      <p:cViewPr>
        <p:scale>
          <a:sx n="66" d="100"/>
          <a:sy n="66" d="100"/>
        </p:scale>
        <p:origin x="1800" y="32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tx2">
                <a:lumMod val="60000"/>
                <a:lumOff val="40000"/>
              </a:schemeClr>
            </a:gs>
            <a:gs pos="51000">
              <a:schemeClr val="accent3">
                <a:lumMod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rmAutofit/>
          </a:bodyPr>
          <a:lstStyle/>
          <a:p>
            <a:r>
              <a:rPr lang="en-US" err="1"/>
              <a:t>CeeVeasily</a:t>
            </a:r>
            <a:endParaRPr lang="en-US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ZA" b="1" dirty="0"/>
              <a:t>Kabelo M </a:t>
            </a:r>
            <a:r>
              <a:rPr lang="en-ZA" b="1" dirty="0" err="1"/>
              <a:t>Rankaone</a:t>
            </a:r>
            <a:r>
              <a:rPr lang="en-ZA" b="1" dirty="0"/>
              <a:t>- 2603828</a:t>
            </a:r>
          </a:p>
          <a:p>
            <a:pPr>
              <a:spcAft>
                <a:spcPts val="600"/>
              </a:spcAft>
            </a:pPr>
            <a:r>
              <a:rPr lang="en-ZA" b="1" dirty="0"/>
              <a:t>Nathan Joesph- 2540381</a:t>
            </a:r>
          </a:p>
          <a:p>
            <a:pPr>
              <a:spcAft>
                <a:spcPts val="600"/>
              </a:spcAft>
            </a:pPr>
            <a:r>
              <a:rPr lang="en-ZA" b="1" dirty="0"/>
              <a:t>Tapiwa </a:t>
            </a:r>
            <a:r>
              <a:rPr lang="en-ZA" b="1" dirty="0" err="1"/>
              <a:t>Mazarura</a:t>
            </a:r>
            <a:r>
              <a:rPr lang="en-ZA" b="1" dirty="0"/>
              <a:t>- 2581366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D6C73A1-6767-3B86-AD7D-A597B63EE1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64" r="2964"/>
          <a:stretch/>
        </p:blipFill>
        <p:spPr>
          <a:xfrm>
            <a:off x="6443482" y="812526"/>
            <a:ext cx="4636008" cy="4928148"/>
          </a:xfrm>
        </p:spPr>
      </p:pic>
      <p:sp>
        <p:nvSpPr>
          <p:cNvPr id="33" name="Slide Number Placeholder 4" hidden="1">
            <a:extLst>
              <a:ext uri="{FF2B5EF4-FFF2-40B4-BE49-F238E27FC236}">
                <a16:creationId xmlns:a16="http://schemas.microsoft.com/office/drawing/2014/main" id="{8F42FE5E-C370-B275-59E0-E3A6545913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61B76A3-8944-510D-1AE9-56BBBD04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22E19E8-E326-009B-B262-F0DFCA4F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/>
          <a:p>
            <a:endParaRPr lang="en-US" dirty="0"/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We are transforming the landscape of job seeking, empowering individuals to showcase their true potential with well constructed CVs.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Let's shape the future of employment, one CV at a time.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43AB2-1114-03DC-8180-8A360AE0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941EF-5F7A-F703-A0F5-98FA538B2D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463675" cy="2476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sp>
        <p:nvSpPr>
          <p:cNvPr id="9" name="Date Placeholder 8" hidden="1">
            <a:extLst>
              <a:ext uri="{FF2B5EF4-FFF2-40B4-BE49-F238E27FC236}">
                <a16:creationId xmlns:a16="http://schemas.microsoft.com/office/drawing/2014/main" id="{BC566FA7-7125-7196-9939-C35F4ECB03B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52238" y="6400800"/>
            <a:ext cx="639762" cy="2476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20XX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AC7B075-23F6-AF8B-69B5-0058A2F12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64" r="2964"/>
          <a:stretch/>
        </p:blipFill>
        <p:spPr>
          <a:xfrm>
            <a:off x="7462054" y="964926"/>
            <a:ext cx="4636008" cy="49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7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DM Sans Medium"/>
              </a:rPr>
              <a:t>Problem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7" y="3054096"/>
            <a:ext cx="5669673" cy="2029181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There is a lot of global unemployment</a:t>
            </a:r>
          </a:p>
          <a:p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A big problem for the unemployed is generating competitive CV’s</a:t>
            </a:r>
          </a:p>
          <a:p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Many employers discard prospective employees because of missing information and poorly structured CV’s</a:t>
            </a:r>
          </a:p>
          <a:p>
            <a:endParaRPr lang="en-US" dirty="0"/>
          </a:p>
          <a:p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 descr="A group of resumes with a marker and a pen&#10;&#10;Description automatically generated">
            <a:extLst>
              <a:ext uri="{FF2B5EF4-FFF2-40B4-BE49-F238E27FC236}">
                <a16:creationId xmlns:a16="http://schemas.microsoft.com/office/drawing/2014/main" id="{D3334742-B111-A387-2993-15EFA1C096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597" r="21597"/>
          <a:stretch>
            <a:fillRect/>
          </a:stretch>
        </p:blipFill>
        <p:spPr>
          <a:xfrm>
            <a:off x="8306488" y="86798"/>
            <a:ext cx="3816000" cy="6560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9314-1650-6597-49D3-A949BFD7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6" y="1185279"/>
            <a:ext cx="8422706" cy="1709928"/>
          </a:xfrm>
        </p:spPr>
        <p:txBody>
          <a:bodyPr/>
          <a:lstStyle/>
          <a:p>
            <a:r>
              <a:rPr lang="en-ZA" sz="3600" dirty="0"/>
              <a:t>Beneficiaries and Opportunity</a:t>
            </a:r>
          </a:p>
        </p:txBody>
      </p:sp>
      <p:pic>
        <p:nvPicPr>
          <p:cNvPr id="7" name="Picture Placeholder 6" descr="A close-up of several hands holding each other&#10;&#10;Description automatically generated">
            <a:extLst>
              <a:ext uri="{FF2B5EF4-FFF2-40B4-BE49-F238E27FC236}">
                <a16:creationId xmlns:a16="http://schemas.microsoft.com/office/drawing/2014/main" id="{6B4B4929-F6A6-28CD-24D3-51CC579B36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597" r="21597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DB2E6-3685-79A1-6666-4BCA9A49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66" y="2066003"/>
            <a:ext cx="5944976" cy="3371235"/>
          </a:xfrm>
        </p:spPr>
        <p:txBody>
          <a:bodyPr/>
          <a:lstStyle/>
          <a:p>
            <a:r>
              <a:rPr lang="en-ZA" b="1" u="sng" dirty="0"/>
              <a:t>Beneficiaries:</a:t>
            </a:r>
            <a:r>
              <a:rPr lang="en-ZA" dirty="0"/>
              <a:t>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ZA" dirty="0"/>
              <a:t>Students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ZA" dirty="0"/>
              <a:t>Graduates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ZA" dirty="0"/>
              <a:t>Unemployed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ZA" dirty="0"/>
              <a:t>Employers – they will have the correct info needed therefore more streamlined approach to recruitment </a:t>
            </a:r>
          </a:p>
          <a:p>
            <a:r>
              <a:rPr lang="en-ZA" b="1" u="sng" dirty="0"/>
              <a:t>Opportunity: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ZA" dirty="0"/>
              <a:t>Templates don’t help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ZA" dirty="0"/>
              <a:t>No current system that gives feedback on CV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ZA" dirty="0"/>
              <a:t>Too much variety in how CVs look and what information must be there (</a:t>
            </a:r>
            <a:r>
              <a:rPr lang="en-ZA" dirty="0" err="1"/>
              <a:t>ie</a:t>
            </a:r>
            <a:r>
              <a:rPr lang="en-ZA" dirty="0"/>
              <a:t> picture vs no picture)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4495B-7F98-8735-04E1-76FCC515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664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311" y="1620225"/>
            <a:ext cx="2785857" cy="267647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Solution</a:t>
            </a:r>
          </a:p>
          <a:p>
            <a:pPr lvl="1"/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CeeVeasily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offers an innovative machine learning solution to predict and enhance CV quality.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8498" y="1620225"/>
            <a:ext cx="2720518" cy="2676472"/>
          </a:xfrm>
          <a:solidFill>
            <a:schemeClr val="bg1"/>
          </a:solidFill>
        </p:spPr>
        <p:txBody>
          <a:bodyPr/>
          <a:lstStyle/>
          <a:p>
            <a:r>
              <a:rPr lang="en-ZA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30737" y="1620225"/>
            <a:ext cx="2720518" cy="2676472"/>
          </a:xfrm>
          <a:solidFill>
            <a:schemeClr val="bg1"/>
          </a:solidFill>
        </p:spPr>
        <p:txBody>
          <a:bodyPr/>
          <a:lstStyle/>
          <a:p>
            <a:r>
              <a:rPr lang="en-ZA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Evaluation:</a:t>
            </a:r>
          </a:p>
          <a:p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Test CVs are fed into our model to receive personalized recommendations for improvement.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3930" y="3597669"/>
            <a:ext cx="2785857" cy="2676472"/>
          </a:xfrm>
          <a:solidFill>
            <a:schemeClr val="bg1"/>
          </a:solidFill>
        </p:spPr>
        <p:txBody>
          <a:bodyPr/>
          <a:lstStyle/>
          <a:p>
            <a:br>
              <a:rPr lang="en-US" dirty="0"/>
            </a:br>
            <a:endParaRPr lang="en-US" altLang="zh-CN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61508" y="3597669"/>
            <a:ext cx="2720518" cy="2676472"/>
          </a:xfrm>
          <a:solidFill>
            <a:schemeClr val="bg1"/>
          </a:solidFill>
        </p:spPr>
        <p:txBody>
          <a:bodyPr/>
          <a:lstStyle/>
          <a:p>
            <a:r>
              <a:rPr lang="en-ZA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F5226-9FEC-1C9F-2E50-5ECF82DEE40E}"/>
              </a:ext>
            </a:extLst>
          </p:cNvPr>
          <p:cNvSpPr txBox="1"/>
          <p:nvPr/>
        </p:nvSpPr>
        <p:spPr>
          <a:xfrm>
            <a:off x="2840243" y="4685254"/>
            <a:ext cx="249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latin typeface="+mj-lt"/>
              </a:rPr>
              <a:t>Data Collection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15B6E-3D50-3F9E-04AA-8698582027B6}"/>
              </a:ext>
            </a:extLst>
          </p:cNvPr>
          <p:cNvSpPr txBox="1"/>
          <p:nvPr/>
        </p:nvSpPr>
        <p:spPr>
          <a:xfrm>
            <a:off x="4850875" y="2614633"/>
            <a:ext cx="249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latin typeface="+mj-lt"/>
              </a:rPr>
              <a:t>Data Formatting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1700B-6144-F496-ECBC-108BD625B237}"/>
              </a:ext>
            </a:extLst>
          </p:cNvPr>
          <p:cNvSpPr txBox="1"/>
          <p:nvPr/>
        </p:nvSpPr>
        <p:spPr>
          <a:xfrm>
            <a:off x="7197820" y="4764286"/>
            <a:ext cx="249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latin typeface="+mj-lt"/>
              </a:rPr>
              <a:t>ML approach</a:t>
            </a:r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8B1C68-75B3-74EE-1382-92EACA0C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400" dirty="0"/>
              <a:t>Data collection and formatting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9629C6-55DD-31E0-967C-A38D0971F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Collection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07338C-EE36-D10F-A5C7-088BB45E2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We collect diverse CVs with their job outcomes from various companies to train our predictive model effectively. 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1610FB-14F9-1BDC-0083-3DFD9FDD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Formatting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FFA0EE-02D3-0DFD-726A-4461F60548A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We want a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unified format of the CVs for consistent analysis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latin typeface="Söhne"/>
              </a:rPr>
              <a:t>When we get the CVs it can be in the form of a PNG , docx, or pdf. We want it to be in unified form of a PDF</a:t>
            </a:r>
            <a:endParaRPr lang="en-ZA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1197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192-804A-6D01-64D5-63C8C7D7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ML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EB6-C9A4-65F0-1154-1CA607A4A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Type</a:t>
            </a:r>
            <a:endParaRPr lang="en-ZA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B23BA-E9E6-1702-D544-81322F793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Supervised Learning</a:t>
            </a:r>
          </a:p>
          <a:p>
            <a:r>
              <a:rPr lang="en-ZA" dirty="0"/>
              <a:t>Labelled data consists of different CV types and the outcomes of the applications.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C9246-D758-5677-EEFF-9C0D78A4C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2627" y="4005858"/>
            <a:ext cx="10268712" cy="1505315"/>
          </a:xfrm>
        </p:spPr>
        <p:txBody>
          <a:bodyPr/>
          <a:lstStyle/>
          <a:p>
            <a:r>
              <a:rPr lang="en-ZA" dirty="0"/>
              <a:t>Algorithm and Feature’s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DA537-7B10-0C81-0366-D62BE27671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ZA" dirty="0"/>
              <a:t>Probabilistic prediction using Naïve Bayes</a:t>
            </a:r>
          </a:p>
          <a:p>
            <a:r>
              <a:rPr lang="en-ZA" dirty="0"/>
              <a:t>Features of the data include whether the CV has a profile picture, the sequence of information and the types of information included or excluded.</a:t>
            </a:r>
          </a:p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D494-3676-6CFA-60A4-1D1D5320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256C7-8453-88FD-24F3-D29457F5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04A65C-914E-18CF-AA48-B56CF304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08519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291A2D-B373-7E1C-E5C7-A9318C45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Issues in fitting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ADD055-E7FF-710A-CC73-788C2D330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Under-fitting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0360AA-DC30-6CFF-9F03-0F593AA9F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There is a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risk of oversimplifying CV analysis (too little features) , leading to inadequate recommendations.</a:t>
            </a:r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B1A019-4916-C91F-88BC-B8C8F5889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Over-fitting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DD6F24-9173-8A95-0047-3D314B093F2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This could result in overly specific recommendations that may not generalize well to diverse job applications.</a:t>
            </a:r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1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139F9C-15EF-FEAE-CD83-AF54FB21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70" y="1604772"/>
            <a:ext cx="3697224" cy="2862072"/>
          </a:xfrm>
        </p:spPr>
        <p:txBody>
          <a:bodyPr/>
          <a:lstStyle/>
          <a:p>
            <a:r>
              <a:rPr lang="en-ZA" sz="4400" dirty="0"/>
              <a:t>Deployment</a:t>
            </a:r>
            <a:r>
              <a:rPr lang="en-ZA" dirty="0"/>
              <a:t> strategy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2745E1-789D-BC2A-523A-A8ECCA4A2E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Parternships</a:t>
            </a:r>
            <a:endParaRPr lang="en-Z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1638B51-EDE7-1B3D-3D61-1206893FB8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782374" cy="338328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Collaborate with industry leaders such as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Linkedin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and indeed to enhance user experience and expand market reach.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E5B61D-8F19-0359-E1E9-8C4B4CDC2A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EA166E5-4FA8-5647-661E-AFD5CA6975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Implementation</a:t>
            </a:r>
            <a:r>
              <a:rPr lang="en-ZA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n-Z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1B17846-DC2C-7A66-29F1-B18987EB03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782374" cy="338328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Offer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CeeVeasily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as a web-based tool accessible to job seekers worldwide.</a:t>
            </a:r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353CF7-4727-5102-4871-BBBFB82E15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E47042-4988-19F0-E40A-509BDB3B55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Rollout Plan</a:t>
            </a:r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8577A90-6181-1F63-22AB-B6771D72D20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Integrate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CeeVeasily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into popular job search platforms like LinkedIn, providing seamless CV analysis for users.</a:t>
            </a:r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AB3E-9D14-63CD-DF13-54776A18F5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365125" cy="247650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3699-C1AD-78F4-2CF2-EA82871E9C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463675" cy="247650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19FF2C-1157-E51B-6660-2070DF87B7D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52238" y="6400800"/>
            <a:ext cx="639762" cy="247650"/>
          </a:xfrm>
        </p:spPr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4E46E2-EE8F-4991-B126-85FA18CA51C8}"/>
              </a:ext>
            </a:extLst>
          </p:cNvPr>
          <p:cNvSpPr/>
          <p:nvPr/>
        </p:nvSpPr>
        <p:spPr>
          <a:xfrm>
            <a:off x="4139381" y="5417820"/>
            <a:ext cx="7808779" cy="123063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677EC41-11A9-14F0-3A4E-BA326ABB90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161CB662-1492-B7D5-2BA3-948C2E4C6563}"/>
              </a:ext>
            </a:extLst>
          </p:cNvPr>
          <p:cNvSpPr txBox="1">
            <a:spLocks/>
          </p:cNvSpPr>
          <p:nvPr/>
        </p:nvSpPr>
        <p:spPr>
          <a:xfrm>
            <a:off x="5666627" y="4200316"/>
            <a:ext cx="3840480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Revenue Model</a:t>
            </a:r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368D2C8D-468F-039C-ECA9-0465BD236236}"/>
              </a:ext>
            </a:extLst>
          </p:cNvPr>
          <p:cNvSpPr txBox="1">
            <a:spLocks/>
          </p:cNvSpPr>
          <p:nvPr/>
        </p:nvSpPr>
        <p:spPr>
          <a:xfrm>
            <a:off x="5666627" y="4479390"/>
            <a:ext cx="5640470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ZA"/>
              <a:t>The partnership with LinkedIn will be the main source of income. As it becomes more popular we would implement subscriptions to use our services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632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660B7AA-8026-6E73-1B05-F18F9ABE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AAF99FB-DFD2-6E30-6E5F-D19043D8F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Privacy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6CC8824-1321-BE6B-CBC3-EAAB5D79A9E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ZA" dirty="0"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ZA" dirty="0"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uring formatting we block out names and faces (if there are) by blurring them out</a:t>
            </a:r>
          </a:p>
          <a:p>
            <a:r>
              <a:rPr lang="en-ZA" dirty="0"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This decreases any chance of issues involving identity theft</a:t>
            </a:r>
            <a:endParaRPr lang="en-ZA" dirty="0">
              <a:effectLst/>
              <a:latin typeface="Söhne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6F65D-C77A-615B-A051-ED7BDC79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37F4DB7-237C-B10D-613F-F4223077910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ZA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Safeguards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Footer Placeholder 9">
            <a:extLst>
              <a:ext uri="{FF2B5EF4-FFF2-40B4-BE49-F238E27FC236}">
                <a16:creationId xmlns:a16="http://schemas.microsoft.com/office/drawing/2014/main" id="{9E583786-B4C0-C02D-5215-B802D570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92E075A-E3A9-6291-6BCC-27DD418489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We do not want to retain any personal information from our training data (personal CVs)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9328A256-2A8F-3F91-E981-4059EF89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20XX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A44550C-9965-7CC1-3EFC-E15664E1124F}"/>
              </a:ext>
            </a:extLst>
          </p:cNvPr>
          <p:cNvSpPr txBox="1">
            <a:spLocks/>
          </p:cNvSpPr>
          <p:nvPr/>
        </p:nvSpPr>
        <p:spPr>
          <a:xfrm>
            <a:off x="4537468" y="4007172"/>
            <a:ext cx="6408671" cy="1330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371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We will blur out any personal information in training data such as names, pictures and addresses</a:t>
            </a:r>
          </a:p>
          <a:p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  <a:cs typeface="Times New Roman" panose="02020603050405020304" pitchFamily="18" charset="0"/>
              </a:rPr>
              <a:t>This can decrease the risk of identity theft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9334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5516B061455F4FB2B8262165D00298" ma:contentTypeVersion="4" ma:contentTypeDescription="Create a new document." ma:contentTypeScope="" ma:versionID="e05015682c1c4005c78b90e7f7f85569">
  <xsd:schema xmlns:xsd="http://www.w3.org/2001/XMLSchema" xmlns:xs="http://www.w3.org/2001/XMLSchema" xmlns:p="http://schemas.microsoft.com/office/2006/metadata/properties" xmlns:ns3="2fc2922d-4f86-422e-9a9a-eacf72a19a55" targetNamespace="http://schemas.microsoft.com/office/2006/metadata/properties" ma:root="true" ma:fieldsID="ca8992a5dea59648be623cd4cb9b6ae4" ns3:_="">
    <xsd:import namespace="2fc2922d-4f86-422e-9a9a-eacf72a19a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2922d-4f86-422e-9a9a-eacf72a19a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purl.org/dc/dcmitype/"/>
    <ds:schemaRef ds:uri="http://purl.org/dc/terms/"/>
    <ds:schemaRef ds:uri="2fc2922d-4f86-422e-9a9a-eacf72a19a55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3AA08D-4A9D-4A33-A899-F3EF07C4B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c2922d-4f86-422e-9a9a-eacf72a19a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{E0CF3D92-81DE-4E5A-A76C-91A6D95C0A11}tf11429527_win32</Template>
  <TotalTime>2134</TotalTime>
  <Words>512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Calibri</vt:lpstr>
      <vt:lpstr>Century Gothic</vt:lpstr>
      <vt:lpstr>DM Sans Medium</vt:lpstr>
      <vt:lpstr>Karla</vt:lpstr>
      <vt:lpstr>Söhne</vt:lpstr>
      <vt:lpstr>Univers Condensed Light</vt:lpstr>
      <vt:lpstr>Office Theme</vt:lpstr>
      <vt:lpstr>CeeVeasily</vt:lpstr>
      <vt:lpstr>Problem </vt:lpstr>
      <vt:lpstr>Beneficiaries and Opportunity</vt:lpstr>
      <vt:lpstr>Solution Overview</vt:lpstr>
      <vt:lpstr>Data collection and formatting</vt:lpstr>
      <vt:lpstr>ML Approach</vt:lpstr>
      <vt:lpstr>Issues in fitting</vt:lpstr>
      <vt:lpstr>Deployment strategy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CeeVeasily</dc:title>
  <dc:creator>Nathan Joseph</dc:creator>
  <cp:lastModifiedBy>Nathan Joseph</cp:lastModifiedBy>
  <cp:revision>2</cp:revision>
  <dcterms:created xsi:type="dcterms:W3CDTF">2024-04-04T11:20:14Z</dcterms:created>
  <dcterms:modified xsi:type="dcterms:W3CDTF">2024-04-05T22:54:21Z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0x010100CD5516B061455F4FB2B8262165D00298</vt:lpwstr>
  </property>
</Properties>
</file>