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Amatic SC" panose="00000500000000000000" pitchFamily="2" charset="-79"/>
      <p:regular r:id="rId48"/>
      <p:bold r:id="rId49"/>
    </p:embeddedFont>
    <p:embeddedFont>
      <p:font typeface="Merriweather" panose="00000500000000000000" pitchFamily="2" charset="0"/>
      <p:regular r:id="rId50"/>
      <p:bold r:id="rId51"/>
      <p:italic r:id="rId52"/>
      <p:boldItalic r:id="rId53"/>
    </p:embeddedFont>
    <p:embeddedFont>
      <p:font typeface="Source Code Pro" panose="020B0509030403020204" pitchFamily="49"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f7686d40e_0_6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f7686d40e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1f7686d40e_0_6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1f7686d40e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f7686d40e_0_6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1f7686d40e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f7686d40e_0_6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1f7686d40e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1f7686d40e_0_6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1f7686d40e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1f7686d40e_0_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1f7686d40e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1f7686d40e_0_7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1f7686d40e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1f7686d40e_0_7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1f7686d40e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f7686d40e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1f7686d40e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1f7686d40e_0_7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1f7686d40e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1f7686d40e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1f7686d40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1f7686d40e_0_7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1f7686d40e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1f7686d40e_0_7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1f7686d40e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1f7686d40e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1f7686d40e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1f7686d40e_0_7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1f7686d40e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1f7686d40e_0_3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1f7686d40e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1f7686d40e_0_7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1f7686d40e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1f7686d40e_0_8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1f7686d40e_0_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1f7686d40e_0_8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1f7686d40e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1f7686d40e_0_8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1f7686d40e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1f7686d40e_0_8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1f7686d40e_0_8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1f7686d40e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1f7686d40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1f7686d40e_0_8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1f7686d40e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1f7686d40e_0_8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1f7686d40e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1f7686d40e_0_8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1f7686d40e_0_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1f7686d40e_0_8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1f7686d40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1f7686d40e_0_8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1f7686d40e_0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1f7686d40e_0_8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1f7686d40e_0_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1f7686d40e_0_8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1f7686d40e_0_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1f7686d40e_0_9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1f7686d40e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1f7686d40e_0_9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1f7686d40e_0_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1f7686d40e_0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1f7686d40e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f7686d40e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1f7686d40e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1f7686d40e_0_6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1f7686d40e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1f7686d40e_0_6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1f7686d40e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1f7686d40e_0_6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1f7686d40e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1f7686d40e_0_4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1f7686d40e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1f7686d40e_0_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1f7686d40e_0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1f7686d40e_0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1f7686d40e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f7686d40e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f7686d40e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1f7686d40e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1f7686d40e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1f7686d40e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1f7686d40e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1f7686d40e_0_6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1f7686d40e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1f7686d40e_0_6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1f7686d40e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49.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53.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p>
            <a:pPr marL="0" lvl="0" indent="0" algn="ctr" rtl="0">
              <a:lnSpc>
                <a:spcPct val="150000"/>
              </a:lnSpc>
              <a:spcBef>
                <a:spcPts val="0"/>
              </a:spcBef>
              <a:spcAft>
                <a:spcPts val="0"/>
              </a:spcAft>
              <a:buNone/>
            </a:pPr>
            <a:r>
              <a:rPr lang="en-GB" sz="3000">
                <a:latin typeface="Merriweather"/>
                <a:ea typeface="Merriweather"/>
                <a:cs typeface="Merriweather"/>
                <a:sym typeface="Merriweather"/>
              </a:rPr>
              <a:t>Capstone Project</a:t>
            </a:r>
            <a:endParaRPr sz="3000">
              <a:latin typeface="Merriweather"/>
              <a:ea typeface="Merriweather"/>
              <a:cs typeface="Merriweather"/>
              <a:sym typeface="Merriweather"/>
            </a:endParaRPr>
          </a:p>
          <a:p>
            <a:pPr marL="0" lvl="0" indent="0" algn="ctr" rtl="0">
              <a:spcBef>
                <a:spcPts val="0"/>
              </a:spcBef>
              <a:spcAft>
                <a:spcPts val="0"/>
              </a:spcAft>
              <a:buNone/>
            </a:pPr>
            <a:r>
              <a:rPr lang="en-GB" sz="3000">
                <a:latin typeface="Merriweather"/>
                <a:ea typeface="Merriweather"/>
                <a:cs typeface="Merriweather"/>
                <a:sym typeface="Merriweather"/>
              </a:rPr>
              <a:t>Health Insurance - Cross Sell Prediction</a:t>
            </a:r>
            <a:endParaRPr sz="3000"/>
          </a:p>
        </p:txBody>
      </p:sp>
      <p:sp>
        <p:nvSpPr>
          <p:cNvPr id="57" name="Google Shape;57;p13"/>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solidFill>
                  <a:schemeClr val="lt1"/>
                </a:solidFill>
              </a:rPr>
              <a:t>By Tapomay Sahoo and </a:t>
            </a:r>
            <a:r>
              <a:rPr lang="en-GB" dirty="0" err="1">
                <a:solidFill>
                  <a:schemeClr val="lt1"/>
                </a:solidFill>
              </a:rPr>
              <a:t>Shivam</a:t>
            </a:r>
            <a:r>
              <a:rPr lang="en-GB" dirty="0">
                <a:solidFill>
                  <a:schemeClr val="lt1"/>
                </a:solidFill>
              </a:rPr>
              <a:t> Tiwari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What is the distribution of the age of the customers?</a:t>
            </a:r>
            <a:endParaRPr sz="1900" b="0">
              <a:latin typeface="Merriweather"/>
              <a:ea typeface="Merriweather"/>
              <a:cs typeface="Merriweather"/>
              <a:sym typeface="Merriweather"/>
            </a:endParaRPr>
          </a:p>
        </p:txBody>
      </p:sp>
      <p:sp>
        <p:nvSpPr>
          <p:cNvPr id="117" name="Google Shape;117;p22"/>
          <p:cNvSpPr txBox="1">
            <a:spLocks noGrp="1"/>
          </p:cNvSpPr>
          <p:nvPr>
            <p:ph type="body" idx="1"/>
          </p:nvPr>
        </p:nvSpPr>
        <p:spPr>
          <a:xfrm>
            <a:off x="311700" y="3169825"/>
            <a:ext cx="8520600" cy="1779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The distribution of the age of the customers is positively skewed. Its mean is somewhat close to 38.82 whereas the median is 36.</a:t>
            </a:r>
            <a:endParaRPr sz="9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9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The distribution of age for the customers who responded positively is a more like Gaussian distribution with mean and median both almost equal. Mean is 43.43 whereas median is 43. </a:t>
            </a:r>
            <a:endParaRPr sz="9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9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The middle-aged customers showed more interest in our vehicle insurance.</a:t>
            </a:r>
            <a:endParaRPr sz="9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9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Since the negative responses are high in number, the distribution of age in the negative responses resemble the distribution of age in the overall dataset.</a:t>
            </a:r>
            <a:endParaRPr sz="9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9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The mean here is 38.17 and the median is 34.</a:t>
            </a:r>
            <a:endParaRPr sz="900">
              <a:solidFill>
                <a:srgbClr val="000000"/>
              </a:solidFill>
              <a:highlight>
                <a:srgbClr val="FFFFFE"/>
              </a:highlight>
              <a:latin typeface="Merriweather"/>
              <a:ea typeface="Merriweather"/>
              <a:cs typeface="Merriweather"/>
              <a:sym typeface="Merriweather"/>
            </a:endParaRPr>
          </a:p>
        </p:txBody>
      </p:sp>
      <p:pic>
        <p:nvPicPr>
          <p:cNvPr id="118" name="Google Shape;118;p22"/>
          <p:cNvPicPr preferRelativeResize="0"/>
          <p:nvPr/>
        </p:nvPicPr>
        <p:blipFill>
          <a:blip r:embed="rId3">
            <a:alphaModFix/>
          </a:blip>
          <a:stretch>
            <a:fillRect/>
          </a:stretch>
        </p:blipFill>
        <p:spPr>
          <a:xfrm>
            <a:off x="113575" y="1036925"/>
            <a:ext cx="3082500" cy="2008772"/>
          </a:xfrm>
          <a:prstGeom prst="rect">
            <a:avLst/>
          </a:prstGeom>
          <a:noFill/>
          <a:ln>
            <a:noFill/>
          </a:ln>
        </p:spPr>
      </p:pic>
      <p:pic>
        <p:nvPicPr>
          <p:cNvPr id="119" name="Google Shape;119;p22"/>
          <p:cNvPicPr preferRelativeResize="0"/>
          <p:nvPr/>
        </p:nvPicPr>
        <p:blipFill>
          <a:blip r:embed="rId4">
            <a:alphaModFix/>
          </a:blip>
          <a:stretch>
            <a:fillRect/>
          </a:stretch>
        </p:blipFill>
        <p:spPr>
          <a:xfrm>
            <a:off x="3196076" y="1036925"/>
            <a:ext cx="3000099" cy="1975150"/>
          </a:xfrm>
          <a:prstGeom prst="rect">
            <a:avLst/>
          </a:prstGeom>
          <a:noFill/>
          <a:ln>
            <a:noFill/>
          </a:ln>
        </p:spPr>
      </p:pic>
      <p:pic>
        <p:nvPicPr>
          <p:cNvPr id="120" name="Google Shape;120;p22"/>
          <p:cNvPicPr preferRelativeResize="0"/>
          <p:nvPr/>
        </p:nvPicPr>
        <p:blipFill>
          <a:blip r:embed="rId5">
            <a:alphaModFix/>
          </a:blip>
          <a:stretch>
            <a:fillRect/>
          </a:stretch>
        </p:blipFill>
        <p:spPr>
          <a:xfrm>
            <a:off x="6059846" y="1063775"/>
            <a:ext cx="2989704" cy="194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What is the distribution of customers with a driving license?</a:t>
            </a:r>
            <a:endParaRPr sz="1900" b="0">
              <a:latin typeface="Merriweather"/>
              <a:ea typeface="Merriweather"/>
              <a:cs typeface="Merriweather"/>
              <a:sym typeface="Merriweather"/>
            </a:endParaRPr>
          </a:p>
        </p:txBody>
      </p:sp>
      <p:sp>
        <p:nvSpPr>
          <p:cNvPr id="126" name="Google Shape;126;p23"/>
          <p:cNvSpPr txBox="1">
            <a:spLocks noGrp="1"/>
          </p:cNvSpPr>
          <p:nvPr>
            <p:ph type="body" idx="1"/>
          </p:nvPr>
        </p:nvSpPr>
        <p:spPr>
          <a:xfrm>
            <a:off x="311700" y="1228675"/>
            <a:ext cx="4260300" cy="3340200"/>
          </a:xfrm>
          <a:prstGeom prst="rect">
            <a:avLst/>
          </a:prstGeom>
        </p:spPr>
        <p:txBody>
          <a:bodyPr spcFirstLastPara="1" wrap="square" lIns="91425" tIns="91425" rIns="91425" bIns="91425" anchor="ctr" anchorCtr="0">
            <a:normAutofit/>
          </a:bodyPr>
          <a:lstStyle/>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Almost everyone targeted holds a vehicle insurance, as expected. Only 0.21% of the customers targeted don't have a driving license.</a:t>
            </a:r>
            <a:endParaRPr sz="1400">
              <a:latin typeface="Merriweather"/>
              <a:ea typeface="Merriweather"/>
              <a:cs typeface="Merriweather"/>
              <a:sym typeface="Merriweather"/>
            </a:endParaRPr>
          </a:p>
        </p:txBody>
      </p:sp>
      <p:pic>
        <p:nvPicPr>
          <p:cNvPr id="127" name="Google Shape;127;p23"/>
          <p:cNvPicPr preferRelativeResize="0"/>
          <p:nvPr/>
        </p:nvPicPr>
        <p:blipFill>
          <a:blip r:embed="rId3">
            <a:alphaModFix/>
          </a:blip>
          <a:stretch>
            <a:fillRect/>
          </a:stretch>
        </p:blipFill>
        <p:spPr>
          <a:xfrm>
            <a:off x="4648200" y="1431538"/>
            <a:ext cx="4267201" cy="29344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Which are the top 10 region codes and what are their performances?</a:t>
            </a:r>
            <a:endParaRPr sz="1900" b="0">
              <a:latin typeface="Merriweather"/>
              <a:ea typeface="Merriweather"/>
              <a:cs typeface="Merriweather"/>
              <a:sym typeface="Merriweather"/>
            </a:endParaRPr>
          </a:p>
        </p:txBody>
      </p:sp>
      <p:sp>
        <p:nvSpPr>
          <p:cNvPr id="133" name="Google Shape;133;p24"/>
          <p:cNvSpPr txBox="1">
            <a:spLocks noGrp="1"/>
          </p:cNvSpPr>
          <p:nvPr>
            <p:ph type="body" idx="1"/>
          </p:nvPr>
        </p:nvSpPr>
        <p:spPr>
          <a:xfrm>
            <a:off x="311700" y="3954800"/>
            <a:ext cx="8520600" cy="9945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Region with code 28 has the most customers and perhaps the highest percentage of success in terms of cross selling. Overall a very small percentage of customers from the regions with most population buy our vehicle insurances.</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It should be studied how we achieved huge success in Region 28 and perhaps implemented what worked there in the other regions.</a:t>
            </a:r>
            <a:endParaRPr sz="1000">
              <a:latin typeface="Merriweather"/>
              <a:ea typeface="Merriweather"/>
              <a:cs typeface="Merriweather"/>
              <a:sym typeface="Merriweather"/>
            </a:endParaRPr>
          </a:p>
        </p:txBody>
      </p:sp>
      <p:pic>
        <p:nvPicPr>
          <p:cNvPr id="134" name="Google Shape;134;p24"/>
          <p:cNvPicPr preferRelativeResize="0"/>
          <p:nvPr/>
        </p:nvPicPr>
        <p:blipFill>
          <a:blip r:embed="rId3">
            <a:alphaModFix/>
          </a:blip>
          <a:stretch>
            <a:fillRect/>
          </a:stretch>
        </p:blipFill>
        <p:spPr>
          <a:xfrm>
            <a:off x="1926930" y="893450"/>
            <a:ext cx="5290144" cy="2980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What is the distribution of vehicle age of the customers?</a:t>
            </a:r>
            <a:endParaRPr sz="1900" b="0">
              <a:latin typeface="Merriweather"/>
              <a:ea typeface="Merriweather"/>
              <a:cs typeface="Merriweather"/>
              <a:sym typeface="Merriweather"/>
            </a:endParaRPr>
          </a:p>
        </p:txBody>
      </p:sp>
      <p:sp>
        <p:nvSpPr>
          <p:cNvPr id="140" name="Google Shape;140;p25"/>
          <p:cNvSpPr txBox="1">
            <a:spLocks noGrp="1"/>
          </p:cNvSpPr>
          <p:nvPr>
            <p:ph type="body" idx="1"/>
          </p:nvPr>
        </p:nvSpPr>
        <p:spPr>
          <a:xfrm>
            <a:off x="311700" y="3267025"/>
            <a:ext cx="8520600" cy="1644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There are not many vehicles very old, with only 4% older than 2 years. And more than half of the customers (53%) have vehicles between the age of 1 and 2 years. Rest 43% have vehicles lesser than a year old.</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Customers with vehicles of age between 1 and 2 years have showed the most interest in our insurance. 3/4th of the customers who responded yes belong to this category. </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 share of the customers who responded no grows for those who have vehicles of age less than a year. It is perhaps they already have an existing vehicle insurance.</a:t>
            </a:r>
            <a:endParaRPr sz="1000">
              <a:solidFill>
                <a:srgbClr val="000000"/>
              </a:solidFill>
              <a:highlight>
                <a:srgbClr val="FFFFFE"/>
              </a:highlight>
              <a:latin typeface="Merriweather"/>
              <a:ea typeface="Merriweather"/>
              <a:cs typeface="Merriweather"/>
              <a:sym typeface="Merriweather"/>
            </a:endParaRPr>
          </a:p>
        </p:txBody>
      </p:sp>
      <p:pic>
        <p:nvPicPr>
          <p:cNvPr id="141" name="Google Shape;141;p25"/>
          <p:cNvPicPr preferRelativeResize="0"/>
          <p:nvPr/>
        </p:nvPicPr>
        <p:blipFill>
          <a:blip r:embed="rId3">
            <a:alphaModFix/>
          </a:blip>
          <a:stretch>
            <a:fillRect/>
          </a:stretch>
        </p:blipFill>
        <p:spPr>
          <a:xfrm>
            <a:off x="152400" y="1093850"/>
            <a:ext cx="2782704" cy="1905750"/>
          </a:xfrm>
          <a:prstGeom prst="rect">
            <a:avLst/>
          </a:prstGeom>
          <a:noFill/>
          <a:ln>
            <a:noFill/>
          </a:ln>
        </p:spPr>
      </p:pic>
      <p:pic>
        <p:nvPicPr>
          <p:cNvPr id="142" name="Google Shape;142;p25"/>
          <p:cNvPicPr preferRelativeResize="0"/>
          <p:nvPr/>
        </p:nvPicPr>
        <p:blipFill>
          <a:blip r:embed="rId4">
            <a:alphaModFix/>
          </a:blip>
          <a:stretch>
            <a:fillRect/>
          </a:stretch>
        </p:blipFill>
        <p:spPr>
          <a:xfrm>
            <a:off x="3180654" y="1093850"/>
            <a:ext cx="2782704" cy="1905750"/>
          </a:xfrm>
          <a:prstGeom prst="rect">
            <a:avLst/>
          </a:prstGeom>
          <a:noFill/>
          <a:ln>
            <a:noFill/>
          </a:ln>
        </p:spPr>
      </p:pic>
      <p:pic>
        <p:nvPicPr>
          <p:cNvPr id="143" name="Google Shape;143;p25"/>
          <p:cNvPicPr preferRelativeResize="0"/>
          <p:nvPr/>
        </p:nvPicPr>
        <p:blipFill>
          <a:blip r:embed="rId5">
            <a:alphaModFix/>
          </a:blip>
          <a:stretch>
            <a:fillRect/>
          </a:stretch>
        </p:blipFill>
        <p:spPr>
          <a:xfrm>
            <a:off x="6149684" y="1093850"/>
            <a:ext cx="2782704" cy="190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What is the distribution of vehicle damages in the dataset?</a:t>
            </a:r>
            <a:endParaRPr sz="1900" b="0">
              <a:latin typeface="Merriweather"/>
              <a:ea typeface="Merriweather"/>
              <a:cs typeface="Merriweather"/>
              <a:sym typeface="Merriweather"/>
            </a:endParaRPr>
          </a:p>
        </p:txBody>
      </p:sp>
      <p:sp>
        <p:nvSpPr>
          <p:cNvPr id="149" name="Google Shape;149;p26"/>
          <p:cNvSpPr txBox="1">
            <a:spLocks noGrp="1"/>
          </p:cNvSpPr>
          <p:nvPr>
            <p:ph type="body" idx="1"/>
          </p:nvPr>
        </p:nvSpPr>
        <p:spPr>
          <a:xfrm>
            <a:off x="311700" y="3581000"/>
            <a:ext cx="8520600" cy="12561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 distribution of customers with damaged vehicles and customers without is almost equal.</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Almost all of the customers who responded yes to buying our vehicle insurance have damaged vehicle. Only 2% don't.</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56% of customers who responded no didn't have damaged vehicles. </a:t>
            </a:r>
            <a:endParaRPr sz="1000">
              <a:solidFill>
                <a:srgbClr val="000000"/>
              </a:solidFill>
              <a:highlight>
                <a:srgbClr val="FFFFFE"/>
              </a:highlight>
              <a:latin typeface="Merriweather"/>
              <a:ea typeface="Merriweather"/>
              <a:cs typeface="Merriweather"/>
              <a:sym typeface="Merriweather"/>
            </a:endParaRPr>
          </a:p>
        </p:txBody>
      </p:sp>
      <p:pic>
        <p:nvPicPr>
          <p:cNvPr id="150" name="Google Shape;150;p26"/>
          <p:cNvPicPr preferRelativeResize="0"/>
          <p:nvPr/>
        </p:nvPicPr>
        <p:blipFill>
          <a:blip r:embed="rId3">
            <a:alphaModFix/>
          </a:blip>
          <a:stretch>
            <a:fillRect/>
          </a:stretch>
        </p:blipFill>
        <p:spPr>
          <a:xfrm>
            <a:off x="167350" y="1093850"/>
            <a:ext cx="2964049" cy="2029950"/>
          </a:xfrm>
          <a:prstGeom prst="rect">
            <a:avLst/>
          </a:prstGeom>
          <a:noFill/>
          <a:ln>
            <a:noFill/>
          </a:ln>
        </p:spPr>
      </p:pic>
      <p:pic>
        <p:nvPicPr>
          <p:cNvPr id="151" name="Google Shape;151;p26"/>
          <p:cNvPicPr preferRelativeResize="0"/>
          <p:nvPr/>
        </p:nvPicPr>
        <p:blipFill>
          <a:blip r:embed="rId4">
            <a:alphaModFix/>
          </a:blip>
          <a:stretch>
            <a:fillRect/>
          </a:stretch>
        </p:blipFill>
        <p:spPr>
          <a:xfrm>
            <a:off x="3169400" y="1156222"/>
            <a:ext cx="2872976" cy="1967579"/>
          </a:xfrm>
          <a:prstGeom prst="rect">
            <a:avLst/>
          </a:prstGeom>
          <a:noFill/>
          <a:ln>
            <a:noFill/>
          </a:ln>
        </p:spPr>
      </p:pic>
      <p:pic>
        <p:nvPicPr>
          <p:cNvPr id="152" name="Google Shape;152;p26"/>
          <p:cNvPicPr preferRelativeResize="0"/>
          <p:nvPr/>
        </p:nvPicPr>
        <p:blipFill>
          <a:blip r:embed="rId5">
            <a:alphaModFix/>
          </a:blip>
          <a:stretch>
            <a:fillRect/>
          </a:stretch>
        </p:blipFill>
        <p:spPr>
          <a:xfrm>
            <a:off x="6140550" y="1156222"/>
            <a:ext cx="2872976" cy="19675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What is the distribution of the annual premiums?</a:t>
            </a:r>
            <a:endParaRPr sz="1900" b="0">
              <a:latin typeface="Merriweather"/>
              <a:ea typeface="Merriweather"/>
              <a:cs typeface="Merriweather"/>
              <a:sym typeface="Merriweather"/>
            </a:endParaRPr>
          </a:p>
        </p:txBody>
      </p:sp>
      <p:sp>
        <p:nvSpPr>
          <p:cNvPr id="158" name="Google Shape;158;p27"/>
          <p:cNvSpPr txBox="1">
            <a:spLocks noGrp="1"/>
          </p:cNvSpPr>
          <p:nvPr>
            <p:ph type="body" idx="1"/>
          </p:nvPr>
        </p:nvSpPr>
        <p:spPr>
          <a:xfrm>
            <a:off x="311700" y="3767875"/>
            <a:ext cx="8520600" cy="103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two types of customers (ones who responded yes and ones who responded no) seem to have similar distribution of their Annual Premium. </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distribution is slightly higher for those who responded yes, but the difference is too little to seem significant for the 40-50 percentiles of the customers.</a:t>
            </a:r>
            <a:endParaRPr sz="1200">
              <a:latin typeface="Merriweather"/>
              <a:ea typeface="Merriweather"/>
              <a:cs typeface="Merriweather"/>
              <a:sym typeface="Merriweather"/>
            </a:endParaRPr>
          </a:p>
        </p:txBody>
      </p:sp>
      <p:pic>
        <p:nvPicPr>
          <p:cNvPr id="159" name="Google Shape;159;p27"/>
          <p:cNvPicPr preferRelativeResize="0"/>
          <p:nvPr/>
        </p:nvPicPr>
        <p:blipFill>
          <a:blip r:embed="rId3">
            <a:alphaModFix/>
          </a:blip>
          <a:stretch>
            <a:fillRect/>
          </a:stretch>
        </p:blipFill>
        <p:spPr>
          <a:xfrm>
            <a:off x="2424192" y="835050"/>
            <a:ext cx="4295609" cy="2850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Which are the top 10 policy sales channels and how do they perform?</a:t>
            </a:r>
            <a:endParaRPr sz="1900" b="0">
              <a:latin typeface="Merriweather"/>
              <a:ea typeface="Merriweather"/>
              <a:cs typeface="Merriweather"/>
              <a:sym typeface="Merriweather"/>
            </a:endParaRPr>
          </a:p>
        </p:txBody>
      </p:sp>
      <p:sp>
        <p:nvSpPr>
          <p:cNvPr id="165" name="Google Shape;165;p28"/>
          <p:cNvSpPr txBox="1">
            <a:spLocks noGrp="1"/>
          </p:cNvSpPr>
          <p:nvPr>
            <p:ph type="body" idx="1"/>
          </p:nvPr>
        </p:nvSpPr>
        <p:spPr>
          <a:xfrm>
            <a:off x="311700" y="3797825"/>
            <a:ext cx="8520600" cy="9879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100">
                <a:solidFill>
                  <a:srgbClr val="000000"/>
                </a:solidFill>
                <a:highlight>
                  <a:srgbClr val="FFFFFE"/>
                </a:highlight>
                <a:latin typeface="Merriweather"/>
                <a:ea typeface="Merriweather"/>
                <a:cs typeface="Merriweather"/>
                <a:sym typeface="Merriweather"/>
              </a:rPr>
              <a:t>Policy Sales Channels 26.0 and 124.0 are working way better than the others whereas the policy sales channels 152 and 160 are resources wasted with very limited or no return at all.</a:t>
            </a:r>
            <a:endParaRPr sz="11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1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100">
                <a:solidFill>
                  <a:srgbClr val="000000"/>
                </a:solidFill>
                <a:highlight>
                  <a:srgbClr val="FFFFFE"/>
                </a:highlight>
                <a:latin typeface="Merriweather"/>
                <a:ea typeface="Merriweather"/>
                <a:cs typeface="Merriweather"/>
                <a:sym typeface="Merriweather"/>
              </a:rPr>
              <a:t>It is advisable to focus the resources more on channels that do well.</a:t>
            </a:r>
            <a:endParaRPr sz="1100">
              <a:latin typeface="Merriweather"/>
              <a:ea typeface="Merriweather"/>
              <a:cs typeface="Merriweather"/>
              <a:sym typeface="Merriweather"/>
            </a:endParaRPr>
          </a:p>
        </p:txBody>
      </p:sp>
      <p:pic>
        <p:nvPicPr>
          <p:cNvPr id="166" name="Google Shape;166;p28"/>
          <p:cNvPicPr preferRelativeResize="0"/>
          <p:nvPr/>
        </p:nvPicPr>
        <p:blipFill>
          <a:blip r:embed="rId3">
            <a:alphaModFix/>
          </a:blip>
          <a:stretch>
            <a:fillRect/>
          </a:stretch>
        </p:blipFill>
        <p:spPr>
          <a:xfrm>
            <a:off x="1975925" y="797700"/>
            <a:ext cx="5192151" cy="29253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What is the distribution of customers’ vintage?</a:t>
            </a:r>
            <a:endParaRPr sz="1900" b="0">
              <a:latin typeface="Merriweather"/>
              <a:ea typeface="Merriweather"/>
              <a:cs typeface="Merriweather"/>
              <a:sym typeface="Merriweather"/>
            </a:endParaRPr>
          </a:p>
        </p:txBody>
      </p:sp>
      <p:sp>
        <p:nvSpPr>
          <p:cNvPr id="172" name="Google Shape;172;p29"/>
          <p:cNvSpPr txBox="1">
            <a:spLocks noGrp="1"/>
          </p:cNvSpPr>
          <p:nvPr>
            <p:ph type="body" idx="1"/>
          </p:nvPr>
        </p:nvSpPr>
        <p:spPr>
          <a:xfrm>
            <a:off x="311700" y="4231425"/>
            <a:ext cx="8520600" cy="6879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distribution of the customer's age with the company is same for both the types - ones who bought the vehicle insurance and ones who didn't.</a:t>
            </a:r>
            <a:endParaRPr sz="1200">
              <a:latin typeface="Merriweather"/>
              <a:ea typeface="Merriweather"/>
              <a:cs typeface="Merriweather"/>
              <a:sym typeface="Merriweather"/>
            </a:endParaRPr>
          </a:p>
        </p:txBody>
      </p:sp>
      <p:pic>
        <p:nvPicPr>
          <p:cNvPr id="173" name="Google Shape;173;p29"/>
          <p:cNvPicPr preferRelativeResize="0"/>
          <p:nvPr/>
        </p:nvPicPr>
        <p:blipFill>
          <a:blip r:embed="rId3">
            <a:alphaModFix/>
          </a:blip>
          <a:stretch>
            <a:fillRect/>
          </a:stretch>
        </p:blipFill>
        <p:spPr>
          <a:xfrm>
            <a:off x="2270687" y="945025"/>
            <a:ext cx="4602625" cy="3114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177"/>
        <p:cNvGrpSpPr/>
        <p:nvPr/>
      </p:nvGrpSpPr>
      <p:grpSpPr>
        <a:xfrm>
          <a:off x="0" y="0"/>
          <a:ext cx="0" cy="0"/>
          <a:chOff x="0" y="0"/>
          <a:chExt cx="0" cy="0"/>
        </a:xfrm>
      </p:grpSpPr>
      <p:sp>
        <p:nvSpPr>
          <p:cNvPr id="178" name="Google Shape;178;p30"/>
          <p:cNvSpPr txBox="1">
            <a:spLocks noGrp="1"/>
          </p:cNvSpPr>
          <p:nvPr>
            <p:ph type="ctrTitle"/>
          </p:nvPr>
        </p:nvSpPr>
        <p:spPr>
          <a:xfrm>
            <a:off x="311700" y="1113700"/>
            <a:ext cx="8520600" cy="26904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en-GB" sz="3600">
                <a:latin typeface="Merriweather"/>
                <a:ea typeface="Merriweather"/>
                <a:cs typeface="Merriweather"/>
                <a:sym typeface="Merriweather"/>
              </a:rPr>
              <a:t>Feature Engineering &amp; Data Pre-Processing</a:t>
            </a:r>
            <a:endParaRPr sz="3600">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Dealing with Outliers and Null Values</a:t>
            </a:r>
            <a:endParaRPr sz="2400"/>
          </a:p>
        </p:txBody>
      </p:sp>
      <p:pic>
        <p:nvPicPr>
          <p:cNvPr id="184" name="Google Shape;184;p31"/>
          <p:cNvPicPr preferRelativeResize="0"/>
          <p:nvPr/>
        </p:nvPicPr>
        <p:blipFill>
          <a:blip r:embed="rId3">
            <a:alphaModFix/>
          </a:blip>
          <a:stretch>
            <a:fillRect/>
          </a:stretch>
        </p:blipFill>
        <p:spPr>
          <a:xfrm>
            <a:off x="311700" y="3639725"/>
            <a:ext cx="2933700" cy="1238250"/>
          </a:xfrm>
          <a:prstGeom prst="rect">
            <a:avLst/>
          </a:prstGeom>
          <a:noFill/>
          <a:ln>
            <a:noFill/>
          </a:ln>
        </p:spPr>
      </p:pic>
      <p:sp>
        <p:nvSpPr>
          <p:cNvPr id="185" name="Google Shape;185;p31"/>
          <p:cNvSpPr txBox="1"/>
          <p:nvPr/>
        </p:nvSpPr>
        <p:spPr>
          <a:xfrm>
            <a:off x="3939850" y="3775400"/>
            <a:ext cx="4841100" cy="10707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900">
                <a:highlight>
                  <a:srgbClr val="FFFFFE"/>
                </a:highlight>
                <a:latin typeface="Merriweather"/>
                <a:ea typeface="Merriweather"/>
                <a:cs typeface="Merriweather"/>
                <a:sym typeface="Merriweather"/>
              </a:rPr>
              <a:t>We found no missing values in the dataset.</a:t>
            </a:r>
            <a:endParaRPr sz="900">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900">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900">
                <a:highlight>
                  <a:srgbClr val="FFFFFE"/>
                </a:highlight>
                <a:latin typeface="Merriweather"/>
                <a:ea typeface="Merriweather"/>
                <a:cs typeface="Merriweather"/>
                <a:sym typeface="Merriweather"/>
              </a:rPr>
              <a:t>And only Annual_Premium column contains outliers. And so, after looking at its distribution, we decided to fix it using the IQR method, given the skewness of the distribution.</a:t>
            </a:r>
            <a:endParaRPr sz="900">
              <a:latin typeface="Merriweather"/>
              <a:ea typeface="Merriweather"/>
              <a:cs typeface="Merriweather"/>
              <a:sym typeface="Merriweather"/>
            </a:endParaRPr>
          </a:p>
        </p:txBody>
      </p:sp>
      <p:pic>
        <p:nvPicPr>
          <p:cNvPr id="186" name="Google Shape;186;p31"/>
          <p:cNvPicPr preferRelativeResize="0"/>
          <p:nvPr/>
        </p:nvPicPr>
        <p:blipFill>
          <a:blip r:embed="rId4">
            <a:alphaModFix/>
          </a:blip>
          <a:stretch>
            <a:fillRect/>
          </a:stretch>
        </p:blipFill>
        <p:spPr>
          <a:xfrm>
            <a:off x="524727" y="996624"/>
            <a:ext cx="3452526" cy="2285475"/>
          </a:xfrm>
          <a:prstGeom prst="rect">
            <a:avLst/>
          </a:prstGeom>
          <a:noFill/>
          <a:ln>
            <a:noFill/>
          </a:ln>
        </p:spPr>
      </p:pic>
      <p:pic>
        <p:nvPicPr>
          <p:cNvPr id="187" name="Google Shape;187;p31"/>
          <p:cNvPicPr preferRelativeResize="0"/>
          <p:nvPr/>
        </p:nvPicPr>
        <p:blipFill>
          <a:blip r:embed="rId5">
            <a:alphaModFix/>
          </a:blip>
          <a:stretch>
            <a:fillRect/>
          </a:stretch>
        </p:blipFill>
        <p:spPr>
          <a:xfrm>
            <a:off x="5279725" y="996625"/>
            <a:ext cx="3501130" cy="2285475"/>
          </a:xfrm>
          <a:prstGeom prst="rect">
            <a:avLst/>
          </a:prstGeom>
          <a:noFill/>
          <a:ln>
            <a:noFill/>
          </a:ln>
        </p:spPr>
      </p:pic>
      <p:sp>
        <p:nvSpPr>
          <p:cNvPr id="188" name="Google Shape;188;p31"/>
          <p:cNvSpPr/>
          <p:nvPr/>
        </p:nvSpPr>
        <p:spPr>
          <a:xfrm>
            <a:off x="4238900" y="2093275"/>
            <a:ext cx="785100" cy="411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0">
                <a:latin typeface="Merriweather"/>
                <a:ea typeface="Merriweather"/>
                <a:cs typeface="Merriweather"/>
                <a:sym typeface="Merriweather"/>
              </a:rPr>
              <a:t>Points for discussion</a:t>
            </a:r>
            <a:endParaRPr sz="2400"/>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accent1"/>
              </a:buClr>
              <a:buSzPts val="1800"/>
              <a:buFont typeface="Merriweather"/>
              <a:buChar char="●"/>
            </a:pPr>
            <a:r>
              <a:rPr lang="en-GB">
                <a:solidFill>
                  <a:schemeClr val="accent1"/>
                </a:solidFill>
                <a:latin typeface="Merriweather"/>
                <a:ea typeface="Merriweather"/>
                <a:cs typeface="Merriweather"/>
                <a:sym typeface="Merriweather"/>
              </a:rPr>
              <a:t>Know the project</a:t>
            </a:r>
            <a:endParaRPr>
              <a:solidFill>
                <a:schemeClr val="accent1"/>
              </a:solidFill>
              <a:latin typeface="Merriweather"/>
              <a:ea typeface="Merriweather"/>
              <a:cs typeface="Merriweather"/>
              <a:sym typeface="Merriweather"/>
            </a:endParaRPr>
          </a:p>
          <a:p>
            <a:pPr marL="457200" lvl="0" indent="-342900" algn="l" rtl="0">
              <a:spcBef>
                <a:spcPts val="0"/>
              </a:spcBef>
              <a:spcAft>
                <a:spcPts val="0"/>
              </a:spcAft>
              <a:buClr>
                <a:schemeClr val="accent1"/>
              </a:buClr>
              <a:buSzPts val="1800"/>
              <a:buFont typeface="Merriweather"/>
              <a:buChar char="●"/>
            </a:pPr>
            <a:r>
              <a:rPr lang="en-GB">
                <a:solidFill>
                  <a:schemeClr val="accent1"/>
                </a:solidFill>
                <a:latin typeface="Merriweather"/>
                <a:ea typeface="Merriweather"/>
                <a:cs typeface="Merriweather"/>
                <a:sym typeface="Merriweather"/>
              </a:rPr>
              <a:t>EDA</a:t>
            </a:r>
            <a:endParaRPr>
              <a:solidFill>
                <a:schemeClr val="accent1"/>
              </a:solidFill>
              <a:latin typeface="Merriweather"/>
              <a:ea typeface="Merriweather"/>
              <a:cs typeface="Merriweather"/>
              <a:sym typeface="Merriweather"/>
            </a:endParaRPr>
          </a:p>
          <a:p>
            <a:pPr marL="457200" lvl="0" indent="-342900" algn="l" rtl="0">
              <a:spcBef>
                <a:spcPts val="0"/>
              </a:spcBef>
              <a:spcAft>
                <a:spcPts val="0"/>
              </a:spcAft>
              <a:buClr>
                <a:schemeClr val="accent1"/>
              </a:buClr>
              <a:buSzPts val="1800"/>
              <a:buFont typeface="Merriweather"/>
              <a:buChar char="●"/>
            </a:pPr>
            <a:r>
              <a:rPr lang="en-GB">
                <a:solidFill>
                  <a:schemeClr val="accent1"/>
                </a:solidFill>
                <a:latin typeface="Merriweather"/>
                <a:ea typeface="Merriweather"/>
                <a:cs typeface="Merriweather"/>
                <a:sym typeface="Merriweather"/>
              </a:rPr>
              <a:t>Feature Engineering &amp; Data pre-processing</a:t>
            </a:r>
            <a:endParaRPr>
              <a:solidFill>
                <a:schemeClr val="accent1"/>
              </a:solidFill>
              <a:latin typeface="Merriweather"/>
              <a:ea typeface="Merriweather"/>
              <a:cs typeface="Merriweather"/>
              <a:sym typeface="Merriweather"/>
            </a:endParaRPr>
          </a:p>
          <a:p>
            <a:pPr marL="457200" lvl="0" indent="-342900" algn="l" rtl="0">
              <a:spcBef>
                <a:spcPts val="0"/>
              </a:spcBef>
              <a:spcAft>
                <a:spcPts val="0"/>
              </a:spcAft>
              <a:buClr>
                <a:schemeClr val="accent1"/>
              </a:buClr>
              <a:buSzPts val="1800"/>
              <a:buFont typeface="Merriweather"/>
              <a:buChar char="●"/>
            </a:pPr>
            <a:r>
              <a:rPr lang="en-GB">
                <a:solidFill>
                  <a:schemeClr val="accent1"/>
                </a:solidFill>
                <a:latin typeface="Merriweather"/>
                <a:ea typeface="Merriweather"/>
                <a:cs typeface="Merriweather"/>
                <a:sym typeface="Merriweather"/>
              </a:rPr>
              <a:t>Model Building</a:t>
            </a:r>
            <a:endParaRPr>
              <a:solidFill>
                <a:schemeClr val="accent1"/>
              </a:solidFill>
              <a:latin typeface="Merriweather"/>
              <a:ea typeface="Merriweather"/>
              <a:cs typeface="Merriweather"/>
              <a:sym typeface="Merriweather"/>
            </a:endParaRPr>
          </a:p>
          <a:p>
            <a:pPr marL="457200" lvl="0" indent="-342900" algn="l" rtl="0">
              <a:spcBef>
                <a:spcPts val="0"/>
              </a:spcBef>
              <a:spcAft>
                <a:spcPts val="0"/>
              </a:spcAft>
              <a:buClr>
                <a:schemeClr val="accent1"/>
              </a:buClr>
              <a:buSzPts val="1800"/>
              <a:buFont typeface="Merriweather"/>
              <a:buChar char="●"/>
            </a:pPr>
            <a:r>
              <a:rPr lang="en-GB">
                <a:solidFill>
                  <a:schemeClr val="accent1"/>
                </a:solidFill>
                <a:latin typeface="Merriweather"/>
                <a:ea typeface="Merriweather"/>
                <a:cs typeface="Merriweather"/>
                <a:sym typeface="Merriweather"/>
              </a:rPr>
              <a:t>Conclusion</a:t>
            </a:r>
            <a:endParaRPr>
              <a:solidFill>
                <a:schemeClr val="accent1"/>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Feature Manipulation</a:t>
            </a:r>
            <a:endParaRPr sz="1900" b="0">
              <a:latin typeface="Merriweather"/>
              <a:ea typeface="Merriweather"/>
              <a:cs typeface="Merriweather"/>
              <a:sym typeface="Merriweather"/>
            </a:endParaRPr>
          </a:p>
        </p:txBody>
      </p:sp>
      <p:sp>
        <p:nvSpPr>
          <p:cNvPr id="194" name="Google Shape;194;p32"/>
          <p:cNvSpPr txBox="1">
            <a:spLocks noGrp="1"/>
          </p:cNvSpPr>
          <p:nvPr>
            <p:ph type="body" idx="1"/>
          </p:nvPr>
        </p:nvSpPr>
        <p:spPr>
          <a:xfrm>
            <a:off x="311700" y="3835200"/>
            <a:ext cx="8520600" cy="9345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We have created several new features using multiple possible combinations of the existing numerical and categorical features in the dataset. These new features were created using the transform method on groupby data and by binning the age column.</a:t>
            </a:r>
            <a:endParaRPr sz="1200">
              <a:latin typeface="Merriweather"/>
              <a:ea typeface="Merriweather"/>
              <a:cs typeface="Merriweather"/>
              <a:sym typeface="Merriweather"/>
            </a:endParaRPr>
          </a:p>
        </p:txBody>
      </p:sp>
      <p:pic>
        <p:nvPicPr>
          <p:cNvPr id="195" name="Google Shape;195;p32"/>
          <p:cNvPicPr preferRelativeResize="0"/>
          <p:nvPr/>
        </p:nvPicPr>
        <p:blipFill>
          <a:blip r:embed="rId3">
            <a:alphaModFix/>
          </a:blip>
          <a:stretch>
            <a:fillRect/>
          </a:stretch>
        </p:blipFill>
        <p:spPr>
          <a:xfrm>
            <a:off x="199263" y="2209825"/>
            <a:ext cx="3609975" cy="1066800"/>
          </a:xfrm>
          <a:prstGeom prst="rect">
            <a:avLst/>
          </a:prstGeom>
          <a:noFill/>
          <a:ln>
            <a:noFill/>
          </a:ln>
        </p:spPr>
      </p:pic>
      <p:pic>
        <p:nvPicPr>
          <p:cNvPr id="196" name="Google Shape;196;p32"/>
          <p:cNvPicPr preferRelativeResize="0"/>
          <p:nvPr/>
        </p:nvPicPr>
        <p:blipFill>
          <a:blip r:embed="rId4">
            <a:alphaModFix/>
          </a:blip>
          <a:stretch>
            <a:fillRect/>
          </a:stretch>
        </p:blipFill>
        <p:spPr>
          <a:xfrm>
            <a:off x="275463" y="1342700"/>
            <a:ext cx="8593074" cy="618275"/>
          </a:xfrm>
          <a:prstGeom prst="rect">
            <a:avLst/>
          </a:prstGeom>
          <a:noFill/>
          <a:ln>
            <a:noFill/>
          </a:ln>
        </p:spPr>
      </p:pic>
      <p:pic>
        <p:nvPicPr>
          <p:cNvPr id="197" name="Google Shape;197;p32"/>
          <p:cNvPicPr preferRelativeResize="0"/>
          <p:nvPr/>
        </p:nvPicPr>
        <p:blipFill>
          <a:blip r:embed="rId5">
            <a:alphaModFix/>
          </a:blip>
          <a:stretch>
            <a:fillRect/>
          </a:stretch>
        </p:blipFill>
        <p:spPr>
          <a:xfrm>
            <a:off x="3940360" y="2172162"/>
            <a:ext cx="5142939" cy="1142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Categorical Encoding</a:t>
            </a:r>
            <a:endParaRPr sz="1900" b="0">
              <a:latin typeface="Merriweather"/>
              <a:ea typeface="Merriweather"/>
              <a:cs typeface="Merriweather"/>
              <a:sym typeface="Merriweather"/>
            </a:endParaRPr>
          </a:p>
        </p:txBody>
      </p:sp>
      <p:sp>
        <p:nvSpPr>
          <p:cNvPr id="203" name="Google Shape;203;p33"/>
          <p:cNvSpPr txBox="1">
            <a:spLocks noGrp="1"/>
          </p:cNvSpPr>
          <p:nvPr>
            <p:ph type="body" idx="1"/>
          </p:nvPr>
        </p:nvSpPr>
        <p:spPr>
          <a:xfrm>
            <a:off x="311700" y="3730525"/>
            <a:ext cx="8520600" cy="1083900"/>
          </a:xfrm>
          <a:prstGeom prst="rect">
            <a:avLst/>
          </a:prstGeom>
        </p:spPr>
        <p:txBody>
          <a:bodyPr spcFirstLastPara="1" wrap="square" lIns="91425" tIns="91425" rIns="91425" bIns="91425" anchor="t" anchorCtr="0">
            <a:normAutofit lnSpcReduction="20000"/>
          </a:bodyPr>
          <a:lstStyle/>
          <a:p>
            <a:pPr marL="0" lvl="0" indent="0" algn="l" rtl="0">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We dummy encoded (one-hot encoded) the Region Code and Policy Sales Channels as they were codes that did not have any numerical meaning and we label encoded the Gender, Vehicle Age and Vehicle Damage columns.</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But before dummy encoding the Region Code and Policy Sales Channels columns, we decided to group all the options with lesser than 3% of presence in the dataset.</a:t>
            </a:r>
            <a:endParaRPr sz="1000">
              <a:latin typeface="Merriweather"/>
              <a:ea typeface="Merriweather"/>
              <a:cs typeface="Merriweather"/>
              <a:sym typeface="Merriweather"/>
            </a:endParaRPr>
          </a:p>
        </p:txBody>
      </p:sp>
      <p:pic>
        <p:nvPicPr>
          <p:cNvPr id="204" name="Google Shape;204;p33"/>
          <p:cNvPicPr preferRelativeResize="0"/>
          <p:nvPr/>
        </p:nvPicPr>
        <p:blipFill>
          <a:blip r:embed="rId3">
            <a:alphaModFix/>
          </a:blip>
          <a:stretch>
            <a:fillRect/>
          </a:stretch>
        </p:blipFill>
        <p:spPr>
          <a:xfrm>
            <a:off x="2440238" y="793375"/>
            <a:ext cx="4263519" cy="1255800"/>
          </a:xfrm>
          <a:prstGeom prst="rect">
            <a:avLst/>
          </a:prstGeom>
          <a:noFill/>
          <a:ln>
            <a:noFill/>
          </a:ln>
        </p:spPr>
      </p:pic>
      <p:pic>
        <p:nvPicPr>
          <p:cNvPr id="205" name="Google Shape;205;p33"/>
          <p:cNvPicPr preferRelativeResize="0"/>
          <p:nvPr/>
        </p:nvPicPr>
        <p:blipFill>
          <a:blip r:embed="rId4">
            <a:alphaModFix/>
          </a:blip>
          <a:stretch>
            <a:fillRect/>
          </a:stretch>
        </p:blipFill>
        <p:spPr>
          <a:xfrm>
            <a:off x="1845888" y="2121163"/>
            <a:ext cx="5452223" cy="464475"/>
          </a:xfrm>
          <a:prstGeom prst="rect">
            <a:avLst/>
          </a:prstGeom>
          <a:noFill/>
          <a:ln>
            <a:noFill/>
          </a:ln>
        </p:spPr>
      </p:pic>
      <p:pic>
        <p:nvPicPr>
          <p:cNvPr id="206" name="Google Shape;206;p33"/>
          <p:cNvPicPr preferRelativeResize="0"/>
          <p:nvPr/>
        </p:nvPicPr>
        <p:blipFill>
          <a:blip r:embed="rId5">
            <a:alphaModFix/>
          </a:blip>
          <a:stretch>
            <a:fillRect/>
          </a:stretch>
        </p:blipFill>
        <p:spPr>
          <a:xfrm>
            <a:off x="2451950" y="2657613"/>
            <a:ext cx="4240094" cy="464475"/>
          </a:xfrm>
          <a:prstGeom prst="rect">
            <a:avLst/>
          </a:prstGeom>
          <a:noFill/>
          <a:ln>
            <a:noFill/>
          </a:ln>
        </p:spPr>
      </p:pic>
      <p:pic>
        <p:nvPicPr>
          <p:cNvPr id="207" name="Google Shape;207;p33"/>
          <p:cNvPicPr preferRelativeResize="0"/>
          <p:nvPr/>
        </p:nvPicPr>
        <p:blipFill>
          <a:blip r:embed="rId6">
            <a:alphaModFix/>
          </a:blip>
          <a:stretch>
            <a:fillRect/>
          </a:stretch>
        </p:blipFill>
        <p:spPr>
          <a:xfrm>
            <a:off x="2277575" y="3240600"/>
            <a:ext cx="4588850" cy="364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Feature Selection and Data Splitting</a:t>
            </a:r>
            <a:endParaRPr sz="1900" b="0">
              <a:latin typeface="Merriweather"/>
              <a:ea typeface="Merriweather"/>
              <a:cs typeface="Merriweather"/>
              <a:sym typeface="Merriweather"/>
            </a:endParaRPr>
          </a:p>
        </p:txBody>
      </p:sp>
      <p:sp>
        <p:nvSpPr>
          <p:cNvPr id="213" name="Google Shape;213;p34"/>
          <p:cNvSpPr txBox="1">
            <a:spLocks noGrp="1"/>
          </p:cNvSpPr>
          <p:nvPr>
            <p:ph type="body" idx="1"/>
          </p:nvPr>
        </p:nvSpPr>
        <p:spPr>
          <a:xfrm>
            <a:off x="311700" y="3491300"/>
            <a:ext cx="8520600" cy="1077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We have dropped columns like Id and Driving_License. These have values that we believe won't help.</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One important point of note here is that we have skipped over the process of eliminating the multicollinearity in the dataset. That is, because, the classification problem, the dataset and the kind of variables on hand point completely towards the use of tree based and ensemble based methods.</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05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We decided to split the dataset between the train and test sets in the ratio 75:25.</a:t>
            </a:r>
            <a:endParaRPr sz="1000">
              <a:solidFill>
                <a:srgbClr val="000000"/>
              </a:solidFill>
              <a:highlight>
                <a:srgbClr val="FFFFFE"/>
              </a:highlight>
              <a:latin typeface="Merriweather"/>
              <a:ea typeface="Merriweather"/>
              <a:cs typeface="Merriweather"/>
              <a:sym typeface="Merriweather"/>
            </a:endParaRPr>
          </a:p>
        </p:txBody>
      </p:sp>
      <p:pic>
        <p:nvPicPr>
          <p:cNvPr id="214" name="Google Shape;214;p34"/>
          <p:cNvPicPr preferRelativeResize="0"/>
          <p:nvPr/>
        </p:nvPicPr>
        <p:blipFill>
          <a:blip r:embed="rId3">
            <a:alphaModFix/>
          </a:blip>
          <a:stretch>
            <a:fillRect/>
          </a:stretch>
        </p:blipFill>
        <p:spPr>
          <a:xfrm>
            <a:off x="2690813" y="1029450"/>
            <a:ext cx="3762375" cy="485775"/>
          </a:xfrm>
          <a:prstGeom prst="rect">
            <a:avLst/>
          </a:prstGeom>
          <a:noFill/>
          <a:ln>
            <a:noFill/>
          </a:ln>
        </p:spPr>
      </p:pic>
      <p:pic>
        <p:nvPicPr>
          <p:cNvPr id="215" name="Google Shape;215;p34"/>
          <p:cNvPicPr preferRelativeResize="0"/>
          <p:nvPr/>
        </p:nvPicPr>
        <p:blipFill>
          <a:blip r:embed="rId4">
            <a:alphaModFix/>
          </a:blip>
          <a:stretch>
            <a:fillRect/>
          </a:stretch>
        </p:blipFill>
        <p:spPr>
          <a:xfrm>
            <a:off x="3319463" y="1652675"/>
            <a:ext cx="2505075" cy="533400"/>
          </a:xfrm>
          <a:prstGeom prst="rect">
            <a:avLst/>
          </a:prstGeom>
          <a:noFill/>
          <a:ln>
            <a:noFill/>
          </a:ln>
        </p:spPr>
      </p:pic>
      <p:pic>
        <p:nvPicPr>
          <p:cNvPr id="216" name="Google Shape;216;p34"/>
          <p:cNvPicPr preferRelativeResize="0"/>
          <p:nvPr/>
        </p:nvPicPr>
        <p:blipFill>
          <a:blip r:embed="rId5">
            <a:alphaModFix/>
          </a:blip>
          <a:stretch>
            <a:fillRect/>
          </a:stretch>
        </p:blipFill>
        <p:spPr>
          <a:xfrm>
            <a:off x="2547950" y="2323525"/>
            <a:ext cx="4048125" cy="923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Handling Imbalanced Data</a:t>
            </a:r>
            <a:endParaRPr sz="1900" b="0">
              <a:latin typeface="Merriweather"/>
              <a:ea typeface="Merriweather"/>
              <a:cs typeface="Merriweather"/>
              <a:sym typeface="Merriweather"/>
            </a:endParaRPr>
          </a:p>
        </p:txBody>
      </p:sp>
      <p:sp>
        <p:nvSpPr>
          <p:cNvPr id="222" name="Google Shape;222;p35"/>
          <p:cNvSpPr txBox="1">
            <a:spLocks noGrp="1"/>
          </p:cNvSpPr>
          <p:nvPr>
            <p:ph type="body" idx="1"/>
          </p:nvPr>
        </p:nvSpPr>
        <p:spPr>
          <a:xfrm>
            <a:off x="311700" y="3902475"/>
            <a:ext cx="8520600" cy="986700"/>
          </a:xfrm>
          <a:prstGeom prst="rect">
            <a:avLst/>
          </a:prstGeom>
        </p:spPr>
        <p:txBody>
          <a:bodyPr spcFirstLastPara="1" wrap="square" lIns="91425" tIns="91425" rIns="91425" bIns="91425" anchor="t" anchorCtr="0">
            <a:normAutofit lnSpcReduction="20000"/>
          </a:bodyPr>
          <a:lstStyle/>
          <a:p>
            <a:pPr marL="0" lvl="0" indent="0" algn="l" rtl="0">
              <a:lnSpc>
                <a:spcPct val="135714"/>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We have used the Random Oversampler from the sklearn library to over sample the positive responses given how they were occupying only 12% of the dataset before the sampling. </a:t>
            </a:r>
            <a:endParaRPr sz="105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05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A more evenly distributed response helps us predict both the kinds of responses with ease.</a:t>
            </a:r>
            <a:endParaRPr>
              <a:latin typeface="Merriweather"/>
              <a:ea typeface="Merriweather"/>
              <a:cs typeface="Merriweather"/>
              <a:sym typeface="Merriweather"/>
            </a:endParaRPr>
          </a:p>
        </p:txBody>
      </p:sp>
      <p:pic>
        <p:nvPicPr>
          <p:cNvPr id="223" name="Google Shape;223;p35"/>
          <p:cNvPicPr preferRelativeResize="0"/>
          <p:nvPr/>
        </p:nvPicPr>
        <p:blipFill>
          <a:blip r:embed="rId3">
            <a:alphaModFix/>
          </a:blip>
          <a:stretch>
            <a:fillRect/>
          </a:stretch>
        </p:blipFill>
        <p:spPr>
          <a:xfrm>
            <a:off x="457200" y="1093850"/>
            <a:ext cx="4124126" cy="650200"/>
          </a:xfrm>
          <a:prstGeom prst="rect">
            <a:avLst/>
          </a:prstGeom>
          <a:noFill/>
          <a:ln>
            <a:noFill/>
          </a:ln>
        </p:spPr>
      </p:pic>
      <p:pic>
        <p:nvPicPr>
          <p:cNvPr id="224" name="Google Shape;224;p35"/>
          <p:cNvPicPr preferRelativeResize="0"/>
          <p:nvPr/>
        </p:nvPicPr>
        <p:blipFill>
          <a:blip r:embed="rId4">
            <a:alphaModFix/>
          </a:blip>
          <a:stretch>
            <a:fillRect/>
          </a:stretch>
        </p:blipFill>
        <p:spPr>
          <a:xfrm>
            <a:off x="457200" y="2042975"/>
            <a:ext cx="3838575" cy="1466850"/>
          </a:xfrm>
          <a:prstGeom prst="rect">
            <a:avLst/>
          </a:prstGeom>
          <a:noFill/>
          <a:ln>
            <a:noFill/>
          </a:ln>
        </p:spPr>
      </p:pic>
      <p:pic>
        <p:nvPicPr>
          <p:cNvPr id="225" name="Google Shape;225;p35"/>
          <p:cNvPicPr preferRelativeResize="0"/>
          <p:nvPr/>
        </p:nvPicPr>
        <p:blipFill>
          <a:blip r:embed="rId5">
            <a:alphaModFix/>
          </a:blip>
          <a:stretch>
            <a:fillRect/>
          </a:stretch>
        </p:blipFill>
        <p:spPr>
          <a:xfrm>
            <a:off x="4920925" y="1093850"/>
            <a:ext cx="3893781" cy="2503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229"/>
        <p:cNvGrpSpPr/>
        <p:nvPr/>
      </p:nvGrpSpPr>
      <p:grpSpPr>
        <a:xfrm>
          <a:off x="0" y="0"/>
          <a:ext cx="0" cy="0"/>
          <a:chOff x="0" y="0"/>
          <a:chExt cx="0" cy="0"/>
        </a:xfrm>
      </p:grpSpPr>
      <p:sp>
        <p:nvSpPr>
          <p:cNvPr id="230" name="Google Shape;230;p36"/>
          <p:cNvSpPr txBox="1">
            <a:spLocks noGrp="1"/>
          </p:cNvSpPr>
          <p:nvPr>
            <p:ph type="ctrTitle"/>
          </p:nvPr>
        </p:nvSpPr>
        <p:spPr>
          <a:xfrm>
            <a:off x="311700" y="1113700"/>
            <a:ext cx="8520600" cy="26904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en-GB" sz="3600">
                <a:latin typeface="Merriweather"/>
                <a:ea typeface="Merriweather"/>
                <a:cs typeface="Merriweather"/>
                <a:sym typeface="Merriweather"/>
              </a:rPr>
              <a:t>Model Building</a:t>
            </a:r>
            <a:endParaRPr sz="3600">
              <a:latin typeface="Merriweather"/>
              <a:ea typeface="Merriweather"/>
              <a:cs typeface="Merriweather"/>
              <a:sym typeface="Merriweathe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Logistic Regression Model with Hyperparameter Tuning</a:t>
            </a:r>
            <a:endParaRPr sz="1900" b="0">
              <a:latin typeface="Merriweather"/>
              <a:ea typeface="Merriweather"/>
              <a:cs typeface="Merriweather"/>
              <a:sym typeface="Merriweather"/>
            </a:endParaRPr>
          </a:p>
        </p:txBody>
      </p:sp>
      <p:pic>
        <p:nvPicPr>
          <p:cNvPr id="236" name="Google Shape;236;p37"/>
          <p:cNvPicPr preferRelativeResize="0"/>
          <p:nvPr/>
        </p:nvPicPr>
        <p:blipFill>
          <a:blip r:embed="rId3">
            <a:alphaModFix/>
          </a:blip>
          <a:stretch>
            <a:fillRect/>
          </a:stretch>
        </p:blipFill>
        <p:spPr>
          <a:xfrm>
            <a:off x="1619425" y="979575"/>
            <a:ext cx="5905150" cy="1592175"/>
          </a:xfrm>
          <a:prstGeom prst="rect">
            <a:avLst/>
          </a:prstGeom>
          <a:noFill/>
          <a:ln>
            <a:noFill/>
          </a:ln>
        </p:spPr>
      </p:pic>
      <p:pic>
        <p:nvPicPr>
          <p:cNvPr id="237" name="Google Shape;237;p37"/>
          <p:cNvPicPr preferRelativeResize="0"/>
          <p:nvPr/>
        </p:nvPicPr>
        <p:blipFill>
          <a:blip r:embed="rId4">
            <a:alphaModFix/>
          </a:blip>
          <a:stretch>
            <a:fillRect/>
          </a:stretch>
        </p:blipFill>
        <p:spPr>
          <a:xfrm>
            <a:off x="1619425" y="3486700"/>
            <a:ext cx="5905150" cy="1592170"/>
          </a:xfrm>
          <a:prstGeom prst="rect">
            <a:avLst/>
          </a:prstGeom>
          <a:noFill/>
          <a:ln>
            <a:noFill/>
          </a:ln>
        </p:spPr>
      </p:pic>
      <p:pic>
        <p:nvPicPr>
          <p:cNvPr id="238" name="Google Shape;238;p37"/>
          <p:cNvPicPr preferRelativeResize="0"/>
          <p:nvPr/>
        </p:nvPicPr>
        <p:blipFill>
          <a:blip r:embed="rId5">
            <a:alphaModFix/>
          </a:blip>
          <a:stretch>
            <a:fillRect/>
          </a:stretch>
        </p:blipFill>
        <p:spPr>
          <a:xfrm>
            <a:off x="1915460" y="2647950"/>
            <a:ext cx="5313074" cy="745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Logistic Regression Feature Importance</a:t>
            </a:r>
            <a:endParaRPr sz="1900" b="0">
              <a:latin typeface="Merriweather"/>
              <a:ea typeface="Merriweather"/>
              <a:cs typeface="Merriweather"/>
              <a:sym typeface="Merriweather"/>
            </a:endParaRPr>
          </a:p>
        </p:txBody>
      </p:sp>
      <p:pic>
        <p:nvPicPr>
          <p:cNvPr id="244" name="Google Shape;244;p38"/>
          <p:cNvPicPr preferRelativeResize="0"/>
          <p:nvPr/>
        </p:nvPicPr>
        <p:blipFill>
          <a:blip r:embed="rId3">
            <a:alphaModFix/>
          </a:blip>
          <a:stretch>
            <a:fillRect/>
          </a:stretch>
        </p:blipFill>
        <p:spPr>
          <a:xfrm>
            <a:off x="1873675" y="1093850"/>
            <a:ext cx="5396650" cy="32940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Decision Tree Model with Hyperparameter Tuning</a:t>
            </a:r>
            <a:endParaRPr sz="1900" b="0">
              <a:latin typeface="Merriweather"/>
              <a:ea typeface="Merriweather"/>
              <a:cs typeface="Merriweather"/>
              <a:sym typeface="Merriweather"/>
            </a:endParaRPr>
          </a:p>
        </p:txBody>
      </p:sp>
      <p:pic>
        <p:nvPicPr>
          <p:cNvPr id="250" name="Google Shape;250;p39"/>
          <p:cNvPicPr preferRelativeResize="0"/>
          <p:nvPr/>
        </p:nvPicPr>
        <p:blipFill>
          <a:blip r:embed="rId3">
            <a:alphaModFix/>
          </a:blip>
          <a:stretch>
            <a:fillRect/>
          </a:stretch>
        </p:blipFill>
        <p:spPr>
          <a:xfrm>
            <a:off x="1619425" y="861411"/>
            <a:ext cx="5905150" cy="1592164"/>
          </a:xfrm>
          <a:prstGeom prst="rect">
            <a:avLst/>
          </a:prstGeom>
          <a:noFill/>
          <a:ln>
            <a:noFill/>
          </a:ln>
        </p:spPr>
      </p:pic>
      <p:pic>
        <p:nvPicPr>
          <p:cNvPr id="251" name="Google Shape;251;p39"/>
          <p:cNvPicPr preferRelativeResize="0"/>
          <p:nvPr/>
        </p:nvPicPr>
        <p:blipFill>
          <a:blip r:embed="rId4">
            <a:alphaModFix/>
          </a:blip>
          <a:stretch>
            <a:fillRect/>
          </a:stretch>
        </p:blipFill>
        <p:spPr>
          <a:xfrm>
            <a:off x="1619425" y="3468275"/>
            <a:ext cx="5905140" cy="1592175"/>
          </a:xfrm>
          <a:prstGeom prst="rect">
            <a:avLst/>
          </a:prstGeom>
          <a:noFill/>
          <a:ln>
            <a:noFill/>
          </a:ln>
        </p:spPr>
      </p:pic>
      <p:pic>
        <p:nvPicPr>
          <p:cNvPr id="252" name="Google Shape;252;p39"/>
          <p:cNvPicPr preferRelativeResize="0"/>
          <p:nvPr/>
        </p:nvPicPr>
        <p:blipFill>
          <a:blip r:embed="rId5">
            <a:alphaModFix/>
          </a:blip>
          <a:stretch>
            <a:fillRect/>
          </a:stretch>
        </p:blipFill>
        <p:spPr>
          <a:xfrm>
            <a:off x="1792175" y="2571750"/>
            <a:ext cx="5559640" cy="709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Decision Tree Feature Importance</a:t>
            </a:r>
            <a:endParaRPr sz="1900" b="0">
              <a:latin typeface="Merriweather"/>
              <a:ea typeface="Merriweather"/>
              <a:cs typeface="Merriweather"/>
              <a:sym typeface="Merriweather"/>
            </a:endParaRPr>
          </a:p>
        </p:txBody>
      </p:sp>
      <p:pic>
        <p:nvPicPr>
          <p:cNvPr id="258" name="Google Shape;258;p40"/>
          <p:cNvPicPr preferRelativeResize="0"/>
          <p:nvPr/>
        </p:nvPicPr>
        <p:blipFill>
          <a:blip r:embed="rId3">
            <a:alphaModFix/>
          </a:blip>
          <a:stretch>
            <a:fillRect/>
          </a:stretch>
        </p:blipFill>
        <p:spPr>
          <a:xfrm>
            <a:off x="1547575" y="939725"/>
            <a:ext cx="6048862" cy="3744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Random Forest Model with Hyperparameter Tuning</a:t>
            </a:r>
            <a:endParaRPr sz="1900" b="0">
              <a:latin typeface="Merriweather"/>
              <a:ea typeface="Merriweather"/>
              <a:cs typeface="Merriweather"/>
              <a:sym typeface="Merriweather"/>
            </a:endParaRPr>
          </a:p>
        </p:txBody>
      </p:sp>
      <p:pic>
        <p:nvPicPr>
          <p:cNvPr id="264" name="Google Shape;264;p41"/>
          <p:cNvPicPr preferRelativeResize="0"/>
          <p:nvPr/>
        </p:nvPicPr>
        <p:blipFill>
          <a:blip r:embed="rId3">
            <a:alphaModFix/>
          </a:blip>
          <a:stretch>
            <a:fillRect/>
          </a:stretch>
        </p:blipFill>
        <p:spPr>
          <a:xfrm>
            <a:off x="1619425" y="861273"/>
            <a:ext cx="5905184" cy="1592175"/>
          </a:xfrm>
          <a:prstGeom prst="rect">
            <a:avLst/>
          </a:prstGeom>
          <a:noFill/>
          <a:ln>
            <a:noFill/>
          </a:ln>
        </p:spPr>
      </p:pic>
      <p:pic>
        <p:nvPicPr>
          <p:cNvPr id="265" name="Google Shape;265;p41"/>
          <p:cNvPicPr preferRelativeResize="0"/>
          <p:nvPr/>
        </p:nvPicPr>
        <p:blipFill>
          <a:blip r:embed="rId4">
            <a:alphaModFix/>
          </a:blip>
          <a:stretch>
            <a:fillRect/>
          </a:stretch>
        </p:blipFill>
        <p:spPr>
          <a:xfrm>
            <a:off x="1619425" y="3431500"/>
            <a:ext cx="5905184" cy="1592175"/>
          </a:xfrm>
          <a:prstGeom prst="rect">
            <a:avLst/>
          </a:prstGeom>
          <a:noFill/>
          <a:ln>
            <a:noFill/>
          </a:ln>
        </p:spPr>
      </p:pic>
      <p:pic>
        <p:nvPicPr>
          <p:cNvPr id="266" name="Google Shape;266;p41"/>
          <p:cNvPicPr preferRelativeResize="0"/>
          <p:nvPr/>
        </p:nvPicPr>
        <p:blipFill>
          <a:blip r:embed="rId5">
            <a:alphaModFix/>
          </a:blip>
          <a:stretch>
            <a:fillRect/>
          </a:stretch>
        </p:blipFill>
        <p:spPr>
          <a:xfrm>
            <a:off x="1768013" y="2571748"/>
            <a:ext cx="5607974" cy="6732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67"/>
        <p:cNvGrpSpPr/>
        <p:nvPr/>
      </p:nvGrpSpPr>
      <p:grpSpPr>
        <a:xfrm>
          <a:off x="0" y="0"/>
          <a:ext cx="0" cy="0"/>
          <a:chOff x="0" y="0"/>
          <a:chExt cx="0" cy="0"/>
        </a:xfrm>
      </p:grpSpPr>
      <p:sp>
        <p:nvSpPr>
          <p:cNvPr id="68" name="Google Shape;68;p15"/>
          <p:cNvSpPr txBox="1">
            <a:spLocks noGrp="1"/>
          </p:cNvSpPr>
          <p:nvPr>
            <p:ph type="ctrTitle"/>
          </p:nvPr>
        </p:nvSpPr>
        <p:spPr>
          <a:xfrm>
            <a:off x="311700" y="1041125"/>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800">
                <a:latin typeface="Merriweather"/>
                <a:ea typeface="Merriweather"/>
                <a:cs typeface="Merriweather"/>
                <a:sym typeface="Merriweather"/>
              </a:rPr>
              <a:t>Know The Project</a:t>
            </a:r>
            <a:endParaRPr sz="4800">
              <a:latin typeface="Merriweather"/>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Random Forest Feature Importance</a:t>
            </a:r>
            <a:endParaRPr sz="1900" b="0">
              <a:latin typeface="Merriweather"/>
              <a:ea typeface="Merriweather"/>
              <a:cs typeface="Merriweather"/>
              <a:sym typeface="Merriweather"/>
            </a:endParaRPr>
          </a:p>
        </p:txBody>
      </p:sp>
      <p:pic>
        <p:nvPicPr>
          <p:cNvPr id="272" name="Google Shape;272;p42"/>
          <p:cNvPicPr preferRelativeResize="0"/>
          <p:nvPr/>
        </p:nvPicPr>
        <p:blipFill>
          <a:blip r:embed="rId3">
            <a:alphaModFix/>
          </a:blip>
          <a:stretch>
            <a:fillRect/>
          </a:stretch>
        </p:blipFill>
        <p:spPr>
          <a:xfrm>
            <a:off x="1504413" y="983150"/>
            <a:ext cx="6135180" cy="3744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Gradient Boosting Model with Hyperparameter Tuning</a:t>
            </a:r>
            <a:endParaRPr sz="1900" b="0">
              <a:latin typeface="Merriweather"/>
              <a:ea typeface="Merriweather"/>
              <a:cs typeface="Merriweather"/>
              <a:sym typeface="Merriweather"/>
            </a:endParaRPr>
          </a:p>
        </p:txBody>
      </p:sp>
      <p:pic>
        <p:nvPicPr>
          <p:cNvPr id="278" name="Google Shape;278;p43"/>
          <p:cNvPicPr preferRelativeResize="0"/>
          <p:nvPr/>
        </p:nvPicPr>
        <p:blipFill>
          <a:blip r:embed="rId3">
            <a:alphaModFix/>
          </a:blip>
          <a:stretch>
            <a:fillRect/>
          </a:stretch>
        </p:blipFill>
        <p:spPr>
          <a:xfrm>
            <a:off x="1619425" y="881825"/>
            <a:ext cx="5905184" cy="1592175"/>
          </a:xfrm>
          <a:prstGeom prst="rect">
            <a:avLst/>
          </a:prstGeom>
          <a:noFill/>
          <a:ln>
            <a:noFill/>
          </a:ln>
        </p:spPr>
      </p:pic>
      <p:pic>
        <p:nvPicPr>
          <p:cNvPr id="279" name="Google Shape;279;p43"/>
          <p:cNvPicPr preferRelativeResize="0"/>
          <p:nvPr/>
        </p:nvPicPr>
        <p:blipFill>
          <a:blip r:embed="rId4">
            <a:alphaModFix/>
          </a:blip>
          <a:stretch>
            <a:fillRect/>
          </a:stretch>
        </p:blipFill>
        <p:spPr>
          <a:xfrm>
            <a:off x="1619425" y="3431500"/>
            <a:ext cx="5905184" cy="1592175"/>
          </a:xfrm>
          <a:prstGeom prst="rect">
            <a:avLst/>
          </a:prstGeom>
          <a:noFill/>
          <a:ln>
            <a:noFill/>
          </a:ln>
        </p:spPr>
      </p:pic>
      <p:pic>
        <p:nvPicPr>
          <p:cNvPr id="280" name="Google Shape;280;p43"/>
          <p:cNvPicPr preferRelativeResize="0"/>
          <p:nvPr/>
        </p:nvPicPr>
        <p:blipFill>
          <a:blip r:embed="rId5">
            <a:alphaModFix/>
          </a:blip>
          <a:stretch>
            <a:fillRect/>
          </a:stretch>
        </p:blipFill>
        <p:spPr>
          <a:xfrm>
            <a:off x="1854775" y="2626400"/>
            <a:ext cx="5434444" cy="6527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Gradient Boosting Feature Importance</a:t>
            </a:r>
            <a:endParaRPr sz="1900" b="0">
              <a:latin typeface="Merriweather"/>
              <a:ea typeface="Merriweather"/>
              <a:cs typeface="Merriweather"/>
              <a:sym typeface="Merriweather"/>
            </a:endParaRPr>
          </a:p>
        </p:txBody>
      </p:sp>
      <p:pic>
        <p:nvPicPr>
          <p:cNvPr id="286" name="Google Shape;286;p44"/>
          <p:cNvPicPr preferRelativeResize="0"/>
          <p:nvPr/>
        </p:nvPicPr>
        <p:blipFill>
          <a:blip r:embed="rId3">
            <a:alphaModFix/>
          </a:blip>
          <a:stretch>
            <a:fillRect/>
          </a:stretch>
        </p:blipFill>
        <p:spPr>
          <a:xfrm>
            <a:off x="1504413" y="1029450"/>
            <a:ext cx="6135180" cy="3744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XGBoost Model with Hyperparameter Tuning</a:t>
            </a:r>
            <a:endParaRPr sz="1900" b="0">
              <a:latin typeface="Merriweather"/>
              <a:ea typeface="Merriweather"/>
              <a:cs typeface="Merriweather"/>
              <a:sym typeface="Merriweather"/>
            </a:endParaRPr>
          </a:p>
        </p:txBody>
      </p:sp>
      <p:pic>
        <p:nvPicPr>
          <p:cNvPr id="292" name="Google Shape;292;p45"/>
          <p:cNvPicPr preferRelativeResize="0"/>
          <p:nvPr/>
        </p:nvPicPr>
        <p:blipFill>
          <a:blip r:embed="rId3">
            <a:alphaModFix/>
          </a:blip>
          <a:stretch>
            <a:fillRect/>
          </a:stretch>
        </p:blipFill>
        <p:spPr>
          <a:xfrm>
            <a:off x="1619425" y="861252"/>
            <a:ext cx="5905184" cy="1592175"/>
          </a:xfrm>
          <a:prstGeom prst="rect">
            <a:avLst/>
          </a:prstGeom>
          <a:noFill/>
          <a:ln>
            <a:noFill/>
          </a:ln>
        </p:spPr>
      </p:pic>
      <p:pic>
        <p:nvPicPr>
          <p:cNvPr id="293" name="Google Shape;293;p45"/>
          <p:cNvPicPr preferRelativeResize="0"/>
          <p:nvPr/>
        </p:nvPicPr>
        <p:blipFill>
          <a:blip r:embed="rId4">
            <a:alphaModFix/>
          </a:blip>
          <a:stretch>
            <a:fillRect/>
          </a:stretch>
        </p:blipFill>
        <p:spPr>
          <a:xfrm>
            <a:off x="1619425" y="3431500"/>
            <a:ext cx="5905184" cy="1592175"/>
          </a:xfrm>
          <a:prstGeom prst="rect">
            <a:avLst/>
          </a:prstGeom>
          <a:noFill/>
          <a:ln>
            <a:noFill/>
          </a:ln>
        </p:spPr>
      </p:pic>
      <p:pic>
        <p:nvPicPr>
          <p:cNvPr id="294" name="Google Shape;294;p45"/>
          <p:cNvPicPr preferRelativeResize="0"/>
          <p:nvPr/>
        </p:nvPicPr>
        <p:blipFill>
          <a:blip r:embed="rId5">
            <a:alphaModFix/>
          </a:blip>
          <a:stretch>
            <a:fillRect/>
          </a:stretch>
        </p:blipFill>
        <p:spPr>
          <a:xfrm>
            <a:off x="2119875" y="2571752"/>
            <a:ext cx="4904265" cy="67327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XGBoost Feature Importance</a:t>
            </a:r>
            <a:endParaRPr sz="1900" b="0">
              <a:latin typeface="Merriweather"/>
              <a:ea typeface="Merriweather"/>
              <a:cs typeface="Merriweather"/>
              <a:sym typeface="Merriweather"/>
            </a:endParaRPr>
          </a:p>
        </p:txBody>
      </p:sp>
      <p:pic>
        <p:nvPicPr>
          <p:cNvPr id="300" name="Google Shape;300;p46"/>
          <p:cNvPicPr preferRelativeResize="0"/>
          <p:nvPr/>
        </p:nvPicPr>
        <p:blipFill>
          <a:blip r:embed="rId3">
            <a:alphaModFix/>
          </a:blip>
          <a:stretch>
            <a:fillRect/>
          </a:stretch>
        </p:blipFill>
        <p:spPr>
          <a:xfrm>
            <a:off x="1504413" y="1093850"/>
            <a:ext cx="6135180" cy="3744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Stacking Classifier Model</a:t>
            </a:r>
            <a:endParaRPr sz="1900" b="0">
              <a:latin typeface="Merriweather"/>
              <a:ea typeface="Merriweather"/>
              <a:cs typeface="Merriweather"/>
              <a:sym typeface="Merriweather"/>
            </a:endParaRPr>
          </a:p>
        </p:txBody>
      </p:sp>
      <p:pic>
        <p:nvPicPr>
          <p:cNvPr id="306" name="Google Shape;306;p47"/>
          <p:cNvPicPr preferRelativeResize="0"/>
          <p:nvPr/>
        </p:nvPicPr>
        <p:blipFill>
          <a:blip r:embed="rId3">
            <a:alphaModFix/>
          </a:blip>
          <a:stretch>
            <a:fillRect/>
          </a:stretch>
        </p:blipFill>
        <p:spPr>
          <a:xfrm>
            <a:off x="1619425" y="1069300"/>
            <a:ext cx="5905184" cy="1592175"/>
          </a:xfrm>
          <a:prstGeom prst="rect">
            <a:avLst/>
          </a:prstGeom>
          <a:noFill/>
          <a:ln>
            <a:noFill/>
          </a:ln>
        </p:spPr>
      </p:pic>
      <p:pic>
        <p:nvPicPr>
          <p:cNvPr id="307" name="Google Shape;307;p47"/>
          <p:cNvPicPr preferRelativeResize="0"/>
          <p:nvPr/>
        </p:nvPicPr>
        <p:blipFill>
          <a:blip r:embed="rId4">
            <a:alphaModFix/>
          </a:blip>
          <a:stretch>
            <a:fillRect/>
          </a:stretch>
        </p:blipFill>
        <p:spPr>
          <a:xfrm>
            <a:off x="1619450" y="3468275"/>
            <a:ext cx="5905112" cy="1592175"/>
          </a:xfrm>
          <a:prstGeom prst="rect">
            <a:avLst/>
          </a:prstGeom>
          <a:noFill/>
          <a:ln>
            <a:noFill/>
          </a:ln>
        </p:spPr>
      </p:pic>
      <p:pic>
        <p:nvPicPr>
          <p:cNvPr id="308" name="Google Shape;308;p47"/>
          <p:cNvPicPr preferRelativeResize="0"/>
          <p:nvPr/>
        </p:nvPicPr>
        <p:blipFill>
          <a:blip r:embed="rId5">
            <a:alphaModFix/>
          </a:blip>
          <a:stretch>
            <a:fillRect/>
          </a:stretch>
        </p:blipFill>
        <p:spPr>
          <a:xfrm>
            <a:off x="1867913" y="2706325"/>
            <a:ext cx="5408199" cy="654400"/>
          </a:xfrm>
          <a:prstGeom prst="rect">
            <a:avLst/>
          </a:prstGeom>
          <a:noFill/>
          <a:ln>
            <a:noFill/>
          </a:ln>
        </p:spPr>
      </p:pic>
      <p:pic>
        <p:nvPicPr>
          <p:cNvPr id="309" name="Google Shape;309;p47"/>
          <p:cNvPicPr preferRelativeResize="0"/>
          <p:nvPr/>
        </p:nvPicPr>
        <p:blipFill>
          <a:blip r:embed="rId6">
            <a:alphaModFix/>
          </a:blip>
          <a:stretch>
            <a:fillRect/>
          </a:stretch>
        </p:blipFill>
        <p:spPr>
          <a:xfrm>
            <a:off x="4007125" y="119570"/>
            <a:ext cx="4412126" cy="904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Final Model</a:t>
            </a:r>
            <a:endParaRPr sz="1900" b="0">
              <a:latin typeface="Merriweather"/>
              <a:ea typeface="Merriweather"/>
              <a:cs typeface="Merriweather"/>
              <a:sym typeface="Merriweather"/>
            </a:endParaRPr>
          </a:p>
        </p:txBody>
      </p:sp>
      <p:sp>
        <p:nvSpPr>
          <p:cNvPr id="315" name="Google Shape;315;p48"/>
          <p:cNvSpPr txBox="1">
            <a:spLocks noGrp="1"/>
          </p:cNvSpPr>
          <p:nvPr>
            <p:ph type="body" idx="1"/>
          </p:nvPr>
        </p:nvSpPr>
        <p:spPr>
          <a:xfrm>
            <a:off x="311700" y="1228675"/>
            <a:ext cx="3822600" cy="3340200"/>
          </a:xfrm>
          <a:prstGeom prst="rect">
            <a:avLst/>
          </a:prstGeom>
        </p:spPr>
        <p:txBody>
          <a:bodyPr spcFirstLastPara="1" wrap="square" lIns="91425" tIns="91425" rIns="91425" bIns="91425" anchor="ctr" anchorCtr="0">
            <a:normAutofit/>
          </a:bodyPr>
          <a:lstStyle/>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We have decided to go ahead with the Gradient Boosting Model as it gives us the tied-best ROC AUC score, highest recall and second-best precision value. </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And it also makes the use of a lot of the newly created features of ours and distributes the importance of the features more evenly throughout the dataset.</a:t>
            </a:r>
            <a:endParaRPr sz="1200">
              <a:latin typeface="Merriweather"/>
              <a:ea typeface="Merriweather"/>
              <a:cs typeface="Merriweather"/>
              <a:sym typeface="Merriweather"/>
            </a:endParaRPr>
          </a:p>
        </p:txBody>
      </p:sp>
      <p:pic>
        <p:nvPicPr>
          <p:cNvPr id="316" name="Google Shape;316;p48"/>
          <p:cNvPicPr preferRelativeResize="0"/>
          <p:nvPr/>
        </p:nvPicPr>
        <p:blipFill>
          <a:blip r:embed="rId3">
            <a:alphaModFix/>
          </a:blip>
          <a:stretch>
            <a:fillRect/>
          </a:stretch>
        </p:blipFill>
        <p:spPr>
          <a:xfrm>
            <a:off x="4217300" y="1659437"/>
            <a:ext cx="4763400" cy="2478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b="0">
                <a:latin typeface="Merriweather"/>
                <a:ea typeface="Merriweather"/>
                <a:cs typeface="Merriweather"/>
                <a:sym typeface="Merriweather"/>
              </a:rPr>
              <a:t>Final Model’s Explainability using LIME</a:t>
            </a:r>
            <a:endParaRPr sz="1900" b="0">
              <a:latin typeface="Merriweather"/>
              <a:ea typeface="Merriweather"/>
              <a:cs typeface="Merriweather"/>
              <a:sym typeface="Merriweather"/>
            </a:endParaRPr>
          </a:p>
        </p:txBody>
      </p:sp>
      <p:sp>
        <p:nvSpPr>
          <p:cNvPr id="322" name="Google Shape;322;p49"/>
          <p:cNvSpPr txBox="1">
            <a:spLocks noGrp="1"/>
          </p:cNvSpPr>
          <p:nvPr>
            <p:ph type="body" idx="1"/>
          </p:nvPr>
        </p:nvSpPr>
        <p:spPr>
          <a:xfrm>
            <a:off x="311700" y="3311875"/>
            <a:ext cx="8520600" cy="12636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For the given particular datapoint, the probability of the customer buying is high (62%). And four of the five most impacting features push us towards the idea that the customer will buy. </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Those four are Previously_Insured, VD_Vintage_Mean (Mean of Vintage for Vehicle_Damage groupby data), PSC_PI_Age_Mean (Mean of Age for the Policy_Sales_Channel and Previously_Insured groupby data) and Age.</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Whereas, the feature VA_PI_Vintage_Mean (Mean for Vintage for the Vehicle_Age and Previously_Insured groupby data).</a:t>
            </a:r>
            <a:endParaRPr sz="1000">
              <a:latin typeface="Merriweather"/>
              <a:ea typeface="Merriweather"/>
              <a:cs typeface="Merriweather"/>
              <a:sym typeface="Merriweather"/>
            </a:endParaRPr>
          </a:p>
        </p:txBody>
      </p:sp>
      <p:pic>
        <p:nvPicPr>
          <p:cNvPr id="323" name="Google Shape;323;p49"/>
          <p:cNvPicPr preferRelativeResize="0"/>
          <p:nvPr/>
        </p:nvPicPr>
        <p:blipFill>
          <a:blip r:embed="rId3">
            <a:alphaModFix/>
          </a:blip>
          <a:stretch>
            <a:fillRect/>
          </a:stretch>
        </p:blipFill>
        <p:spPr>
          <a:xfrm>
            <a:off x="484063" y="1470500"/>
            <a:ext cx="8175876" cy="1197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Final Model’s Explainability using SHAP</a:t>
            </a:r>
            <a:endParaRPr sz="1900" b="0">
              <a:latin typeface="Merriweather"/>
              <a:ea typeface="Merriweather"/>
              <a:cs typeface="Merriweather"/>
              <a:sym typeface="Merriweather"/>
            </a:endParaRPr>
          </a:p>
        </p:txBody>
      </p:sp>
      <p:sp>
        <p:nvSpPr>
          <p:cNvPr id="329" name="Google Shape;329;p50"/>
          <p:cNvSpPr txBox="1">
            <a:spLocks noGrp="1"/>
          </p:cNvSpPr>
          <p:nvPr>
            <p:ph type="body" idx="1"/>
          </p:nvPr>
        </p:nvSpPr>
        <p:spPr>
          <a:xfrm>
            <a:off x="311700" y="1241025"/>
            <a:ext cx="4260300" cy="3327900"/>
          </a:xfrm>
          <a:prstGeom prst="rect">
            <a:avLst/>
          </a:prstGeom>
        </p:spPr>
        <p:txBody>
          <a:bodyPr spcFirstLastPara="1" wrap="square" lIns="91425" tIns="91425" rIns="91425" bIns="91425" anchor="ctr" anchorCtr="0">
            <a:normAutofit lnSpcReduction="10000"/>
          </a:bodyPr>
          <a:lstStyle/>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These are the 7 features that have the most say in our final model. The higher the feature appears, the more its importance.</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violin plots shows how the lower (blue) and higher (red) values for the features are distributed with respect to the SHAP values. </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more it is towards left, the higher chance of model saying the customer won't buy and the more it is on right, the higher chance of model saying the customer will buy.</a:t>
            </a:r>
            <a:endParaRPr sz="1200">
              <a:solidFill>
                <a:srgbClr val="000000"/>
              </a:solidFill>
              <a:highlight>
                <a:srgbClr val="FFFFFE"/>
              </a:highlight>
              <a:latin typeface="Merriweather"/>
              <a:ea typeface="Merriweather"/>
              <a:cs typeface="Merriweather"/>
              <a:sym typeface="Merriweather"/>
            </a:endParaRPr>
          </a:p>
          <a:p>
            <a:pPr marL="0" lvl="0" indent="0" algn="l" rtl="0">
              <a:spcBef>
                <a:spcPts val="0"/>
              </a:spcBef>
              <a:spcAft>
                <a:spcPts val="1200"/>
              </a:spcAft>
              <a:buNone/>
            </a:pPr>
            <a:endParaRPr sz="1200">
              <a:latin typeface="Merriweather"/>
              <a:ea typeface="Merriweather"/>
              <a:cs typeface="Merriweather"/>
              <a:sym typeface="Merriweather"/>
            </a:endParaRPr>
          </a:p>
        </p:txBody>
      </p:sp>
      <p:pic>
        <p:nvPicPr>
          <p:cNvPr id="330" name="Google Shape;330;p50"/>
          <p:cNvPicPr preferRelativeResize="0"/>
          <p:nvPr/>
        </p:nvPicPr>
        <p:blipFill>
          <a:blip r:embed="rId3">
            <a:alphaModFix/>
          </a:blip>
          <a:stretch>
            <a:fillRect/>
          </a:stretch>
        </p:blipFill>
        <p:spPr>
          <a:xfrm>
            <a:off x="4679525" y="1746850"/>
            <a:ext cx="4267200" cy="231625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334"/>
        <p:cNvGrpSpPr/>
        <p:nvPr/>
      </p:nvGrpSpPr>
      <p:grpSpPr>
        <a:xfrm>
          <a:off x="0" y="0"/>
          <a:ext cx="0" cy="0"/>
          <a:chOff x="0" y="0"/>
          <a:chExt cx="0" cy="0"/>
        </a:xfrm>
      </p:grpSpPr>
      <p:sp>
        <p:nvSpPr>
          <p:cNvPr id="335" name="Google Shape;335;p51"/>
          <p:cNvSpPr txBox="1">
            <a:spLocks noGrp="1"/>
          </p:cNvSpPr>
          <p:nvPr>
            <p:ph type="ctrTitle"/>
          </p:nvPr>
        </p:nvSpPr>
        <p:spPr>
          <a:xfrm>
            <a:off x="311700" y="1113700"/>
            <a:ext cx="8520600" cy="26904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en-GB" sz="3600">
                <a:latin typeface="Merriweather"/>
                <a:ea typeface="Merriweather"/>
                <a:cs typeface="Merriweather"/>
                <a:sym typeface="Merriweather"/>
              </a:rPr>
              <a:t>Conclusion</a:t>
            </a:r>
            <a:endParaRPr sz="360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0">
                <a:latin typeface="Merriweather"/>
                <a:ea typeface="Merriweather"/>
                <a:cs typeface="Merriweather"/>
                <a:sym typeface="Merriweather"/>
              </a:rPr>
              <a:t>Problem Statement</a:t>
            </a:r>
            <a:endParaRPr sz="2400"/>
          </a:p>
        </p:txBody>
      </p:sp>
      <p:sp>
        <p:nvSpPr>
          <p:cNvPr id="74" name="Google Shape;74;p1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dirty="0">
                <a:solidFill>
                  <a:srgbClr val="000000"/>
                </a:solidFill>
                <a:highlight>
                  <a:srgbClr val="FFFFFE"/>
                </a:highlight>
                <a:latin typeface="Merriweather"/>
                <a:ea typeface="Merriweather"/>
                <a:cs typeface="Merriweather"/>
                <a:sym typeface="Merriweather"/>
              </a:rPr>
              <a:t>Our client is an insurance company who wish to sell their health insurance customers vehicle insurance. And they have provided us with the dataset from their first attempt. </a:t>
            </a:r>
            <a:endParaRPr dirty="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dirty="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dirty="0">
                <a:solidFill>
                  <a:srgbClr val="000000"/>
                </a:solidFill>
                <a:highlight>
                  <a:srgbClr val="FFFFFE"/>
                </a:highlight>
                <a:latin typeface="Merriweather"/>
                <a:ea typeface="Merriweather"/>
                <a:cs typeface="Merriweather"/>
                <a:sym typeface="Merriweather"/>
              </a:rPr>
              <a:t>We are supposed to find insights from their first attempts and then build a predictive model to predict which customers in future are more likely to buy their vehicle insurance.</a:t>
            </a:r>
            <a:endParaRPr dirty="0">
              <a:solidFill>
                <a:srgbClr val="000000"/>
              </a:solidFill>
              <a:highlight>
                <a:srgbClr val="FFFFFE"/>
              </a:highlight>
              <a:latin typeface="Merriweather"/>
              <a:ea typeface="Merriweather"/>
              <a:cs typeface="Merriweather"/>
              <a:sym typeface="Merriweathe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Conclusion</a:t>
            </a:r>
            <a:endParaRPr sz="2400"/>
          </a:p>
        </p:txBody>
      </p:sp>
      <p:sp>
        <p:nvSpPr>
          <p:cNvPr id="341" name="Google Shape;341;p52"/>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Getting the sales done is not easy regardless of how much information one can get of the customer. And so, the distribution of sales closed and not closed would be very skewed in nature.</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Only 12.26% of the sales were closed by the team.</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From the data that we have of our health insurance customers, we understand that 54.18% of them do not have any record of vehicle insurance in the previous years. This certainly is a big market to try and penetrate and so campaigns that helps a user understand the benefits of having a vehicle insurance must be created.</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Our health insurance customers' dataset has 54.08% males and 45.92% females. We have not been as popular amongst our female health insurance customers when it comes to swaying them into buying our vehicle insurances as well as we would have liked to. Only 38.93% females have converted and 61.07% males have converted of the ones who converted. </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middle-aged customers showed more interest in our vehicle insurance.</a:t>
            </a:r>
            <a:endParaRPr sz="1200">
              <a:solidFill>
                <a:schemeClr val="accent1"/>
              </a:solidFill>
              <a:latin typeface="Merriweather"/>
              <a:ea typeface="Merriweather"/>
              <a:cs typeface="Merriweather"/>
              <a:sym typeface="Merriweathe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Conclusion</a:t>
            </a:r>
            <a:endParaRPr/>
          </a:p>
        </p:txBody>
      </p:sp>
      <p:sp>
        <p:nvSpPr>
          <p:cNvPr id="347" name="Google Shape;347;p53"/>
          <p:cNvSpPr txBox="1">
            <a:spLocks noGrp="1"/>
          </p:cNvSpPr>
          <p:nvPr>
            <p:ph type="body" idx="1"/>
          </p:nvPr>
        </p:nvSpPr>
        <p:spPr>
          <a:xfrm>
            <a:off x="311700" y="1026825"/>
            <a:ext cx="8520600" cy="3340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Almost everyone targeted holds a vehicle insurance, as expected. Only 0.21% of the customers targeted don't have a driving license.</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Region with code 28 has the most customers and perhaps the highest percentage of success in terms of cross selling. Overall a very small percentage of customers from the regions with most population buy our vehicle insurances.</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Customers with vehicles of age between 1 and 2 years have showed the most interest in our insurance. 3/4th of the customers who responded yes belong to this category. </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Almost all of the customers who responded yes to buying our vehicle insurance have damaged vehicle. Only 2% don't.</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two types of customers (ones who responded yes and ones who responded no) seem to have similar distribution of their Annual Premium. The distribution is slightly higher for those who responded yes, but the difference is too little to seem significant for the 40-50 percentiles of the customers.</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distribution of the customer's age with the company is same for both the types - ones who bought the vehicle insurance and ones who didn't.</a:t>
            </a:r>
            <a:endParaRPr sz="1200">
              <a:latin typeface="Merriweather"/>
              <a:ea typeface="Merriweather"/>
              <a:cs typeface="Merriweather"/>
              <a:sym typeface="Merriweathe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Conclusion</a:t>
            </a:r>
            <a:endParaRPr/>
          </a:p>
        </p:txBody>
      </p:sp>
      <p:sp>
        <p:nvSpPr>
          <p:cNvPr id="353" name="Google Shape;353;p5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We have decided to go ahead with the hyperparameter-tuned Gradient Boosting Model as it gives us the tied-best ROC AUC score, highest recall and second-best precision value. </a:t>
            </a: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And it also makes the use of a lot of the newly created features of ours and distributes the importance of the features more evenly throughout the dataset.</a:t>
            </a:r>
            <a:endParaRPr sz="1400">
              <a:latin typeface="Merriweather"/>
              <a:ea typeface="Merriweather"/>
              <a:cs typeface="Merriweather"/>
              <a:sym typeface="Merriweather"/>
            </a:endParaRPr>
          </a:p>
        </p:txBody>
      </p:sp>
      <p:pic>
        <p:nvPicPr>
          <p:cNvPr id="354" name="Google Shape;354;p54"/>
          <p:cNvPicPr preferRelativeResize="0"/>
          <p:nvPr/>
        </p:nvPicPr>
        <p:blipFill>
          <a:blip r:embed="rId3">
            <a:alphaModFix/>
          </a:blip>
          <a:stretch>
            <a:fillRect/>
          </a:stretch>
        </p:blipFill>
        <p:spPr>
          <a:xfrm>
            <a:off x="885825" y="3206713"/>
            <a:ext cx="7372350" cy="9429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358"/>
        <p:cNvGrpSpPr/>
        <p:nvPr/>
      </p:nvGrpSpPr>
      <p:grpSpPr>
        <a:xfrm>
          <a:off x="0" y="0"/>
          <a:ext cx="0" cy="0"/>
          <a:chOff x="0" y="0"/>
          <a:chExt cx="0" cy="0"/>
        </a:xfrm>
      </p:grpSpPr>
      <p:sp>
        <p:nvSpPr>
          <p:cNvPr id="359" name="Google Shape;359;p55"/>
          <p:cNvSpPr txBox="1">
            <a:spLocks noGrp="1"/>
          </p:cNvSpPr>
          <p:nvPr>
            <p:ph type="ctrTitle"/>
          </p:nvPr>
        </p:nvSpPr>
        <p:spPr>
          <a:xfrm>
            <a:off x="311700" y="1113700"/>
            <a:ext cx="8520600" cy="26904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en-GB" sz="3600">
                <a:latin typeface="Merriweather"/>
                <a:ea typeface="Merriweather"/>
                <a:cs typeface="Merriweather"/>
                <a:sym typeface="Merriweather"/>
              </a:rPr>
              <a:t>What could have been better?</a:t>
            </a:r>
            <a:endParaRPr sz="3600">
              <a:latin typeface="Merriweather"/>
              <a:ea typeface="Merriweather"/>
              <a:cs typeface="Merriweather"/>
              <a:sym typeface="Merriweathe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What could have been better?</a:t>
            </a:r>
            <a:endParaRPr/>
          </a:p>
        </p:txBody>
      </p:sp>
      <p:sp>
        <p:nvSpPr>
          <p:cNvPr id="365" name="Google Shape;365;p56"/>
          <p:cNvSpPr txBox="1">
            <a:spLocks noGrp="1"/>
          </p:cNvSpPr>
          <p:nvPr>
            <p:ph type="body" idx="1"/>
          </p:nvPr>
        </p:nvSpPr>
        <p:spPr>
          <a:xfrm>
            <a:off x="311700" y="1165153"/>
            <a:ext cx="8520600" cy="33402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We have a very low precision score and that is even though a caveat we have to live with while working with a very highly unbalanced data like ours, we would like to improve it as much as possible given we don't pull down our recall values.</a:t>
            </a: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We may have done better with the feature engineering process, even though we believe most of our features have been important in our final model.</a:t>
            </a: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And lastly, we believe that a more advanced model like CatBoostClassifier or a Deep Neural Network Classifier could have done a better job.</a:t>
            </a:r>
            <a:endParaRPr sz="1400">
              <a:latin typeface="Merriweather"/>
              <a:ea typeface="Merriweather"/>
              <a:cs typeface="Merriweather"/>
              <a:sym typeface="Merriweathe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369"/>
        <p:cNvGrpSpPr/>
        <p:nvPr/>
      </p:nvGrpSpPr>
      <p:grpSpPr>
        <a:xfrm>
          <a:off x="0" y="0"/>
          <a:ext cx="0" cy="0"/>
          <a:chOff x="0" y="0"/>
          <a:chExt cx="0" cy="0"/>
        </a:xfrm>
      </p:grpSpPr>
      <p:sp>
        <p:nvSpPr>
          <p:cNvPr id="370" name="Google Shape;370;p57"/>
          <p:cNvSpPr txBox="1">
            <a:spLocks noGrp="1"/>
          </p:cNvSpPr>
          <p:nvPr>
            <p:ph type="ctrTitle"/>
          </p:nvPr>
        </p:nvSpPr>
        <p:spPr>
          <a:xfrm>
            <a:off x="311700" y="1113700"/>
            <a:ext cx="8520600" cy="26904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en-GB" sz="3600">
                <a:latin typeface="Merriweather"/>
                <a:ea typeface="Merriweather"/>
                <a:cs typeface="Merriweather"/>
                <a:sym typeface="Merriweather"/>
              </a:rPr>
              <a:t>Thank You</a:t>
            </a:r>
            <a:endParaRPr sz="3600">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0">
                <a:latin typeface="Merriweather"/>
                <a:ea typeface="Merriweather"/>
                <a:cs typeface="Merriweather"/>
                <a:sym typeface="Merriweather"/>
              </a:rPr>
              <a:t>Data summary</a:t>
            </a:r>
            <a:endParaRPr sz="2400"/>
          </a:p>
        </p:txBody>
      </p:sp>
      <p:sp>
        <p:nvSpPr>
          <p:cNvPr id="80" name="Google Shape;80;p17"/>
          <p:cNvSpPr txBox="1">
            <a:spLocks noGrp="1"/>
          </p:cNvSpPr>
          <p:nvPr>
            <p:ph type="body" idx="1"/>
          </p:nvPr>
        </p:nvSpPr>
        <p:spPr>
          <a:xfrm>
            <a:off x="311700" y="1228675"/>
            <a:ext cx="4211100" cy="33402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From the first looks, the dataset looks a lot cleaner than most ones we usually work with. It has no null values and no duplicate values.</a:t>
            </a: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We have 381109 data points, 11 independent variables and one dependent variable, Response.</a:t>
            </a: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Most of the variables are categorical in nature. Only three are truly numeric in nature.</a:t>
            </a:r>
            <a:endParaRPr sz="1400">
              <a:latin typeface="Merriweather"/>
              <a:ea typeface="Merriweather"/>
              <a:cs typeface="Merriweather"/>
              <a:sym typeface="Merriweather"/>
            </a:endParaRPr>
          </a:p>
        </p:txBody>
      </p:sp>
      <p:pic>
        <p:nvPicPr>
          <p:cNvPr id="81" name="Google Shape;81;p17"/>
          <p:cNvPicPr preferRelativeResize="0"/>
          <p:nvPr/>
        </p:nvPicPr>
        <p:blipFill>
          <a:blip r:embed="rId3">
            <a:alphaModFix/>
          </a:blip>
          <a:stretch>
            <a:fillRect/>
          </a:stretch>
        </p:blipFill>
        <p:spPr>
          <a:xfrm>
            <a:off x="4660250" y="868250"/>
            <a:ext cx="4316401" cy="37117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85"/>
        <p:cNvGrpSpPr/>
        <p:nvPr/>
      </p:nvGrpSpPr>
      <p:grpSpPr>
        <a:xfrm>
          <a:off x="0" y="0"/>
          <a:ext cx="0" cy="0"/>
          <a:chOff x="0" y="0"/>
          <a:chExt cx="0" cy="0"/>
        </a:xfrm>
      </p:grpSpPr>
      <p:sp>
        <p:nvSpPr>
          <p:cNvPr id="86" name="Google Shape;86;p18"/>
          <p:cNvSpPr txBox="1">
            <a:spLocks noGrp="1"/>
          </p:cNvSpPr>
          <p:nvPr>
            <p:ph type="ctrTitle"/>
          </p:nvPr>
        </p:nvSpPr>
        <p:spPr>
          <a:xfrm>
            <a:off x="311700" y="1041125"/>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800">
                <a:latin typeface="Merriweather"/>
                <a:ea typeface="Merriweather"/>
                <a:cs typeface="Merriweather"/>
                <a:sym typeface="Merriweather"/>
              </a:rPr>
              <a:t>EDA</a:t>
            </a:r>
            <a:endParaRPr sz="480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150" b="0">
                <a:latin typeface="Merriweather"/>
                <a:ea typeface="Merriweather"/>
                <a:cs typeface="Merriweather"/>
                <a:sym typeface="Merriweather"/>
              </a:rPr>
              <a:t>What is the distribution of customer final response in our dataset?</a:t>
            </a:r>
            <a:endParaRPr sz="2400"/>
          </a:p>
        </p:txBody>
      </p:sp>
      <p:sp>
        <p:nvSpPr>
          <p:cNvPr id="92" name="Google Shape;92;p19"/>
          <p:cNvSpPr txBox="1">
            <a:spLocks noGrp="1"/>
          </p:cNvSpPr>
          <p:nvPr>
            <p:ph type="body" idx="1"/>
          </p:nvPr>
        </p:nvSpPr>
        <p:spPr>
          <a:xfrm>
            <a:off x="311700" y="1281837"/>
            <a:ext cx="4260300" cy="33402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Getting the sales done is not easy regardless of how much information one can get of the customer. </a:t>
            </a: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And so, the distribution of sales closed and not closed would be very skewed in nature.</a:t>
            </a: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Only 12.26% of the sales were closed by the team.</a:t>
            </a:r>
            <a:endParaRPr sz="1400" dirty="0">
              <a:solidFill>
                <a:schemeClr val="accent1"/>
              </a:solidFill>
              <a:latin typeface="Merriweather"/>
              <a:ea typeface="Merriweather"/>
              <a:cs typeface="Merriweather"/>
              <a:sym typeface="Merriweather"/>
            </a:endParaRPr>
          </a:p>
        </p:txBody>
      </p:sp>
      <p:pic>
        <p:nvPicPr>
          <p:cNvPr id="93" name="Google Shape;93;p19"/>
          <p:cNvPicPr preferRelativeResize="0"/>
          <p:nvPr/>
        </p:nvPicPr>
        <p:blipFill>
          <a:blip r:embed="rId3">
            <a:alphaModFix/>
          </a:blip>
          <a:stretch>
            <a:fillRect/>
          </a:stretch>
        </p:blipFill>
        <p:spPr>
          <a:xfrm>
            <a:off x="4709450" y="1102550"/>
            <a:ext cx="4064240" cy="374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What is the distribution of customers’ previous record of having a vehicle insurance?</a:t>
            </a:r>
            <a:endParaRPr sz="1900" b="0">
              <a:latin typeface="Merriweather"/>
              <a:ea typeface="Merriweather"/>
              <a:cs typeface="Merriweather"/>
              <a:sym typeface="Merriweather"/>
            </a:endParaRPr>
          </a:p>
        </p:txBody>
      </p:sp>
      <p:sp>
        <p:nvSpPr>
          <p:cNvPr id="99" name="Google Shape;99;p20"/>
          <p:cNvSpPr txBox="1">
            <a:spLocks noGrp="1"/>
          </p:cNvSpPr>
          <p:nvPr>
            <p:ph type="body" idx="1"/>
          </p:nvPr>
        </p:nvSpPr>
        <p:spPr>
          <a:xfrm>
            <a:off x="311700" y="3147400"/>
            <a:ext cx="8520600" cy="1801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From the data that we have of our health insurance customers, we understand that 54.18% of them do not have any record of vehicle insurance in the previous years. This certainly is a big market to try and penetrate and so campaigns that helps a user understand the benefits of having a vehicle insurance must be created.</a:t>
            </a:r>
            <a:endParaRPr sz="90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90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And for those who have had vehicle insurances, it should be studied what was for them an ideal vehicle insurance. Understanding what a customer needs is as important as making awareness campaigns of your services.</a:t>
            </a:r>
            <a:endParaRPr sz="90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90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Almost all the customers (99.66%) who converted, converted from the ones who never really had a vehicle insurance before.</a:t>
            </a:r>
            <a:endParaRPr sz="90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90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Given how our main customer base is the one who never had a vehicle insurance, 52.17% not accepting our initial offers makes the market with still a lot more opportunities. </a:t>
            </a:r>
            <a:endParaRPr sz="900">
              <a:solidFill>
                <a:srgbClr val="000000"/>
              </a:solidFill>
              <a:highlight>
                <a:srgbClr val="FFFFFE"/>
              </a:highlight>
              <a:latin typeface="Merriweather"/>
              <a:ea typeface="Merriweather"/>
              <a:cs typeface="Merriweather"/>
              <a:sym typeface="Merriweather"/>
            </a:endParaRPr>
          </a:p>
        </p:txBody>
      </p:sp>
      <p:pic>
        <p:nvPicPr>
          <p:cNvPr id="100" name="Google Shape;100;p20"/>
          <p:cNvPicPr preferRelativeResize="0"/>
          <p:nvPr/>
        </p:nvPicPr>
        <p:blipFill>
          <a:blip r:embed="rId3">
            <a:alphaModFix/>
          </a:blip>
          <a:stretch>
            <a:fillRect/>
          </a:stretch>
        </p:blipFill>
        <p:spPr>
          <a:xfrm>
            <a:off x="311700" y="1183863"/>
            <a:ext cx="2452750" cy="1873525"/>
          </a:xfrm>
          <a:prstGeom prst="rect">
            <a:avLst/>
          </a:prstGeom>
          <a:noFill/>
          <a:ln>
            <a:noFill/>
          </a:ln>
        </p:spPr>
      </p:pic>
      <p:pic>
        <p:nvPicPr>
          <p:cNvPr id="101" name="Google Shape;101;p20"/>
          <p:cNvPicPr preferRelativeResize="0"/>
          <p:nvPr/>
        </p:nvPicPr>
        <p:blipFill>
          <a:blip r:embed="rId4">
            <a:alphaModFix/>
          </a:blip>
          <a:stretch>
            <a:fillRect/>
          </a:stretch>
        </p:blipFill>
        <p:spPr>
          <a:xfrm>
            <a:off x="3141150" y="1183875"/>
            <a:ext cx="2600535" cy="1873500"/>
          </a:xfrm>
          <a:prstGeom prst="rect">
            <a:avLst/>
          </a:prstGeom>
          <a:noFill/>
          <a:ln>
            <a:noFill/>
          </a:ln>
        </p:spPr>
      </p:pic>
      <p:pic>
        <p:nvPicPr>
          <p:cNvPr id="102" name="Google Shape;102;p20"/>
          <p:cNvPicPr preferRelativeResize="0"/>
          <p:nvPr/>
        </p:nvPicPr>
        <p:blipFill>
          <a:blip r:embed="rId5">
            <a:alphaModFix/>
          </a:blip>
          <a:stretch>
            <a:fillRect/>
          </a:stretch>
        </p:blipFill>
        <p:spPr>
          <a:xfrm>
            <a:off x="5962479" y="1183875"/>
            <a:ext cx="2869821" cy="1801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900" b="0">
                <a:solidFill>
                  <a:srgbClr val="000000"/>
                </a:solidFill>
                <a:highlight>
                  <a:srgbClr val="FFFFFE"/>
                </a:highlight>
                <a:latin typeface="Merriweather"/>
                <a:ea typeface="Merriweather"/>
                <a:cs typeface="Merriweather"/>
                <a:sym typeface="Merriweather"/>
              </a:rPr>
              <a:t>What is the gender distribution of our customers and of those who converted?</a:t>
            </a:r>
            <a:endParaRPr sz="1900">
              <a:solidFill>
                <a:srgbClr val="000000"/>
              </a:solidFill>
              <a:latin typeface="Merriweather"/>
              <a:ea typeface="Merriweather"/>
              <a:cs typeface="Merriweather"/>
              <a:sym typeface="Merriweather"/>
            </a:endParaRPr>
          </a:p>
        </p:txBody>
      </p:sp>
      <p:sp>
        <p:nvSpPr>
          <p:cNvPr id="108" name="Google Shape;108;p21"/>
          <p:cNvSpPr txBox="1">
            <a:spLocks noGrp="1"/>
          </p:cNvSpPr>
          <p:nvPr>
            <p:ph type="body" idx="1"/>
          </p:nvPr>
        </p:nvSpPr>
        <p:spPr>
          <a:xfrm>
            <a:off x="311700" y="3498775"/>
            <a:ext cx="8520600" cy="13617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Our health insurance customers' dataset has 54.08% males and 45.92% females.</a:t>
            </a:r>
            <a:endParaRPr sz="9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9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We have not been as popular amongst our female health insurance customers when it comes to swaying them into buying our vehicle insurances as well as we would have liked to. Only 38.93% females have converted and 61.07% males have converted of the ones who converted.</a:t>
            </a:r>
            <a:endParaRPr sz="9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9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Of the ones who did not convert to buy our vehicle insurances, the numbers are somewhat more consistent with what they are for the overall dataset. 53.1% males and 46.9% females didn't convert.</a:t>
            </a:r>
            <a:endParaRPr sz="900">
              <a:solidFill>
                <a:srgbClr val="000000"/>
              </a:solidFill>
              <a:highlight>
                <a:srgbClr val="FFFFFE"/>
              </a:highlight>
              <a:latin typeface="Merriweather"/>
              <a:ea typeface="Merriweather"/>
              <a:cs typeface="Merriweather"/>
              <a:sym typeface="Merriweather"/>
            </a:endParaRPr>
          </a:p>
        </p:txBody>
      </p:sp>
      <p:pic>
        <p:nvPicPr>
          <p:cNvPr id="109" name="Google Shape;109;p21"/>
          <p:cNvPicPr preferRelativeResize="0"/>
          <p:nvPr/>
        </p:nvPicPr>
        <p:blipFill rotWithShape="1">
          <a:blip r:embed="rId3">
            <a:alphaModFix/>
          </a:blip>
          <a:srcRect l="-3720" r="3719"/>
          <a:stretch/>
        </p:blipFill>
        <p:spPr>
          <a:xfrm>
            <a:off x="645825" y="1246250"/>
            <a:ext cx="2010567" cy="2100125"/>
          </a:xfrm>
          <a:prstGeom prst="rect">
            <a:avLst/>
          </a:prstGeom>
          <a:noFill/>
          <a:ln>
            <a:noFill/>
          </a:ln>
        </p:spPr>
      </p:pic>
      <p:pic>
        <p:nvPicPr>
          <p:cNvPr id="110" name="Google Shape;110;p21"/>
          <p:cNvPicPr preferRelativeResize="0"/>
          <p:nvPr/>
        </p:nvPicPr>
        <p:blipFill>
          <a:blip r:embed="rId4">
            <a:alphaModFix/>
          </a:blip>
          <a:stretch>
            <a:fillRect/>
          </a:stretch>
        </p:blipFill>
        <p:spPr>
          <a:xfrm>
            <a:off x="3333867" y="1246250"/>
            <a:ext cx="2476266" cy="2100125"/>
          </a:xfrm>
          <a:prstGeom prst="rect">
            <a:avLst/>
          </a:prstGeom>
          <a:noFill/>
          <a:ln>
            <a:noFill/>
          </a:ln>
        </p:spPr>
      </p:pic>
      <p:pic>
        <p:nvPicPr>
          <p:cNvPr id="111" name="Google Shape;111;p21"/>
          <p:cNvPicPr preferRelativeResize="0"/>
          <p:nvPr/>
        </p:nvPicPr>
        <p:blipFill>
          <a:blip r:embed="rId5">
            <a:alphaModFix/>
          </a:blip>
          <a:stretch>
            <a:fillRect/>
          </a:stretch>
        </p:blipFill>
        <p:spPr>
          <a:xfrm>
            <a:off x="5977483" y="1246250"/>
            <a:ext cx="2906142" cy="2100125"/>
          </a:xfrm>
          <a:prstGeom prst="rect">
            <a:avLst/>
          </a:prstGeom>
          <a:noFill/>
          <a:ln>
            <a:noFill/>
          </a:ln>
        </p:spPr>
      </p:pic>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621</TotalTime>
  <Words>2277</Words>
  <Application>Microsoft Office PowerPoint</Application>
  <PresentationFormat>On-screen Show (16:9)</PresentationFormat>
  <Paragraphs>163</Paragraphs>
  <Slides>45</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Amatic SC</vt:lpstr>
      <vt:lpstr>Merriweather</vt:lpstr>
      <vt:lpstr>Source Code Pro</vt:lpstr>
      <vt:lpstr>Beach Day</vt:lpstr>
      <vt:lpstr>Capstone Project Health Insurance - Cross Sell Prediction</vt:lpstr>
      <vt:lpstr>Points for discussion</vt:lpstr>
      <vt:lpstr>Know The Project</vt:lpstr>
      <vt:lpstr>Problem Statement</vt:lpstr>
      <vt:lpstr>Data summary</vt:lpstr>
      <vt:lpstr>EDA</vt:lpstr>
      <vt:lpstr>What is the distribution of customer final response in our dataset?</vt:lpstr>
      <vt:lpstr>What is the distribution of customers’ previous record of having a vehicle insurance?</vt:lpstr>
      <vt:lpstr>What is the gender distribution of our customers and of those who converted?</vt:lpstr>
      <vt:lpstr>What is the distribution of the age of the customers?</vt:lpstr>
      <vt:lpstr>What is the distribution of customers with a driving license?</vt:lpstr>
      <vt:lpstr>Which are the top 10 region codes and what are their performances?</vt:lpstr>
      <vt:lpstr>What is the distribution of vehicle age of the customers?</vt:lpstr>
      <vt:lpstr>What is the distribution of vehicle damages in the dataset?</vt:lpstr>
      <vt:lpstr>What is the distribution of the annual premiums?</vt:lpstr>
      <vt:lpstr>Which are the top 10 policy sales channels and how do they perform?</vt:lpstr>
      <vt:lpstr>What is the distribution of customers’ vintage?</vt:lpstr>
      <vt:lpstr>Feature Engineering &amp; Data Pre-Processing</vt:lpstr>
      <vt:lpstr>Dealing with Outliers and Null Values</vt:lpstr>
      <vt:lpstr>Feature Manipulation</vt:lpstr>
      <vt:lpstr>Categorical Encoding</vt:lpstr>
      <vt:lpstr>Feature Selection and Data Splitting</vt:lpstr>
      <vt:lpstr>Handling Imbalanced Data</vt:lpstr>
      <vt:lpstr>Model Building</vt:lpstr>
      <vt:lpstr>Logistic Regression Model with Hyperparameter Tuning</vt:lpstr>
      <vt:lpstr>Logistic Regression Feature Importance</vt:lpstr>
      <vt:lpstr>Decision Tree Model with Hyperparameter Tuning</vt:lpstr>
      <vt:lpstr>Decision Tree Feature Importance</vt:lpstr>
      <vt:lpstr>Random Forest Model with Hyperparameter Tuning</vt:lpstr>
      <vt:lpstr>Random Forest Feature Importance</vt:lpstr>
      <vt:lpstr>Gradient Boosting Model with Hyperparameter Tuning</vt:lpstr>
      <vt:lpstr>Gradient Boosting Feature Importance</vt:lpstr>
      <vt:lpstr>XGBoost Model with Hyperparameter Tuning</vt:lpstr>
      <vt:lpstr>XGBoost Feature Importance</vt:lpstr>
      <vt:lpstr>Stacking Classifier Model</vt:lpstr>
      <vt:lpstr>Final Model</vt:lpstr>
      <vt:lpstr>Final Model’s Explainability using LIME</vt:lpstr>
      <vt:lpstr>Final Model’s Explainability using SHAP</vt:lpstr>
      <vt:lpstr>Conclusion</vt:lpstr>
      <vt:lpstr>Conclusion</vt:lpstr>
      <vt:lpstr>Conclusion</vt:lpstr>
      <vt:lpstr>Conclusion</vt:lpstr>
      <vt:lpstr>What could have been better?</vt:lpstr>
      <vt:lpstr>What could have been better?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Health Insurance - Cross Sell Prediction</dc:title>
  <cp:lastModifiedBy>ADMIN</cp:lastModifiedBy>
  <cp:revision>4</cp:revision>
  <dcterms:modified xsi:type="dcterms:W3CDTF">2023-04-02T06:50:59Z</dcterms:modified>
</cp:coreProperties>
</file>