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30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 </a:t>
            </a:r>
            <a:r>
              <a:rPr sz="3600" spc="-70" dirty="0">
                <a:solidFill>
                  <a:srgbClr val="124F5C"/>
                </a:solidFill>
              </a:rPr>
              <a:t>Booking</a:t>
            </a:r>
            <a:r>
              <a:rPr sz="3600" spc="-325" dirty="0">
                <a:solidFill>
                  <a:srgbClr val="124F5C"/>
                </a:solidFill>
              </a:rPr>
              <a:t> </a:t>
            </a:r>
            <a:r>
              <a:rPr sz="3600" spc="-160" dirty="0">
                <a:solidFill>
                  <a:srgbClr val="124F5C"/>
                </a:solidFill>
              </a:rPr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00411" y="2876550"/>
            <a:ext cx="25431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2000" b="1" spc="-95" dirty="0" smtClean="0">
                <a:solidFill>
                  <a:srgbClr val="124F5C"/>
                </a:solidFill>
                <a:latin typeface="Verdana"/>
                <a:cs typeface="Verdana"/>
              </a:rPr>
              <a:t>Tapomay </a:t>
            </a:r>
            <a:r>
              <a:rPr lang="en-US" sz="2000" b="1" spc="-9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lang="en-US" sz="2000" b="1" spc="-95" dirty="0" smtClean="0">
                <a:solidFill>
                  <a:srgbClr val="124F5C"/>
                </a:solidFill>
                <a:latin typeface="Verdana"/>
                <a:cs typeface="Verdana"/>
              </a:rPr>
              <a:t>ahoo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6"/>
    </mc:Choice>
    <mc:Fallback>
      <p:transition spd="slow" advTm="71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376" y="514350"/>
            <a:ext cx="2051024" cy="1631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873" y="514350"/>
            <a:ext cx="1830503" cy="1631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4482" y="514350"/>
            <a:ext cx="2148718" cy="163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0518" y="514350"/>
            <a:ext cx="1887682" cy="1631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Around 60% bookings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City 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and 40% bookings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Resort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Avg adr of Resort hotel is slightly lower than that of 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 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seems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be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making slightly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has slightly higher median lead time. Also median lead time is  significantly higher in each case, this means customers generally plan  their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visits way 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early.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9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has significantly longer waiting time, hence City Hotel is much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busier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Resort 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1506" y="78256"/>
            <a:ext cx="2199294" cy="200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6945" y="177568"/>
            <a:ext cx="2123094" cy="1906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847" y="177568"/>
            <a:ext cx="3659268" cy="1921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of stays are less 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There are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very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few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long stays at hotels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but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Resort Hotel is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preferred for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30 %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City Hotel bookings and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25 %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Resort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9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Both hotels have very small percentage that customer  will repeat, but Resort hotel has slightly higher repeat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City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 channel </a:t>
            </a:r>
            <a:r>
              <a:rPr sz="2500" spc="5" dirty="0"/>
              <a:t>wise</a:t>
            </a:r>
            <a:r>
              <a:rPr sz="2500" spc="45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</a:t>
            </a:r>
            <a:r>
              <a:rPr sz="1400" spc="-5" dirty="0">
                <a:latin typeface="Arial"/>
                <a:cs typeface="Arial"/>
              </a:rPr>
              <a:t>Distribution </a:t>
            </a:r>
            <a:r>
              <a:rPr sz="1400" dirty="0">
                <a:latin typeface="Arial"/>
                <a:cs typeface="Arial"/>
              </a:rPr>
              <a:t>channel </a:t>
            </a:r>
            <a:r>
              <a:rPr sz="1400" spc="-5" dirty="0">
                <a:latin typeface="Arial"/>
                <a:cs typeface="Arial"/>
              </a:rPr>
              <a:t>wise 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answered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following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is the most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common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4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Roboto"/>
              <a:buAutoNum type="arabicParenBoth"/>
            </a:pPr>
            <a:endParaRPr sz="12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channel is mostly used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early booking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Roboto"/>
              <a:buAutoNum type="arabicParenBoth"/>
            </a:pPr>
            <a:endParaRPr sz="12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distribution channel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brings better revenue generating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deals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400" spc="-9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 channel </a:t>
            </a:r>
            <a:r>
              <a:rPr sz="2500" dirty="0"/>
              <a:t>wise</a:t>
            </a:r>
            <a:r>
              <a:rPr sz="2500" spc="40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Here we can see that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of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guest are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making  reservation through TA/TO channels which is travel 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agency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and tour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operator.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second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direct.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Channel which is mostly used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early booking of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 also TA/TO.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486" y="1260305"/>
            <a:ext cx="3208271" cy="3242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3252344"/>
            <a:ext cx="2667000" cy="181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brings higher revenue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generating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deals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City hotel,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 contrast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 come via TA/TO. City Hotel can work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increase outreach on GDS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get  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higher revenue generating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1145" y="2256927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Resort hotel has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revenue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generating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deals by direct and TA/TO channel. Resort</a:t>
            </a:r>
            <a:endParaRPr sz="1200" dirty="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need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increase outreach on GDS  channel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increase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revenue.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31" y="124234"/>
            <a:ext cx="4125328" cy="426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 cancellation</a:t>
            </a:r>
            <a:r>
              <a:rPr sz="2500" spc="10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analyze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following </a:t>
            </a:r>
            <a:r>
              <a:rPr sz="1400" dirty="0">
                <a:latin typeface="Arial"/>
                <a:cs typeface="Arial"/>
              </a:rPr>
              <a:t>possible reasons for booking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cancellations: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significant distribution channel has highest cancellation</a:t>
            </a:r>
            <a:r>
              <a:rPr sz="1400" spc="1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percentage?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arenBoth"/>
            </a:pPr>
            <a:endParaRPr sz="12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Longer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arenBoth"/>
            </a:pPr>
            <a:endParaRPr sz="12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Longer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(in </a:t>
            </a:r>
            <a:r>
              <a:rPr sz="1400" spc="-5" dirty="0">
                <a:latin typeface="Arial"/>
                <a:cs typeface="Arial"/>
              </a:rPr>
              <a:t>days)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waiting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Not </a:t>
            </a:r>
            <a:r>
              <a:rPr sz="1400" dirty="0">
                <a:latin typeface="Arial"/>
                <a:cs typeface="Arial"/>
              </a:rPr>
              <a:t>getting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dirty="0">
                <a:latin typeface="Arial"/>
                <a:cs typeface="Arial"/>
              </a:rPr>
              <a:t>room as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reserved.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Does not getting same room as reserved effects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604" y="419979"/>
            <a:ext cx="3455147" cy="177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03647" y="2876550"/>
            <a:ext cx="2286000" cy="196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5938" y="406543"/>
            <a:ext cx="3491390" cy="1996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TA/TO has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highest booking cancellation %.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Therefore, a 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via TA/TO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likely to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getting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is not the case of  cancellation of rooms.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significant percentage of  bookings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are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cancelled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even after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getting different  room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spcBef>
                <a:spcPts val="7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But, customers who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have paid a 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little lower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adr, except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few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297" y="402142"/>
            <a:ext cx="3313875" cy="3053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1208" y="228600"/>
            <a:ext cx="3643884" cy="3194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6569" y="3480968"/>
            <a:ext cx="6237631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of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 that are cancelled have waiting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period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less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150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days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but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 most of bookings  that are not cancelled also have waiting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period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less than 150 days. Hence this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shows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that waiting  period has no effect on cancellation of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 dirty="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 lead time has no effect on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bookings, as both curves 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 dirty="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cancelation are similar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lead time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too.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</a:t>
            </a:r>
            <a:r>
              <a:rPr sz="1400" spc="-5" dirty="0">
                <a:latin typeface="Arial"/>
                <a:cs typeface="Arial"/>
              </a:rPr>
              <a:t>time-wise 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answered following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are the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dirty="0">
                <a:latin typeface="Arial"/>
                <a:cs typeface="Arial"/>
              </a:rPr>
              <a:t>busy months for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months hotels charges higher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does booking numbers and adr changes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month?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does bookings </a:t>
            </a:r>
            <a:r>
              <a:rPr sz="1400" spc="-5" dirty="0">
                <a:latin typeface="Arial"/>
                <a:cs typeface="Arial"/>
              </a:rPr>
              <a:t>varies </a:t>
            </a:r>
            <a:r>
              <a:rPr sz="1400" dirty="0">
                <a:latin typeface="Arial"/>
                <a:cs typeface="Arial"/>
              </a:rPr>
              <a:t>along </a:t>
            </a:r>
            <a:r>
              <a:rPr sz="1400" spc="-5" dirty="0">
                <a:latin typeface="Arial"/>
                <a:cs typeface="Arial"/>
              </a:rPr>
              <a:t>year </a:t>
            </a:r>
            <a:r>
              <a:rPr sz="1400" dirty="0">
                <a:latin typeface="Arial"/>
                <a:cs typeface="Arial"/>
              </a:rPr>
              <a:t>for different </a:t>
            </a:r>
            <a:r>
              <a:rPr sz="1400" spc="-5" dirty="0">
                <a:latin typeface="Arial"/>
                <a:cs typeface="Arial"/>
              </a:rPr>
              <a:t>types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5600" y="848121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From the month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of  July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the 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number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bookings 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increased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and in 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August, City Hotel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got 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number of 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038" y="835998"/>
            <a:ext cx="6116382" cy="388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Verdana"/>
                <a:cs typeface="Verdana"/>
              </a:rPr>
              <a:t>Points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21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Discuss: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Agenda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summary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Univariate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Hotel wise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Distribution Channel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Booking cancellation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Timewise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Some important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Correlation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heatmap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The revenue aspect 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looks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different, the  Resort Hotels receives  more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revenue with 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respect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to City</a:t>
            </a:r>
            <a:r>
              <a:rPr sz="16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From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August 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there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rapid increase  in adr.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recorded  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894947"/>
            <a:ext cx="6027933" cy="381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1" y="3815283"/>
            <a:ext cx="5705450" cy="832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can see that graph Arrival_num has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peaks at regular interval of days. This 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due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increase in arrival  weekend.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 the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 adr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tends to go up as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ends.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Therefore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charges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at the end of</a:t>
            </a:r>
            <a:r>
              <a:rPr sz="1200" spc="1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7339" y="447031"/>
            <a:ext cx="7433331" cy="308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85343"/>
            <a:ext cx="7578852" cy="358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6655" y="3938727"/>
            <a:ext cx="4638345" cy="1160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Mostly bookings are done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 dirty="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clear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from graph that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sudden surge in arrival num of couples and family in months of July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and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August. So better plans 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planned accordingly at that time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these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type of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customers.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 important</a:t>
            </a:r>
            <a:r>
              <a:rPr sz="2500" spc="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Some other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are also done,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are as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are the </a:t>
            </a:r>
            <a:r>
              <a:rPr sz="1400" spc="-5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reason for special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is the optimal stay length for better deal for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How </a:t>
            </a:r>
            <a:r>
              <a:rPr sz="1400" dirty="0">
                <a:latin typeface="Arial"/>
                <a:cs typeface="Arial"/>
              </a:rPr>
              <a:t>adr is </a:t>
            </a:r>
            <a:r>
              <a:rPr sz="1400" spc="-5" dirty="0">
                <a:latin typeface="Arial"/>
                <a:cs typeface="Arial"/>
              </a:rPr>
              <a:t>affected </a:t>
            </a:r>
            <a:r>
              <a:rPr sz="1400" dirty="0">
                <a:latin typeface="Arial"/>
                <a:cs typeface="Arial"/>
              </a:rPr>
              <a:t>by total </a:t>
            </a:r>
            <a:r>
              <a:rPr sz="1400" spc="-5" dirty="0">
                <a:latin typeface="Arial"/>
                <a:cs typeface="Arial"/>
              </a:rPr>
              <a:t>staying </a:t>
            </a:r>
            <a:r>
              <a:rPr sz="1400" dirty="0">
                <a:latin typeface="Arial"/>
                <a:cs typeface="Arial"/>
              </a:rPr>
              <a:t>period in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1" y="3914952"/>
            <a:ext cx="51720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number of special request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 in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kids section. But, we can see that if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adults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 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2  there are more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chances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that hotels will receive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requests.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521" y="796563"/>
            <a:ext cx="3784279" cy="261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5039" y="779250"/>
            <a:ext cx="2947762" cy="263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 for </a:t>
            </a:r>
            <a:r>
              <a:rPr sz="2500" dirty="0"/>
              <a:t>special</a:t>
            </a:r>
            <a:r>
              <a:rPr sz="2500" spc="-25" dirty="0"/>
              <a:t> </a:t>
            </a:r>
            <a:r>
              <a:rPr sz="2500" spc="-5" dirty="0"/>
              <a:t>requests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267" y="3943350"/>
            <a:ext cx="5166133" cy="748282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Here we can see that all market segment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mostly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have special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request.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 one segment which is complementary, having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average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number of special</a:t>
            </a:r>
            <a:r>
              <a:rPr sz="1200" spc="1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request.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267" y="574832"/>
            <a:ext cx="6385334" cy="3139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 for special</a:t>
            </a:r>
            <a:r>
              <a:rPr sz="2500" spc="15" dirty="0"/>
              <a:t> </a:t>
            </a:r>
            <a:r>
              <a:rPr sz="2500" spc="-5" dirty="0"/>
              <a:t>requests(cont.)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325" y="1041291"/>
            <a:ext cx="4688318" cy="4102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Total stay length and lead time are slightly  correlated. This may means that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longer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stays, people generally plan little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before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 actual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arrival.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adr is slightly correlated with total_people,  which makes sense as more no. of people  means more service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deliver,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therefore  more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adr.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"/>
                <a:cs typeface="Arial"/>
              </a:rPr>
              <a:t>Correlation</a:t>
            </a:r>
            <a:r>
              <a:rPr sz="2500" b="0" spc="-35" dirty="0">
                <a:latin typeface="Arial"/>
                <a:cs typeface="Arial"/>
              </a:rPr>
              <a:t> </a:t>
            </a:r>
            <a:r>
              <a:rPr sz="2500" b="0" spc="-5" dirty="0">
                <a:latin typeface="Arial"/>
                <a:cs typeface="Arial"/>
              </a:rPr>
              <a:t>Heatmap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008" y="1050461"/>
            <a:ext cx="7231412" cy="3064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4310236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For shorter </a:t>
            </a:r>
            <a:r>
              <a:rPr sz="1200" spc="-5" dirty="0">
                <a:latin typeface="Arial"/>
                <a:cs typeface="Arial"/>
              </a:rPr>
              <a:t>stays the adr(average daily </a:t>
            </a:r>
            <a:r>
              <a:rPr sz="1200" dirty="0">
                <a:latin typeface="Arial"/>
                <a:cs typeface="Arial"/>
              </a:rPr>
              <a:t>rate </a:t>
            </a:r>
            <a:r>
              <a:rPr sz="1200" spc="-5" dirty="0">
                <a:latin typeface="Arial"/>
                <a:cs typeface="Arial"/>
              </a:rPr>
              <a:t>varies greatly) but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longer stays </a:t>
            </a:r>
            <a:r>
              <a:rPr sz="1200" dirty="0">
                <a:latin typeface="Arial"/>
                <a:cs typeface="Arial"/>
              </a:rPr>
              <a:t>(&gt; </a:t>
            </a:r>
            <a:r>
              <a:rPr sz="1200" spc="-5" dirty="0">
                <a:latin typeface="Arial"/>
                <a:cs typeface="Arial"/>
              </a:rPr>
              <a:t>15 days) adr is  comparatively very </a:t>
            </a:r>
            <a:r>
              <a:rPr sz="1200" dirty="0">
                <a:latin typeface="Arial"/>
                <a:cs typeface="Arial"/>
              </a:rPr>
              <a:t>less. Therefore, customers </a:t>
            </a:r>
            <a:r>
              <a:rPr sz="1200" spc="-5" dirty="0">
                <a:latin typeface="Arial"/>
                <a:cs typeface="Arial"/>
              </a:rPr>
              <a:t>can get </a:t>
            </a:r>
            <a:r>
              <a:rPr sz="1200" dirty="0">
                <a:latin typeface="Arial"/>
                <a:cs typeface="Arial"/>
              </a:rPr>
              <a:t>better </a:t>
            </a:r>
            <a:r>
              <a:rPr sz="1200" spc="-5" dirty="0">
                <a:latin typeface="Arial"/>
                <a:cs typeface="Arial"/>
              </a:rPr>
              <a:t>deal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longer stays </a:t>
            </a:r>
            <a:r>
              <a:rPr sz="1200" dirty="0">
                <a:latin typeface="Arial"/>
                <a:cs typeface="Arial"/>
              </a:rPr>
              <a:t>more than </a:t>
            </a:r>
            <a:r>
              <a:rPr sz="1200" spc="-5" dirty="0">
                <a:latin typeface="Arial"/>
                <a:cs typeface="Arial"/>
              </a:rPr>
              <a:t>15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days.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 stay length for better deals in</a:t>
            </a:r>
            <a:r>
              <a:rPr sz="2500" spc="114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200" y="834039"/>
            <a:ext cx="7543800" cy="40677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Around 60% bookings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City hotel and 40% bookings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Resort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hotel,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therefore City Hotel is</a:t>
            </a:r>
            <a:r>
              <a:rPr sz="1200" spc="19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busier</a:t>
            </a:r>
            <a:endParaRPr sz="1200" dirty="0">
              <a:latin typeface="Roboto"/>
              <a:cs typeface="Roboto"/>
            </a:endParaRPr>
          </a:p>
          <a:p>
            <a:pPr marL="317500">
              <a:spcBef>
                <a:spcPts val="22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than Resort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overall adr of 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 slightly higher than Resort</a:t>
            </a:r>
            <a:r>
              <a:rPr sz="1200" spc="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Mostly guests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stay 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less 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days in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longer stays Resort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preferred.</a:t>
            </a:r>
            <a:endParaRPr sz="1200" dirty="0">
              <a:latin typeface="Roboto"/>
              <a:cs typeface="Roboto"/>
            </a:endParaRPr>
          </a:p>
          <a:p>
            <a:pPr marL="317500" marR="92710" indent="-304800"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Both hotels have significantly higher booking cancellation rates and very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few guests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less 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3 %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return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another booking in City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hotel. 5%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guests return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stay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 Resort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of the guests came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from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european countries, with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no. of guest coming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Portugal.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Guests use different channels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making bookings out of which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most preferred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way is</a:t>
            </a: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TA/TO.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hotels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higher adr deals come via GDS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channel,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hotels should increase their popularity on this</a:t>
            </a:r>
            <a:r>
              <a:rPr sz="1200" spc="2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30%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 bookings via TA/TO are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getting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same room as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reserved, longer lead time and waiting time do not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affect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cancellation of</a:t>
            </a: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 dirty="0">
              <a:latin typeface="Roboto"/>
              <a:cs typeface="Roboto"/>
            </a:endParaRPr>
          </a:p>
          <a:p>
            <a:pPr marL="317500">
              <a:spcBef>
                <a:spcPts val="219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Although different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allotment do lowers the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adr.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July- August are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most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busier and </a:t>
            </a:r>
            <a:r>
              <a:rPr sz="1200" spc="-5" dirty="0" err="1" smtClean="0">
                <a:solidFill>
                  <a:srgbClr val="202020"/>
                </a:solidFill>
                <a:latin typeface="Roboto"/>
                <a:cs typeface="Roboto"/>
              </a:rPr>
              <a:t>profitable</a:t>
            </a:r>
            <a:r>
              <a:rPr lang="en-US" sz="1200" spc="-5" dirty="0" err="1" smtClean="0">
                <a:solidFill>
                  <a:srgbClr val="202020"/>
                </a:solidFill>
                <a:latin typeface="Roboto"/>
                <a:cs typeface="Roboto"/>
              </a:rPr>
              <a:t>q</a:t>
            </a:r>
            <a:r>
              <a:rPr sz="1200" spc="-5" dirty="0" smtClean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months for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both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Within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month, adr gradually increases as month ends, with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sudden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rise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 dirty="0">
              <a:latin typeface="Roboto"/>
              <a:cs typeface="Roboto"/>
            </a:endParaRPr>
          </a:p>
          <a:p>
            <a:pPr marL="317500" marR="27940" indent="-304800"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 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common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guests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hotels,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 hotels can plan services according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 needs 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increase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revenue.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More number of people in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guests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results in more number of special</a:t>
            </a: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requests.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Bookings made via complementary market segment and adults have on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average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high no. of special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request.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customers, generally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longer stays (more than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15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days) can result in better deals in terms of low</a:t>
            </a:r>
            <a:r>
              <a:rPr sz="1200" spc="1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adr.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5221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discuss the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bookings data set from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2015-2017.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Arial"/>
                <a:cs typeface="Arial"/>
              </a:rPr>
              <a:t>I</a:t>
            </a:r>
            <a:r>
              <a:rPr sz="1400" dirty="0" smtClean="0">
                <a:latin typeface="Arial"/>
                <a:cs typeface="Arial"/>
              </a:rPr>
              <a:t>’ll </a:t>
            </a:r>
            <a:r>
              <a:rPr sz="1400" spc="-5" dirty="0">
                <a:latin typeface="Arial"/>
                <a:cs typeface="Arial"/>
              </a:rPr>
              <a:t>be doing analysis of </a:t>
            </a:r>
            <a:r>
              <a:rPr sz="1400" spc="-10" dirty="0">
                <a:latin typeface="Arial"/>
                <a:cs typeface="Arial"/>
              </a:rPr>
              <a:t>given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in following </a:t>
            </a:r>
            <a:r>
              <a:rPr sz="1400" spc="-10" dirty="0">
                <a:latin typeface="Arial"/>
                <a:cs typeface="Arial"/>
              </a:rPr>
              <a:t>ways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Univariate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Distribution Channel </a:t>
            </a:r>
            <a:r>
              <a:rPr sz="1400" spc="-5" dirty="0">
                <a:latin typeface="Arial"/>
                <a:cs typeface="Arial"/>
              </a:rPr>
              <a:t>wise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Booking cancellation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Timewise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By </a:t>
            </a:r>
            <a:r>
              <a:rPr sz="1400" spc="-5" dirty="0">
                <a:latin typeface="Arial"/>
                <a:cs typeface="Arial"/>
              </a:rPr>
              <a:t>doing this </a:t>
            </a:r>
            <a:r>
              <a:rPr lang="en-US" sz="1400" spc="-10" dirty="0">
                <a:latin typeface="Arial"/>
                <a:cs typeface="Arial"/>
              </a:rPr>
              <a:t>I</a:t>
            </a:r>
            <a:r>
              <a:rPr sz="1400" spc="-10" dirty="0" smtClean="0">
                <a:latin typeface="Arial"/>
                <a:cs typeface="Arial"/>
              </a:rPr>
              <a:t>’ll </a:t>
            </a:r>
            <a:r>
              <a:rPr sz="1400" dirty="0">
                <a:latin typeface="Arial"/>
                <a:cs typeface="Arial"/>
              </a:rPr>
              <a:t>try to </a:t>
            </a:r>
            <a:r>
              <a:rPr sz="1400" spc="-5" dirty="0">
                <a:latin typeface="Arial"/>
                <a:cs typeface="Arial"/>
              </a:rPr>
              <a:t>find out </a:t>
            </a:r>
            <a:r>
              <a:rPr sz="140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factors driving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hotel bookings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set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has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"/>
                <a:cs typeface="Arial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hotel</a:t>
            </a:r>
            <a:r>
              <a:rPr sz="1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bookings.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24F5C"/>
                </a:solidFill>
                <a:latin typeface="Arial"/>
                <a:cs typeface="Arial"/>
              </a:rPr>
              <a:t>are: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hotel: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category of hotels,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two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resort hotel and city</a:t>
            </a:r>
            <a:r>
              <a:rPr sz="14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hotel.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is_cancelled :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value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column show the cancellation</a:t>
            </a:r>
            <a:r>
              <a:rPr sz="140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type.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If the booking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cancelled or not.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Values[0,1],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where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 indicates not</a:t>
            </a:r>
            <a:r>
              <a:rPr sz="1400" spc="-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cancelled.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lead_time 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time between reservation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 actual</a:t>
            </a:r>
            <a:r>
              <a:rPr sz="14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tayed_in_weekend_nights: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weekend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 stay per</a:t>
            </a:r>
            <a:r>
              <a:rPr sz="14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reservation</a:t>
            </a:r>
            <a:endParaRPr sz="1400">
              <a:latin typeface="Arial"/>
              <a:cs typeface="Arial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stayed_in_weekday_nights: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nights stay per</a:t>
            </a:r>
            <a:r>
              <a:rPr sz="1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reservation.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meal: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Meal preferences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reservation.[BB,FB,HB,SC,Undefined]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Country: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origin country of</a:t>
            </a:r>
            <a:r>
              <a:rPr sz="14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"/>
                <a:cs typeface="Arial"/>
              </a:rPr>
              <a:t>(contd..)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market_segment: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This column show how reservation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made and what is the</a:t>
            </a:r>
            <a:r>
              <a:rPr sz="1600" spc="2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purpose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 reservation. Eg, corporate means corporate trip, TA for travel</a:t>
            </a:r>
            <a:r>
              <a:rPr sz="1600" spc="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agency.</a:t>
            </a:r>
            <a:endParaRPr sz="1600">
              <a:latin typeface="Arial"/>
              <a:cs typeface="Arial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distribution_channel: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The medium through booking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was 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made.[Direct,Corporate,TA/TO,undefined,GDS.]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Is_repeated_guest: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Shows if the guest is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who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has arrived earlier or</a:t>
            </a:r>
            <a:r>
              <a:rPr sz="1600" spc="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not.Values[0,1]--&gt;0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indicates no and 1 indicated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yes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person is repeated</a:t>
            </a:r>
            <a:r>
              <a:rPr sz="16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guest.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days_in_waiting_list: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Number of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days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between actual booking and</a:t>
            </a:r>
            <a:r>
              <a:rPr sz="1600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transact.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 customers( Transient, group,</a:t>
            </a:r>
            <a:r>
              <a:rPr sz="1600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6195" cy="169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</a:t>
            </a:r>
            <a:r>
              <a:rPr sz="1400" spc="-5" dirty="0">
                <a:latin typeface="Arial"/>
                <a:cs typeface="Arial"/>
              </a:rPr>
              <a:t>univariate 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answered following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agent made most of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type is in most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demand and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room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type generates highest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adr?</a:t>
            </a: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From which </a:t>
            </a:r>
            <a:r>
              <a:rPr sz="1400" dirty="0">
                <a:latin typeface="Arial"/>
                <a:cs typeface="Arial"/>
              </a:rPr>
              <a:t>country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dirty="0">
                <a:latin typeface="Arial"/>
                <a:cs typeface="Arial"/>
              </a:rPr>
              <a:t>of the </a:t>
            </a:r>
            <a:r>
              <a:rPr sz="1400" spc="-5" dirty="0">
                <a:latin typeface="Arial"/>
                <a:cs typeface="Arial"/>
              </a:rPr>
              <a:t>customers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coming?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is the most preferred meal by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customers?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2800350"/>
            <a:ext cx="2701771" cy="2158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671" y="179468"/>
            <a:ext cx="7971156" cy="249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628" y="2953892"/>
            <a:ext cx="355981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Type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room is </a:t>
            </a:r>
            <a:r>
              <a:rPr sz="1200" dirty="0">
                <a:latin typeface="Arial"/>
                <a:cs typeface="Arial"/>
              </a:rPr>
              <a:t>most </a:t>
            </a:r>
            <a:r>
              <a:rPr sz="1200" spc="-5" dirty="0">
                <a:latin typeface="Arial"/>
                <a:cs typeface="Arial"/>
              </a:rPr>
              <a:t>demanded by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customers.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Room </a:t>
            </a:r>
            <a:r>
              <a:rPr sz="1200" spc="-5" dirty="0">
                <a:latin typeface="Arial"/>
                <a:cs typeface="Arial"/>
              </a:rPr>
              <a:t>types </a:t>
            </a:r>
            <a:r>
              <a:rPr sz="1200" dirty="0">
                <a:latin typeface="Arial"/>
                <a:cs typeface="Arial"/>
              </a:rPr>
              <a:t>C, G </a:t>
            </a:r>
            <a:r>
              <a:rPr sz="1200" spc="-5" dirty="0">
                <a:latin typeface="Arial"/>
                <a:cs typeface="Arial"/>
              </a:rPr>
              <a:t>and H are </a:t>
            </a:r>
            <a:r>
              <a:rPr sz="1200" dirty="0">
                <a:latin typeface="Arial"/>
                <a:cs typeface="Arial"/>
              </a:rPr>
              <a:t>some of 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highest  adr(average daily </a:t>
            </a:r>
            <a:r>
              <a:rPr sz="1200" dirty="0">
                <a:latin typeface="Arial"/>
                <a:cs typeface="Arial"/>
              </a:rPr>
              <a:t>rate) </a:t>
            </a:r>
            <a:r>
              <a:rPr sz="1200" spc="-5" dirty="0">
                <a:latin typeface="Arial"/>
                <a:cs typeface="Arial"/>
              </a:rPr>
              <a:t>generating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rooms.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Agent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id no. 9 made most of the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bookings.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2729502"/>
            <a:ext cx="2608783" cy="240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sp>
          <p:nvSpPr>
            <p:cNvPr id="4" name="object 4"/>
            <p:cNvSpPr/>
            <p:nvPr/>
          </p:nvSpPr>
          <p:spPr>
            <a:xfrm>
              <a:off x="367614" y="370307"/>
              <a:ext cx="5051591" cy="20048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0" y="443483"/>
              <a:ext cx="3764279" cy="23774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7029" y="3010661"/>
            <a:ext cx="3260955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Most </a:t>
            </a:r>
            <a:r>
              <a:rPr sz="1200" dirty="0">
                <a:latin typeface="Arial"/>
                <a:cs typeface="Arial"/>
              </a:rPr>
              <a:t>of the customers from </a:t>
            </a:r>
            <a:r>
              <a:rPr sz="1200" spc="-5" dirty="0">
                <a:latin typeface="Arial"/>
                <a:cs typeface="Arial"/>
              </a:rPr>
              <a:t>European countries like Portugal,  </a:t>
            </a:r>
            <a:r>
              <a:rPr sz="1200" dirty="0">
                <a:latin typeface="Arial"/>
                <a:cs typeface="Arial"/>
              </a:rPr>
              <a:t>Great </a:t>
            </a:r>
            <a:r>
              <a:rPr sz="1200" spc="-5" dirty="0">
                <a:latin typeface="Arial"/>
                <a:cs typeface="Arial"/>
              </a:rPr>
              <a:t>Britain, France and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Spain.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Most preferred </a:t>
            </a:r>
            <a:r>
              <a:rPr sz="1200" dirty="0">
                <a:latin typeface="Arial"/>
                <a:cs typeface="Arial"/>
              </a:rPr>
              <a:t>meal </a:t>
            </a:r>
            <a:r>
              <a:rPr sz="1200" spc="-5" dirty="0">
                <a:latin typeface="Arial"/>
                <a:cs typeface="Arial"/>
              </a:rPr>
              <a:t>type is </a:t>
            </a:r>
            <a:r>
              <a:rPr sz="1200" dirty="0">
                <a:latin typeface="Arial"/>
                <a:cs typeface="Arial"/>
              </a:rPr>
              <a:t>BB( </a:t>
            </a:r>
            <a:r>
              <a:rPr sz="1200" spc="-5" dirty="0">
                <a:latin typeface="Arial"/>
                <a:cs typeface="Arial"/>
              </a:rPr>
              <a:t>Bed and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breakfast).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 </a:t>
            </a:r>
            <a:r>
              <a:rPr sz="2500" dirty="0"/>
              <a:t>wise</a:t>
            </a:r>
            <a:r>
              <a:rPr sz="2500" spc="-30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While doing hotel-wise </a:t>
            </a:r>
            <a:r>
              <a:rPr sz="1400" spc="-5" dirty="0">
                <a:latin typeface="Arial"/>
                <a:cs typeface="Arial"/>
              </a:rPr>
              <a:t>analysis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given </a:t>
            </a:r>
            <a:r>
              <a:rPr sz="1400" dirty="0">
                <a:latin typeface="Arial"/>
                <a:cs typeface="Arial"/>
              </a:rPr>
              <a:t>hotel booking dataset,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answered following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questions: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Percentage of bookings in each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makes </a:t>
            </a:r>
            <a:r>
              <a:rPr sz="1400" spc="-5" dirty="0">
                <a:latin typeface="Arial"/>
                <a:cs typeface="Arial"/>
              </a:rPr>
              <a:t>more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revenue?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has higher lead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dirty="0">
                <a:latin typeface="Arial"/>
                <a:cs typeface="Arial"/>
              </a:rPr>
              <a:t>preferred stay length in each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For which </a:t>
            </a:r>
            <a:r>
              <a:rPr sz="1400" dirty="0">
                <a:latin typeface="Arial"/>
                <a:cs typeface="Arial"/>
              </a:rPr>
              <a:t>hotel, does people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wait </a:t>
            </a:r>
            <a:r>
              <a:rPr sz="1400" dirty="0">
                <a:latin typeface="Arial"/>
                <a:cs typeface="Arial"/>
              </a:rPr>
              <a:t>longer to get a booking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confirmed?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has higher booking cancellations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arenBoth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have </a:t>
            </a:r>
            <a:r>
              <a:rPr sz="1400" dirty="0">
                <a:latin typeface="Arial"/>
                <a:cs typeface="Arial"/>
              </a:rPr>
              <a:t>higher and how </a:t>
            </a:r>
            <a:r>
              <a:rPr sz="1400" spc="-5" dirty="0">
                <a:latin typeface="Arial"/>
                <a:cs typeface="Arial"/>
              </a:rPr>
              <a:t>much customer </a:t>
            </a:r>
            <a:r>
              <a:rPr sz="1400" dirty="0">
                <a:latin typeface="Arial"/>
                <a:cs typeface="Arial"/>
              </a:rPr>
              <a:t>returning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1767</Words>
  <Application>Microsoft Office PowerPoint</Application>
  <PresentationFormat>On-screen Show (16:9)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Roboto</vt:lpstr>
      <vt:lpstr>Times New Roman</vt:lpstr>
      <vt:lpstr>Verdana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ADMIN</cp:lastModifiedBy>
  <cp:revision>8</cp:revision>
  <dcterms:created xsi:type="dcterms:W3CDTF">2023-01-14T05:55:26Z</dcterms:created>
  <dcterms:modified xsi:type="dcterms:W3CDTF">2023-01-14T06:55:10Z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2023-01-14T00:00:00Z</vt:filetime>
  </property>
</Properties>
</file>