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1.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embeddedFontLst>
    <p:embeddedFont>
      <p:font typeface="Amatic SC" panose="00000500000000000000" pitchFamily="2" charset="-79"/>
      <p:regular r:id="rId48"/>
      <p:bold r:id="rId49"/>
    </p:embeddedFont>
    <p:embeddedFont>
      <p:font typeface="Bookman Old Style" panose="02050604050505020204" pitchFamily="18" charset="0"/>
      <p:regular r:id="rId50"/>
      <p:bold r:id="rId51"/>
      <p:italic r:id="rId52"/>
      <p:boldItalic r:id="rId53"/>
    </p:embeddedFont>
    <p:embeddedFont>
      <p:font typeface="Merriweather" panose="00000500000000000000" pitchFamily="2" charset="0"/>
      <p:regular r:id="rId54"/>
      <p:bold r:id="rId55"/>
      <p:italic r:id="rId56"/>
      <p:boldItalic r:id="rId57"/>
    </p:embeddedFont>
    <p:embeddedFont>
      <p:font typeface="Source Code Pro" panose="020B0509030403020204" pitchFamily="49"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font" Target="fonts/font1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1f7686d40e_0_6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1f7686d40e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1f7686d40e_0_6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1f7686d40e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1f7686d40e_0_6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1f7686d40e_0_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1f7686d40e_0_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1f7686d40e_0_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1f7686d40e_0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1f7686d40e_0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1f7686d40e_0_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1f7686d40e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1f7686d40e_0_7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1f7686d40e_0_7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1f7686d40e_0_7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1f7686d40e_0_7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2871bfbf6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2871bfbf6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2871bfbf6d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2871bfbf6d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1f7686d40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1f7686d40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2871bfbf6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2871bfbf6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2871bfbf6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2871bfbf6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1f7686d40e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1f7686d40e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2871bfbf6d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2871bfbf6d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2871bfbf6d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2871bfbf6d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2871bfbf6d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2871bfbf6d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2871bfbf6d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2871bfbf6d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1f7686d40e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1f7686d40e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1f7686d40e_0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1f7686d40e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1f7686d40e_0_7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1f7686d40e_0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1f7686d40e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1f7686d40e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1f7686d40e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1f7686d40e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1f7686d40e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1f7686d40e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1f7686d40e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1f7686d40e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1f7686d40e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1f7686d40e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1f7686d40e_0_8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1f7686d40e_0_8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1f7686d40e_0_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1f7686d40e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1f7686d40e_0_8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1f7686d40e_0_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1f7686d40e_0_8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21f7686d40e_0_8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1f7686d40e_0_8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1f7686d40e_0_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1f7686d40e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1f7686d40e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1f7686d40e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1f7686d40e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1f7686d40e_0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21f7686d40e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1f7686d40e_0_6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1f7686d40e_0_6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1f7686d40e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1f7686d40e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1f7686d40e_0_6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1f7686d40e_0_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29b6c871c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229b6c871c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21f7686d40e_0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21f7686d40e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1f7686d40e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1f7686d40e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1f7686d40e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1f7686d40e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1f7686d40e_0_6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1f7686d40e_0_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1f7686d40e_0_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1f7686d40e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1f7686d40e_0_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1f7686d40e_0_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0"/>
              </a:spcBef>
              <a:spcAft>
                <a:spcPts val="0"/>
              </a:spcAft>
              <a:buClr>
                <a:schemeClr val="accent1"/>
              </a:buClr>
              <a:buSzPts val="1400"/>
              <a:buChar char="○"/>
              <a:defRPr>
                <a:solidFill>
                  <a:schemeClr val="accent1"/>
                </a:solidFill>
                <a:highlight>
                  <a:schemeClr val="lt1"/>
                </a:highlight>
              </a:defRPr>
            </a:lvl2pPr>
            <a:lvl3pPr marL="1371600" lvl="2" indent="-317500">
              <a:spcBef>
                <a:spcPts val="0"/>
              </a:spcBef>
              <a:spcAft>
                <a:spcPts val="0"/>
              </a:spcAft>
              <a:buClr>
                <a:schemeClr val="accent1"/>
              </a:buClr>
              <a:buSzPts val="1400"/>
              <a:buChar char="■"/>
              <a:defRPr>
                <a:solidFill>
                  <a:schemeClr val="accent1"/>
                </a:solidFill>
                <a:highlight>
                  <a:schemeClr val="lt1"/>
                </a:highlight>
              </a:defRPr>
            </a:lvl3pPr>
            <a:lvl4pPr marL="1828800" lvl="3" indent="-317500">
              <a:spcBef>
                <a:spcPts val="0"/>
              </a:spcBef>
              <a:spcAft>
                <a:spcPts val="0"/>
              </a:spcAft>
              <a:buClr>
                <a:schemeClr val="accent1"/>
              </a:buClr>
              <a:buSzPts val="1400"/>
              <a:buChar char="●"/>
              <a:defRPr>
                <a:solidFill>
                  <a:schemeClr val="accent1"/>
                </a:solidFill>
                <a:highlight>
                  <a:schemeClr val="lt1"/>
                </a:highlight>
              </a:defRPr>
            </a:lvl4pPr>
            <a:lvl5pPr marL="2286000" lvl="4" indent="-317500">
              <a:spcBef>
                <a:spcPts val="0"/>
              </a:spcBef>
              <a:spcAft>
                <a:spcPts val="0"/>
              </a:spcAft>
              <a:buClr>
                <a:schemeClr val="accent1"/>
              </a:buClr>
              <a:buSzPts val="1400"/>
              <a:buChar char="○"/>
              <a:defRPr>
                <a:solidFill>
                  <a:schemeClr val="accent1"/>
                </a:solidFill>
                <a:highlight>
                  <a:schemeClr val="lt1"/>
                </a:highlight>
              </a:defRPr>
            </a:lvl5pPr>
            <a:lvl6pPr marL="2743200" lvl="5" indent="-317500">
              <a:spcBef>
                <a:spcPts val="0"/>
              </a:spcBef>
              <a:spcAft>
                <a:spcPts val="0"/>
              </a:spcAft>
              <a:buClr>
                <a:schemeClr val="accent1"/>
              </a:buClr>
              <a:buSzPts val="1400"/>
              <a:buChar char="■"/>
              <a:defRPr>
                <a:solidFill>
                  <a:schemeClr val="accent1"/>
                </a:solidFill>
                <a:highlight>
                  <a:schemeClr val="lt1"/>
                </a:highlight>
              </a:defRPr>
            </a:lvl6pPr>
            <a:lvl7pPr marL="3200400" lvl="6" indent="-317500">
              <a:spcBef>
                <a:spcPts val="0"/>
              </a:spcBef>
              <a:spcAft>
                <a:spcPts val="0"/>
              </a:spcAft>
              <a:buClr>
                <a:schemeClr val="accent1"/>
              </a:buClr>
              <a:buSzPts val="1400"/>
              <a:buChar char="●"/>
              <a:defRPr>
                <a:solidFill>
                  <a:schemeClr val="accent1"/>
                </a:solidFill>
                <a:highlight>
                  <a:schemeClr val="lt1"/>
                </a:highlight>
              </a:defRPr>
            </a:lvl7pPr>
            <a:lvl8pPr marL="3657600" lvl="7" indent="-317500">
              <a:spcBef>
                <a:spcPts val="0"/>
              </a:spcBef>
              <a:spcAft>
                <a:spcPts val="0"/>
              </a:spcAft>
              <a:buClr>
                <a:schemeClr val="accent1"/>
              </a:buClr>
              <a:buSzPts val="1400"/>
              <a:buChar char="○"/>
              <a:defRPr>
                <a:solidFill>
                  <a:schemeClr val="accent1"/>
                </a:solidFill>
                <a:highlight>
                  <a:schemeClr val="lt1"/>
                </a:highlight>
              </a:defRPr>
            </a:lvl8pPr>
            <a:lvl9pPr marL="4114800" lvl="8" indent="-317500">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hemeOverride" Target="../theme/themeOverride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8587B"/>
        </a:solidFill>
        <a:effectLst/>
      </p:bgPr>
    </p:bg>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p>
            <a:pPr marL="0" lvl="0" indent="0" algn="ctr" rtl="0">
              <a:lnSpc>
                <a:spcPct val="150000"/>
              </a:lnSpc>
              <a:spcBef>
                <a:spcPts val="0"/>
              </a:spcBef>
              <a:spcAft>
                <a:spcPts val="0"/>
              </a:spcAft>
              <a:buNone/>
            </a:pPr>
            <a:r>
              <a:rPr lang="en-GB" sz="3000" dirty="0">
                <a:latin typeface="Merriweather"/>
                <a:ea typeface="Merriweather"/>
                <a:cs typeface="Merriweather"/>
                <a:sym typeface="Merriweather"/>
              </a:rPr>
              <a:t>Capstone Project</a:t>
            </a:r>
            <a:endParaRPr sz="3000" dirty="0">
              <a:latin typeface="Merriweather"/>
              <a:ea typeface="Merriweather"/>
              <a:cs typeface="Merriweather"/>
              <a:sym typeface="Merriweather"/>
            </a:endParaRPr>
          </a:p>
          <a:p>
            <a:pPr marL="0" lvl="0" indent="0" algn="ctr" rtl="0">
              <a:spcBef>
                <a:spcPts val="0"/>
              </a:spcBef>
              <a:spcAft>
                <a:spcPts val="0"/>
              </a:spcAft>
              <a:buNone/>
            </a:pPr>
            <a:r>
              <a:rPr lang="en-GB" sz="3000" dirty="0">
                <a:latin typeface="Merriweather"/>
                <a:ea typeface="Merriweather"/>
                <a:cs typeface="Merriweather"/>
                <a:sym typeface="Merriweather"/>
              </a:rPr>
              <a:t>Netflix Movies and TV Shows Clustering</a:t>
            </a:r>
            <a:endParaRPr sz="3000" dirty="0"/>
          </a:p>
        </p:txBody>
      </p:sp>
      <p:sp>
        <p:nvSpPr>
          <p:cNvPr id="57" name="Google Shape;57;p13"/>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dirty="0">
                <a:solidFill>
                  <a:schemeClr val="lt1"/>
                </a:solidFill>
              </a:rPr>
              <a:t>By Tapomay Sahoo and </a:t>
            </a:r>
            <a:r>
              <a:rPr lang="en-GB" dirty="0" err="1">
                <a:solidFill>
                  <a:schemeClr val="lt1"/>
                </a:solidFill>
              </a:rPr>
              <a:t>Shivam</a:t>
            </a:r>
            <a:r>
              <a:rPr lang="en-GB" dirty="0">
                <a:solidFill>
                  <a:schemeClr val="lt1"/>
                </a:solidFill>
              </a:rPr>
              <a:t> Tiwari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What is the distribution of the type of content for the different years?</a:t>
            </a:r>
            <a:endParaRPr sz="1900" b="0">
              <a:latin typeface="Merriweather"/>
              <a:ea typeface="Merriweather"/>
              <a:cs typeface="Merriweather"/>
              <a:sym typeface="Merriweather"/>
            </a:endParaRPr>
          </a:p>
        </p:txBody>
      </p:sp>
      <p:sp>
        <p:nvSpPr>
          <p:cNvPr id="113" name="Google Shape;113;p22"/>
          <p:cNvSpPr txBox="1">
            <a:spLocks noGrp="1"/>
          </p:cNvSpPr>
          <p:nvPr>
            <p:ph type="body" idx="1"/>
          </p:nvPr>
        </p:nvSpPr>
        <p:spPr>
          <a:xfrm>
            <a:off x="0" y="3259551"/>
            <a:ext cx="9144000" cy="17793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400" dirty="0">
                <a:solidFill>
                  <a:srgbClr val="000000"/>
                </a:solidFill>
                <a:highlight>
                  <a:srgbClr val="FFFFFE"/>
                </a:highlight>
                <a:latin typeface="Bookman Old Style" panose="02050604050505020204" pitchFamily="18" charset="0"/>
                <a:sym typeface="Merriweather"/>
              </a:rPr>
              <a:t>Netflix really took off since 2015, before which the rate at which newer contents were added were quite slow. Also, while movies are added in large numbers, their growth has stopped and the numbers went down for the first time while going from 2019 to 2020.</a:t>
            </a:r>
            <a:endParaRPr sz="1400" dirty="0">
              <a:solidFill>
                <a:srgbClr val="000000"/>
              </a:solidFill>
              <a:highlight>
                <a:srgbClr val="FFFFFE"/>
              </a:highlight>
              <a:latin typeface="Bookman Old Style" panose="02050604050505020204" pitchFamily="18" charset="0"/>
              <a:sym typeface="Merriweather"/>
            </a:endParaRPr>
          </a:p>
          <a:p>
            <a:pPr marL="0" lvl="0" indent="0" algn="l" rtl="0">
              <a:lnSpc>
                <a:spcPct val="135714"/>
              </a:lnSpc>
              <a:spcBef>
                <a:spcPts val="0"/>
              </a:spcBef>
              <a:spcAft>
                <a:spcPts val="0"/>
              </a:spcAft>
              <a:buNone/>
            </a:pPr>
            <a:endParaRPr sz="1400" dirty="0">
              <a:solidFill>
                <a:srgbClr val="000000"/>
              </a:solidFill>
              <a:highlight>
                <a:srgbClr val="FFFFFE"/>
              </a:highlight>
              <a:latin typeface="Bookman Old Style" panose="02050604050505020204" pitchFamily="18" charset="0"/>
              <a:sym typeface="Merriweather"/>
            </a:endParaRPr>
          </a:p>
          <a:p>
            <a:pPr marL="0" lvl="0" indent="0" algn="l" rtl="0">
              <a:lnSpc>
                <a:spcPct val="135714"/>
              </a:lnSpc>
              <a:spcBef>
                <a:spcPts val="0"/>
              </a:spcBef>
              <a:spcAft>
                <a:spcPts val="0"/>
              </a:spcAft>
              <a:buNone/>
            </a:pPr>
            <a:r>
              <a:rPr lang="en-GB" sz="1400" dirty="0">
                <a:solidFill>
                  <a:srgbClr val="000000"/>
                </a:solidFill>
                <a:highlight>
                  <a:srgbClr val="FFFFFE"/>
                </a:highlight>
                <a:latin typeface="Bookman Old Style" panose="02050604050505020204" pitchFamily="18" charset="0"/>
                <a:sym typeface="Merriweather"/>
              </a:rPr>
              <a:t>While in contrast, TV Shows have almost shown a steady growth and never saw any kind of drop in numbers, not even going in 2020.</a:t>
            </a:r>
            <a:endParaRPr sz="1400" dirty="0">
              <a:solidFill>
                <a:srgbClr val="000000"/>
              </a:solidFill>
              <a:highlight>
                <a:srgbClr val="FFFFFE"/>
              </a:highlight>
              <a:latin typeface="Bookman Old Style" panose="02050604050505020204" pitchFamily="18" charset="0"/>
              <a:sym typeface="Merriweather"/>
            </a:endParaRPr>
          </a:p>
        </p:txBody>
      </p:sp>
      <p:pic>
        <p:nvPicPr>
          <p:cNvPr id="114" name="Google Shape;114;p22"/>
          <p:cNvPicPr preferRelativeResize="0"/>
          <p:nvPr/>
        </p:nvPicPr>
        <p:blipFill>
          <a:blip r:embed="rId3">
            <a:alphaModFix/>
          </a:blip>
          <a:stretch>
            <a:fillRect/>
          </a:stretch>
        </p:blipFill>
        <p:spPr>
          <a:xfrm>
            <a:off x="2437999" y="887400"/>
            <a:ext cx="4268000" cy="23721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What is the distribution of type of content added for different months?</a:t>
            </a:r>
            <a:endParaRPr sz="1900" b="0">
              <a:latin typeface="Merriweather"/>
              <a:ea typeface="Merriweather"/>
              <a:cs typeface="Merriweather"/>
              <a:sym typeface="Merriweather"/>
            </a:endParaRPr>
          </a:p>
        </p:txBody>
      </p:sp>
      <p:sp>
        <p:nvSpPr>
          <p:cNvPr id="120" name="Google Shape;120;p23"/>
          <p:cNvSpPr txBox="1">
            <a:spLocks noGrp="1"/>
          </p:cNvSpPr>
          <p:nvPr>
            <p:ph type="body" idx="1"/>
          </p:nvPr>
        </p:nvSpPr>
        <p:spPr>
          <a:xfrm>
            <a:off x="311700" y="3984725"/>
            <a:ext cx="8520600" cy="1032600"/>
          </a:xfrm>
          <a:prstGeom prst="rect">
            <a:avLst/>
          </a:prstGeom>
        </p:spPr>
        <p:txBody>
          <a:bodyPr spcFirstLastPara="1" wrap="square" lIns="91425" tIns="91425" rIns="91425" bIns="91425" anchor="ctr" anchorCtr="0">
            <a:normAutofit lnSpcReduction="10000"/>
          </a:bodyPr>
          <a:lstStyle/>
          <a:p>
            <a:pPr marL="0" lvl="0" indent="0" algn="l" rtl="0">
              <a:lnSpc>
                <a:spcPct val="135714"/>
              </a:lnSpc>
              <a:spcBef>
                <a:spcPts val="0"/>
              </a:spcBef>
              <a:spcAft>
                <a:spcPts val="0"/>
              </a:spcAft>
              <a:buNone/>
            </a:pPr>
            <a:r>
              <a:rPr lang="en-GB" sz="1400" dirty="0">
                <a:solidFill>
                  <a:srgbClr val="000000"/>
                </a:solidFill>
                <a:highlight>
                  <a:srgbClr val="FFFFFE"/>
                </a:highlight>
                <a:latin typeface="Bookman Old Style" panose="02050604050505020204" pitchFamily="18" charset="0"/>
                <a:sym typeface="Merriweather"/>
              </a:rPr>
              <a:t>January, December, and October are the peak months. Whereas, February and May to September don't have many contents added, relatively. March has abnormal behaviour when compared with the rest of the months.</a:t>
            </a:r>
            <a:endParaRPr sz="1400" dirty="0">
              <a:solidFill>
                <a:srgbClr val="000000"/>
              </a:solidFill>
              <a:highlight>
                <a:srgbClr val="FFFFFE"/>
              </a:highlight>
              <a:latin typeface="Bookman Old Style" panose="02050604050505020204" pitchFamily="18" charset="0"/>
              <a:sym typeface="Merriweather"/>
            </a:endParaRPr>
          </a:p>
        </p:txBody>
      </p:sp>
      <p:pic>
        <p:nvPicPr>
          <p:cNvPr id="121" name="Google Shape;121;p23"/>
          <p:cNvPicPr preferRelativeResize="0"/>
          <p:nvPr/>
        </p:nvPicPr>
        <p:blipFill>
          <a:blip r:embed="rId3">
            <a:alphaModFix/>
          </a:blip>
          <a:stretch>
            <a:fillRect/>
          </a:stretch>
        </p:blipFill>
        <p:spPr>
          <a:xfrm>
            <a:off x="2247650" y="1201400"/>
            <a:ext cx="4648699" cy="2603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Which are the days of the week with most content added?</a:t>
            </a:r>
            <a:endParaRPr sz="1900" b="0">
              <a:latin typeface="Merriweather"/>
              <a:ea typeface="Merriweather"/>
              <a:cs typeface="Merriweather"/>
              <a:sym typeface="Merriweather"/>
            </a:endParaRPr>
          </a:p>
        </p:txBody>
      </p:sp>
      <p:sp>
        <p:nvSpPr>
          <p:cNvPr id="127" name="Google Shape;127;p24"/>
          <p:cNvSpPr txBox="1">
            <a:spLocks noGrp="1"/>
          </p:cNvSpPr>
          <p:nvPr>
            <p:ph type="body" idx="1"/>
          </p:nvPr>
        </p:nvSpPr>
        <p:spPr>
          <a:xfrm>
            <a:off x="311700" y="4051975"/>
            <a:ext cx="8520600" cy="994500"/>
          </a:xfrm>
          <a:prstGeom prst="rect">
            <a:avLst/>
          </a:prstGeom>
        </p:spPr>
        <p:txBody>
          <a:bodyPr spcFirstLastPara="1" wrap="square" lIns="91425" tIns="91425" rIns="91425" bIns="91425" anchor="t" anchorCtr="0">
            <a:normAutofit lnSpcReduction="10000"/>
          </a:bodyPr>
          <a:lstStyle/>
          <a:p>
            <a:pPr marL="0" lvl="0" indent="0" algn="l" rtl="0">
              <a:lnSpc>
                <a:spcPct val="135714"/>
              </a:lnSpc>
              <a:spcBef>
                <a:spcPts val="0"/>
              </a:spcBef>
              <a:spcAft>
                <a:spcPts val="0"/>
              </a:spcAft>
              <a:buNone/>
            </a:pPr>
            <a:r>
              <a:rPr lang="en-GB" sz="1400" dirty="0">
                <a:solidFill>
                  <a:srgbClr val="000000"/>
                </a:solidFill>
                <a:highlight>
                  <a:srgbClr val="FFFFFE"/>
                </a:highlight>
                <a:latin typeface="Bookman Old Style" panose="02050604050505020204" pitchFamily="18" charset="0"/>
                <a:sym typeface="Merriweather"/>
              </a:rPr>
              <a:t>Weekends have the lowest number of releases. However, Friday has the highest of all the days of the week. Movies again are larger in number than TV Shows and the trend is almost similar between the two on all the days.</a:t>
            </a:r>
            <a:endParaRPr sz="1400" dirty="0">
              <a:solidFill>
                <a:srgbClr val="000000"/>
              </a:solidFill>
              <a:highlight>
                <a:srgbClr val="FFFFFE"/>
              </a:highlight>
              <a:latin typeface="Bookman Old Style" panose="02050604050505020204" pitchFamily="18" charset="0"/>
              <a:sym typeface="Merriweather"/>
            </a:endParaRPr>
          </a:p>
        </p:txBody>
      </p:sp>
      <p:pic>
        <p:nvPicPr>
          <p:cNvPr id="128" name="Google Shape;128;p24"/>
          <p:cNvPicPr preferRelativeResize="0"/>
          <p:nvPr/>
        </p:nvPicPr>
        <p:blipFill>
          <a:blip r:embed="rId3">
            <a:alphaModFix/>
          </a:blip>
          <a:stretch>
            <a:fillRect/>
          </a:stretch>
        </p:blipFill>
        <p:spPr>
          <a:xfrm>
            <a:off x="2091400" y="1021975"/>
            <a:ext cx="4961199" cy="2755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What is the trend in the contents released wrt the different years?</a:t>
            </a:r>
            <a:endParaRPr sz="1900" b="0">
              <a:latin typeface="Merriweather"/>
              <a:ea typeface="Merriweather"/>
              <a:cs typeface="Merriweather"/>
              <a:sym typeface="Merriweather"/>
            </a:endParaRPr>
          </a:p>
        </p:txBody>
      </p:sp>
      <p:sp>
        <p:nvSpPr>
          <p:cNvPr id="134" name="Google Shape;134;p25"/>
          <p:cNvSpPr txBox="1">
            <a:spLocks noGrp="1"/>
          </p:cNvSpPr>
          <p:nvPr>
            <p:ph type="body" idx="1"/>
          </p:nvPr>
        </p:nvSpPr>
        <p:spPr>
          <a:xfrm>
            <a:off x="266825" y="3820250"/>
            <a:ext cx="8520600" cy="132325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400" dirty="0">
                <a:solidFill>
                  <a:srgbClr val="000000"/>
                </a:solidFill>
                <a:highlight>
                  <a:srgbClr val="FFFFFE"/>
                </a:highlight>
                <a:latin typeface="Bookman Old Style" panose="02050604050505020204" pitchFamily="18" charset="0"/>
                <a:sym typeface="Merriweather"/>
              </a:rPr>
              <a:t>Again, the content released graph has very few surprises for us. The focus has shifted a lot on releasing newer TV shows more than movies. </a:t>
            </a:r>
            <a:endParaRPr sz="1400" dirty="0">
              <a:solidFill>
                <a:srgbClr val="000000"/>
              </a:solidFill>
              <a:highlight>
                <a:srgbClr val="FFFFFE"/>
              </a:highlight>
              <a:latin typeface="Bookman Old Style" panose="02050604050505020204" pitchFamily="18" charset="0"/>
              <a:sym typeface="Merriweather"/>
            </a:endParaRPr>
          </a:p>
          <a:p>
            <a:pPr marL="0" lvl="0" indent="0" algn="l" rtl="0">
              <a:lnSpc>
                <a:spcPct val="100000"/>
              </a:lnSpc>
              <a:spcBef>
                <a:spcPts val="0"/>
              </a:spcBef>
              <a:spcAft>
                <a:spcPts val="0"/>
              </a:spcAft>
              <a:buNone/>
            </a:pPr>
            <a:endParaRPr sz="1400" dirty="0">
              <a:solidFill>
                <a:srgbClr val="000000"/>
              </a:solidFill>
              <a:highlight>
                <a:srgbClr val="FFFFFE"/>
              </a:highlight>
              <a:latin typeface="Bookman Old Style" panose="02050604050505020204" pitchFamily="18" charset="0"/>
              <a:sym typeface="Merriweather"/>
            </a:endParaRPr>
          </a:p>
          <a:p>
            <a:pPr marL="0" lvl="0" indent="0" algn="l" rtl="0">
              <a:lnSpc>
                <a:spcPct val="100000"/>
              </a:lnSpc>
              <a:spcBef>
                <a:spcPts val="0"/>
              </a:spcBef>
              <a:spcAft>
                <a:spcPts val="0"/>
              </a:spcAft>
              <a:buNone/>
            </a:pPr>
            <a:r>
              <a:rPr lang="en-GB" sz="1400" dirty="0">
                <a:solidFill>
                  <a:srgbClr val="000000"/>
                </a:solidFill>
                <a:highlight>
                  <a:srgbClr val="FFFFFE"/>
                </a:highlight>
                <a:latin typeface="Bookman Old Style" panose="02050604050505020204" pitchFamily="18" charset="0"/>
                <a:sym typeface="Merriweather"/>
              </a:rPr>
              <a:t>So much has the focus shifted that for the first time ever, in 2020, the number of TV shows released surpassed the number of movie releases on Netflix. </a:t>
            </a:r>
            <a:endParaRPr sz="1400" dirty="0">
              <a:solidFill>
                <a:srgbClr val="000000"/>
              </a:solidFill>
              <a:highlight>
                <a:srgbClr val="FFFFFE"/>
              </a:highlight>
              <a:latin typeface="Bookman Old Style" panose="02050604050505020204" pitchFamily="18" charset="0"/>
              <a:sym typeface="Merriweather"/>
            </a:endParaRPr>
          </a:p>
        </p:txBody>
      </p:sp>
      <p:pic>
        <p:nvPicPr>
          <p:cNvPr id="135" name="Google Shape;135;p25"/>
          <p:cNvPicPr preferRelativeResize="0"/>
          <p:nvPr/>
        </p:nvPicPr>
        <p:blipFill>
          <a:blip r:embed="rId3">
            <a:alphaModFix/>
          </a:blip>
          <a:stretch>
            <a:fillRect/>
          </a:stretch>
        </p:blipFill>
        <p:spPr>
          <a:xfrm>
            <a:off x="2200962" y="917325"/>
            <a:ext cx="4742075" cy="2656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What is the distribution of TV ratings among the content on Netflix?</a:t>
            </a:r>
            <a:endParaRPr sz="1900" b="0">
              <a:latin typeface="Merriweather"/>
              <a:ea typeface="Merriweather"/>
              <a:cs typeface="Merriweather"/>
              <a:sym typeface="Merriweather"/>
            </a:endParaRPr>
          </a:p>
        </p:txBody>
      </p:sp>
      <p:sp>
        <p:nvSpPr>
          <p:cNvPr id="141" name="Google Shape;141;p26"/>
          <p:cNvSpPr txBox="1">
            <a:spLocks noGrp="1"/>
          </p:cNvSpPr>
          <p:nvPr>
            <p:ph type="body" idx="1"/>
          </p:nvPr>
        </p:nvSpPr>
        <p:spPr>
          <a:xfrm>
            <a:off x="311700" y="4036099"/>
            <a:ext cx="8520600" cy="1014365"/>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400" dirty="0">
                <a:solidFill>
                  <a:srgbClr val="000000"/>
                </a:solidFill>
                <a:highlight>
                  <a:srgbClr val="FFFFFE"/>
                </a:highlight>
                <a:latin typeface="Bookman Old Style" panose="02050604050505020204" pitchFamily="18" charset="0"/>
                <a:sym typeface="Merriweather"/>
              </a:rPr>
              <a:t>Contents suitable for all are very few in number whereas contents with restrictions like TV-MA (unsuitable for under 17), TV-14 (may be unsuitable for under 14) and TV-PG (unsuitable for young children) are the three highest in numbers.</a:t>
            </a:r>
            <a:endParaRPr sz="1400" dirty="0">
              <a:solidFill>
                <a:srgbClr val="000000"/>
              </a:solidFill>
              <a:highlight>
                <a:srgbClr val="FFFFFE"/>
              </a:highlight>
              <a:latin typeface="Bookman Old Style" panose="02050604050505020204" pitchFamily="18" charset="0"/>
              <a:sym typeface="Merriweather"/>
            </a:endParaRPr>
          </a:p>
        </p:txBody>
      </p:sp>
      <p:pic>
        <p:nvPicPr>
          <p:cNvPr id="142" name="Google Shape;142;p26"/>
          <p:cNvPicPr preferRelativeResize="0"/>
          <p:nvPr/>
        </p:nvPicPr>
        <p:blipFill>
          <a:blip r:embed="rId3">
            <a:alphaModFix/>
          </a:blip>
          <a:stretch>
            <a:fillRect/>
          </a:stretch>
        </p:blipFill>
        <p:spPr>
          <a:xfrm>
            <a:off x="2188888" y="992050"/>
            <a:ext cx="4766224" cy="2835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What is the distribution of the number of seasons for TV shows on Netflix?</a:t>
            </a:r>
            <a:endParaRPr sz="1900" b="0">
              <a:latin typeface="Merriweather"/>
              <a:ea typeface="Merriweather"/>
              <a:cs typeface="Merriweather"/>
              <a:sym typeface="Merriweather"/>
            </a:endParaRPr>
          </a:p>
        </p:txBody>
      </p:sp>
      <p:sp>
        <p:nvSpPr>
          <p:cNvPr id="148" name="Google Shape;148;p27"/>
          <p:cNvSpPr txBox="1">
            <a:spLocks noGrp="1"/>
          </p:cNvSpPr>
          <p:nvPr>
            <p:ph type="body" idx="1"/>
          </p:nvPr>
        </p:nvSpPr>
        <p:spPr>
          <a:xfrm>
            <a:off x="311700" y="4049651"/>
            <a:ext cx="8520600" cy="990182"/>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400" dirty="0">
                <a:solidFill>
                  <a:srgbClr val="000000"/>
                </a:solidFill>
                <a:highlight>
                  <a:srgbClr val="FFFFFE"/>
                </a:highlight>
                <a:latin typeface="Bookman Old Style" panose="02050604050505020204" pitchFamily="18" charset="0"/>
                <a:sym typeface="Merriweather"/>
              </a:rPr>
              <a:t>A lot of TV Shows (more than 1600) have only one season. Almost 400 have two and there is almost an exponential decrement in the number of TV Shows with even larger number of seasons.</a:t>
            </a:r>
            <a:endParaRPr sz="1400" dirty="0">
              <a:solidFill>
                <a:srgbClr val="000000"/>
              </a:solidFill>
              <a:highlight>
                <a:srgbClr val="FFFFFE"/>
              </a:highlight>
              <a:latin typeface="Bookman Old Style" panose="02050604050505020204" pitchFamily="18" charset="0"/>
              <a:sym typeface="Merriweather"/>
            </a:endParaRPr>
          </a:p>
        </p:txBody>
      </p:sp>
      <p:pic>
        <p:nvPicPr>
          <p:cNvPr id="149" name="Google Shape;149;p27"/>
          <p:cNvPicPr preferRelativeResize="0"/>
          <p:nvPr/>
        </p:nvPicPr>
        <p:blipFill>
          <a:blip r:embed="rId4">
            <a:alphaModFix/>
          </a:blip>
          <a:stretch>
            <a:fillRect/>
          </a:stretch>
        </p:blipFill>
        <p:spPr>
          <a:xfrm>
            <a:off x="1976363" y="1130050"/>
            <a:ext cx="5191274" cy="2883401"/>
          </a:xfrm>
          <a:prstGeom prst="rect">
            <a:avLst/>
          </a:prstGeom>
          <a:noFill/>
          <a:ln>
            <a:noFill/>
          </a:ln>
        </p:spPr>
      </p:pic>
    </p:spTree>
  </p:cSld>
  <p:clrMapOvr>
    <a:overrideClrMapping bg1="lt1" tx1="dk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What is the distribution of duration of movies on Netflix?</a:t>
            </a:r>
            <a:endParaRPr sz="1900" b="0">
              <a:latin typeface="Merriweather"/>
              <a:ea typeface="Merriweather"/>
              <a:cs typeface="Merriweather"/>
              <a:sym typeface="Merriweather"/>
            </a:endParaRPr>
          </a:p>
        </p:txBody>
      </p:sp>
      <p:sp>
        <p:nvSpPr>
          <p:cNvPr id="155" name="Google Shape;155;p28"/>
          <p:cNvSpPr txBox="1">
            <a:spLocks noGrp="1"/>
          </p:cNvSpPr>
          <p:nvPr>
            <p:ph type="body" idx="1"/>
          </p:nvPr>
        </p:nvSpPr>
        <p:spPr>
          <a:xfrm>
            <a:off x="311700" y="4253850"/>
            <a:ext cx="8520600" cy="966736"/>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400" dirty="0">
                <a:solidFill>
                  <a:srgbClr val="000000"/>
                </a:solidFill>
                <a:highlight>
                  <a:srgbClr val="FFFFFE"/>
                </a:highlight>
                <a:latin typeface="Bookman Old Style" panose="02050604050505020204" pitchFamily="18" charset="0"/>
                <a:ea typeface="Merriweather"/>
                <a:cs typeface="Merriweather"/>
                <a:sym typeface="Merriweather"/>
              </a:rPr>
              <a:t>A lot of the movies are between 60 to 150 mins long. But there are movies with more than 300+ minutes duration.</a:t>
            </a:r>
            <a:endParaRPr sz="1400" dirty="0">
              <a:solidFill>
                <a:srgbClr val="000000"/>
              </a:solidFill>
              <a:highlight>
                <a:srgbClr val="FFFFFE"/>
              </a:highlight>
              <a:latin typeface="Bookman Old Style" panose="02050604050505020204" pitchFamily="18" charset="0"/>
              <a:ea typeface="Merriweather"/>
              <a:cs typeface="Merriweather"/>
              <a:sym typeface="Merriweather"/>
            </a:endParaRPr>
          </a:p>
        </p:txBody>
      </p:sp>
      <p:pic>
        <p:nvPicPr>
          <p:cNvPr id="156" name="Google Shape;156;p28"/>
          <p:cNvPicPr preferRelativeResize="0"/>
          <p:nvPr/>
        </p:nvPicPr>
        <p:blipFill>
          <a:blip r:embed="rId3">
            <a:alphaModFix/>
          </a:blip>
          <a:stretch>
            <a:fillRect/>
          </a:stretch>
        </p:blipFill>
        <p:spPr>
          <a:xfrm>
            <a:off x="1732217" y="836654"/>
            <a:ext cx="5614881" cy="341719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What are the top 10 genres on Netflix?</a:t>
            </a:r>
            <a:endParaRPr sz="1900" b="0">
              <a:latin typeface="Merriweather"/>
              <a:ea typeface="Merriweather"/>
              <a:cs typeface="Merriweather"/>
              <a:sym typeface="Merriweather"/>
            </a:endParaRPr>
          </a:p>
        </p:txBody>
      </p:sp>
      <p:sp>
        <p:nvSpPr>
          <p:cNvPr id="162" name="Google Shape;162;p29"/>
          <p:cNvSpPr txBox="1">
            <a:spLocks noGrp="1"/>
          </p:cNvSpPr>
          <p:nvPr>
            <p:ph type="body" idx="1"/>
          </p:nvPr>
        </p:nvSpPr>
        <p:spPr>
          <a:xfrm>
            <a:off x="311700" y="4231425"/>
            <a:ext cx="8520600" cy="687900"/>
          </a:xfrm>
          <a:prstGeom prst="rect">
            <a:avLst/>
          </a:prstGeom>
        </p:spPr>
        <p:txBody>
          <a:bodyPr spcFirstLastPara="1" wrap="square" lIns="91425" tIns="91425" rIns="91425" bIns="91425" anchor="t" anchorCtr="0">
            <a:normAutofit fontScale="92500" lnSpcReduction="10000"/>
          </a:bodyPr>
          <a:lstStyle/>
          <a:p>
            <a:pPr marL="0" lvl="0" indent="0" algn="l" rtl="0">
              <a:lnSpc>
                <a:spcPct val="135714"/>
              </a:lnSpc>
              <a:spcBef>
                <a:spcPts val="0"/>
              </a:spcBef>
              <a:spcAft>
                <a:spcPts val="0"/>
              </a:spcAft>
              <a:buNone/>
            </a:pPr>
            <a:r>
              <a:rPr lang="en-GB" sz="1400" dirty="0">
                <a:solidFill>
                  <a:srgbClr val="000000"/>
                </a:solidFill>
                <a:highlight>
                  <a:srgbClr val="FFFFFE"/>
                </a:highlight>
                <a:latin typeface="Bookman Old Style" panose="02050604050505020204" pitchFamily="18" charset="0"/>
                <a:sym typeface="Merriweather"/>
              </a:rPr>
              <a:t>International TV Shows and International Movies are two of the most dominant genres. Others include Dramas, Comedies, Documentaries and Action &amp; Adventure.</a:t>
            </a:r>
            <a:endParaRPr sz="1400" dirty="0">
              <a:solidFill>
                <a:srgbClr val="000000"/>
              </a:solidFill>
              <a:highlight>
                <a:srgbClr val="FFFFFE"/>
              </a:highlight>
              <a:latin typeface="Bookman Old Style" panose="02050604050505020204" pitchFamily="18" charset="0"/>
              <a:sym typeface="Merriweather"/>
            </a:endParaRPr>
          </a:p>
        </p:txBody>
      </p:sp>
      <p:pic>
        <p:nvPicPr>
          <p:cNvPr id="163" name="Google Shape;163;p29"/>
          <p:cNvPicPr preferRelativeResize="0"/>
          <p:nvPr/>
        </p:nvPicPr>
        <p:blipFill>
          <a:blip r:embed="rId3">
            <a:alphaModFix/>
          </a:blip>
          <a:stretch>
            <a:fillRect/>
          </a:stretch>
        </p:blipFill>
        <p:spPr>
          <a:xfrm>
            <a:off x="2558650" y="841225"/>
            <a:ext cx="4026700" cy="33901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Who are the top 10 directors of TV Shows on Netflix?</a:t>
            </a:r>
            <a:endParaRPr sz="1900" b="0">
              <a:latin typeface="Merriweather"/>
              <a:ea typeface="Merriweather"/>
              <a:cs typeface="Merriweather"/>
              <a:sym typeface="Merriweather"/>
            </a:endParaRPr>
          </a:p>
        </p:txBody>
      </p:sp>
      <p:sp>
        <p:nvSpPr>
          <p:cNvPr id="169" name="Google Shape;169;p30"/>
          <p:cNvSpPr txBox="1">
            <a:spLocks noGrp="1"/>
          </p:cNvSpPr>
          <p:nvPr>
            <p:ph type="body" idx="1"/>
          </p:nvPr>
        </p:nvSpPr>
        <p:spPr>
          <a:xfrm>
            <a:off x="311700" y="4253850"/>
            <a:ext cx="8520600" cy="8010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400" dirty="0">
                <a:solidFill>
                  <a:srgbClr val="000000"/>
                </a:solidFill>
                <a:highlight>
                  <a:srgbClr val="FFFFFE"/>
                </a:highlight>
                <a:latin typeface="Bookman Old Style" panose="02050604050505020204" pitchFamily="18" charset="0"/>
                <a:ea typeface="Merriweather"/>
                <a:cs typeface="Merriweather"/>
                <a:sym typeface="Merriweather"/>
              </a:rPr>
              <a:t>The top 10 TV shows directors on Netflix doesn't feature directors with more than 3 TV Shows on the streaming service.</a:t>
            </a:r>
            <a:endParaRPr sz="1400" dirty="0">
              <a:solidFill>
                <a:srgbClr val="000000"/>
              </a:solidFill>
              <a:highlight>
                <a:srgbClr val="FFFFFE"/>
              </a:highlight>
              <a:latin typeface="Bookman Old Style" panose="02050604050505020204" pitchFamily="18" charset="0"/>
              <a:ea typeface="Merriweather"/>
              <a:cs typeface="Merriweather"/>
              <a:sym typeface="Merriweather"/>
            </a:endParaRPr>
          </a:p>
        </p:txBody>
      </p:sp>
      <p:pic>
        <p:nvPicPr>
          <p:cNvPr id="170" name="Google Shape;170;p30"/>
          <p:cNvPicPr preferRelativeResize="0"/>
          <p:nvPr/>
        </p:nvPicPr>
        <p:blipFill>
          <a:blip r:embed="rId3">
            <a:alphaModFix/>
          </a:blip>
          <a:stretch>
            <a:fillRect/>
          </a:stretch>
        </p:blipFill>
        <p:spPr>
          <a:xfrm>
            <a:off x="2273625" y="932250"/>
            <a:ext cx="4596750" cy="31122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Who are the top 10 directors for movies on Netflix?</a:t>
            </a:r>
            <a:endParaRPr sz="1900" b="0">
              <a:latin typeface="Merriweather"/>
              <a:ea typeface="Merriweather"/>
              <a:cs typeface="Merriweather"/>
              <a:sym typeface="Merriweather"/>
            </a:endParaRPr>
          </a:p>
        </p:txBody>
      </p:sp>
      <p:sp>
        <p:nvSpPr>
          <p:cNvPr id="176" name="Google Shape;176;p31"/>
          <p:cNvSpPr txBox="1">
            <a:spLocks noGrp="1"/>
          </p:cNvSpPr>
          <p:nvPr>
            <p:ph type="body" idx="1"/>
          </p:nvPr>
        </p:nvSpPr>
        <p:spPr>
          <a:xfrm>
            <a:off x="311700" y="4231425"/>
            <a:ext cx="8520600" cy="6879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400" dirty="0">
                <a:solidFill>
                  <a:srgbClr val="000000"/>
                </a:solidFill>
                <a:highlight>
                  <a:srgbClr val="FFFFFE"/>
                </a:highlight>
                <a:latin typeface="Bookman Old Style" panose="02050604050505020204" pitchFamily="18" charset="0"/>
                <a:sym typeface="Merriweather"/>
              </a:rPr>
              <a:t>Some of the biggest names of the industry like Steven Spielberg, Martin Scorsese and Jay Chapman feature in the list of top 10 movie directors on Netflix.</a:t>
            </a:r>
            <a:endParaRPr sz="1400" dirty="0">
              <a:solidFill>
                <a:srgbClr val="000000"/>
              </a:solidFill>
              <a:highlight>
                <a:srgbClr val="FFFFFE"/>
              </a:highlight>
              <a:latin typeface="Bookman Old Style" panose="02050604050505020204" pitchFamily="18" charset="0"/>
              <a:sym typeface="Merriweather"/>
            </a:endParaRPr>
          </a:p>
        </p:txBody>
      </p:sp>
      <p:pic>
        <p:nvPicPr>
          <p:cNvPr id="177" name="Google Shape;177;p31"/>
          <p:cNvPicPr preferRelativeResize="0"/>
          <p:nvPr/>
        </p:nvPicPr>
        <p:blipFill>
          <a:blip r:embed="rId3">
            <a:alphaModFix/>
          </a:blip>
          <a:stretch>
            <a:fillRect/>
          </a:stretch>
        </p:blipFill>
        <p:spPr>
          <a:xfrm>
            <a:off x="2313736" y="857500"/>
            <a:ext cx="4516524" cy="3112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b="0">
                <a:latin typeface="Merriweather"/>
                <a:ea typeface="Merriweather"/>
                <a:cs typeface="Merriweather"/>
                <a:sym typeface="Merriweather"/>
              </a:rPr>
              <a:t>Points for discussion</a:t>
            </a:r>
            <a:endParaRPr sz="2400"/>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accent1"/>
              </a:buClr>
              <a:buSzPts val="1800"/>
              <a:buFont typeface="Merriweather"/>
              <a:buChar char="●"/>
            </a:pPr>
            <a:r>
              <a:rPr lang="en-GB" dirty="0">
                <a:solidFill>
                  <a:schemeClr val="accent1"/>
                </a:solidFill>
                <a:latin typeface="Bookman Old Style" panose="02050604050505020204" pitchFamily="18" charset="0"/>
                <a:ea typeface="Merriweather"/>
                <a:cs typeface="Merriweather"/>
                <a:sym typeface="Merriweather"/>
              </a:rPr>
              <a:t>Know the project</a:t>
            </a:r>
            <a:endParaRPr dirty="0">
              <a:solidFill>
                <a:schemeClr val="accent1"/>
              </a:solidFill>
              <a:latin typeface="Bookman Old Style" panose="02050604050505020204" pitchFamily="18" charset="0"/>
              <a:ea typeface="Merriweather"/>
              <a:cs typeface="Merriweather"/>
              <a:sym typeface="Merriweather"/>
            </a:endParaRPr>
          </a:p>
          <a:p>
            <a:pPr marL="457200" lvl="0" indent="-342900" algn="l" rtl="0">
              <a:spcBef>
                <a:spcPts val="0"/>
              </a:spcBef>
              <a:spcAft>
                <a:spcPts val="0"/>
              </a:spcAft>
              <a:buClr>
                <a:schemeClr val="accent1"/>
              </a:buClr>
              <a:buSzPts val="1800"/>
              <a:buFont typeface="Merriweather"/>
              <a:buChar char="●"/>
            </a:pPr>
            <a:r>
              <a:rPr lang="en-GB" dirty="0">
                <a:solidFill>
                  <a:schemeClr val="accent1"/>
                </a:solidFill>
                <a:latin typeface="Bookman Old Style" panose="02050604050505020204" pitchFamily="18" charset="0"/>
                <a:ea typeface="Merriweather"/>
                <a:cs typeface="Merriweather"/>
                <a:sym typeface="Merriweather"/>
              </a:rPr>
              <a:t>EDA</a:t>
            </a:r>
            <a:endParaRPr dirty="0">
              <a:solidFill>
                <a:schemeClr val="accent1"/>
              </a:solidFill>
              <a:latin typeface="Bookman Old Style" panose="02050604050505020204" pitchFamily="18" charset="0"/>
              <a:ea typeface="Merriweather"/>
              <a:cs typeface="Merriweather"/>
              <a:sym typeface="Merriweather"/>
            </a:endParaRPr>
          </a:p>
          <a:p>
            <a:pPr marL="457200" lvl="0" indent="-342900" algn="l" rtl="0">
              <a:spcBef>
                <a:spcPts val="0"/>
              </a:spcBef>
              <a:spcAft>
                <a:spcPts val="0"/>
              </a:spcAft>
              <a:buClr>
                <a:schemeClr val="accent1"/>
              </a:buClr>
              <a:buSzPts val="1800"/>
              <a:buFont typeface="Merriweather"/>
              <a:buChar char="●"/>
            </a:pPr>
            <a:r>
              <a:rPr lang="en-GB" dirty="0">
                <a:solidFill>
                  <a:schemeClr val="accent1"/>
                </a:solidFill>
                <a:latin typeface="Bookman Old Style" panose="02050604050505020204" pitchFamily="18" charset="0"/>
                <a:ea typeface="Merriweather"/>
                <a:cs typeface="Merriweather"/>
                <a:sym typeface="Merriweather"/>
              </a:rPr>
              <a:t>Hypothesis Testing</a:t>
            </a:r>
            <a:endParaRPr dirty="0">
              <a:solidFill>
                <a:schemeClr val="accent1"/>
              </a:solidFill>
              <a:latin typeface="Bookman Old Style" panose="02050604050505020204" pitchFamily="18" charset="0"/>
              <a:ea typeface="Merriweather"/>
              <a:cs typeface="Merriweather"/>
              <a:sym typeface="Merriweather"/>
            </a:endParaRPr>
          </a:p>
          <a:p>
            <a:pPr marL="457200" lvl="0" indent="-342900" algn="l" rtl="0">
              <a:spcBef>
                <a:spcPts val="0"/>
              </a:spcBef>
              <a:spcAft>
                <a:spcPts val="0"/>
              </a:spcAft>
              <a:buClr>
                <a:schemeClr val="accent1"/>
              </a:buClr>
              <a:buSzPts val="1800"/>
              <a:buFont typeface="Merriweather"/>
              <a:buChar char="●"/>
            </a:pPr>
            <a:r>
              <a:rPr lang="en-GB" dirty="0">
                <a:solidFill>
                  <a:schemeClr val="accent1"/>
                </a:solidFill>
                <a:latin typeface="Bookman Old Style" panose="02050604050505020204" pitchFamily="18" charset="0"/>
                <a:ea typeface="Merriweather"/>
                <a:cs typeface="Merriweather"/>
                <a:sym typeface="Merriweather"/>
              </a:rPr>
              <a:t>Feature Engineering &amp; Data pre-processing</a:t>
            </a:r>
            <a:endParaRPr dirty="0">
              <a:solidFill>
                <a:schemeClr val="accent1"/>
              </a:solidFill>
              <a:latin typeface="Bookman Old Style" panose="02050604050505020204" pitchFamily="18" charset="0"/>
              <a:ea typeface="Merriweather"/>
              <a:cs typeface="Merriweather"/>
              <a:sym typeface="Merriweather"/>
            </a:endParaRPr>
          </a:p>
          <a:p>
            <a:pPr marL="457200" lvl="0" indent="-342900" algn="l" rtl="0">
              <a:spcBef>
                <a:spcPts val="0"/>
              </a:spcBef>
              <a:spcAft>
                <a:spcPts val="0"/>
              </a:spcAft>
              <a:buClr>
                <a:schemeClr val="accent1"/>
              </a:buClr>
              <a:buSzPts val="1800"/>
              <a:buFont typeface="Merriweather"/>
              <a:buChar char="●"/>
            </a:pPr>
            <a:r>
              <a:rPr lang="en-GB" dirty="0">
                <a:solidFill>
                  <a:schemeClr val="accent1"/>
                </a:solidFill>
                <a:latin typeface="Bookman Old Style" panose="02050604050505020204" pitchFamily="18" charset="0"/>
                <a:ea typeface="Merriweather"/>
                <a:cs typeface="Merriweather"/>
                <a:sym typeface="Merriweather"/>
              </a:rPr>
              <a:t>Model Building</a:t>
            </a:r>
            <a:endParaRPr dirty="0">
              <a:solidFill>
                <a:schemeClr val="accent1"/>
              </a:solidFill>
              <a:latin typeface="Bookman Old Style" panose="02050604050505020204" pitchFamily="18" charset="0"/>
              <a:ea typeface="Merriweather"/>
              <a:cs typeface="Merriweather"/>
              <a:sym typeface="Merriweather"/>
            </a:endParaRPr>
          </a:p>
          <a:p>
            <a:pPr marL="457200" lvl="0" indent="-342900" algn="l" rtl="0">
              <a:spcBef>
                <a:spcPts val="0"/>
              </a:spcBef>
              <a:spcAft>
                <a:spcPts val="0"/>
              </a:spcAft>
              <a:buClr>
                <a:schemeClr val="accent1"/>
              </a:buClr>
              <a:buSzPts val="1800"/>
              <a:buFont typeface="Merriweather"/>
              <a:buChar char="●"/>
            </a:pPr>
            <a:r>
              <a:rPr lang="en-GB" dirty="0">
                <a:solidFill>
                  <a:schemeClr val="accent1"/>
                </a:solidFill>
                <a:latin typeface="Bookman Old Style" panose="02050604050505020204" pitchFamily="18" charset="0"/>
                <a:ea typeface="Merriweather"/>
                <a:cs typeface="Merriweather"/>
                <a:sym typeface="Merriweather"/>
              </a:rPr>
              <a:t>Conclusion</a:t>
            </a:r>
            <a:endParaRPr dirty="0">
              <a:solidFill>
                <a:schemeClr val="accent1"/>
              </a:solidFill>
              <a:latin typeface="Bookman Old Style" panose="02050604050505020204" pitchFamily="18" charset="0"/>
              <a:ea typeface="Merriweather"/>
              <a:cs typeface="Merriweather"/>
              <a:sym typeface="Merriweathe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Who are the top 10 actors/actresses for TV Shows on Netflix?</a:t>
            </a:r>
            <a:endParaRPr sz="1900" b="0">
              <a:latin typeface="Merriweather"/>
              <a:ea typeface="Merriweather"/>
              <a:cs typeface="Merriweather"/>
              <a:sym typeface="Merriweather"/>
            </a:endParaRPr>
          </a:p>
        </p:txBody>
      </p:sp>
      <p:sp>
        <p:nvSpPr>
          <p:cNvPr id="183" name="Google Shape;183;p32"/>
          <p:cNvSpPr txBox="1">
            <a:spLocks noGrp="1"/>
          </p:cNvSpPr>
          <p:nvPr>
            <p:ph type="body" idx="1"/>
          </p:nvPr>
        </p:nvSpPr>
        <p:spPr>
          <a:xfrm>
            <a:off x="311700" y="4253850"/>
            <a:ext cx="8520600" cy="8010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400" dirty="0">
                <a:solidFill>
                  <a:srgbClr val="000000"/>
                </a:solidFill>
                <a:highlight>
                  <a:srgbClr val="FFFFFE"/>
                </a:highlight>
                <a:latin typeface="Bookman Old Style" panose="02050604050505020204" pitchFamily="18" charset="0"/>
                <a:sym typeface="Merriweather"/>
              </a:rPr>
              <a:t>A lot of Asians, perhaps East Asian actors feature on the list of top 10 actors/actresses for TV Shows on Netflix.</a:t>
            </a:r>
            <a:endParaRPr sz="1400" dirty="0">
              <a:solidFill>
                <a:srgbClr val="000000"/>
              </a:solidFill>
              <a:highlight>
                <a:srgbClr val="FFFFFE"/>
              </a:highlight>
              <a:latin typeface="Bookman Old Style" panose="02050604050505020204" pitchFamily="18" charset="0"/>
              <a:sym typeface="Merriweather"/>
            </a:endParaRPr>
          </a:p>
        </p:txBody>
      </p:sp>
      <p:pic>
        <p:nvPicPr>
          <p:cNvPr id="184" name="Google Shape;184;p32"/>
          <p:cNvPicPr preferRelativeResize="0"/>
          <p:nvPr/>
        </p:nvPicPr>
        <p:blipFill>
          <a:blip r:embed="rId3">
            <a:alphaModFix/>
          </a:blip>
          <a:stretch>
            <a:fillRect/>
          </a:stretch>
        </p:blipFill>
        <p:spPr>
          <a:xfrm>
            <a:off x="2360638" y="924775"/>
            <a:ext cx="4422725" cy="30375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3"/>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Who are the top 10 actors/actresses for movies on Netflix?</a:t>
            </a:r>
            <a:endParaRPr sz="1900" b="0">
              <a:latin typeface="Merriweather"/>
              <a:ea typeface="Merriweather"/>
              <a:cs typeface="Merriweather"/>
              <a:sym typeface="Merriweather"/>
            </a:endParaRPr>
          </a:p>
        </p:txBody>
      </p:sp>
      <p:sp>
        <p:nvSpPr>
          <p:cNvPr id="190" name="Google Shape;190;p33"/>
          <p:cNvSpPr txBox="1">
            <a:spLocks noGrp="1"/>
          </p:cNvSpPr>
          <p:nvPr>
            <p:ph type="body" idx="1"/>
          </p:nvPr>
        </p:nvSpPr>
        <p:spPr>
          <a:xfrm>
            <a:off x="311700" y="4373375"/>
            <a:ext cx="8520600" cy="6879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400" dirty="0">
                <a:solidFill>
                  <a:srgbClr val="000000"/>
                </a:solidFill>
                <a:highlight>
                  <a:srgbClr val="FFFFFE"/>
                </a:highlight>
                <a:latin typeface="Bookman Old Style" panose="02050604050505020204" pitchFamily="18" charset="0"/>
                <a:sym typeface="Merriweather"/>
              </a:rPr>
              <a:t>The list is full of A-listers from Bollywood, as expected given the number of movies from India on Netflix.</a:t>
            </a:r>
            <a:endParaRPr sz="1400" dirty="0">
              <a:solidFill>
                <a:srgbClr val="000000"/>
              </a:solidFill>
              <a:highlight>
                <a:srgbClr val="FFFFFE"/>
              </a:highlight>
              <a:latin typeface="Bookman Old Style" panose="02050604050505020204" pitchFamily="18" charset="0"/>
              <a:sym typeface="Merriweather"/>
            </a:endParaRPr>
          </a:p>
        </p:txBody>
      </p:sp>
      <p:pic>
        <p:nvPicPr>
          <p:cNvPr id="191" name="Google Shape;191;p33"/>
          <p:cNvPicPr preferRelativeResize="0"/>
          <p:nvPr/>
        </p:nvPicPr>
        <p:blipFill>
          <a:blip r:embed="rId3">
            <a:alphaModFix/>
          </a:blip>
          <a:stretch>
            <a:fillRect/>
          </a:stretch>
        </p:blipFill>
        <p:spPr>
          <a:xfrm>
            <a:off x="2389537" y="1141575"/>
            <a:ext cx="4364926" cy="3007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8587B"/>
        </a:solidFill>
        <a:effectLst/>
      </p:bgPr>
    </p:bg>
    <p:spTree>
      <p:nvGrpSpPr>
        <p:cNvPr id="1" name="Shape 195"/>
        <p:cNvGrpSpPr/>
        <p:nvPr/>
      </p:nvGrpSpPr>
      <p:grpSpPr>
        <a:xfrm>
          <a:off x="0" y="0"/>
          <a:ext cx="0" cy="0"/>
          <a:chOff x="0" y="0"/>
          <a:chExt cx="0" cy="0"/>
        </a:xfrm>
      </p:grpSpPr>
      <p:sp>
        <p:nvSpPr>
          <p:cNvPr id="196" name="Google Shape;196;p34"/>
          <p:cNvSpPr txBox="1">
            <a:spLocks noGrp="1"/>
          </p:cNvSpPr>
          <p:nvPr>
            <p:ph type="ctrTitle"/>
          </p:nvPr>
        </p:nvSpPr>
        <p:spPr>
          <a:xfrm>
            <a:off x="311700" y="1113700"/>
            <a:ext cx="8520600" cy="2690400"/>
          </a:xfrm>
          <a:prstGeom prst="rect">
            <a:avLst/>
          </a:prstGeom>
        </p:spPr>
        <p:txBody>
          <a:bodyPr spcFirstLastPara="1" wrap="square" lIns="91425" tIns="91425" rIns="91425" bIns="91425" anchor="ctr" anchorCtr="0">
            <a:normAutofit/>
          </a:bodyPr>
          <a:lstStyle/>
          <a:p>
            <a:pPr marL="0" lvl="0" indent="0" algn="ctr" rtl="0">
              <a:lnSpc>
                <a:spcPct val="115000"/>
              </a:lnSpc>
              <a:spcBef>
                <a:spcPts val="0"/>
              </a:spcBef>
              <a:spcAft>
                <a:spcPts val="0"/>
              </a:spcAft>
              <a:buNone/>
            </a:pPr>
            <a:r>
              <a:rPr lang="en-GB" sz="3600">
                <a:latin typeface="Merriweather"/>
                <a:ea typeface="Merriweather"/>
                <a:cs typeface="Merriweather"/>
                <a:sym typeface="Merriweather"/>
              </a:rPr>
              <a:t>Hypothesis Testing</a:t>
            </a:r>
            <a:endParaRPr sz="3600">
              <a:latin typeface="Merriweather"/>
              <a:ea typeface="Merriweather"/>
              <a:cs typeface="Merriweather"/>
              <a:sym typeface="Merriweathe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Preparing the dataset</a:t>
            </a:r>
            <a:endParaRPr sz="1900" b="0">
              <a:latin typeface="Merriweather"/>
              <a:ea typeface="Merriweather"/>
              <a:cs typeface="Merriweather"/>
              <a:sym typeface="Merriweather"/>
            </a:endParaRPr>
          </a:p>
        </p:txBody>
      </p:sp>
      <p:sp>
        <p:nvSpPr>
          <p:cNvPr id="202" name="Google Shape;202;p35"/>
          <p:cNvSpPr txBox="1">
            <a:spLocks noGrp="1"/>
          </p:cNvSpPr>
          <p:nvPr>
            <p:ph type="body" idx="1"/>
          </p:nvPr>
        </p:nvSpPr>
        <p:spPr>
          <a:xfrm>
            <a:off x="311700" y="3162351"/>
            <a:ext cx="8520600" cy="1899000"/>
          </a:xfrm>
          <a:prstGeom prst="rect">
            <a:avLst/>
          </a:prstGeom>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None/>
            </a:pPr>
            <a:r>
              <a:rPr lang="en-GB" sz="1400" dirty="0">
                <a:solidFill>
                  <a:srgbClr val="000000"/>
                </a:solidFill>
                <a:highlight>
                  <a:srgbClr val="FFFFFE"/>
                </a:highlight>
                <a:latin typeface="Bookman Old Style" panose="02050604050505020204" pitchFamily="18" charset="0"/>
                <a:sym typeface="Merriweather"/>
              </a:rPr>
              <a:t>We have decided to do hypothesis testing on the Netflix Originals content.</a:t>
            </a:r>
            <a:endParaRPr sz="1400" dirty="0">
              <a:solidFill>
                <a:srgbClr val="000000"/>
              </a:solidFill>
              <a:highlight>
                <a:srgbClr val="FFFFFE"/>
              </a:highlight>
              <a:latin typeface="Bookman Old Style" panose="02050604050505020204" pitchFamily="18" charset="0"/>
              <a:sym typeface="Merriweather"/>
            </a:endParaRPr>
          </a:p>
          <a:p>
            <a:pPr marL="0" lvl="0" indent="0" algn="l" rtl="0">
              <a:lnSpc>
                <a:spcPct val="115000"/>
              </a:lnSpc>
              <a:spcBef>
                <a:spcPts val="0"/>
              </a:spcBef>
              <a:spcAft>
                <a:spcPts val="0"/>
              </a:spcAft>
              <a:buNone/>
            </a:pPr>
            <a:endParaRPr sz="1400" dirty="0">
              <a:solidFill>
                <a:srgbClr val="000000"/>
              </a:solidFill>
              <a:highlight>
                <a:srgbClr val="FFFFFE"/>
              </a:highlight>
              <a:latin typeface="Bookman Old Style" panose="02050604050505020204" pitchFamily="18" charset="0"/>
              <a:sym typeface="Merriweather"/>
            </a:endParaRPr>
          </a:p>
          <a:p>
            <a:pPr marL="0" lvl="0" indent="0" algn="l" rtl="0">
              <a:lnSpc>
                <a:spcPct val="115000"/>
              </a:lnSpc>
              <a:spcBef>
                <a:spcPts val="0"/>
              </a:spcBef>
              <a:spcAft>
                <a:spcPts val="0"/>
              </a:spcAft>
              <a:buNone/>
            </a:pPr>
            <a:r>
              <a:rPr lang="en-GB" sz="1400" dirty="0">
                <a:solidFill>
                  <a:srgbClr val="000000"/>
                </a:solidFill>
                <a:highlight>
                  <a:srgbClr val="FFFFFE"/>
                </a:highlight>
                <a:latin typeface="Bookman Old Style" panose="02050604050505020204" pitchFamily="18" charset="0"/>
                <a:sym typeface="Merriweather"/>
              </a:rPr>
              <a:t>Netflix Originals are the movies and TV Shows that Netflix has produced and released exclusively on their streaming platform.</a:t>
            </a:r>
            <a:endParaRPr sz="1400" dirty="0">
              <a:solidFill>
                <a:srgbClr val="000000"/>
              </a:solidFill>
              <a:highlight>
                <a:srgbClr val="FFFFFE"/>
              </a:highlight>
              <a:latin typeface="Bookman Old Style" panose="02050604050505020204" pitchFamily="18" charset="0"/>
              <a:sym typeface="Merriweather"/>
            </a:endParaRPr>
          </a:p>
          <a:p>
            <a:pPr marL="0" lvl="0" indent="0" algn="l" rtl="0">
              <a:lnSpc>
                <a:spcPct val="115000"/>
              </a:lnSpc>
              <a:spcBef>
                <a:spcPts val="0"/>
              </a:spcBef>
              <a:spcAft>
                <a:spcPts val="0"/>
              </a:spcAft>
              <a:buNone/>
            </a:pPr>
            <a:endParaRPr sz="1400" dirty="0">
              <a:solidFill>
                <a:srgbClr val="000000"/>
              </a:solidFill>
              <a:highlight>
                <a:srgbClr val="FFFFFE"/>
              </a:highlight>
              <a:latin typeface="Bookman Old Style" panose="02050604050505020204" pitchFamily="18" charset="0"/>
              <a:sym typeface="Merriweather"/>
            </a:endParaRPr>
          </a:p>
          <a:p>
            <a:pPr marL="0" lvl="0" indent="0" algn="l" rtl="0">
              <a:lnSpc>
                <a:spcPct val="115000"/>
              </a:lnSpc>
              <a:spcBef>
                <a:spcPts val="0"/>
              </a:spcBef>
              <a:spcAft>
                <a:spcPts val="0"/>
              </a:spcAft>
              <a:buNone/>
            </a:pPr>
            <a:r>
              <a:rPr lang="en-GB" sz="1400" dirty="0">
                <a:solidFill>
                  <a:srgbClr val="000000"/>
                </a:solidFill>
                <a:highlight>
                  <a:srgbClr val="FFFFFE"/>
                </a:highlight>
                <a:latin typeface="Bookman Old Style" panose="02050604050505020204" pitchFamily="18" charset="0"/>
                <a:sym typeface="Merriweather"/>
              </a:rPr>
              <a:t>And so, to separate them from the others, we have assumed that the contents released and added in the same year are Netflix Originals’ content.</a:t>
            </a:r>
            <a:endParaRPr sz="1400" dirty="0">
              <a:solidFill>
                <a:srgbClr val="000000"/>
              </a:solidFill>
              <a:highlight>
                <a:srgbClr val="FFFFFE"/>
              </a:highlight>
              <a:latin typeface="Bookman Old Style" panose="02050604050505020204" pitchFamily="18" charset="0"/>
              <a:sym typeface="Merriweather"/>
            </a:endParaRPr>
          </a:p>
        </p:txBody>
      </p:sp>
      <p:pic>
        <p:nvPicPr>
          <p:cNvPr id="203" name="Google Shape;203;p35"/>
          <p:cNvPicPr preferRelativeResize="0"/>
          <p:nvPr/>
        </p:nvPicPr>
        <p:blipFill>
          <a:blip r:embed="rId3">
            <a:alphaModFix/>
          </a:blip>
          <a:stretch>
            <a:fillRect/>
          </a:stretch>
        </p:blipFill>
        <p:spPr>
          <a:xfrm>
            <a:off x="1026211" y="1093849"/>
            <a:ext cx="6990737" cy="18989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50" b="0">
                <a:latin typeface="Merriweather"/>
                <a:ea typeface="Merriweather"/>
                <a:cs typeface="Merriweather"/>
                <a:sym typeface="Merriweather"/>
              </a:rPr>
              <a:t>Hypothesis Testing - 1: Relation between Originals and TV ratings</a:t>
            </a:r>
            <a:endParaRPr sz="2400"/>
          </a:p>
        </p:txBody>
      </p:sp>
      <p:sp>
        <p:nvSpPr>
          <p:cNvPr id="209" name="Google Shape;209;p36"/>
          <p:cNvSpPr txBox="1"/>
          <p:nvPr/>
        </p:nvSpPr>
        <p:spPr>
          <a:xfrm>
            <a:off x="0" y="4173850"/>
            <a:ext cx="9144000" cy="5100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dirty="0">
                <a:highlight>
                  <a:srgbClr val="FFFFFE"/>
                </a:highlight>
                <a:latin typeface="Bookman Old Style" panose="02050604050505020204" pitchFamily="18" charset="0"/>
                <a:ea typeface="Source Code Pro"/>
                <a:sym typeface="Merriweather"/>
              </a:rPr>
              <a:t>Given our very low p-value, we have to reject the null hypothesis that there is difference in the TV ratings for Netflix's original and non-original contents. There is significant evidence to reject the null hypothesis.</a:t>
            </a:r>
            <a:endParaRPr dirty="0">
              <a:highlight>
                <a:srgbClr val="FFFFFE"/>
              </a:highlight>
              <a:latin typeface="Bookman Old Style" panose="02050604050505020204" pitchFamily="18" charset="0"/>
              <a:ea typeface="Source Code Pro"/>
              <a:sym typeface="Merriweather"/>
            </a:endParaRPr>
          </a:p>
        </p:txBody>
      </p:sp>
      <p:pic>
        <p:nvPicPr>
          <p:cNvPr id="210" name="Google Shape;210;p36"/>
          <p:cNvPicPr preferRelativeResize="0"/>
          <p:nvPr/>
        </p:nvPicPr>
        <p:blipFill>
          <a:blip r:embed="rId3">
            <a:alphaModFix/>
          </a:blip>
          <a:stretch>
            <a:fillRect/>
          </a:stretch>
        </p:blipFill>
        <p:spPr>
          <a:xfrm>
            <a:off x="897902" y="969650"/>
            <a:ext cx="7348185" cy="1180575"/>
          </a:xfrm>
          <a:prstGeom prst="rect">
            <a:avLst/>
          </a:prstGeom>
          <a:noFill/>
          <a:ln>
            <a:noFill/>
          </a:ln>
        </p:spPr>
      </p:pic>
      <p:pic>
        <p:nvPicPr>
          <p:cNvPr id="211" name="Google Shape;211;p36"/>
          <p:cNvPicPr preferRelativeResize="0"/>
          <p:nvPr/>
        </p:nvPicPr>
        <p:blipFill>
          <a:blip r:embed="rId4">
            <a:alphaModFix/>
          </a:blip>
          <a:stretch>
            <a:fillRect/>
          </a:stretch>
        </p:blipFill>
        <p:spPr>
          <a:xfrm>
            <a:off x="1503624" y="2150225"/>
            <a:ext cx="6136726" cy="1098000"/>
          </a:xfrm>
          <a:prstGeom prst="rect">
            <a:avLst/>
          </a:prstGeom>
          <a:noFill/>
          <a:ln>
            <a:noFill/>
          </a:ln>
        </p:spPr>
      </p:pic>
      <p:pic>
        <p:nvPicPr>
          <p:cNvPr id="212" name="Google Shape;212;p36"/>
          <p:cNvPicPr preferRelativeResize="0"/>
          <p:nvPr/>
        </p:nvPicPr>
        <p:blipFill>
          <a:blip r:embed="rId5">
            <a:alphaModFix/>
          </a:blip>
          <a:stretch>
            <a:fillRect/>
          </a:stretch>
        </p:blipFill>
        <p:spPr>
          <a:xfrm>
            <a:off x="1180425" y="3248225"/>
            <a:ext cx="6783124" cy="83461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b="0">
                <a:latin typeface="Merriweather"/>
                <a:ea typeface="Merriweather"/>
                <a:cs typeface="Merriweather"/>
                <a:sym typeface="Merriweather"/>
              </a:rPr>
              <a:t>Hypothesis Testing - 2: Checking the difference in duration of Netflix Originals Movies and other movies</a:t>
            </a:r>
            <a:endParaRPr sz="1600" b="0">
              <a:latin typeface="Merriweather"/>
              <a:ea typeface="Merriweather"/>
              <a:cs typeface="Merriweather"/>
              <a:sym typeface="Merriweather"/>
            </a:endParaRPr>
          </a:p>
        </p:txBody>
      </p:sp>
      <p:sp>
        <p:nvSpPr>
          <p:cNvPr id="218" name="Google Shape;218;p37"/>
          <p:cNvSpPr txBox="1">
            <a:spLocks noGrp="1"/>
          </p:cNvSpPr>
          <p:nvPr>
            <p:ph type="body" idx="1"/>
          </p:nvPr>
        </p:nvSpPr>
        <p:spPr>
          <a:xfrm>
            <a:off x="311700" y="4055125"/>
            <a:ext cx="8520600" cy="801000"/>
          </a:xfrm>
          <a:prstGeom prst="rect">
            <a:avLst/>
          </a:prstGeom>
        </p:spPr>
        <p:txBody>
          <a:bodyPr spcFirstLastPara="1" wrap="square" lIns="91425" tIns="91425" rIns="91425" bIns="91425" anchor="t" anchorCtr="0">
            <a:normAutofit/>
          </a:bodyPr>
          <a:lstStyle/>
          <a:p>
            <a:pPr marL="0" lvl="0" indent="0" algn="l" rtl="0">
              <a:lnSpc>
                <a:spcPct val="135714"/>
              </a:lnSpc>
              <a:spcBef>
                <a:spcPts val="0"/>
              </a:spcBef>
              <a:spcAft>
                <a:spcPts val="0"/>
              </a:spcAft>
              <a:buNone/>
            </a:pPr>
            <a:r>
              <a:rPr lang="en-GB" sz="1400" dirty="0">
                <a:solidFill>
                  <a:srgbClr val="000000"/>
                </a:solidFill>
                <a:highlight>
                  <a:srgbClr val="FFFFFE"/>
                </a:highlight>
                <a:latin typeface="Bookman Old Style" panose="02050604050505020204" pitchFamily="18" charset="0"/>
                <a:cs typeface="Arial"/>
                <a:sym typeface="Merriweather"/>
              </a:rPr>
              <a:t>Since the p-value is very low, we will once again reject the null hypothesis that the duration of the Netflix Original movies and the other movies are not from two different distributions.</a:t>
            </a:r>
            <a:endParaRPr sz="1400" dirty="0">
              <a:solidFill>
                <a:srgbClr val="000000"/>
              </a:solidFill>
              <a:highlight>
                <a:srgbClr val="FFFFFE"/>
              </a:highlight>
              <a:latin typeface="Bookman Old Style" panose="02050604050505020204" pitchFamily="18" charset="0"/>
              <a:cs typeface="Arial"/>
              <a:sym typeface="Merriweather"/>
            </a:endParaRPr>
          </a:p>
        </p:txBody>
      </p:sp>
      <p:pic>
        <p:nvPicPr>
          <p:cNvPr id="219" name="Google Shape;219;p37"/>
          <p:cNvPicPr preferRelativeResize="0"/>
          <p:nvPr/>
        </p:nvPicPr>
        <p:blipFill>
          <a:blip r:embed="rId3">
            <a:alphaModFix/>
          </a:blip>
          <a:stretch>
            <a:fillRect/>
          </a:stretch>
        </p:blipFill>
        <p:spPr>
          <a:xfrm>
            <a:off x="1955125" y="1253325"/>
            <a:ext cx="5233751" cy="1120924"/>
          </a:xfrm>
          <a:prstGeom prst="rect">
            <a:avLst/>
          </a:prstGeom>
          <a:noFill/>
          <a:ln>
            <a:noFill/>
          </a:ln>
        </p:spPr>
      </p:pic>
      <p:pic>
        <p:nvPicPr>
          <p:cNvPr id="220" name="Google Shape;220;p37"/>
          <p:cNvPicPr preferRelativeResize="0"/>
          <p:nvPr/>
        </p:nvPicPr>
        <p:blipFill>
          <a:blip r:embed="rId4">
            <a:alphaModFix/>
          </a:blip>
          <a:stretch>
            <a:fillRect/>
          </a:stretch>
        </p:blipFill>
        <p:spPr>
          <a:xfrm>
            <a:off x="1650523" y="2698850"/>
            <a:ext cx="5842950" cy="1031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28587B"/>
        </a:solidFill>
        <a:effectLst/>
      </p:bgPr>
    </p:bg>
    <p:spTree>
      <p:nvGrpSpPr>
        <p:cNvPr id="1" name="Shape 224"/>
        <p:cNvGrpSpPr/>
        <p:nvPr/>
      </p:nvGrpSpPr>
      <p:grpSpPr>
        <a:xfrm>
          <a:off x="0" y="0"/>
          <a:ext cx="0" cy="0"/>
          <a:chOff x="0" y="0"/>
          <a:chExt cx="0" cy="0"/>
        </a:xfrm>
      </p:grpSpPr>
      <p:sp>
        <p:nvSpPr>
          <p:cNvPr id="225" name="Google Shape;225;p38"/>
          <p:cNvSpPr txBox="1">
            <a:spLocks noGrp="1"/>
          </p:cNvSpPr>
          <p:nvPr>
            <p:ph type="ctrTitle"/>
          </p:nvPr>
        </p:nvSpPr>
        <p:spPr>
          <a:xfrm>
            <a:off x="311700" y="1113700"/>
            <a:ext cx="8520600" cy="2690400"/>
          </a:xfrm>
          <a:prstGeom prst="rect">
            <a:avLst/>
          </a:prstGeom>
        </p:spPr>
        <p:txBody>
          <a:bodyPr spcFirstLastPara="1" wrap="square" lIns="91425" tIns="91425" rIns="91425" bIns="91425" anchor="ctr" anchorCtr="0">
            <a:normAutofit/>
          </a:bodyPr>
          <a:lstStyle/>
          <a:p>
            <a:pPr marL="0" lvl="0" indent="0" algn="ctr" rtl="0">
              <a:lnSpc>
                <a:spcPct val="115000"/>
              </a:lnSpc>
              <a:spcBef>
                <a:spcPts val="0"/>
              </a:spcBef>
              <a:spcAft>
                <a:spcPts val="0"/>
              </a:spcAft>
              <a:buNone/>
            </a:pPr>
            <a:r>
              <a:rPr lang="en-GB" sz="3600">
                <a:latin typeface="Merriweather"/>
                <a:ea typeface="Merriweather"/>
                <a:cs typeface="Merriweather"/>
                <a:sym typeface="Merriweather"/>
              </a:rPr>
              <a:t>Feature Engineering &amp; Data Pre-Processing</a:t>
            </a:r>
            <a:endParaRPr sz="3600">
              <a:latin typeface="Merriweather"/>
              <a:ea typeface="Merriweather"/>
              <a:cs typeface="Merriweather"/>
              <a:sym typeface="Merriweathe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50" b="0">
                <a:latin typeface="Merriweather"/>
                <a:ea typeface="Merriweather"/>
                <a:cs typeface="Merriweather"/>
                <a:sym typeface="Merriweather"/>
              </a:rPr>
              <a:t>Dealing with Outliers and Null Values</a:t>
            </a:r>
            <a:endParaRPr sz="2400"/>
          </a:p>
        </p:txBody>
      </p:sp>
      <p:sp>
        <p:nvSpPr>
          <p:cNvPr id="231" name="Google Shape;231;p39"/>
          <p:cNvSpPr txBox="1"/>
          <p:nvPr/>
        </p:nvSpPr>
        <p:spPr>
          <a:xfrm>
            <a:off x="4058874" y="3550007"/>
            <a:ext cx="5085125" cy="107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000" dirty="0">
                <a:highlight>
                  <a:srgbClr val="FFFFFE"/>
                </a:highlight>
                <a:latin typeface="Bookman Old Style" panose="02050604050505020204" pitchFamily="18" charset="0"/>
                <a:ea typeface="Source Code Pro"/>
                <a:sym typeface="Merriweather"/>
              </a:rPr>
              <a:t>Clustering will see a lot of categorical or text-based (object) variables grouped into one big text variable and then worked on. So, we can impute the missing values from director, cast and country with an empty space.</a:t>
            </a:r>
            <a:endParaRPr sz="1000" dirty="0">
              <a:highlight>
                <a:srgbClr val="FFFFFE"/>
              </a:highlight>
              <a:latin typeface="Bookman Old Style" panose="02050604050505020204" pitchFamily="18" charset="0"/>
              <a:ea typeface="Source Code Pro"/>
              <a:sym typeface="Merriweather"/>
            </a:endParaRPr>
          </a:p>
          <a:p>
            <a:pPr marL="0" lvl="0" indent="0" algn="l" rtl="0">
              <a:lnSpc>
                <a:spcPct val="100000"/>
              </a:lnSpc>
              <a:spcBef>
                <a:spcPts val="0"/>
              </a:spcBef>
              <a:spcAft>
                <a:spcPts val="0"/>
              </a:spcAft>
              <a:buNone/>
            </a:pPr>
            <a:endParaRPr sz="1000" dirty="0">
              <a:highlight>
                <a:srgbClr val="FFFFFE"/>
              </a:highlight>
              <a:latin typeface="Bookman Old Style" panose="02050604050505020204" pitchFamily="18" charset="0"/>
              <a:ea typeface="Source Code Pro"/>
              <a:sym typeface="Merriweather"/>
            </a:endParaRPr>
          </a:p>
          <a:p>
            <a:pPr marL="0" lvl="0" indent="0" algn="l" rtl="0">
              <a:lnSpc>
                <a:spcPct val="100000"/>
              </a:lnSpc>
              <a:spcBef>
                <a:spcPts val="0"/>
              </a:spcBef>
              <a:spcAft>
                <a:spcPts val="0"/>
              </a:spcAft>
              <a:buNone/>
            </a:pPr>
            <a:r>
              <a:rPr lang="en-GB" sz="1000" dirty="0">
                <a:highlight>
                  <a:srgbClr val="FFFFFE"/>
                </a:highlight>
                <a:latin typeface="Bookman Old Style" panose="02050604050505020204" pitchFamily="18" charset="0"/>
                <a:ea typeface="Source Code Pro"/>
                <a:sym typeface="Merriweather"/>
              </a:rPr>
              <a:t>As for </a:t>
            </a:r>
            <a:r>
              <a:rPr lang="en-GB" sz="1000" dirty="0" err="1">
                <a:highlight>
                  <a:srgbClr val="FFFFFE"/>
                </a:highlight>
                <a:latin typeface="Bookman Old Style" panose="02050604050505020204" pitchFamily="18" charset="0"/>
                <a:ea typeface="Source Code Pro"/>
                <a:sym typeface="Merriweather"/>
              </a:rPr>
              <a:t>date_added</a:t>
            </a:r>
            <a:r>
              <a:rPr lang="en-GB" sz="1000" dirty="0">
                <a:highlight>
                  <a:srgbClr val="FFFFFE"/>
                </a:highlight>
                <a:latin typeface="Bookman Old Style" panose="02050604050505020204" pitchFamily="18" charset="0"/>
                <a:ea typeface="Source Code Pro"/>
                <a:sym typeface="Merriweather"/>
              </a:rPr>
              <a:t> and the columns generated using it and the rating column, we will delete the rows with missing values.</a:t>
            </a:r>
            <a:endParaRPr sz="1000" dirty="0">
              <a:highlight>
                <a:srgbClr val="FFFFFE"/>
              </a:highlight>
              <a:latin typeface="Bookman Old Style" panose="02050604050505020204" pitchFamily="18" charset="0"/>
              <a:ea typeface="Source Code Pro"/>
              <a:sym typeface="Merriweather"/>
            </a:endParaRPr>
          </a:p>
          <a:p>
            <a:pPr marL="0" lvl="0" indent="0" algn="l" rtl="0">
              <a:lnSpc>
                <a:spcPct val="100000"/>
              </a:lnSpc>
              <a:spcBef>
                <a:spcPts val="0"/>
              </a:spcBef>
              <a:spcAft>
                <a:spcPts val="0"/>
              </a:spcAft>
              <a:buNone/>
            </a:pPr>
            <a:endParaRPr sz="1000" dirty="0">
              <a:highlight>
                <a:srgbClr val="FFFFFE"/>
              </a:highlight>
              <a:latin typeface="Bookman Old Style" panose="02050604050505020204" pitchFamily="18" charset="0"/>
              <a:ea typeface="Source Code Pro"/>
              <a:sym typeface="Merriweather"/>
            </a:endParaRPr>
          </a:p>
          <a:p>
            <a:pPr marL="0" lvl="0" indent="0" algn="l" rtl="0">
              <a:lnSpc>
                <a:spcPct val="100000"/>
              </a:lnSpc>
              <a:spcBef>
                <a:spcPts val="0"/>
              </a:spcBef>
              <a:spcAft>
                <a:spcPts val="0"/>
              </a:spcAft>
              <a:buNone/>
            </a:pPr>
            <a:r>
              <a:rPr lang="en-GB" sz="1000" dirty="0">
                <a:highlight>
                  <a:srgbClr val="FFFFFE"/>
                </a:highlight>
                <a:latin typeface="Bookman Old Style" panose="02050604050505020204" pitchFamily="18" charset="0"/>
                <a:ea typeface="Source Code Pro"/>
                <a:sym typeface="Merriweather"/>
              </a:rPr>
              <a:t>There are no numeric columns that may have the possibility of having outliers of no importance. And so we are skipping this step. </a:t>
            </a:r>
            <a:endParaRPr sz="1000" dirty="0">
              <a:highlight>
                <a:srgbClr val="FFFFFE"/>
              </a:highlight>
              <a:latin typeface="Bookman Old Style" panose="02050604050505020204" pitchFamily="18" charset="0"/>
              <a:ea typeface="Source Code Pro"/>
              <a:sym typeface="Merriweather"/>
            </a:endParaRPr>
          </a:p>
        </p:txBody>
      </p:sp>
      <p:pic>
        <p:nvPicPr>
          <p:cNvPr id="232" name="Google Shape;232;p39"/>
          <p:cNvPicPr preferRelativeResize="0"/>
          <p:nvPr/>
        </p:nvPicPr>
        <p:blipFill>
          <a:blip r:embed="rId3">
            <a:alphaModFix/>
          </a:blip>
          <a:stretch>
            <a:fillRect/>
          </a:stretch>
        </p:blipFill>
        <p:spPr>
          <a:xfrm>
            <a:off x="508375" y="872450"/>
            <a:ext cx="3301600" cy="3113425"/>
          </a:xfrm>
          <a:prstGeom prst="rect">
            <a:avLst/>
          </a:prstGeom>
          <a:noFill/>
          <a:ln>
            <a:noFill/>
          </a:ln>
        </p:spPr>
      </p:pic>
      <p:pic>
        <p:nvPicPr>
          <p:cNvPr id="233" name="Google Shape;233;p39"/>
          <p:cNvPicPr preferRelativeResize="0"/>
          <p:nvPr/>
        </p:nvPicPr>
        <p:blipFill>
          <a:blip r:embed="rId4">
            <a:alphaModFix/>
          </a:blip>
          <a:stretch>
            <a:fillRect/>
          </a:stretch>
        </p:blipFill>
        <p:spPr>
          <a:xfrm>
            <a:off x="244025" y="4106675"/>
            <a:ext cx="3695700" cy="857250"/>
          </a:xfrm>
          <a:prstGeom prst="rect">
            <a:avLst/>
          </a:prstGeom>
          <a:noFill/>
          <a:ln>
            <a:noFill/>
          </a:ln>
        </p:spPr>
      </p:pic>
      <p:pic>
        <p:nvPicPr>
          <p:cNvPr id="234" name="Google Shape;234;p39"/>
          <p:cNvPicPr preferRelativeResize="0"/>
          <p:nvPr/>
        </p:nvPicPr>
        <p:blipFill>
          <a:blip r:embed="rId5">
            <a:alphaModFix/>
          </a:blip>
          <a:stretch>
            <a:fillRect/>
          </a:stretch>
        </p:blipFill>
        <p:spPr>
          <a:xfrm>
            <a:off x="5757425" y="816300"/>
            <a:ext cx="2727356" cy="274560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Categorical Encoding and Data Scaling</a:t>
            </a:r>
            <a:endParaRPr sz="1900" b="0">
              <a:latin typeface="Merriweather"/>
              <a:ea typeface="Merriweather"/>
              <a:cs typeface="Merriweather"/>
              <a:sym typeface="Merriweather"/>
            </a:endParaRPr>
          </a:p>
        </p:txBody>
      </p:sp>
      <p:sp>
        <p:nvSpPr>
          <p:cNvPr id="240" name="Google Shape;240;p40"/>
          <p:cNvSpPr txBox="1">
            <a:spLocks noGrp="1"/>
          </p:cNvSpPr>
          <p:nvPr>
            <p:ph type="body" idx="1"/>
          </p:nvPr>
        </p:nvSpPr>
        <p:spPr>
          <a:xfrm>
            <a:off x="311700" y="3528675"/>
            <a:ext cx="8520600" cy="1404832"/>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400" dirty="0">
                <a:solidFill>
                  <a:srgbClr val="000000"/>
                </a:solidFill>
                <a:highlight>
                  <a:srgbClr val="FFFFFE"/>
                </a:highlight>
                <a:latin typeface="Bookman Old Style" panose="02050604050505020204" pitchFamily="18" charset="0"/>
                <a:cs typeface="Arial"/>
                <a:sym typeface="Merriweather"/>
              </a:rPr>
              <a:t>We have dummy encoded the two categorical variables (non-text data) that existed and are not to be joined later for the TF-IDF process.</a:t>
            </a:r>
            <a:endParaRPr sz="1400" dirty="0">
              <a:solidFill>
                <a:srgbClr val="000000"/>
              </a:solidFill>
              <a:highlight>
                <a:srgbClr val="FFFFFE"/>
              </a:highlight>
              <a:latin typeface="Bookman Old Style" panose="02050604050505020204" pitchFamily="18" charset="0"/>
              <a:cs typeface="Arial"/>
              <a:sym typeface="Merriweather"/>
            </a:endParaRPr>
          </a:p>
          <a:p>
            <a:pPr marL="0" lvl="0" indent="0" algn="l" rtl="0">
              <a:lnSpc>
                <a:spcPct val="135714"/>
              </a:lnSpc>
              <a:spcBef>
                <a:spcPts val="0"/>
              </a:spcBef>
              <a:spcAft>
                <a:spcPts val="0"/>
              </a:spcAft>
              <a:buNone/>
            </a:pPr>
            <a:endParaRPr sz="1400" dirty="0">
              <a:solidFill>
                <a:srgbClr val="000000"/>
              </a:solidFill>
              <a:highlight>
                <a:srgbClr val="FFFFFE"/>
              </a:highlight>
              <a:latin typeface="Bookman Old Style" panose="02050604050505020204" pitchFamily="18" charset="0"/>
              <a:cs typeface="Arial"/>
              <a:sym typeface="Merriweather"/>
            </a:endParaRPr>
          </a:p>
          <a:p>
            <a:pPr marL="0" lvl="0" indent="0" algn="l" rtl="0">
              <a:lnSpc>
                <a:spcPct val="135714"/>
              </a:lnSpc>
              <a:spcBef>
                <a:spcPts val="0"/>
              </a:spcBef>
              <a:spcAft>
                <a:spcPts val="0"/>
              </a:spcAft>
              <a:buNone/>
            </a:pPr>
            <a:r>
              <a:rPr lang="en-GB" sz="1400" dirty="0">
                <a:solidFill>
                  <a:srgbClr val="000000"/>
                </a:solidFill>
                <a:highlight>
                  <a:srgbClr val="FFFFFE"/>
                </a:highlight>
                <a:latin typeface="Bookman Old Style" panose="02050604050505020204" pitchFamily="18" charset="0"/>
                <a:cs typeface="Arial"/>
                <a:sym typeface="Merriweather"/>
              </a:rPr>
              <a:t>As for the numerical columns, we applied </a:t>
            </a:r>
            <a:r>
              <a:rPr lang="en-GB" sz="1400" dirty="0" err="1">
                <a:solidFill>
                  <a:srgbClr val="000000"/>
                </a:solidFill>
                <a:highlight>
                  <a:srgbClr val="FFFFFE"/>
                </a:highlight>
                <a:latin typeface="Bookman Old Style" panose="02050604050505020204" pitchFamily="18" charset="0"/>
                <a:cs typeface="Arial"/>
                <a:sym typeface="Merriweather"/>
              </a:rPr>
              <a:t>MinMaxScaler</a:t>
            </a:r>
            <a:r>
              <a:rPr lang="en-GB" sz="1400" dirty="0">
                <a:solidFill>
                  <a:srgbClr val="000000"/>
                </a:solidFill>
                <a:highlight>
                  <a:srgbClr val="FFFFFE"/>
                </a:highlight>
                <a:latin typeface="Bookman Old Style" panose="02050604050505020204" pitchFamily="18" charset="0"/>
                <a:cs typeface="Arial"/>
                <a:sym typeface="Merriweather"/>
              </a:rPr>
              <a:t> to make the data be between 0 and 1.</a:t>
            </a:r>
            <a:endParaRPr sz="1400" dirty="0">
              <a:solidFill>
                <a:srgbClr val="000000"/>
              </a:solidFill>
              <a:highlight>
                <a:srgbClr val="FFFFFE"/>
              </a:highlight>
              <a:latin typeface="Bookman Old Style" panose="02050604050505020204" pitchFamily="18" charset="0"/>
              <a:cs typeface="Arial"/>
              <a:sym typeface="Merriweather"/>
            </a:endParaRPr>
          </a:p>
        </p:txBody>
      </p:sp>
      <p:pic>
        <p:nvPicPr>
          <p:cNvPr id="241" name="Google Shape;241;p40"/>
          <p:cNvPicPr preferRelativeResize="0"/>
          <p:nvPr/>
        </p:nvPicPr>
        <p:blipFill>
          <a:blip r:embed="rId3">
            <a:alphaModFix/>
          </a:blip>
          <a:stretch>
            <a:fillRect/>
          </a:stretch>
        </p:blipFill>
        <p:spPr>
          <a:xfrm>
            <a:off x="1324400" y="1149050"/>
            <a:ext cx="6495200" cy="667625"/>
          </a:xfrm>
          <a:prstGeom prst="rect">
            <a:avLst/>
          </a:prstGeom>
          <a:noFill/>
          <a:ln>
            <a:noFill/>
          </a:ln>
        </p:spPr>
      </p:pic>
      <p:pic>
        <p:nvPicPr>
          <p:cNvPr id="242" name="Google Shape;242;p40"/>
          <p:cNvPicPr preferRelativeResize="0"/>
          <p:nvPr/>
        </p:nvPicPr>
        <p:blipFill>
          <a:blip r:embed="rId4">
            <a:alphaModFix/>
          </a:blip>
          <a:stretch>
            <a:fillRect/>
          </a:stretch>
        </p:blipFill>
        <p:spPr>
          <a:xfrm>
            <a:off x="514350" y="2157413"/>
            <a:ext cx="8115300" cy="828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1"/>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Combining Text Data, Lowering Case and Removing Stopwords</a:t>
            </a:r>
            <a:endParaRPr sz="1900" b="0">
              <a:latin typeface="Merriweather"/>
              <a:ea typeface="Merriweather"/>
              <a:cs typeface="Merriweather"/>
              <a:sym typeface="Merriweather"/>
            </a:endParaRPr>
          </a:p>
        </p:txBody>
      </p:sp>
      <p:sp>
        <p:nvSpPr>
          <p:cNvPr id="248" name="Google Shape;248;p41"/>
          <p:cNvSpPr txBox="1">
            <a:spLocks noGrp="1"/>
          </p:cNvSpPr>
          <p:nvPr>
            <p:ph type="body" idx="1"/>
          </p:nvPr>
        </p:nvSpPr>
        <p:spPr>
          <a:xfrm>
            <a:off x="1" y="3730524"/>
            <a:ext cx="9150898" cy="1456961"/>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400" dirty="0">
                <a:solidFill>
                  <a:srgbClr val="000000"/>
                </a:solidFill>
                <a:highlight>
                  <a:srgbClr val="FFFFFE"/>
                </a:highlight>
                <a:latin typeface="Bookman Old Style" panose="02050604050505020204" pitchFamily="18" charset="0"/>
                <a:cs typeface="Arial"/>
                <a:sym typeface="Merriweather"/>
              </a:rPr>
              <a:t>We joined all the textual data into one column and deleted all the columns we knew are now not relevant with the clustering process.</a:t>
            </a:r>
            <a:endParaRPr sz="1400" dirty="0">
              <a:solidFill>
                <a:srgbClr val="000000"/>
              </a:solidFill>
              <a:highlight>
                <a:srgbClr val="FFFFFE"/>
              </a:highlight>
              <a:latin typeface="Bookman Old Style" panose="02050604050505020204" pitchFamily="18" charset="0"/>
              <a:cs typeface="Arial"/>
              <a:sym typeface="Merriweather"/>
            </a:endParaRPr>
          </a:p>
          <a:p>
            <a:pPr marL="0" lvl="0" indent="0" algn="l" rtl="0">
              <a:lnSpc>
                <a:spcPct val="135714"/>
              </a:lnSpc>
              <a:spcBef>
                <a:spcPts val="0"/>
              </a:spcBef>
              <a:spcAft>
                <a:spcPts val="0"/>
              </a:spcAft>
              <a:buNone/>
            </a:pPr>
            <a:endParaRPr sz="800" dirty="0">
              <a:solidFill>
                <a:srgbClr val="000000"/>
              </a:solidFill>
              <a:highlight>
                <a:srgbClr val="FFFFFE"/>
              </a:highlight>
              <a:latin typeface="Bookman Old Style" panose="02050604050505020204" pitchFamily="18" charset="0"/>
              <a:cs typeface="Arial"/>
              <a:sym typeface="Merriweather"/>
            </a:endParaRPr>
          </a:p>
          <a:p>
            <a:pPr marL="0" lvl="0" indent="0" algn="l" rtl="0">
              <a:lnSpc>
                <a:spcPct val="135714"/>
              </a:lnSpc>
              <a:spcBef>
                <a:spcPts val="0"/>
              </a:spcBef>
              <a:spcAft>
                <a:spcPts val="0"/>
              </a:spcAft>
              <a:buNone/>
            </a:pPr>
            <a:r>
              <a:rPr lang="en-GB" sz="1400" dirty="0">
                <a:solidFill>
                  <a:srgbClr val="000000"/>
                </a:solidFill>
                <a:highlight>
                  <a:srgbClr val="FFFFFE"/>
                </a:highlight>
                <a:latin typeface="Bookman Old Style" panose="02050604050505020204" pitchFamily="18" charset="0"/>
                <a:cs typeface="Arial"/>
                <a:sym typeface="Merriweather"/>
              </a:rPr>
              <a:t>We removed all the </a:t>
            </a:r>
            <a:r>
              <a:rPr lang="en-GB" sz="1400" dirty="0" err="1">
                <a:solidFill>
                  <a:srgbClr val="000000"/>
                </a:solidFill>
                <a:highlight>
                  <a:srgbClr val="FFFFFE"/>
                </a:highlight>
                <a:latin typeface="Bookman Old Style" panose="02050604050505020204" pitchFamily="18" charset="0"/>
                <a:cs typeface="Arial"/>
                <a:sym typeface="Merriweather"/>
              </a:rPr>
              <a:t>stopwords</a:t>
            </a:r>
            <a:r>
              <a:rPr lang="en-GB" sz="1400" dirty="0">
                <a:solidFill>
                  <a:srgbClr val="000000"/>
                </a:solidFill>
                <a:highlight>
                  <a:srgbClr val="FFFFFE"/>
                </a:highlight>
                <a:latin typeface="Bookman Old Style" panose="02050604050505020204" pitchFamily="18" charset="0"/>
                <a:cs typeface="Arial"/>
                <a:sym typeface="Merriweather"/>
              </a:rPr>
              <a:t> from our text data and also have lowered the case for the words in all the documents of the corpus.</a:t>
            </a:r>
            <a:endParaRPr sz="1400" dirty="0">
              <a:solidFill>
                <a:srgbClr val="000000"/>
              </a:solidFill>
              <a:highlight>
                <a:srgbClr val="FFFFFE"/>
              </a:highlight>
              <a:latin typeface="Bookman Old Style" panose="02050604050505020204" pitchFamily="18" charset="0"/>
              <a:cs typeface="Arial"/>
              <a:sym typeface="Merriweather"/>
            </a:endParaRPr>
          </a:p>
        </p:txBody>
      </p:sp>
      <p:pic>
        <p:nvPicPr>
          <p:cNvPr id="249" name="Google Shape;249;p41"/>
          <p:cNvPicPr preferRelativeResize="0"/>
          <p:nvPr/>
        </p:nvPicPr>
        <p:blipFill>
          <a:blip r:embed="rId3">
            <a:alphaModFix/>
          </a:blip>
          <a:stretch>
            <a:fillRect/>
          </a:stretch>
        </p:blipFill>
        <p:spPr>
          <a:xfrm>
            <a:off x="152400" y="1093850"/>
            <a:ext cx="8839199" cy="384617"/>
          </a:xfrm>
          <a:prstGeom prst="rect">
            <a:avLst/>
          </a:prstGeom>
          <a:noFill/>
          <a:ln>
            <a:noFill/>
          </a:ln>
        </p:spPr>
      </p:pic>
      <p:pic>
        <p:nvPicPr>
          <p:cNvPr id="250" name="Google Shape;250;p41"/>
          <p:cNvPicPr preferRelativeResize="0"/>
          <p:nvPr/>
        </p:nvPicPr>
        <p:blipFill>
          <a:blip r:embed="rId4">
            <a:alphaModFix/>
          </a:blip>
          <a:stretch>
            <a:fillRect/>
          </a:stretch>
        </p:blipFill>
        <p:spPr>
          <a:xfrm>
            <a:off x="3440050" y="1630867"/>
            <a:ext cx="2263900" cy="337896"/>
          </a:xfrm>
          <a:prstGeom prst="rect">
            <a:avLst/>
          </a:prstGeom>
          <a:noFill/>
          <a:ln>
            <a:noFill/>
          </a:ln>
        </p:spPr>
      </p:pic>
      <p:pic>
        <p:nvPicPr>
          <p:cNvPr id="251" name="Google Shape;251;p41"/>
          <p:cNvPicPr preferRelativeResize="0"/>
          <p:nvPr/>
        </p:nvPicPr>
        <p:blipFill>
          <a:blip r:embed="rId5">
            <a:alphaModFix/>
          </a:blip>
          <a:stretch>
            <a:fillRect/>
          </a:stretch>
        </p:blipFill>
        <p:spPr>
          <a:xfrm>
            <a:off x="1563638" y="2121163"/>
            <a:ext cx="6016715" cy="14569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8587B"/>
        </a:solidFill>
        <a:effectLst/>
      </p:bgPr>
    </p:bg>
    <p:spTree>
      <p:nvGrpSpPr>
        <p:cNvPr id="1" name="Shape 67"/>
        <p:cNvGrpSpPr/>
        <p:nvPr/>
      </p:nvGrpSpPr>
      <p:grpSpPr>
        <a:xfrm>
          <a:off x="0" y="0"/>
          <a:ext cx="0" cy="0"/>
          <a:chOff x="0" y="0"/>
          <a:chExt cx="0" cy="0"/>
        </a:xfrm>
      </p:grpSpPr>
      <p:sp>
        <p:nvSpPr>
          <p:cNvPr id="68" name="Google Shape;68;p15"/>
          <p:cNvSpPr txBox="1">
            <a:spLocks noGrp="1"/>
          </p:cNvSpPr>
          <p:nvPr>
            <p:ph type="ctrTitle"/>
          </p:nvPr>
        </p:nvSpPr>
        <p:spPr>
          <a:xfrm>
            <a:off x="311700" y="1041125"/>
            <a:ext cx="8520600" cy="2690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4800">
                <a:latin typeface="Merriweather"/>
                <a:ea typeface="Merriweather"/>
                <a:cs typeface="Merriweather"/>
                <a:sym typeface="Merriweather"/>
              </a:rPr>
              <a:t>Know The Project</a:t>
            </a:r>
            <a:endParaRPr sz="4800">
              <a:latin typeface="Merriweather"/>
              <a:ea typeface="Merriweather"/>
              <a:cs typeface="Merriweather"/>
              <a:sym typeface="Merriweathe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Removing Punctuations and Stemming</a:t>
            </a:r>
            <a:endParaRPr sz="1900" b="0">
              <a:latin typeface="Merriweather"/>
              <a:ea typeface="Merriweather"/>
              <a:cs typeface="Merriweather"/>
              <a:sym typeface="Merriweather"/>
            </a:endParaRPr>
          </a:p>
        </p:txBody>
      </p:sp>
      <p:sp>
        <p:nvSpPr>
          <p:cNvPr id="257" name="Google Shape;257;p42"/>
          <p:cNvSpPr txBox="1">
            <a:spLocks noGrp="1"/>
          </p:cNvSpPr>
          <p:nvPr>
            <p:ph type="body" idx="1"/>
          </p:nvPr>
        </p:nvSpPr>
        <p:spPr>
          <a:xfrm>
            <a:off x="311700" y="3980190"/>
            <a:ext cx="8520600" cy="104901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400" dirty="0">
                <a:solidFill>
                  <a:srgbClr val="000000"/>
                </a:solidFill>
                <a:highlight>
                  <a:srgbClr val="FFFFFE"/>
                </a:highlight>
                <a:latin typeface="Bookman Old Style" panose="02050604050505020204" pitchFamily="18" charset="0"/>
                <a:cs typeface="Arial"/>
                <a:sym typeface="Merriweather"/>
              </a:rPr>
              <a:t>We have removed all the punctuations from the text column of the dataset.</a:t>
            </a:r>
            <a:endParaRPr sz="1400" dirty="0">
              <a:solidFill>
                <a:srgbClr val="000000"/>
              </a:solidFill>
              <a:highlight>
                <a:srgbClr val="FFFFFE"/>
              </a:highlight>
              <a:latin typeface="Bookman Old Style" panose="02050604050505020204" pitchFamily="18" charset="0"/>
              <a:cs typeface="Arial"/>
              <a:sym typeface="Merriweather"/>
            </a:endParaRPr>
          </a:p>
          <a:p>
            <a:pPr marL="0" lvl="0" indent="0" algn="l" rtl="0">
              <a:lnSpc>
                <a:spcPct val="135714"/>
              </a:lnSpc>
              <a:spcBef>
                <a:spcPts val="0"/>
              </a:spcBef>
              <a:spcAft>
                <a:spcPts val="0"/>
              </a:spcAft>
              <a:buNone/>
            </a:pPr>
            <a:endParaRPr sz="1400" dirty="0">
              <a:solidFill>
                <a:srgbClr val="000000"/>
              </a:solidFill>
              <a:highlight>
                <a:srgbClr val="FFFFFE"/>
              </a:highlight>
              <a:latin typeface="Bookman Old Style" panose="02050604050505020204" pitchFamily="18" charset="0"/>
              <a:cs typeface="Arial"/>
              <a:sym typeface="Merriweather"/>
            </a:endParaRPr>
          </a:p>
          <a:p>
            <a:pPr marL="0" lvl="0" indent="0" algn="l" rtl="0">
              <a:lnSpc>
                <a:spcPct val="135714"/>
              </a:lnSpc>
              <a:spcBef>
                <a:spcPts val="0"/>
              </a:spcBef>
              <a:spcAft>
                <a:spcPts val="0"/>
              </a:spcAft>
              <a:buNone/>
            </a:pPr>
            <a:r>
              <a:rPr lang="en-GB" sz="1400" dirty="0">
                <a:solidFill>
                  <a:srgbClr val="000000"/>
                </a:solidFill>
                <a:highlight>
                  <a:srgbClr val="FFFFFE"/>
                </a:highlight>
                <a:latin typeface="Bookman Old Style" panose="02050604050505020204" pitchFamily="18" charset="0"/>
                <a:cs typeface="Arial"/>
                <a:sym typeface="Merriweather"/>
              </a:rPr>
              <a:t>We have stemmed all the words to their roots from the text column of the dataset.</a:t>
            </a:r>
            <a:endParaRPr sz="1400" dirty="0">
              <a:solidFill>
                <a:srgbClr val="000000"/>
              </a:solidFill>
              <a:highlight>
                <a:srgbClr val="FFFFFE"/>
              </a:highlight>
              <a:latin typeface="Bookman Old Style" panose="02050604050505020204" pitchFamily="18" charset="0"/>
              <a:cs typeface="Arial"/>
              <a:sym typeface="Merriweather"/>
            </a:endParaRPr>
          </a:p>
        </p:txBody>
      </p:sp>
      <p:pic>
        <p:nvPicPr>
          <p:cNvPr id="258" name="Google Shape;258;p42"/>
          <p:cNvPicPr preferRelativeResize="0"/>
          <p:nvPr/>
        </p:nvPicPr>
        <p:blipFill>
          <a:blip r:embed="rId3">
            <a:alphaModFix/>
          </a:blip>
          <a:stretch>
            <a:fillRect/>
          </a:stretch>
        </p:blipFill>
        <p:spPr>
          <a:xfrm>
            <a:off x="575038" y="993200"/>
            <a:ext cx="2581275" cy="1019175"/>
          </a:xfrm>
          <a:prstGeom prst="rect">
            <a:avLst/>
          </a:prstGeom>
          <a:noFill/>
          <a:ln>
            <a:noFill/>
          </a:ln>
        </p:spPr>
      </p:pic>
      <p:pic>
        <p:nvPicPr>
          <p:cNvPr id="259" name="Google Shape;259;p42"/>
          <p:cNvPicPr preferRelativeResize="0"/>
          <p:nvPr/>
        </p:nvPicPr>
        <p:blipFill>
          <a:blip r:embed="rId4">
            <a:alphaModFix/>
          </a:blip>
          <a:stretch>
            <a:fillRect/>
          </a:stretch>
        </p:blipFill>
        <p:spPr>
          <a:xfrm>
            <a:off x="3830600" y="840400"/>
            <a:ext cx="4677267" cy="1324775"/>
          </a:xfrm>
          <a:prstGeom prst="rect">
            <a:avLst/>
          </a:prstGeom>
          <a:noFill/>
          <a:ln>
            <a:noFill/>
          </a:ln>
        </p:spPr>
      </p:pic>
      <p:pic>
        <p:nvPicPr>
          <p:cNvPr id="260" name="Google Shape;260;p42"/>
          <p:cNvPicPr preferRelativeResize="0"/>
          <p:nvPr/>
        </p:nvPicPr>
        <p:blipFill>
          <a:blip r:embed="rId5">
            <a:alphaModFix/>
          </a:blip>
          <a:stretch>
            <a:fillRect/>
          </a:stretch>
        </p:blipFill>
        <p:spPr>
          <a:xfrm>
            <a:off x="311700" y="2864188"/>
            <a:ext cx="2952750" cy="523875"/>
          </a:xfrm>
          <a:prstGeom prst="rect">
            <a:avLst/>
          </a:prstGeom>
          <a:noFill/>
          <a:ln>
            <a:noFill/>
          </a:ln>
        </p:spPr>
      </p:pic>
      <p:pic>
        <p:nvPicPr>
          <p:cNvPr id="261" name="Google Shape;261;p42"/>
          <p:cNvPicPr preferRelativeResize="0"/>
          <p:nvPr/>
        </p:nvPicPr>
        <p:blipFill>
          <a:blip r:embed="rId6">
            <a:alphaModFix/>
          </a:blip>
          <a:stretch>
            <a:fillRect/>
          </a:stretch>
        </p:blipFill>
        <p:spPr>
          <a:xfrm>
            <a:off x="3830600" y="2430800"/>
            <a:ext cx="3981450" cy="1390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3"/>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Text Vectorisation and Dimensionality Reduction</a:t>
            </a:r>
            <a:endParaRPr sz="1900" b="0">
              <a:latin typeface="Merriweather"/>
              <a:ea typeface="Merriweather"/>
              <a:cs typeface="Merriweather"/>
              <a:sym typeface="Merriweather"/>
            </a:endParaRPr>
          </a:p>
        </p:txBody>
      </p:sp>
      <p:sp>
        <p:nvSpPr>
          <p:cNvPr id="267" name="Google Shape;267;p43"/>
          <p:cNvSpPr txBox="1">
            <a:spLocks noGrp="1"/>
          </p:cNvSpPr>
          <p:nvPr>
            <p:ph type="body" idx="1"/>
          </p:nvPr>
        </p:nvSpPr>
        <p:spPr>
          <a:xfrm>
            <a:off x="0" y="3902472"/>
            <a:ext cx="9144000" cy="9867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GB" sz="1350" dirty="0">
                <a:solidFill>
                  <a:srgbClr val="000000"/>
                </a:solidFill>
                <a:highlight>
                  <a:srgbClr val="FFFFFE"/>
                </a:highlight>
                <a:latin typeface="Bookman Old Style" panose="02050604050505020204" pitchFamily="18" charset="0"/>
                <a:cs typeface="Arial"/>
                <a:sym typeface="Merriweather"/>
              </a:rPr>
              <a:t>We have vectorised the text using the TF-IDF text vectorisation technique.</a:t>
            </a:r>
            <a:endParaRPr sz="1350" dirty="0">
              <a:solidFill>
                <a:srgbClr val="000000"/>
              </a:solidFill>
              <a:highlight>
                <a:srgbClr val="FFFFFE"/>
              </a:highlight>
              <a:latin typeface="Bookman Old Style" panose="02050604050505020204" pitchFamily="18" charset="0"/>
              <a:cs typeface="Arial"/>
              <a:sym typeface="Merriweather"/>
            </a:endParaRPr>
          </a:p>
          <a:p>
            <a:pPr marL="0" lvl="0" indent="0" algn="l" rtl="0">
              <a:lnSpc>
                <a:spcPct val="200000"/>
              </a:lnSpc>
              <a:spcBef>
                <a:spcPts val="0"/>
              </a:spcBef>
              <a:spcAft>
                <a:spcPts val="0"/>
              </a:spcAft>
              <a:buNone/>
            </a:pPr>
            <a:r>
              <a:rPr lang="en-GB" sz="1350" dirty="0">
                <a:solidFill>
                  <a:srgbClr val="000000"/>
                </a:solidFill>
                <a:highlight>
                  <a:srgbClr val="FFFFFE"/>
                </a:highlight>
                <a:latin typeface="Bookman Old Style" panose="02050604050505020204" pitchFamily="18" charset="0"/>
                <a:cs typeface="Arial"/>
                <a:sym typeface="Merriweather"/>
              </a:rPr>
              <a:t>We can see that the first 4000 components explain 95% of the variance and thus we will use only those.</a:t>
            </a:r>
            <a:endParaRPr sz="1350" dirty="0">
              <a:solidFill>
                <a:srgbClr val="000000"/>
              </a:solidFill>
              <a:highlight>
                <a:srgbClr val="FFFFFE"/>
              </a:highlight>
              <a:latin typeface="Bookman Old Style" panose="02050604050505020204" pitchFamily="18" charset="0"/>
              <a:cs typeface="Arial"/>
              <a:sym typeface="Merriweather"/>
            </a:endParaRPr>
          </a:p>
        </p:txBody>
      </p:sp>
      <p:pic>
        <p:nvPicPr>
          <p:cNvPr id="268" name="Google Shape;268;p43"/>
          <p:cNvPicPr preferRelativeResize="0"/>
          <p:nvPr/>
        </p:nvPicPr>
        <p:blipFill>
          <a:blip r:embed="rId3">
            <a:alphaModFix/>
          </a:blip>
          <a:stretch>
            <a:fillRect/>
          </a:stretch>
        </p:blipFill>
        <p:spPr>
          <a:xfrm>
            <a:off x="397063" y="856650"/>
            <a:ext cx="5000625" cy="723900"/>
          </a:xfrm>
          <a:prstGeom prst="rect">
            <a:avLst/>
          </a:prstGeom>
          <a:noFill/>
          <a:ln>
            <a:noFill/>
          </a:ln>
        </p:spPr>
      </p:pic>
      <p:pic>
        <p:nvPicPr>
          <p:cNvPr id="269" name="Google Shape;269;p43"/>
          <p:cNvPicPr preferRelativeResize="0"/>
          <p:nvPr/>
        </p:nvPicPr>
        <p:blipFill>
          <a:blip r:embed="rId4">
            <a:alphaModFix/>
          </a:blip>
          <a:stretch>
            <a:fillRect/>
          </a:stretch>
        </p:blipFill>
        <p:spPr>
          <a:xfrm>
            <a:off x="6058450" y="870938"/>
            <a:ext cx="2609850" cy="695325"/>
          </a:xfrm>
          <a:prstGeom prst="rect">
            <a:avLst/>
          </a:prstGeom>
          <a:noFill/>
          <a:ln>
            <a:noFill/>
          </a:ln>
        </p:spPr>
      </p:pic>
      <p:pic>
        <p:nvPicPr>
          <p:cNvPr id="270" name="Google Shape;270;p43"/>
          <p:cNvPicPr preferRelativeResize="0"/>
          <p:nvPr/>
        </p:nvPicPr>
        <p:blipFill>
          <a:blip r:embed="rId5">
            <a:alphaModFix/>
          </a:blip>
          <a:stretch>
            <a:fillRect/>
          </a:stretch>
        </p:blipFill>
        <p:spPr>
          <a:xfrm>
            <a:off x="598925" y="1732950"/>
            <a:ext cx="3589120" cy="2017126"/>
          </a:xfrm>
          <a:prstGeom prst="rect">
            <a:avLst/>
          </a:prstGeom>
          <a:noFill/>
          <a:ln>
            <a:noFill/>
          </a:ln>
        </p:spPr>
      </p:pic>
      <p:pic>
        <p:nvPicPr>
          <p:cNvPr id="271" name="Google Shape;271;p43"/>
          <p:cNvPicPr preferRelativeResize="0"/>
          <p:nvPr/>
        </p:nvPicPr>
        <p:blipFill>
          <a:blip r:embed="rId6">
            <a:alphaModFix/>
          </a:blip>
          <a:stretch>
            <a:fillRect/>
          </a:stretch>
        </p:blipFill>
        <p:spPr>
          <a:xfrm>
            <a:off x="5584975" y="1731413"/>
            <a:ext cx="3083325" cy="621847"/>
          </a:xfrm>
          <a:prstGeom prst="rect">
            <a:avLst/>
          </a:prstGeom>
          <a:noFill/>
          <a:ln>
            <a:noFill/>
          </a:ln>
        </p:spPr>
      </p:pic>
      <p:pic>
        <p:nvPicPr>
          <p:cNvPr id="272" name="Google Shape;272;p43"/>
          <p:cNvPicPr preferRelativeResize="0"/>
          <p:nvPr/>
        </p:nvPicPr>
        <p:blipFill>
          <a:blip r:embed="rId7">
            <a:alphaModFix/>
          </a:blip>
          <a:stretch>
            <a:fillRect/>
          </a:stretch>
        </p:blipFill>
        <p:spPr>
          <a:xfrm>
            <a:off x="5002545" y="2482272"/>
            <a:ext cx="3665752" cy="1420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28587B"/>
        </a:solidFill>
        <a:effectLst/>
      </p:bgPr>
    </p:bg>
    <p:spTree>
      <p:nvGrpSpPr>
        <p:cNvPr id="1" name="Shape 276"/>
        <p:cNvGrpSpPr/>
        <p:nvPr/>
      </p:nvGrpSpPr>
      <p:grpSpPr>
        <a:xfrm>
          <a:off x="0" y="0"/>
          <a:ext cx="0" cy="0"/>
          <a:chOff x="0" y="0"/>
          <a:chExt cx="0" cy="0"/>
        </a:xfrm>
      </p:grpSpPr>
      <p:sp>
        <p:nvSpPr>
          <p:cNvPr id="277" name="Google Shape;277;p44"/>
          <p:cNvSpPr txBox="1">
            <a:spLocks noGrp="1"/>
          </p:cNvSpPr>
          <p:nvPr>
            <p:ph type="ctrTitle"/>
          </p:nvPr>
        </p:nvSpPr>
        <p:spPr>
          <a:xfrm>
            <a:off x="311700" y="1113700"/>
            <a:ext cx="8520600" cy="2690400"/>
          </a:xfrm>
          <a:prstGeom prst="rect">
            <a:avLst/>
          </a:prstGeom>
        </p:spPr>
        <p:txBody>
          <a:bodyPr spcFirstLastPara="1" wrap="square" lIns="91425" tIns="91425" rIns="91425" bIns="91425" anchor="ctr" anchorCtr="0">
            <a:normAutofit/>
          </a:bodyPr>
          <a:lstStyle/>
          <a:p>
            <a:pPr marL="0" lvl="0" indent="0" algn="ctr" rtl="0">
              <a:lnSpc>
                <a:spcPct val="115000"/>
              </a:lnSpc>
              <a:spcBef>
                <a:spcPts val="0"/>
              </a:spcBef>
              <a:spcAft>
                <a:spcPts val="0"/>
              </a:spcAft>
              <a:buNone/>
            </a:pPr>
            <a:r>
              <a:rPr lang="en-GB" sz="3600">
                <a:latin typeface="Merriweather"/>
                <a:ea typeface="Merriweather"/>
                <a:cs typeface="Merriweather"/>
                <a:sym typeface="Merriweather"/>
              </a:rPr>
              <a:t>Model Building</a:t>
            </a:r>
            <a:endParaRPr sz="3600">
              <a:latin typeface="Merriweather"/>
              <a:ea typeface="Merriweather"/>
              <a:cs typeface="Merriweather"/>
              <a:sym typeface="Merriweathe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K Means Clustering </a:t>
            </a:r>
            <a:endParaRPr sz="1900" b="0">
              <a:latin typeface="Merriweather"/>
              <a:ea typeface="Merriweather"/>
              <a:cs typeface="Merriweather"/>
              <a:sym typeface="Merriweather"/>
            </a:endParaRPr>
          </a:p>
        </p:txBody>
      </p:sp>
      <p:pic>
        <p:nvPicPr>
          <p:cNvPr id="283" name="Google Shape;283;p45"/>
          <p:cNvPicPr preferRelativeResize="0"/>
          <p:nvPr/>
        </p:nvPicPr>
        <p:blipFill>
          <a:blip r:embed="rId3">
            <a:alphaModFix/>
          </a:blip>
          <a:stretch>
            <a:fillRect/>
          </a:stretch>
        </p:blipFill>
        <p:spPr>
          <a:xfrm>
            <a:off x="214950" y="1321900"/>
            <a:ext cx="4308051" cy="2376025"/>
          </a:xfrm>
          <a:prstGeom prst="rect">
            <a:avLst/>
          </a:prstGeom>
          <a:noFill/>
          <a:ln>
            <a:noFill/>
          </a:ln>
        </p:spPr>
      </p:pic>
      <p:pic>
        <p:nvPicPr>
          <p:cNvPr id="284" name="Google Shape;284;p45"/>
          <p:cNvPicPr preferRelativeResize="0"/>
          <p:nvPr/>
        </p:nvPicPr>
        <p:blipFill>
          <a:blip r:embed="rId4">
            <a:alphaModFix/>
          </a:blip>
          <a:stretch>
            <a:fillRect/>
          </a:stretch>
        </p:blipFill>
        <p:spPr>
          <a:xfrm>
            <a:off x="4748650" y="1321900"/>
            <a:ext cx="4260775" cy="2376025"/>
          </a:xfrm>
          <a:prstGeom prst="rect">
            <a:avLst/>
          </a:prstGeom>
          <a:noFill/>
          <a:ln>
            <a:noFill/>
          </a:ln>
        </p:spPr>
      </p:pic>
      <p:sp>
        <p:nvSpPr>
          <p:cNvPr id="285" name="Google Shape;285;p45"/>
          <p:cNvSpPr txBox="1"/>
          <p:nvPr/>
        </p:nvSpPr>
        <p:spPr>
          <a:xfrm>
            <a:off x="214949" y="4119275"/>
            <a:ext cx="8520599" cy="749662"/>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GB" sz="1350" dirty="0">
                <a:highlight>
                  <a:srgbClr val="FFFFFE"/>
                </a:highlight>
                <a:latin typeface="Bookman Old Style" panose="02050604050505020204" pitchFamily="18" charset="0"/>
                <a:ea typeface="Source Code Pro"/>
                <a:sym typeface="Merriweather"/>
              </a:rPr>
              <a:t>The elbow method technically fails in our case as it gives us a very smooth curve. However, from the silhouette score, we can say that 10 is the right number of clusters for our problem.</a:t>
            </a:r>
            <a:endParaRPr sz="1350" dirty="0">
              <a:highlight>
                <a:srgbClr val="FFFFFE"/>
              </a:highlight>
              <a:latin typeface="Bookman Old Style" panose="02050604050505020204" pitchFamily="18" charset="0"/>
              <a:ea typeface="Source Code Pro"/>
              <a:sym typeface="Merriweathe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K Means Clustering</a:t>
            </a:r>
            <a:endParaRPr sz="1900" b="0">
              <a:latin typeface="Merriweather"/>
              <a:ea typeface="Merriweather"/>
              <a:cs typeface="Merriweather"/>
              <a:sym typeface="Merriweather"/>
            </a:endParaRPr>
          </a:p>
        </p:txBody>
      </p:sp>
      <p:pic>
        <p:nvPicPr>
          <p:cNvPr id="291" name="Google Shape;291;p46"/>
          <p:cNvPicPr preferRelativeResize="0"/>
          <p:nvPr/>
        </p:nvPicPr>
        <p:blipFill>
          <a:blip r:embed="rId3">
            <a:alphaModFix/>
          </a:blip>
          <a:stretch>
            <a:fillRect/>
          </a:stretch>
        </p:blipFill>
        <p:spPr>
          <a:xfrm>
            <a:off x="1723337" y="1217063"/>
            <a:ext cx="5697326" cy="31665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K Means - Clusters Analysis</a:t>
            </a:r>
            <a:endParaRPr sz="1900" b="0">
              <a:latin typeface="Merriweather"/>
              <a:ea typeface="Merriweather"/>
              <a:cs typeface="Merriweather"/>
              <a:sym typeface="Merriweather"/>
            </a:endParaRPr>
          </a:p>
        </p:txBody>
      </p:sp>
      <p:sp>
        <p:nvSpPr>
          <p:cNvPr id="297" name="Google Shape;297;p47"/>
          <p:cNvSpPr txBox="1"/>
          <p:nvPr/>
        </p:nvSpPr>
        <p:spPr>
          <a:xfrm>
            <a:off x="0" y="768375"/>
            <a:ext cx="9144000" cy="4007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950" dirty="0">
                <a:highlight>
                  <a:srgbClr val="FFFFFE"/>
                </a:highlight>
                <a:latin typeface="Bookman Old Style" panose="02050604050505020204" pitchFamily="18" charset="0"/>
                <a:ea typeface="Source Code Pro"/>
                <a:sym typeface="Merriweather"/>
              </a:rPr>
              <a:t>Cluster 0: TV-14 rated movie cluster from countries like India, US, UK, Germany, France, Indonesia, Nigeria and many more. Popular genre among this cluster includes International Movies, Romantic Movies, Comedies, Action Movies and Dramas.</a:t>
            </a:r>
            <a:endParaRPr sz="950" dirty="0">
              <a:highlight>
                <a:srgbClr val="FFFFFE"/>
              </a:highlight>
              <a:latin typeface="Bookman Old Style" panose="02050604050505020204" pitchFamily="18" charset="0"/>
              <a:ea typeface="Source Code Pro"/>
              <a:sym typeface="Merriweather"/>
            </a:endParaRPr>
          </a:p>
          <a:p>
            <a:pPr marL="0" lvl="0" indent="0" algn="l" rtl="0">
              <a:lnSpc>
                <a:spcPct val="100000"/>
              </a:lnSpc>
              <a:spcBef>
                <a:spcPts val="0"/>
              </a:spcBef>
              <a:spcAft>
                <a:spcPts val="0"/>
              </a:spcAft>
              <a:buNone/>
            </a:pPr>
            <a:endParaRPr sz="950" dirty="0">
              <a:highlight>
                <a:srgbClr val="FFFFFE"/>
              </a:highlight>
              <a:latin typeface="Bookman Old Style" panose="02050604050505020204" pitchFamily="18" charset="0"/>
              <a:ea typeface="Source Code Pro"/>
              <a:sym typeface="Merriweather"/>
            </a:endParaRPr>
          </a:p>
          <a:p>
            <a:pPr marL="0" lvl="0" indent="0" algn="l" rtl="0">
              <a:lnSpc>
                <a:spcPct val="100000"/>
              </a:lnSpc>
              <a:spcBef>
                <a:spcPts val="0"/>
              </a:spcBef>
              <a:spcAft>
                <a:spcPts val="0"/>
              </a:spcAft>
              <a:buNone/>
            </a:pPr>
            <a:r>
              <a:rPr lang="en-GB" sz="950" dirty="0">
                <a:highlight>
                  <a:srgbClr val="FFFFFE"/>
                </a:highlight>
                <a:latin typeface="Bookman Old Style" panose="02050604050505020204" pitchFamily="18" charset="0"/>
                <a:ea typeface="Source Code Pro"/>
                <a:sym typeface="Merriweather"/>
              </a:rPr>
              <a:t>Cluster 1: TV-MA rated movie cluster from countries like US, UK, India, Canada and France. Popular genre among this cluster includes Documentaries, Comedies, Dramas International, Thriller Movies, Drama Movies and many more.</a:t>
            </a:r>
            <a:endParaRPr sz="950" dirty="0">
              <a:highlight>
                <a:srgbClr val="FFFFFE"/>
              </a:highlight>
              <a:latin typeface="Bookman Old Style" panose="02050604050505020204" pitchFamily="18" charset="0"/>
              <a:ea typeface="Source Code Pro"/>
              <a:sym typeface="Merriweather"/>
            </a:endParaRPr>
          </a:p>
          <a:p>
            <a:pPr marL="0" lvl="0" indent="0" algn="l" rtl="0">
              <a:lnSpc>
                <a:spcPct val="100000"/>
              </a:lnSpc>
              <a:spcBef>
                <a:spcPts val="0"/>
              </a:spcBef>
              <a:spcAft>
                <a:spcPts val="0"/>
              </a:spcAft>
              <a:buNone/>
            </a:pPr>
            <a:endParaRPr sz="950" dirty="0">
              <a:highlight>
                <a:srgbClr val="FFFFFE"/>
              </a:highlight>
              <a:latin typeface="Bookman Old Style" panose="02050604050505020204" pitchFamily="18" charset="0"/>
              <a:ea typeface="Source Code Pro"/>
              <a:sym typeface="Merriweather"/>
            </a:endParaRPr>
          </a:p>
          <a:p>
            <a:pPr marL="0" lvl="0" indent="0" algn="l" rtl="0">
              <a:lnSpc>
                <a:spcPct val="100000"/>
              </a:lnSpc>
              <a:spcBef>
                <a:spcPts val="0"/>
              </a:spcBef>
              <a:spcAft>
                <a:spcPts val="0"/>
              </a:spcAft>
              <a:buNone/>
            </a:pPr>
            <a:r>
              <a:rPr lang="en-GB" sz="950" dirty="0">
                <a:highlight>
                  <a:srgbClr val="FFFFFE"/>
                </a:highlight>
                <a:latin typeface="Bookman Old Style" panose="02050604050505020204" pitchFamily="18" charset="0"/>
                <a:ea typeface="Source Code Pro"/>
                <a:sym typeface="Merriweather"/>
              </a:rPr>
              <a:t>Cluster 2: TV-14 rated TV show cluster from Asian countries Taiwan, China, Singapore, Japan, South Korea apart from the regulars UK and US. Romantic TV Shows, Korean TV, International TV, TV Comedies and Anime Series are some of the popular genres.</a:t>
            </a:r>
            <a:endParaRPr sz="950" dirty="0">
              <a:highlight>
                <a:srgbClr val="FFFFFE"/>
              </a:highlight>
              <a:latin typeface="Bookman Old Style" panose="02050604050505020204" pitchFamily="18" charset="0"/>
              <a:ea typeface="Source Code Pro"/>
              <a:sym typeface="Merriweather"/>
            </a:endParaRPr>
          </a:p>
          <a:p>
            <a:pPr marL="0" lvl="0" indent="0" algn="l" rtl="0">
              <a:lnSpc>
                <a:spcPct val="100000"/>
              </a:lnSpc>
              <a:spcBef>
                <a:spcPts val="0"/>
              </a:spcBef>
              <a:spcAft>
                <a:spcPts val="0"/>
              </a:spcAft>
              <a:buNone/>
            </a:pPr>
            <a:endParaRPr sz="950" dirty="0">
              <a:highlight>
                <a:srgbClr val="FFFFFE"/>
              </a:highlight>
              <a:latin typeface="Bookman Old Style" panose="02050604050505020204" pitchFamily="18" charset="0"/>
              <a:ea typeface="Source Code Pro"/>
              <a:sym typeface="Merriweather"/>
            </a:endParaRPr>
          </a:p>
          <a:p>
            <a:pPr marL="0" lvl="0" indent="0" algn="l" rtl="0">
              <a:lnSpc>
                <a:spcPct val="100000"/>
              </a:lnSpc>
              <a:spcBef>
                <a:spcPts val="0"/>
              </a:spcBef>
              <a:spcAft>
                <a:spcPts val="0"/>
              </a:spcAft>
              <a:buNone/>
            </a:pPr>
            <a:r>
              <a:rPr lang="en-GB" sz="950" dirty="0">
                <a:highlight>
                  <a:srgbClr val="FFFFFE"/>
                </a:highlight>
                <a:latin typeface="Bookman Old Style" panose="02050604050505020204" pitchFamily="18" charset="0"/>
                <a:ea typeface="Source Code Pro"/>
                <a:sym typeface="Merriweather"/>
              </a:rPr>
              <a:t>Cluster 3: TV-MA rated TV show cluster primarily from US, UK, South Korea, Japan, Brazil, Mexico, Spain and France. Popular genres include Crime TV, Spanish Language, Spanish Shows, International TV Shows, Language TV and TV Comedies.</a:t>
            </a:r>
            <a:endParaRPr sz="950" dirty="0">
              <a:highlight>
                <a:srgbClr val="FFFFFE"/>
              </a:highlight>
              <a:latin typeface="Bookman Old Style" panose="02050604050505020204" pitchFamily="18" charset="0"/>
              <a:ea typeface="Source Code Pro"/>
              <a:sym typeface="Merriweather"/>
            </a:endParaRPr>
          </a:p>
          <a:p>
            <a:pPr marL="0" lvl="0" indent="0" algn="l" rtl="0">
              <a:lnSpc>
                <a:spcPct val="100000"/>
              </a:lnSpc>
              <a:spcBef>
                <a:spcPts val="0"/>
              </a:spcBef>
              <a:spcAft>
                <a:spcPts val="0"/>
              </a:spcAft>
              <a:buNone/>
            </a:pPr>
            <a:endParaRPr sz="950" dirty="0">
              <a:highlight>
                <a:srgbClr val="FFFFFE"/>
              </a:highlight>
              <a:latin typeface="Bookman Old Style" panose="02050604050505020204" pitchFamily="18" charset="0"/>
              <a:ea typeface="Source Code Pro"/>
              <a:sym typeface="Merriweather"/>
            </a:endParaRPr>
          </a:p>
          <a:p>
            <a:pPr marL="0" lvl="0" indent="0" algn="l" rtl="0">
              <a:lnSpc>
                <a:spcPct val="100000"/>
              </a:lnSpc>
              <a:spcBef>
                <a:spcPts val="0"/>
              </a:spcBef>
              <a:spcAft>
                <a:spcPts val="0"/>
              </a:spcAft>
              <a:buNone/>
            </a:pPr>
            <a:r>
              <a:rPr lang="en-GB" sz="950" dirty="0">
                <a:highlight>
                  <a:srgbClr val="FFFFFE"/>
                </a:highlight>
                <a:latin typeface="Bookman Old Style" panose="02050604050505020204" pitchFamily="18" charset="0"/>
                <a:ea typeface="Source Code Pro"/>
                <a:sym typeface="Merriweather"/>
              </a:rPr>
              <a:t>Cluster 4: Movies of various kinds of ratings mainly from US, UK, Australia, Germany, India and France. Popular genres are Comedy Movies, Children Movies, Family Movies, Documentaries and Sports Movies.</a:t>
            </a:r>
            <a:endParaRPr sz="950" dirty="0">
              <a:highlight>
                <a:srgbClr val="FFFFFE"/>
              </a:highlight>
              <a:latin typeface="Bookman Old Style" panose="02050604050505020204" pitchFamily="18" charset="0"/>
              <a:ea typeface="Source Code Pro"/>
              <a:sym typeface="Merriweather"/>
            </a:endParaRPr>
          </a:p>
          <a:p>
            <a:pPr marL="0" lvl="0" indent="0" algn="l" rtl="0">
              <a:lnSpc>
                <a:spcPct val="100000"/>
              </a:lnSpc>
              <a:spcBef>
                <a:spcPts val="0"/>
              </a:spcBef>
              <a:spcAft>
                <a:spcPts val="0"/>
              </a:spcAft>
              <a:buNone/>
            </a:pPr>
            <a:endParaRPr sz="950" dirty="0">
              <a:highlight>
                <a:srgbClr val="FFFFFE"/>
              </a:highlight>
              <a:latin typeface="Bookman Old Style" panose="02050604050505020204" pitchFamily="18" charset="0"/>
              <a:ea typeface="Source Code Pro"/>
              <a:sym typeface="Merriweather"/>
            </a:endParaRPr>
          </a:p>
          <a:p>
            <a:pPr marL="0" lvl="0" indent="0" algn="l" rtl="0">
              <a:lnSpc>
                <a:spcPct val="100000"/>
              </a:lnSpc>
              <a:spcBef>
                <a:spcPts val="0"/>
              </a:spcBef>
              <a:spcAft>
                <a:spcPts val="0"/>
              </a:spcAft>
              <a:buNone/>
            </a:pPr>
            <a:r>
              <a:rPr lang="en-GB" sz="950" dirty="0">
                <a:highlight>
                  <a:srgbClr val="FFFFFE"/>
                </a:highlight>
                <a:latin typeface="Bookman Old Style" panose="02050604050505020204" pitchFamily="18" charset="0"/>
                <a:ea typeface="Source Code Pro"/>
                <a:sym typeface="Merriweather"/>
              </a:rPr>
              <a:t>Cluster 5: PG-13 rated movies mainly from US and UK. Very few other countries appear. Genres from the cluster are Action, Adventure, Sci-Fi, Fiction Fantasy and Horror Movies.</a:t>
            </a:r>
            <a:endParaRPr sz="950" dirty="0">
              <a:highlight>
                <a:srgbClr val="FFFFFE"/>
              </a:highlight>
              <a:latin typeface="Bookman Old Style" panose="02050604050505020204" pitchFamily="18" charset="0"/>
              <a:ea typeface="Source Code Pro"/>
              <a:sym typeface="Merriweather"/>
            </a:endParaRPr>
          </a:p>
          <a:p>
            <a:pPr marL="0" lvl="0" indent="0" algn="l" rtl="0">
              <a:lnSpc>
                <a:spcPct val="100000"/>
              </a:lnSpc>
              <a:spcBef>
                <a:spcPts val="0"/>
              </a:spcBef>
              <a:spcAft>
                <a:spcPts val="0"/>
              </a:spcAft>
              <a:buNone/>
            </a:pPr>
            <a:endParaRPr sz="950" dirty="0">
              <a:highlight>
                <a:srgbClr val="FFFFFE"/>
              </a:highlight>
              <a:latin typeface="Bookman Old Style" panose="02050604050505020204" pitchFamily="18" charset="0"/>
              <a:ea typeface="Source Code Pro"/>
              <a:sym typeface="Merriweather"/>
            </a:endParaRPr>
          </a:p>
          <a:p>
            <a:pPr marL="0" lvl="0" indent="0" algn="l" rtl="0">
              <a:lnSpc>
                <a:spcPct val="100000"/>
              </a:lnSpc>
              <a:spcBef>
                <a:spcPts val="0"/>
              </a:spcBef>
              <a:spcAft>
                <a:spcPts val="0"/>
              </a:spcAft>
              <a:buNone/>
            </a:pPr>
            <a:r>
              <a:rPr lang="en-GB" sz="950" dirty="0">
                <a:highlight>
                  <a:srgbClr val="FFFFFE"/>
                </a:highlight>
                <a:latin typeface="Bookman Old Style" panose="02050604050505020204" pitchFamily="18" charset="0"/>
                <a:ea typeface="Source Code Pro"/>
                <a:sym typeface="Merriweather"/>
              </a:rPr>
              <a:t>Cluster 6: TV-PG rated cluster of both movies and TV Shows from US, UK, India, Japan, Canada, Australia and Indonesia. Popular genres include International TV, International Movies, Children Movies and Reality TV.</a:t>
            </a:r>
            <a:endParaRPr sz="950" dirty="0">
              <a:highlight>
                <a:srgbClr val="FFFFFE"/>
              </a:highlight>
              <a:latin typeface="Bookman Old Style" panose="02050604050505020204" pitchFamily="18" charset="0"/>
              <a:ea typeface="Source Code Pro"/>
              <a:sym typeface="Merriweather"/>
            </a:endParaRPr>
          </a:p>
          <a:p>
            <a:pPr marL="0" lvl="0" indent="0" algn="l" rtl="0">
              <a:lnSpc>
                <a:spcPct val="100000"/>
              </a:lnSpc>
              <a:spcBef>
                <a:spcPts val="0"/>
              </a:spcBef>
              <a:spcAft>
                <a:spcPts val="0"/>
              </a:spcAft>
              <a:buNone/>
            </a:pPr>
            <a:endParaRPr sz="950" dirty="0">
              <a:highlight>
                <a:srgbClr val="FFFFFE"/>
              </a:highlight>
              <a:latin typeface="Bookman Old Style" panose="02050604050505020204" pitchFamily="18" charset="0"/>
              <a:ea typeface="Source Code Pro"/>
              <a:sym typeface="Merriweather"/>
            </a:endParaRPr>
          </a:p>
          <a:p>
            <a:pPr marL="0" lvl="0" indent="0" algn="l" rtl="0">
              <a:lnSpc>
                <a:spcPct val="100000"/>
              </a:lnSpc>
              <a:spcBef>
                <a:spcPts val="0"/>
              </a:spcBef>
              <a:spcAft>
                <a:spcPts val="0"/>
              </a:spcAft>
              <a:buNone/>
            </a:pPr>
            <a:r>
              <a:rPr lang="en-GB" sz="950" dirty="0">
                <a:highlight>
                  <a:srgbClr val="FFFFFE"/>
                </a:highlight>
                <a:latin typeface="Bookman Old Style" panose="02050604050505020204" pitchFamily="18" charset="0"/>
                <a:ea typeface="Source Code Pro"/>
                <a:sym typeface="Merriweather"/>
              </a:rPr>
              <a:t>Cluster 7: R rated movies from US, UK, Canada, Germany and France. A lot of Independent Movies, Horror Movies, Thriller Movies and Action Adventure feature in the cluster.</a:t>
            </a:r>
            <a:endParaRPr sz="950" dirty="0">
              <a:highlight>
                <a:srgbClr val="FFFFFE"/>
              </a:highlight>
              <a:latin typeface="Bookman Old Style" panose="02050604050505020204" pitchFamily="18" charset="0"/>
              <a:ea typeface="Source Code Pro"/>
              <a:sym typeface="Merriweather"/>
            </a:endParaRPr>
          </a:p>
          <a:p>
            <a:pPr marL="0" lvl="0" indent="0" algn="l" rtl="0">
              <a:lnSpc>
                <a:spcPct val="100000"/>
              </a:lnSpc>
              <a:spcBef>
                <a:spcPts val="0"/>
              </a:spcBef>
              <a:spcAft>
                <a:spcPts val="0"/>
              </a:spcAft>
              <a:buNone/>
            </a:pPr>
            <a:endParaRPr sz="950" dirty="0">
              <a:highlight>
                <a:srgbClr val="FFFFFE"/>
              </a:highlight>
              <a:latin typeface="Bookman Old Style" panose="02050604050505020204" pitchFamily="18" charset="0"/>
              <a:ea typeface="Source Code Pro"/>
              <a:sym typeface="Merriweather"/>
            </a:endParaRPr>
          </a:p>
          <a:p>
            <a:pPr marL="0" lvl="0" indent="0" algn="l" rtl="0">
              <a:lnSpc>
                <a:spcPct val="100000"/>
              </a:lnSpc>
              <a:spcBef>
                <a:spcPts val="0"/>
              </a:spcBef>
              <a:spcAft>
                <a:spcPts val="0"/>
              </a:spcAft>
              <a:buNone/>
            </a:pPr>
            <a:r>
              <a:rPr lang="en-GB" sz="950" dirty="0">
                <a:highlight>
                  <a:srgbClr val="FFFFFE"/>
                </a:highlight>
                <a:latin typeface="Bookman Old Style" panose="02050604050505020204" pitchFamily="18" charset="0"/>
                <a:ea typeface="Source Code Pro"/>
                <a:sym typeface="Merriweather"/>
              </a:rPr>
              <a:t>Cluster 8: TV-G and TV-Y rated TV Shows from US, UK, South Korea, Canada and India. Popular genres from the cluster are Kids TV, Comedies Kids, British TV, Reality TV and Docuseries.</a:t>
            </a:r>
            <a:endParaRPr sz="950" dirty="0">
              <a:highlight>
                <a:srgbClr val="FFFFFE"/>
              </a:highlight>
              <a:latin typeface="Bookman Old Style" panose="02050604050505020204" pitchFamily="18" charset="0"/>
              <a:ea typeface="Source Code Pro"/>
              <a:sym typeface="Merriweather"/>
            </a:endParaRPr>
          </a:p>
          <a:p>
            <a:pPr marL="0" lvl="0" indent="0" algn="l" rtl="0">
              <a:lnSpc>
                <a:spcPct val="100000"/>
              </a:lnSpc>
              <a:spcBef>
                <a:spcPts val="0"/>
              </a:spcBef>
              <a:spcAft>
                <a:spcPts val="0"/>
              </a:spcAft>
              <a:buNone/>
            </a:pPr>
            <a:endParaRPr sz="950" dirty="0">
              <a:highlight>
                <a:srgbClr val="FFFFFE"/>
              </a:highlight>
              <a:latin typeface="Bookman Old Style" panose="02050604050505020204" pitchFamily="18" charset="0"/>
              <a:ea typeface="Source Code Pro"/>
              <a:sym typeface="Merriweather"/>
            </a:endParaRPr>
          </a:p>
          <a:p>
            <a:pPr marL="0" lvl="0" indent="0" algn="l" rtl="0">
              <a:lnSpc>
                <a:spcPct val="100000"/>
              </a:lnSpc>
              <a:spcBef>
                <a:spcPts val="0"/>
              </a:spcBef>
              <a:spcAft>
                <a:spcPts val="0"/>
              </a:spcAft>
              <a:buNone/>
            </a:pPr>
            <a:r>
              <a:rPr lang="en-GB" sz="950" dirty="0">
                <a:highlight>
                  <a:srgbClr val="FFFFFE"/>
                </a:highlight>
                <a:latin typeface="Bookman Old Style" panose="02050604050505020204" pitchFamily="18" charset="0"/>
                <a:ea typeface="Source Code Pro"/>
                <a:sym typeface="Merriweather"/>
              </a:rPr>
              <a:t>Cluster 9: TV-Y7 rated TV shows and movies from US, Japan, UK, South Korea and Canada. The top genres are Family Movies, Kids TV, Kids Movies and Comedies.</a:t>
            </a:r>
            <a:endParaRPr sz="950" dirty="0">
              <a:highlight>
                <a:srgbClr val="FFFFFE"/>
              </a:highlight>
              <a:latin typeface="Bookman Old Style" panose="02050604050505020204" pitchFamily="18" charset="0"/>
              <a:ea typeface="Source Code Pro"/>
              <a:sym typeface="Merriweather"/>
            </a:endParaRPr>
          </a:p>
          <a:p>
            <a:pPr marL="0" lvl="0" indent="0" algn="l" rtl="0">
              <a:lnSpc>
                <a:spcPct val="100000"/>
              </a:lnSpc>
              <a:spcBef>
                <a:spcPts val="0"/>
              </a:spcBef>
              <a:spcAft>
                <a:spcPts val="0"/>
              </a:spcAft>
              <a:buNone/>
            </a:pPr>
            <a:endParaRPr sz="950" dirty="0">
              <a:latin typeface="Merriweather"/>
              <a:ea typeface="Merriweather"/>
              <a:cs typeface="Merriweather"/>
              <a:sym typeface="Merriweathe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Hierarchical Clustering</a:t>
            </a:r>
            <a:endParaRPr sz="1900" b="0">
              <a:latin typeface="Merriweather"/>
              <a:ea typeface="Merriweather"/>
              <a:cs typeface="Merriweather"/>
              <a:sym typeface="Merriweather"/>
            </a:endParaRPr>
          </a:p>
        </p:txBody>
      </p:sp>
      <p:pic>
        <p:nvPicPr>
          <p:cNvPr id="303" name="Google Shape;303;p48"/>
          <p:cNvPicPr preferRelativeResize="0"/>
          <p:nvPr/>
        </p:nvPicPr>
        <p:blipFill>
          <a:blip r:embed="rId3">
            <a:alphaModFix/>
          </a:blip>
          <a:stretch>
            <a:fillRect/>
          </a:stretch>
        </p:blipFill>
        <p:spPr>
          <a:xfrm>
            <a:off x="1125038" y="1093850"/>
            <a:ext cx="6893928" cy="37448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Hierarchical Clustering</a:t>
            </a:r>
            <a:endParaRPr sz="1900" b="0">
              <a:latin typeface="Merriweather"/>
              <a:ea typeface="Merriweather"/>
              <a:cs typeface="Merriweather"/>
              <a:sym typeface="Merriweather"/>
            </a:endParaRPr>
          </a:p>
        </p:txBody>
      </p:sp>
      <p:pic>
        <p:nvPicPr>
          <p:cNvPr id="309" name="Google Shape;309;p49"/>
          <p:cNvPicPr preferRelativeResize="0"/>
          <p:nvPr/>
        </p:nvPicPr>
        <p:blipFill>
          <a:blip r:embed="rId3">
            <a:alphaModFix/>
          </a:blip>
          <a:stretch>
            <a:fillRect/>
          </a:stretch>
        </p:blipFill>
        <p:spPr>
          <a:xfrm>
            <a:off x="1203125" y="1017650"/>
            <a:ext cx="6737752" cy="37448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dirty="0">
                <a:latin typeface="Merriweather"/>
                <a:ea typeface="Merriweather"/>
                <a:cs typeface="Merriweather"/>
                <a:sym typeface="Merriweather"/>
              </a:rPr>
              <a:t>Hierarchical Clustering - Cluster Analysis</a:t>
            </a:r>
            <a:endParaRPr sz="1900" b="0" dirty="0">
              <a:latin typeface="Merriweather"/>
              <a:ea typeface="Merriweather"/>
              <a:cs typeface="Merriweather"/>
              <a:sym typeface="Merriweather"/>
            </a:endParaRPr>
          </a:p>
        </p:txBody>
      </p:sp>
      <p:sp>
        <p:nvSpPr>
          <p:cNvPr id="315" name="Google Shape;315;p50"/>
          <p:cNvSpPr txBox="1"/>
          <p:nvPr/>
        </p:nvSpPr>
        <p:spPr>
          <a:xfrm>
            <a:off x="564900" y="1093850"/>
            <a:ext cx="8014200" cy="3414300"/>
          </a:xfrm>
          <a:prstGeom prst="rect">
            <a:avLst/>
          </a:prstGeom>
          <a:noFill/>
          <a:ln>
            <a:noFill/>
          </a:ln>
        </p:spPr>
        <p:txBody>
          <a:bodyPr spcFirstLastPara="1" wrap="square" lIns="91425" tIns="91425" rIns="91425" bIns="91425" anchor="t" anchorCtr="0">
            <a:normAutofit/>
          </a:bodyPr>
          <a:lstStyle/>
          <a:p>
            <a:pPr marL="0" lvl="0" indent="0" algn="l" rtl="0">
              <a:lnSpc>
                <a:spcPct val="135714"/>
              </a:lnSpc>
              <a:spcBef>
                <a:spcPts val="0"/>
              </a:spcBef>
              <a:spcAft>
                <a:spcPts val="0"/>
              </a:spcAft>
              <a:buNone/>
            </a:pPr>
            <a:r>
              <a:rPr lang="en-GB" dirty="0">
                <a:highlight>
                  <a:srgbClr val="FFFFFE"/>
                </a:highlight>
                <a:latin typeface="Bookman Old Style" panose="02050604050505020204" pitchFamily="18" charset="0"/>
                <a:ea typeface="Source Code Pro"/>
                <a:sym typeface="Merriweather"/>
              </a:rPr>
              <a:t>Cluster 0: Contains TV shows and movies of all kinds of ratings except for TV-14 and TV-MA. US, UK, Canada and France seem to be the most popular countries whereas Family Movies, Kids TV, Comedies and Action Adventure are some of the popular genres.</a:t>
            </a:r>
            <a:endParaRPr dirty="0">
              <a:highlight>
                <a:srgbClr val="FFFFFE"/>
              </a:highlight>
              <a:latin typeface="Bookman Old Style" panose="02050604050505020204" pitchFamily="18" charset="0"/>
              <a:ea typeface="Source Code Pro"/>
              <a:sym typeface="Merriweather"/>
            </a:endParaRPr>
          </a:p>
          <a:p>
            <a:pPr marL="0" lvl="0" indent="0" algn="l" rtl="0">
              <a:lnSpc>
                <a:spcPct val="135714"/>
              </a:lnSpc>
              <a:spcBef>
                <a:spcPts val="0"/>
              </a:spcBef>
              <a:spcAft>
                <a:spcPts val="0"/>
              </a:spcAft>
              <a:buNone/>
            </a:pPr>
            <a:endParaRPr dirty="0">
              <a:highlight>
                <a:srgbClr val="FFFFFE"/>
              </a:highlight>
              <a:latin typeface="Bookman Old Style" panose="02050604050505020204" pitchFamily="18" charset="0"/>
              <a:ea typeface="Source Code Pro"/>
              <a:sym typeface="Merriweather"/>
            </a:endParaRPr>
          </a:p>
          <a:p>
            <a:pPr marL="0" lvl="0" indent="0" algn="l" rtl="0">
              <a:lnSpc>
                <a:spcPct val="135714"/>
              </a:lnSpc>
              <a:spcBef>
                <a:spcPts val="0"/>
              </a:spcBef>
              <a:spcAft>
                <a:spcPts val="0"/>
              </a:spcAft>
              <a:buNone/>
            </a:pPr>
            <a:r>
              <a:rPr lang="en-GB" dirty="0">
                <a:highlight>
                  <a:srgbClr val="FFFFFE"/>
                </a:highlight>
                <a:latin typeface="Bookman Old Style" panose="02050604050505020204" pitchFamily="18" charset="0"/>
                <a:ea typeface="Source Code Pro"/>
                <a:sym typeface="Merriweather"/>
              </a:rPr>
              <a:t>Cluster 1: Contains TV shows and movies of TV-MA rating. US, UK, India, France, Canada and Spain are the popular countries. Genres that are popular in this cluster are TV Dramas, Crime TV, International Movies and International Dramas.</a:t>
            </a:r>
            <a:endParaRPr dirty="0">
              <a:highlight>
                <a:srgbClr val="FFFFFE"/>
              </a:highlight>
              <a:latin typeface="Bookman Old Style" panose="02050604050505020204" pitchFamily="18" charset="0"/>
              <a:ea typeface="Source Code Pro"/>
              <a:sym typeface="Merriweather"/>
            </a:endParaRPr>
          </a:p>
          <a:p>
            <a:pPr marL="0" lvl="0" indent="0" algn="l" rtl="0">
              <a:lnSpc>
                <a:spcPct val="135714"/>
              </a:lnSpc>
              <a:spcBef>
                <a:spcPts val="0"/>
              </a:spcBef>
              <a:spcAft>
                <a:spcPts val="0"/>
              </a:spcAft>
              <a:buNone/>
            </a:pPr>
            <a:endParaRPr dirty="0">
              <a:highlight>
                <a:srgbClr val="FFFFFE"/>
              </a:highlight>
              <a:latin typeface="Bookman Old Style" panose="02050604050505020204" pitchFamily="18" charset="0"/>
              <a:ea typeface="Source Code Pro"/>
              <a:sym typeface="Merriweather"/>
            </a:endParaRPr>
          </a:p>
          <a:p>
            <a:pPr marL="0" lvl="0" indent="0" algn="l" rtl="0">
              <a:lnSpc>
                <a:spcPct val="135714"/>
              </a:lnSpc>
              <a:spcBef>
                <a:spcPts val="0"/>
              </a:spcBef>
              <a:spcAft>
                <a:spcPts val="0"/>
              </a:spcAft>
              <a:buNone/>
            </a:pPr>
            <a:r>
              <a:rPr lang="en-GB" dirty="0">
                <a:highlight>
                  <a:srgbClr val="FFFFFE"/>
                </a:highlight>
                <a:latin typeface="Bookman Old Style" panose="02050604050505020204" pitchFamily="18" charset="0"/>
                <a:ea typeface="Source Code Pro"/>
                <a:sym typeface="Merriweather"/>
              </a:rPr>
              <a:t>Cluster 2: Contains TV shows and movies of TV-14 rating. India, US, Philippines, South Korea, China and Egypt are the popular countries. International Movies, International TV, Comedies, Musicals and Romantic Shows are the popular genres.</a:t>
            </a:r>
            <a:endParaRPr dirty="0">
              <a:highlight>
                <a:srgbClr val="FFFFFE"/>
              </a:highlight>
              <a:latin typeface="Bookman Old Style" panose="02050604050505020204" pitchFamily="18" charset="0"/>
              <a:ea typeface="Source Code Pro"/>
              <a:sym typeface="Merriweathe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1"/>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dirty="0">
                <a:latin typeface="Merriweather"/>
                <a:ea typeface="Merriweather"/>
                <a:cs typeface="Merriweather"/>
                <a:sym typeface="Merriweather"/>
              </a:rPr>
              <a:t>Final Model</a:t>
            </a:r>
            <a:endParaRPr sz="1900" b="0" dirty="0">
              <a:latin typeface="Merriweather"/>
              <a:ea typeface="Merriweather"/>
              <a:cs typeface="Merriweather"/>
              <a:sym typeface="Merriweather"/>
            </a:endParaRPr>
          </a:p>
        </p:txBody>
      </p:sp>
      <p:sp>
        <p:nvSpPr>
          <p:cNvPr id="321" name="Google Shape;321;p51"/>
          <p:cNvSpPr txBox="1"/>
          <p:nvPr/>
        </p:nvSpPr>
        <p:spPr>
          <a:xfrm>
            <a:off x="531150" y="1203650"/>
            <a:ext cx="8081700" cy="3154800"/>
          </a:xfrm>
          <a:prstGeom prst="rect">
            <a:avLst/>
          </a:prstGeom>
          <a:noFill/>
          <a:ln>
            <a:noFill/>
          </a:ln>
        </p:spPr>
        <p:txBody>
          <a:bodyPr spcFirstLastPara="1" wrap="square" lIns="91425" tIns="91425" rIns="91425" bIns="91425" anchor="t" anchorCtr="0">
            <a:normAutofit/>
          </a:bodyPr>
          <a:lstStyle/>
          <a:p>
            <a:pPr marL="0" lvl="0" indent="0" algn="l" rtl="0">
              <a:lnSpc>
                <a:spcPct val="135714"/>
              </a:lnSpc>
              <a:spcBef>
                <a:spcPts val="0"/>
              </a:spcBef>
              <a:spcAft>
                <a:spcPts val="0"/>
              </a:spcAft>
              <a:buNone/>
            </a:pPr>
            <a:r>
              <a:rPr lang="en-GB" dirty="0">
                <a:highlight>
                  <a:srgbClr val="FFFFFE"/>
                </a:highlight>
                <a:latin typeface="Bookman Old Style" panose="02050604050505020204" pitchFamily="18" charset="0"/>
                <a:ea typeface="Source Code Pro"/>
                <a:sym typeface="Merriweather"/>
              </a:rPr>
              <a:t>Given the nature of the clusters formed by Hierarchical Clustering, there aren't much separation done based on some important features. </a:t>
            </a:r>
            <a:endParaRPr dirty="0">
              <a:highlight>
                <a:srgbClr val="FFFFFE"/>
              </a:highlight>
              <a:latin typeface="Bookman Old Style" panose="02050604050505020204" pitchFamily="18" charset="0"/>
              <a:ea typeface="Source Code Pro"/>
              <a:sym typeface="Merriweather"/>
            </a:endParaRPr>
          </a:p>
          <a:p>
            <a:pPr marL="0" lvl="0" indent="0" algn="l" rtl="0">
              <a:lnSpc>
                <a:spcPct val="135714"/>
              </a:lnSpc>
              <a:spcBef>
                <a:spcPts val="0"/>
              </a:spcBef>
              <a:spcAft>
                <a:spcPts val="0"/>
              </a:spcAft>
              <a:buNone/>
            </a:pPr>
            <a:endParaRPr dirty="0">
              <a:highlight>
                <a:srgbClr val="FFFFFE"/>
              </a:highlight>
              <a:latin typeface="Bookman Old Style" panose="02050604050505020204" pitchFamily="18" charset="0"/>
              <a:ea typeface="Source Code Pro"/>
              <a:sym typeface="Merriweather"/>
            </a:endParaRPr>
          </a:p>
          <a:p>
            <a:pPr marL="0" lvl="0" indent="0" algn="l" rtl="0">
              <a:lnSpc>
                <a:spcPct val="135714"/>
              </a:lnSpc>
              <a:spcBef>
                <a:spcPts val="0"/>
              </a:spcBef>
              <a:spcAft>
                <a:spcPts val="0"/>
              </a:spcAft>
              <a:buNone/>
            </a:pPr>
            <a:r>
              <a:rPr lang="en-GB" dirty="0">
                <a:highlight>
                  <a:srgbClr val="FFFFFE"/>
                </a:highlight>
                <a:latin typeface="Bookman Old Style" panose="02050604050505020204" pitchFamily="18" charset="0"/>
                <a:ea typeface="Source Code Pro"/>
                <a:sym typeface="Merriweather"/>
              </a:rPr>
              <a:t>The three clusters are just divided based as follows: the contents with the two most dominant TV ratings are two of the three clusters and the rest of the content is clubbed in the final cluster.</a:t>
            </a:r>
            <a:endParaRPr dirty="0">
              <a:highlight>
                <a:srgbClr val="FFFFFE"/>
              </a:highlight>
              <a:latin typeface="Bookman Old Style" panose="02050604050505020204" pitchFamily="18" charset="0"/>
              <a:ea typeface="Source Code Pro"/>
              <a:sym typeface="Merriweather"/>
            </a:endParaRPr>
          </a:p>
          <a:p>
            <a:pPr marL="0" lvl="0" indent="0" algn="l" rtl="0">
              <a:lnSpc>
                <a:spcPct val="135714"/>
              </a:lnSpc>
              <a:spcBef>
                <a:spcPts val="0"/>
              </a:spcBef>
              <a:spcAft>
                <a:spcPts val="0"/>
              </a:spcAft>
              <a:buNone/>
            </a:pPr>
            <a:endParaRPr dirty="0">
              <a:highlight>
                <a:srgbClr val="FFFFFE"/>
              </a:highlight>
              <a:latin typeface="Bookman Old Style" panose="02050604050505020204" pitchFamily="18" charset="0"/>
              <a:ea typeface="Source Code Pro"/>
              <a:sym typeface="Merriweather"/>
            </a:endParaRPr>
          </a:p>
          <a:p>
            <a:pPr marL="0" lvl="0" indent="0" algn="l" rtl="0">
              <a:lnSpc>
                <a:spcPct val="135714"/>
              </a:lnSpc>
              <a:spcBef>
                <a:spcPts val="0"/>
              </a:spcBef>
              <a:spcAft>
                <a:spcPts val="0"/>
              </a:spcAft>
              <a:buNone/>
            </a:pPr>
            <a:r>
              <a:rPr lang="en-GB" dirty="0">
                <a:highlight>
                  <a:srgbClr val="FFFFFE"/>
                </a:highlight>
                <a:latin typeface="Bookman Old Style" panose="02050604050505020204" pitchFamily="18" charset="0"/>
                <a:ea typeface="Source Code Pro"/>
                <a:sym typeface="Merriweather"/>
              </a:rPr>
              <a:t>And so, if we were to decide which one to choose as the final model, we will perhaps go ahead with the </a:t>
            </a:r>
            <a:r>
              <a:rPr lang="en-GB" dirty="0" err="1">
                <a:highlight>
                  <a:srgbClr val="FFFFFE"/>
                </a:highlight>
                <a:latin typeface="Bookman Old Style" panose="02050604050505020204" pitchFamily="18" charset="0"/>
                <a:ea typeface="Source Code Pro"/>
                <a:sym typeface="Merriweather"/>
              </a:rPr>
              <a:t>KMeans</a:t>
            </a:r>
            <a:r>
              <a:rPr lang="en-GB" dirty="0">
                <a:highlight>
                  <a:srgbClr val="FFFFFE"/>
                </a:highlight>
                <a:latin typeface="Bookman Old Style" panose="02050604050505020204" pitchFamily="18" charset="0"/>
                <a:ea typeface="Source Code Pro"/>
                <a:sym typeface="Merriweather"/>
              </a:rPr>
              <a:t> Clusters. However, this call also depends on the business domain and the requirements of the main stakeholders of the projects.</a:t>
            </a:r>
            <a:endParaRPr dirty="0">
              <a:highlight>
                <a:srgbClr val="FFFFFE"/>
              </a:highlight>
              <a:latin typeface="Bookman Old Style" panose="02050604050505020204" pitchFamily="18" charset="0"/>
              <a:ea typeface="Source Code Pro"/>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b="0">
                <a:latin typeface="Merriweather"/>
                <a:ea typeface="Merriweather"/>
                <a:cs typeface="Merriweather"/>
                <a:sym typeface="Merriweather"/>
              </a:rPr>
              <a:t>Problem Statement</a:t>
            </a:r>
            <a:endParaRPr sz="2400"/>
          </a:p>
        </p:txBody>
      </p:sp>
      <p:sp>
        <p:nvSpPr>
          <p:cNvPr id="74" name="Google Shape;74;p16"/>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lvl="0" indent="0" algn="l" rtl="0">
              <a:lnSpc>
                <a:spcPct val="135714"/>
              </a:lnSpc>
              <a:spcBef>
                <a:spcPts val="0"/>
              </a:spcBef>
              <a:spcAft>
                <a:spcPts val="0"/>
              </a:spcAft>
              <a:buNone/>
            </a:pPr>
            <a:r>
              <a:rPr lang="en-GB" sz="1400" dirty="0">
                <a:solidFill>
                  <a:srgbClr val="000000"/>
                </a:solidFill>
                <a:highlight>
                  <a:srgbClr val="FFFFFE"/>
                </a:highlight>
                <a:latin typeface="Bookman Old Style" panose="02050604050505020204" pitchFamily="18" charset="0"/>
                <a:ea typeface="Merriweather"/>
                <a:cs typeface="Merriweather"/>
                <a:sym typeface="Merriweather"/>
              </a:rPr>
              <a:t>Netflix is a very popular online streaming service provider offering a variety of TV shows, movies, documentaries, and lots more to watch. </a:t>
            </a:r>
            <a:endParaRPr sz="1400" dirty="0">
              <a:solidFill>
                <a:srgbClr val="000000"/>
              </a:solidFill>
              <a:highlight>
                <a:srgbClr val="FFFFFE"/>
              </a:highlight>
              <a:latin typeface="Bookman Old Style" panose="02050604050505020204" pitchFamily="18" charset="0"/>
              <a:ea typeface="Merriweather"/>
              <a:cs typeface="Merriweather"/>
              <a:sym typeface="Merriweather"/>
            </a:endParaRPr>
          </a:p>
          <a:p>
            <a:pPr marL="0" lvl="0" indent="0" algn="l" rtl="0">
              <a:lnSpc>
                <a:spcPct val="135714"/>
              </a:lnSpc>
              <a:spcBef>
                <a:spcPts val="0"/>
              </a:spcBef>
              <a:spcAft>
                <a:spcPts val="0"/>
              </a:spcAft>
              <a:buNone/>
            </a:pPr>
            <a:endParaRPr sz="1400" dirty="0">
              <a:solidFill>
                <a:srgbClr val="000000"/>
              </a:solidFill>
              <a:highlight>
                <a:srgbClr val="FFFFFE"/>
              </a:highlight>
              <a:latin typeface="Bookman Old Style" panose="02050604050505020204" pitchFamily="18" charset="0"/>
              <a:ea typeface="Merriweather"/>
              <a:cs typeface="Merriweather"/>
              <a:sym typeface="Merriweather"/>
            </a:endParaRPr>
          </a:p>
          <a:p>
            <a:pPr marL="0" lvl="0" indent="0" algn="l" rtl="0">
              <a:lnSpc>
                <a:spcPct val="135714"/>
              </a:lnSpc>
              <a:spcBef>
                <a:spcPts val="0"/>
              </a:spcBef>
              <a:spcAft>
                <a:spcPts val="0"/>
              </a:spcAft>
              <a:buNone/>
            </a:pPr>
            <a:r>
              <a:rPr lang="en-GB" sz="1400" dirty="0">
                <a:solidFill>
                  <a:srgbClr val="000000"/>
                </a:solidFill>
                <a:highlight>
                  <a:srgbClr val="FFFFFE"/>
                </a:highlight>
                <a:latin typeface="Bookman Old Style" panose="02050604050505020204" pitchFamily="18" charset="0"/>
                <a:ea typeface="Merriweather"/>
                <a:cs typeface="Merriweather"/>
                <a:sym typeface="Merriweather"/>
              </a:rPr>
              <a:t>We have the dataset containing the list of their TV shows, movies and the other content that they have on their platform. The list is procured from a third-party website and contains information until 2021.</a:t>
            </a:r>
            <a:endParaRPr sz="1400" dirty="0">
              <a:solidFill>
                <a:srgbClr val="000000"/>
              </a:solidFill>
              <a:highlight>
                <a:srgbClr val="FFFFFE"/>
              </a:highlight>
              <a:latin typeface="Bookman Old Style" panose="02050604050505020204" pitchFamily="18" charset="0"/>
              <a:ea typeface="Merriweather"/>
              <a:cs typeface="Merriweather"/>
              <a:sym typeface="Merriweather"/>
            </a:endParaRPr>
          </a:p>
          <a:p>
            <a:pPr marL="0" lvl="0" indent="0" algn="l" rtl="0">
              <a:lnSpc>
                <a:spcPct val="135714"/>
              </a:lnSpc>
              <a:spcBef>
                <a:spcPts val="0"/>
              </a:spcBef>
              <a:spcAft>
                <a:spcPts val="0"/>
              </a:spcAft>
              <a:buNone/>
            </a:pPr>
            <a:endParaRPr sz="1400" dirty="0">
              <a:solidFill>
                <a:srgbClr val="000000"/>
              </a:solidFill>
              <a:highlight>
                <a:srgbClr val="FFFFFE"/>
              </a:highlight>
              <a:latin typeface="Bookman Old Style" panose="02050604050505020204" pitchFamily="18" charset="0"/>
              <a:ea typeface="Merriweather"/>
              <a:cs typeface="Merriweather"/>
              <a:sym typeface="Merriweather"/>
            </a:endParaRPr>
          </a:p>
          <a:p>
            <a:pPr marL="0" lvl="0" indent="0" algn="l" rtl="0">
              <a:lnSpc>
                <a:spcPct val="135714"/>
              </a:lnSpc>
              <a:spcBef>
                <a:spcPts val="0"/>
              </a:spcBef>
              <a:spcAft>
                <a:spcPts val="0"/>
              </a:spcAft>
              <a:buNone/>
            </a:pPr>
            <a:r>
              <a:rPr lang="en-GB" sz="1400" dirty="0">
                <a:solidFill>
                  <a:srgbClr val="000000"/>
                </a:solidFill>
                <a:highlight>
                  <a:srgbClr val="FFFFFE"/>
                </a:highlight>
                <a:latin typeface="Bookman Old Style" panose="02050604050505020204" pitchFamily="18" charset="0"/>
                <a:ea typeface="Merriweather"/>
                <a:cs typeface="Merriweather"/>
                <a:sym typeface="Merriweather"/>
              </a:rPr>
              <a:t>We are supposed to offer insights from the dataset on Netflix and its content. We are also supposed to cluster the contents based on text features.</a:t>
            </a:r>
            <a:endParaRPr sz="1400" dirty="0">
              <a:solidFill>
                <a:srgbClr val="000000"/>
              </a:solidFill>
              <a:highlight>
                <a:srgbClr val="FFFFFE"/>
              </a:highlight>
              <a:latin typeface="Bookman Old Style" panose="02050604050505020204" pitchFamily="18" charset="0"/>
              <a:ea typeface="Merriweather"/>
              <a:cs typeface="Merriweather"/>
              <a:sym typeface="Merriweathe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28587B"/>
        </a:solidFill>
        <a:effectLst/>
      </p:bgPr>
    </p:bg>
    <p:spTree>
      <p:nvGrpSpPr>
        <p:cNvPr id="1" name="Shape 325"/>
        <p:cNvGrpSpPr/>
        <p:nvPr/>
      </p:nvGrpSpPr>
      <p:grpSpPr>
        <a:xfrm>
          <a:off x="0" y="0"/>
          <a:ext cx="0" cy="0"/>
          <a:chOff x="0" y="0"/>
          <a:chExt cx="0" cy="0"/>
        </a:xfrm>
      </p:grpSpPr>
      <p:sp>
        <p:nvSpPr>
          <p:cNvPr id="326" name="Google Shape;326;p52"/>
          <p:cNvSpPr txBox="1">
            <a:spLocks noGrp="1"/>
          </p:cNvSpPr>
          <p:nvPr>
            <p:ph type="ctrTitle"/>
          </p:nvPr>
        </p:nvSpPr>
        <p:spPr>
          <a:xfrm>
            <a:off x="311700" y="1113700"/>
            <a:ext cx="8520600" cy="2690400"/>
          </a:xfrm>
          <a:prstGeom prst="rect">
            <a:avLst/>
          </a:prstGeom>
        </p:spPr>
        <p:txBody>
          <a:bodyPr spcFirstLastPara="1" wrap="square" lIns="91425" tIns="91425" rIns="91425" bIns="91425" anchor="ctr" anchorCtr="0">
            <a:normAutofit/>
          </a:bodyPr>
          <a:lstStyle/>
          <a:p>
            <a:pPr marL="0" lvl="0" indent="0" algn="ctr" rtl="0">
              <a:lnSpc>
                <a:spcPct val="115000"/>
              </a:lnSpc>
              <a:spcBef>
                <a:spcPts val="0"/>
              </a:spcBef>
              <a:spcAft>
                <a:spcPts val="0"/>
              </a:spcAft>
              <a:buNone/>
            </a:pPr>
            <a:r>
              <a:rPr lang="en-GB" sz="3600">
                <a:latin typeface="Merriweather"/>
                <a:ea typeface="Merriweather"/>
                <a:cs typeface="Merriweather"/>
                <a:sym typeface="Merriweather"/>
              </a:rPr>
              <a:t>Conclusion</a:t>
            </a:r>
            <a:endParaRPr sz="3600">
              <a:latin typeface="Merriweather"/>
              <a:ea typeface="Merriweather"/>
              <a:cs typeface="Merriweather"/>
              <a:sym typeface="Merriweathe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3"/>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50" b="0">
                <a:latin typeface="Merriweather"/>
                <a:ea typeface="Merriweather"/>
                <a:cs typeface="Merriweather"/>
                <a:sym typeface="Merriweather"/>
              </a:rPr>
              <a:t>Conclusion</a:t>
            </a:r>
            <a:endParaRPr sz="2400"/>
          </a:p>
        </p:txBody>
      </p:sp>
      <p:sp>
        <p:nvSpPr>
          <p:cNvPr id="332" name="Google Shape;332;p53"/>
          <p:cNvSpPr txBox="1">
            <a:spLocks noGrp="1"/>
          </p:cNvSpPr>
          <p:nvPr>
            <p:ph type="body" idx="1"/>
          </p:nvPr>
        </p:nvSpPr>
        <p:spPr>
          <a:xfrm>
            <a:off x="311700" y="835269"/>
            <a:ext cx="8520600" cy="4225829"/>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200" dirty="0">
                <a:solidFill>
                  <a:srgbClr val="000000"/>
                </a:solidFill>
                <a:highlight>
                  <a:srgbClr val="FFFFFE"/>
                </a:highlight>
                <a:latin typeface="Bookman Old Style" panose="02050604050505020204" pitchFamily="18" charset="0"/>
                <a:cs typeface="Arial"/>
                <a:sym typeface="Merriweather"/>
              </a:rPr>
              <a:t>There are more than double the amount of Movies than TV Shows on Netflix. Movies account for 69.05% whereas TV Shows account for 30.95% of the dataset.</a:t>
            </a:r>
            <a:endParaRPr sz="1200" dirty="0">
              <a:solidFill>
                <a:srgbClr val="000000"/>
              </a:solidFill>
              <a:highlight>
                <a:srgbClr val="FFFFFE"/>
              </a:highlight>
              <a:latin typeface="Bookman Old Style" panose="02050604050505020204" pitchFamily="18" charset="0"/>
              <a:cs typeface="Arial"/>
              <a:sym typeface="Merriweather"/>
            </a:endParaRPr>
          </a:p>
          <a:p>
            <a:pPr marL="0" lvl="0" indent="0" algn="l" rtl="0">
              <a:lnSpc>
                <a:spcPct val="135714"/>
              </a:lnSpc>
              <a:spcBef>
                <a:spcPts val="0"/>
              </a:spcBef>
              <a:spcAft>
                <a:spcPts val="0"/>
              </a:spcAft>
              <a:buNone/>
            </a:pPr>
            <a:endParaRPr sz="1200" dirty="0">
              <a:solidFill>
                <a:srgbClr val="000000"/>
              </a:solidFill>
              <a:highlight>
                <a:srgbClr val="FFFFFE"/>
              </a:highlight>
              <a:latin typeface="Bookman Old Style" panose="02050604050505020204" pitchFamily="18" charset="0"/>
              <a:cs typeface="Arial"/>
              <a:sym typeface="Merriweather"/>
            </a:endParaRPr>
          </a:p>
          <a:p>
            <a:pPr marL="0" lvl="0" indent="0" algn="l" rtl="0">
              <a:lnSpc>
                <a:spcPct val="135714"/>
              </a:lnSpc>
              <a:spcBef>
                <a:spcPts val="0"/>
              </a:spcBef>
              <a:spcAft>
                <a:spcPts val="0"/>
              </a:spcAft>
              <a:buNone/>
            </a:pPr>
            <a:r>
              <a:rPr lang="en-GB" sz="1200" dirty="0">
                <a:solidFill>
                  <a:srgbClr val="000000"/>
                </a:solidFill>
                <a:highlight>
                  <a:srgbClr val="FFFFFE"/>
                </a:highlight>
                <a:latin typeface="Bookman Old Style" panose="02050604050505020204" pitchFamily="18" charset="0"/>
                <a:cs typeface="Arial"/>
                <a:sym typeface="Merriweather"/>
              </a:rPr>
              <a:t>If we look at the distribution of the dates when the contents were added, the second half of a year (the holiday period) is usually when they add the content and it is either on the 1st or the 15th or the 31st.</a:t>
            </a:r>
            <a:endParaRPr sz="1200" dirty="0">
              <a:solidFill>
                <a:srgbClr val="000000"/>
              </a:solidFill>
              <a:highlight>
                <a:srgbClr val="FFFFFE"/>
              </a:highlight>
              <a:latin typeface="Bookman Old Style" panose="02050604050505020204" pitchFamily="18" charset="0"/>
              <a:cs typeface="Arial"/>
              <a:sym typeface="Merriweather"/>
            </a:endParaRPr>
          </a:p>
          <a:p>
            <a:pPr marL="0" lvl="0" indent="0" algn="l" rtl="0">
              <a:lnSpc>
                <a:spcPct val="135714"/>
              </a:lnSpc>
              <a:spcBef>
                <a:spcPts val="0"/>
              </a:spcBef>
              <a:spcAft>
                <a:spcPts val="0"/>
              </a:spcAft>
              <a:buNone/>
            </a:pPr>
            <a:endParaRPr sz="1200" dirty="0">
              <a:solidFill>
                <a:srgbClr val="000000"/>
              </a:solidFill>
              <a:highlight>
                <a:srgbClr val="FFFFFE"/>
              </a:highlight>
              <a:latin typeface="Bookman Old Style" panose="02050604050505020204" pitchFamily="18" charset="0"/>
              <a:cs typeface="Arial"/>
              <a:sym typeface="Merriweather"/>
            </a:endParaRPr>
          </a:p>
          <a:p>
            <a:pPr marL="0" lvl="0" indent="0" algn="l" rtl="0">
              <a:lnSpc>
                <a:spcPct val="135714"/>
              </a:lnSpc>
              <a:spcBef>
                <a:spcPts val="0"/>
              </a:spcBef>
              <a:spcAft>
                <a:spcPts val="0"/>
              </a:spcAft>
              <a:buNone/>
            </a:pPr>
            <a:r>
              <a:rPr lang="en-GB" sz="1200" dirty="0">
                <a:solidFill>
                  <a:srgbClr val="000000"/>
                </a:solidFill>
                <a:highlight>
                  <a:srgbClr val="FFFFFE"/>
                </a:highlight>
                <a:latin typeface="Bookman Old Style" panose="02050604050505020204" pitchFamily="18" charset="0"/>
                <a:cs typeface="Arial"/>
                <a:sym typeface="Merriweather"/>
              </a:rPr>
              <a:t>United States has the highest number of contents produced and it is three times in numbers when compared with the next best in line, India.</a:t>
            </a:r>
            <a:endParaRPr sz="1200" dirty="0">
              <a:solidFill>
                <a:srgbClr val="000000"/>
              </a:solidFill>
              <a:highlight>
                <a:srgbClr val="FFFFFE"/>
              </a:highlight>
              <a:latin typeface="Bookman Old Style" panose="02050604050505020204" pitchFamily="18" charset="0"/>
              <a:cs typeface="Arial"/>
              <a:sym typeface="Merriweather"/>
            </a:endParaRPr>
          </a:p>
          <a:p>
            <a:pPr marL="0" lvl="0" indent="0" algn="l" rtl="0">
              <a:lnSpc>
                <a:spcPct val="135714"/>
              </a:lnSpc>
              <a:spcBef>
                <a:spcPts val="0"/>
              </a:spcBef>
              <a:spcAft>
                <a:spcPts val="0"/>
              </a:spcAft>
              <a:buNone/>
            </a:pPr>
            <a:endParaRPr sz="1200" dirty="0">
              <a:solidFill>
                <a:srgbClr val="000000"/>
              </a:solidFill>
              <a:highlight>
                <a:srgbClr val="FFFFFE"/>
              </a:highlight>
              <a:latin typeface="Bookman Old Style" panose="02050604050505020204" pitchFamily="18" charset="0"/>
              <a:cs typeface="Arial"/>
              <a:sym typeface="Merriweather"/>
            </a:endParaRPr>
          </a:p>
          <a:p>
            <a:pPr marL="0" lvl="0" indent="0" algn="l" rtl="0">
              <a:lnSpc>
                <a:spcPct val="135714"/>
              </a:lnSpc>
              <a:spcBef>
                <a:spcPts val="0"/>
              </a:spcBef>
              <a:spcAft>
                <a:spcPts val="0"/>
              </a:spcAft>
              <a:buNone/>
            </a:pPr>
            <a:r>
              <a:rPr lang="en-GB" sz="1200" dirty="0">
                <a:solidFill>
                  <a:srgbClr val="000000"/>
                </a:solidFill>
                <a:highlight>
                  <a:srgbClr val="FFFFFE"/>
                </a:highlight>
                <a:latin typeface="Bookman Old Style" panose="02050604050505020204" pitchFamily="18" charset="0"/>
                <a:cs typeface="Arial"/>
                <a:sym typeface="Merriweather"/>
              </a:rPr>
              <a:t>Countries generally focus a lot on movies, but there are exceptions. East Asian countries like Japan and South Korea produce more TV Shows than movies.</a:t>
            </a:r>
            <a:endParaRPr sz="1200" dirty="0">
              <a:solidFill>
                <a:srgbClr val="000000"/>
              </a:solidFill>
              <a:highlight>
                <a:srgbClr val="FFFFFE"/>
              </a:highlight>
              <a:latin typeface="Bookman Old Style" panose="02050604050505020204" pitchFamily="18" charset="0"/>
              <a:cs typeface="Arial"/>
              <a:sym typeface="Merriweather"/>
            </a:endParaRPr>
          </a:p>
          <a:p>
            <a:pPr marL="0" lvl="0" indent="0" algn="l" rtl="0">
              <a:lnSpc>
                <a:spcPct val="135714"/>
              </a:lnSpc>
              <a:spcBef>
                <a:spcPts val="0"/>
              </a:spcBef>
              <a:spcAft>
                <a:spcPts val="0"/>
              </a:spcAft>
              <a:buNone/>
            </a:pPr>
            <a:endParaRPr sz="1200" dirty="0">
              <a:solidFill>
                <a:srgbClr val="000000"/>
              </a:solidFill>
              <a:highlight>
                <a:srgbClr val="FFFFFE"/>
              </a:highlight>
              <a:latin typeface="Bookman Old Style" panose="02050604050505020204" pitchFamily="18" charset="0"/>
              <a:cs typeface="Arial"/>
              <a:sym typeface="Merriweather"/>
            </a:endParaRPr>
          </a:p>
          <a:p>
            <a:pPr marL="0" lvl="0" indent="0" algn="l" rtl="0">
              <a:lnSpc>
                <a:spcPct val="135714"/>
              </a:lnSpc>
              <a:spcBef>
                <a:spcPts val="0"/>
              </a:spcBef>
              <a:spcAft>
                <a:spcPts val="0"/>
              </a:spcAft>
              <a:buNone/>
            </a:pPr>
            <a:r>
              <a:rPr lang="en-GB" sz="1200" dirty="0">
                <a:solidFill>
                  <a:srgbClr val="000000"/>
                </a:solidFill>
                <a:highlight>
                  <a:srgbClr val="FFFFFE"/>
                </a:highlight>
                <a:latin typeface="Bookman Old Style" panose="02050604050505020204" pitchFamily="18" charset="0"/>
                <a:cs typeface="Arial"/>
                <a:sym typeface="Merriweather"/>
              </a:rPr>
              <a:t>Whereas, a country like India could do a lot better in the TV Shows domain.</a:t>
            </a:r>
            <a:endParaRPr sz="1200" dirty="0">
              <a:solidFill>
                <a:srgbClr val="000000"/>
              </a:solidFill>
              <a:highlight>
                <a:srgbClr val="FFFFFE"/>
              </a:highlight>
              <a:latin typeface="Bookman Old Style" panose="02050604050505020204" pitchFamily="18" charset="0"/>
              <a:cs typeface="Arial"/>
              <a:sym typeface="Merriweather"/>
            </a:endParaRPr>
          </a:p>
          <a:p>
            <a:pPr marL="0" lvl="0" indent="0" algn="l" rtl="0">
              <a:lnSpc>
                <a:spcPct val="135714"/>
              </a:lnSpc>
              <a:spcBef>
                <a:spcPts val="0"/>
              </a:spcBef>
              <a:spcAft>
                <a:spcPts val="0"/>
              </a:spcAft>
              <a:buNone/>
            </a:pPr>
            <a:endParaRPr sz="1200" dirty="0">
              <a:solidFill>
                <a:srgbClr val="000000"/>
              </a:solidFill>
              <a:highlight>
                <a:srgbClr val="FFFFFE"/>
              </a:highlight>
              <a:latin typeface="Merriweather"/>
              <a:ea typeface="Merriweather"/>
              <a:cs typeface="Merriweather"/>
              <a:sym typeface="Merriweather"/>
            </a:endParaRPr>
          </a:p>
          <a:p>
            <a:pPr marL="0" lvl="0" indent="0" algn="l" rtl="0">
              <a:lnSpc>
                <a:spcPct val="115000"/>
              </a:lnSpc>
              <a:spcBef>
                <a:spcPts val="0"/>
              </a:spcBef>
              <a:spcAft>
                <a:spcPts val="0"/>
              </a:spcAft>
              <a:buNone/>
            </a:pPr>
            <a:endParaRPr sz="1200" dirty="0">
              <a:solidFill>
                <a:srgbClr val="000000"/>
              </a:solidFill>
              <a:highlight>
                <a:srgbClr val="FFFFFE"/>
              </a:highlight>
              <a:latin typeface="Merriweather"/>
              <a:ea typeface="Merriweather"/>
              <a:cs typeface="Merriweather"/>
              <a:sym typeface="Merriweathe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50" b="0" dirty="0">
                <a:latin typeface="Merriweather"/>
                <a:ea typeface="Merriweather"/>
                <a:cs typeface="Merriweather"/>
                <a:sym typeface="Merriweather"/>
              </a:rPr>
              <a:t>Conclusion</a:t>
            </a:r>
            <a:endParaRPr dirty="0"/>
          </a:p>
        </p:txBody>
      </p:sp>
      <p:sp>
        <p:nvSpPr>
          <p:cNvPr id="338" name="Google Shape;338;p54"/>
          <p:cNvSpPr txBox="1">
            <a:spLocks noGrp="1"/>
          </p:cNvSpPr>
          <p:nvPr>
            <p:ph type="body" idx="1"/>
          </p:nvPr>
        </p:nvSpPr>
        <p:spPr>
          <a:xfrm>
            <a:off x="311700" y="1026825"/>
            <a:ext cx="8520600" cy="33402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100" dirty="0">
                <a:solidFill>
                  <a:srgbClr val="000000"/>
                </a:solidFill>
                <a:highlight>
                  <a:srgbClr val="FFFFFE"/>
                </a:highlight>
                <a:latin typeface="Bookman Old Style" panose="02050604050505020204" pitchFamily="18" charset="0"/>
                <a:cs typeface="Arial"/>
                <a:sym typeface="Merriweather"/>
              </a:rPr>
              <a:t>Netflix really took off since 2015, before which the rate at which newer contents were added were quite slow. Also, while movies are added in large numbers, their growth has stopped and the numbers went down for the first time while going from 2019 to 2020.</a:t>
            </a:r>
            <a:endParaRPr sz="1100" dirty="0">
              <a:solidFill>
                <a:srgbClr val="000000"/>
              </a:solidFill>
              <a:highlight>
                <a:srgbClr val="FFFFFE"/>
              </a:highlight>
              <a:latin typeface="Bookman Old Style" panose="02050604050505020204" pitchFamily="18" charset="0"/>
              <a:cs typeface="Arial"/>
              <a:sym typeface="Merriweather"/>
            </a:endParaRPr>
          </a:p>
          <a:p>
            <a:pPr marL="0" lvl="0" indent="0" algn="l" rtl="0">
              <a:lnSpc>
                <a:spcPct val="135714"/>
              </a:lnSpc>
              <a:spcBef>
                <a:spcPts val="0"/>
              </a:spcBef>
              <a:spcAft>
                <a:spcPts val="0"/>
              </a:spcAft>
              <a:buNone/>
            </a:pPr>
            <a:endParaRPr sz="1100" dirty="0">
              <a:solidFill>
                <a:srgbClr val="000000"/>
              </a:solidFill>
              <a:highlight>
                <a:srgbClr val="FFFFFE"/>
              </a:highlight>
              <a:latin typeface="Bookman Old Style" panose="02050604050505020204" pitchFamily="18" charset="0"/>
              <a:cs typeface="Arial"/>
              <a:sym typeface="Merriweather"/>
            </a:endParaRPr>
          </a:p>
          <a:p>
            <a:pPr marL="0" lvl="0" indent="0" algn="l" rtl="0">
              <a:lnSpc>
                <a:spcPct val="135714"/>
              </a:lnSpc>
              <a:spcBef>
                <a:spcPts val="0"/>
              </a:spcBef>
              <a:spcAft>
                <a:spcPts val="0"/>
              </a:spcAft>
              <a:buNone/>
            </a:pPr>
            <a:r>
              <a:rPr lang="en-GB" sz="1100" dirty="0">
                <a:solidFill>
                  <a:srgbClr val="000000"/>
                </a:solidFill>
                <a:highlight>
                  <a:srgbClr val="FFFFFE"/>
                </a:highlight>
                <a:latin typeface="Bookman Old Style" panose="02050604050505020204" pitchFamily="18" charset="0"/>
                <a:cs typeface="Arial"/>
                <a:sym typeface="Merriweather"/>
              </a:rPr>
              <a:t>While in contrast, TV Shows have almost shown a steady growth and never saw any kind of drop in numbers, not even going in 2020.</a:t>
            </a:r>
            <a:endParaRPr sz="1100" dirty="0">
              <a:solidFill>
                <a:srgbClr val="000000"/>
              </a:solidFill>
              <a:highlight>
                <a:srgbClr val="FFFFFE"/>
              </a:highlight>
              <a:latin typeface="Bookman Old Style" panose="02050604050505020204" pitchFamily="18" charset="0"/>
              <a:cs typeface="Arial"/>
              <a:sym typeface="Merriweather"/>
            </a:endParaRPr>
          </a:p>
          <a:p>
            <a:pPr marL="0" lvl="0" indent="0" algn="l" rtl="0">
              <a:lnSpc>
                <a:spcPct val="135714"/>
              </a:lnSpc>
              <a:spcBef>
                <a:spcPts val="0"/>
              </a:spcBef>
              <a:spcAft>
                <a:spcPts val="0"/>
              </a:spcAft>
              <a:buNone/>
            </a:pPr>
            <a:endParaRPr sz="1100" dirty="0">
              <a:solidFill>
                <a:srgbClr val="000000"/>
              </a:solidFill>
              <a:highlight>
                <a:srgbClr val="FFFFFE"/>
              </a:highlight>
              <a:latin typeface="Bookman Old Style" panose="02050604050505020204" pitchFamily="18" charset="0"/>
              <a:cs typeface="Arial"/>
              <a:sym typeface="Merriweather"/>
            </a:endParaRPr>
          </a:p>
          <a:p>
            <a:pPr marL="0" lvl="0" indent="0" algn="l" rtl="0">
              <a:lnSpc>
                <a:spcPct val="135714"/>
              </a:lnSpc>
              <a:spcBef>
                <a:spcPts val="0"/>
              </a:spcBef>
              <a:spcAft>
                <a:spcPts val="0"/>
              </a:spcAft>
              <a:buNone/>
            </a:pPr>
            <a:r>
              <a:rPr lang="en-GB" sz="1100" dirty="0">
                <a:solidFill>
                  <a:srgbClr val="000000"/>
                </a:solidFill>
                <a:highlight>
                  <a:srgbClr val="FFFFFE"/>
                </a:highlight>
                <a:latin typeface="Bookman Old Style" panose="02050604050505020204" pitchFamily="18" charset="0"/>
                <a:cs typeface="Arial"/>
                <a:sym typeface="Merriweather"/>
              </a:rPr>
              <a:t>January, December and October are the peak months. Whereas, February and May to September don't have much contents added, relatively. March has an abnormal behaviour when compared with the rest of the months.</a:t>
            </a:r>
            <a:endParaRPr sz="1100" dirty="0">
              <a:solidFill>
                <a:srgbClr val="000000"/>
              </a:solidFill>
              <a:highlight>
                <a:srgbClr val="FFFFFE"/>
              </a:highlight>
              <a:latin typeface="Bookman Old Style" panose="02050604050505020204" pitchFamily="18" charset="0"/>
              <a:cs typeface="Arial"/>
              <a:sym typeface="Merriweather"/>
            </a:endParaRPr>
          </a:p>
          <a:p>
            <a:pPr marL="0" lvl="0" indent="0" algn="l" rtl="0">
              <a:lnSpc>
                <a:spcPct val="135714"/>
              </a:lnSpc>
              <a:spcBef>
                <a:spcPts val="0"/>
              </a:spcBef>
              <a:spcAft>
                <a:spcPts val="0"/>
              </a:spcAft>
              <a:buNone/>
            </a:pPr>
            <a:endParaRPr sz="1100" dirty="0">
              <a:solidFill>
                <a:srgbClr val="000000"/>
              </a:solidFill>
              <a:highlight>
                <a:srgbClr val="FFFFFE"/>
              </a:highlight>
              <a:latin typeface="Bookman Old Style" panose="02050604050505020204" pitchFamily="18" charset="0"/>
              <a:cs typeface="Arial"/>
              <a:sym typeface="Merriweather"/>
            </a:endParaRPr>
          </a:p>
          <a:p>
            <a:pPr marL="0" lvl="0" indent="0" algn="l" rtl="0">
              <a:lnSpc>
                <a:spcPct val="135714"/>
              </a:lnSpc>
              <a:spcBef>
                <a:spcPts val="0"/>
              </a:spcBef>
              <a:spcAft>
                <a:spcPts val="0"/>
              </a:spcAft>
              <a:buNone/>
            </a:pPr>
            <a:r>
              <a:rPr lang="en-GB" sz="1100" dirty="0">
                <a:solidFill>
                  <a:srgbClr val="000000"/>
                </a:solidFill>
                <a:highlight>
                  <a:srgbClr val="FFFFFE"/>
                </a:highlight>
                <a:latin typeface="Bookman Old Style" panose="02050604050505020204" pitchFamily="18" charset="0"/>
                <a:cs typeface="Arial"/>
                <a:sym typeface="Merriweather"/>
              </a:rPr>
              <a:t>Weekends have the lowest number of releases. However, Friday has the highest of all the days of the week. Movies again are larger in number than TV Shows and the trend is almost similar between the two on all the days.</a:t>
            </a:r>
            <a:endParaRPr sz="1100" dirty="0">
              <a:solidFill>
                <a:srgbClr val="000000"/>
              </a:solidFill>
              <a:highlight>
                <a:srgbClr val="FFFFFE"/>
              </a:highlight>
              <a:latin typeface="Bookman Old Style" panose="02050604050505020204" pitchFamily="18" charset="0"/>
              <a:cs typeface="Arial"/>
              <a:sym typeface="Merriweather"/>
            </a:endParaRPr>
          </a:p>
          <a:p>
            <a:pPr marL="0" lvl="0" indent="0" algn="l" rtl="0">
              <a:lnSpc>
                <a:spcPct val="135714"/>
              </a:lnSpc>
              <a:spcBef>
                <a:spcPts val="0"/>
              </a:spcBef>
              <a:spcAft>
                <a:spcPts val="0"/>
              </a:spcAft>
              <a:buNone/>
            </a:pPr>
            <a:endParaRPr sz="1100" dirty="0">
              <a:solidFill>
                <a:srgbClr val="000000"/>
              </a:solidFill>
              <a:highlight>
                <a:srgbClr val="FFFFFE"/>
              </a:highlight>
              <a:latin typeface="Bookman Old Style" panose="02050604050505020204" pitchFamily="18" charset="0"/>
              <a:cs typeface="Arial"/>
              <a:sym typeface="Merriweather"/>
            </a:endParaRPr>
          </a:p>
          <a:p>
            <a:pPr marL="0" lvl="0" indent="0" algn="l" rtl="0">
              <a:lnSpc>
                <a:spcPct val="135714"/>
              </a:lnSpc>
              <a:spcBef>
                <a:spcPts val="0"/>
              </a:spcBef>
              <a:spcAft>
                <a:spcPts val="0"/>
              </a:spcAft>
              <a:buNone/>
            </a:pPr>
            <a:r>
              <a:rPr lang="en-GB" sz="1100" dirty="0">
                <a:solidFill>
                  <a:srgbClr val="000000"/>
                </a:solidFill>
                <a:highlight>
                  <a:srgbClr val="FFFFFE"/>
                </a:highlight>
                <a:latin typeface="Bookman Old Style" panose="02050604050505020204" pitchFamily="18" charset="0"/>
                <a:cs typeface="Arial"/>
                <a:sym typeface="Merriweather"/>
              </a:rPr>
              <a:t>Again, the content released graph has very little surprises for us. The focus has shifted a lot on releasing newer TV shows more than movies. So much has the focus shifted that for the first time ever, in 2020, the number of TV shows released surpassed the number of movie releases on Netflix. </a:t>
            </a:r>
            <a:endParaRPr sz="1100" dirty="0">
              <a:solidFill>
                <a:srgbClr val="000000"/>
              </a:solidFill>
              <a:highlight>
                <a:srgbClr val="FFFFFE"/>
              </a:highlight>
              <a:latin typeface="Bookman Old Style" panose="02050604050505020204" pitchFamily="18" charset="0"/>
              <a:cs typeface="Arial"/>
              <a:sym typeface="Merriweathe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50" b="0">
                <a:latin typeface="Merriweather"/>
                <a:ea typeface="Merriweather"/>
                <a:cs typeface="Merriweather"/>
                <a:sym typeface="Merriweather"/>
              </a:rPr>
              <a:t>Conclusion</a:t>
            </a:r>
            <a:endParaRPr/>
          </a:p>
        </p:txBody>
      </p:sp>
      <p:sp>
        <p:nvSpPr>
          <p:cNvPr id="344" name="Google Shape;344;p55"/>
          <p:cNvSpPr txBox="1">
            <a:spLocks noGrp="1"/>
          </p:cNvSpPr>
          <p:nvPr>
            <p:ph type="body" idx="1"/>
          </p:nvPr>
        </p:nvSpPr>
        <p:spPr>
          <a:xfrm>
            <a:off x="311700" y="1136350"/>
            <a:ext cx="8520600" cy="3708000"/>
          </a:xfrm>
          <a:prstGeom prst="rect">
            <a:avLst/>
          </a:prstGeom>
        </p:spPr>
        <p:txBody>
          <a:bodyPr spcFirstLastPara="1" wrap="square" lIns="91425" tIns="91425" rIns="91425" bIns="91425" anchor="t" anchorCtr="0">
            <a:normAutofit/>
          </a:bodyPr>
          <a:lstStyle/>
          <a:p>
            <a:pPr marL="0" lvl="0" indent="0" algn="l" rtl="0">
              <a:lnSpc>
                <a:spcPct val="135714"/>
              </a:lnSpc>
              <a:spcBef>
                <a:spcPts val="0"/>
              </a:spcBef>
              <a:spcAft>
                <a:spcPts val="0"/>
              </a:spcAft>
              <a:buNone/>
            </a:pPr>
            <a:r>
              <a:rPr lang="en-GB" sz="1100" dirty="0">
                <a:solidFill>
                  <a:srgbClr val="000000"/>
                </a:solidFill>
                <a:highlight>
                  <a:srgbClr val="FFFFFE"/>
                </a:highlight>
                <a:latin typeface="Bookman Old Style" panose="02050604050505020204" pitchFamily="18" charset="0"/>
                <a:cs typeface="Arial"/>
                <a:sym typeface="Merriweather"/>
              </a:rPr>
              <a:t>Contents suitable for all are very few in number whereas contents with restrictions like TV-MA (unsuitable for under 17), TV-14 (may be unsuitable for under 14) and TV-PG (unsuitable for young children) are the three highest in numbers.</a:t>
            </a:r>
            <a:endParaRPr sz="1100" dirty="0">
              <a:solidFill>
                <a:srgbClr val="000000"/>
              </a:solidFill>
              <a:highlight>
                <a:srgbClr val="FFFFFE"/>
              </a:highlight>
              <a:latin typeface="Bookman Old Style" panose="02050604050505020204" pitchFamily="18" charset="0"/>
              <a:cs typeface="Arial"/>
              <a:sym typeface="Merriweather"/>
            </a:endParaRPr>
          </a:p>
          <a:p>
            <a:pPr marL="0" lvl="0" indent="0" algn="l" rtl="0">
              <a:lnSpc>
                <a:spcPct val="135714"/>
              </a:lnSpc>
              <a:spcBef>
                <a:spcPts val="0"/>
              </a:spcBef>
              <a:spcAft>
                <a:spcPts val="0"/>
              </a:spcAft>
              <a:buNone/>
            </a:pPr>
            <a:endParaRPr sz="1100" dirty="0">
              <a:solidFill>
                <a:srgbClr val="000000"/>
              </a:solidFill>
              <a:highlight>
                <a:srgbClr val="FFFFFE"/>
              </a:highlight>
              <a:latin typeface="Bookman Old Style" panose="02050604050505020204" pitchFamily="18" charset="0"/>
              <a:cs typeface="Arial"/>
              <a:sym typeface="Merriweather"/>
            </a:endParaRPr>
          </a:p>
          <a:p>
            <a:pPr marL="0" lvl="0" indent="0" algn="l" rtl="0">
              <a:lnSpc>
                <a:spcPct val="135714"/>
              </a:lnSpc>
              <a:spcBef>
                <a:spcPts val="0"/>
              </a:spcBef>
              <a:spcAft>
                <a:spcPts val="0"/>
              </a:spcAft>
              <a:buNone/>
            </a:pPr>
            <a:r>
              <a:rPr lang="en-GB" sz="1100" dirty="0">
                <a:solidFill>
                  <a:srgbClr val="000000"/>
                </a:solidFill>
                <a:highlight>
                  <a:srgbClr val="FFFFFE"/>
                </a:highlight>
                <a:latin typeface="Bookman Old Style" panose="02050604050505020204" pitchFamily="18" charset="0"/>
                <a:cs typeface="Arial"/>
                <a:sym typeface="Merriweather"/>
              </a:rPr>
              <a:t>A lot of TV Shows (more than 1600) have only one season. Almost 400 have two and there is almost an exponential decrement in the number of TV Shows with even larger number of seasons.</a:t>
            </a:r>
            <a:endParaRPr sz="1100" dirty="0">
              <a:solidFill>
                <a:srgbClr val="000000"/>
              </a:solidFill>
              <a:highlight>
                <a:srgbClr val="FFFFFE"/>
              </a:highlight>
              <a:latin typeface="Bookman Old Style" panose="02050604050505020204" pitchFamily="18" charset="0"/>
              <a:cs typeface="Arial"/>
              <a:sym typeface="Merriweather"/>
            </a:endParaRPr>
          </a:p>
          <a:p>
            <a:pPr marL="0" lvl="0" indent="0" algn="l" rtl="0">
              <a:lnSpc>
                <a:spcPct val="135714"/>
              </a:lnSpc>
              <a:spcBef>
                <a:spcPts val="0"/>
              </a:spcBef>
              <a:spcAft>
                <a:spcPts val="0"/>
              </a:spcAft>
              <a:buNone/>
            </a:pPr>
            <a:endParaRPr sz="1100" dirty="0">
              <a:solidFill>
                <a:srgbClr val="000000"/>
              </a:solidFill>
              <a:highlight>
                <a:srgbClr val="FFFFFE"/>
              </a:highlight>
              <a:latin typeface="Bookman Old Style" panose="02050604050505020204" pitchFamily="18" charset="0"/>
              <a:cs typeface="Arial"/>
              <a:sym typeface="Merriweather"/>
            </a:endParaRPr>
          </a:p>
          <a:p>
            <a:pPr marL="0" lvl="0" indent="0" algn="l" rtl="0">
              <a:lnSpc>
                <a:spcPct val="135714"/>
              </a:lnSpc>
              <a:spcBef>
                <a:spcPts val="0"/>
              </a:spcBef>
              <a:spcAft>
                <a:spcPts val="0"/>
              </a:spcAft>
              <a:buNone/>
            </a:pPr>
            <a:r>
              <a:rPr lang="en-GB" sz="1100" dirty="0">
                <a:solidFill>
                  <a:srgbClr val="000000"/>
                </a:solidFill>
                <a:highlight>
                  <a:srgbClr val="FFFFFE"/>
                </a:highlight>
                <a:latin typeface="Bookman Old Style" panose="02050604050505020204" pitchFamily="18" charset="0"/>
                <a:cs typeface="Arial"/>
                <a:sym typeface="Merriweather"/>
              </a:rPr>
              <a:t>A lot of the movies are between 60 to 150 mins long. But there are movies with more than 300+ minutes duration.</a:t>
            </a:r>
            <a:endParaRPr sz="1100" dirty="0">
              <a:solidFill>
                <a:srgbClr val="000000"/>
              </a:solidFill>
              <a:highlight>
                <a:srgbClr val="FFFFFE"/>
              </a:highlight>
              <a:latin typeface="Bookman Old Style" panose="02050604050505020204" pitchFamily="18" charset="0"/>
              <a:cs typeface="Arial"/>
              <a:sym typeface="Merriweather"/>
            </a:endParaRPr>
          </a:p>
          <a:p>
            <a:pPr marL="0" lvl="0" indent="0" algn="l" rtl="0">
              <a:lnSpc>
                <a:spcPct val="135714"/>
              </a:lnSpc>
              <a:spcBef>
                <a:spcPts val="0"/>
              </a:spcBef>
              <a:spcAft>
                <a:spcPts val="0"/>
              </a:spcAft>
              <a:buNone/>
            </a:pPr>
            <a:endParaRPr sz="1100" dirty="0">
              <a:solidFill>
                <a:srgbClr val="000000"/>
              </a:solidFill>
              <a:highlight>
                <a:srgbClr val="FFFFFE"/>
              </a:highlight>
              <a:latin typeface="Bookman Old Style" panose="02050604050505020204" pitchFamily="18" charset="0"/>
              <a:cs typeface="Arial"/>
              <a:sym typeface="Merriweather"/>
            </a:endParaRPr>
          </a:p>
          <a:p>
            <a:pPr marL="0" lvl="0" indent="0" algn="l" rtl="0">
              <a:lnSpc>
                <a:spcPct val="135714"/>
              </a:lnSpc>
              <a:spcBef>
                <a:spcPts val="0"/>
              </a:spcBef>
              <a:spcAft>
                <a:spcPts val="0"/>
              </a:spcAft>
              <a:buNone/>
            </a:pPr>
            <a:r>
              <a:rPr lang="en-GB" sz="1100" dirty="0">
                <a:solidFill>
                  <a:srgbClr val="000000"/>
                </a:solidFill>
                <a:highlight>
                  <a:srgbClr val="FFFFFE"/>
                </a:highlight>
                <a:latin typeface="Bookman Old Style" panose="02050604050505020204" pitchFamily="18" charset="0"/>
                <a:cs typeface="Arial"/>
                <a:sym typeface="Merriweather"/>
              </a:rPr>
              <a:t>International TV Shows and International Movies are two of the most dominant genres. Others include Dramas, Comedies, Documentaries and Action &amp; Adventure.</a:t>
            </a:r>
            <a:endParaRPr sz="1100" dirty="0">
              <a:solidFill>
                <a:srgbClr val="000000"/>
              </a:solidFill>
              <a:highlight>
                <a:srgbClr val="FFFFFE"/>
              </a:highlight>
              <a:latin typeface="Bookman Old Style" panose="02050604050505020204" pitchFamily="18" charset="0"/>
              <a:cs typeface="Arial"/>
              <a:sym typeface="Merriweather"/>
            </a:endParaRPr>
          </a:p>
          <a:p>
            <a:pPr marL="0" lvl="0" indent="0" algn="l" rtl="0">
              <a:lnSpc>
                <a:spcPct val="135714"/>
              </a:lnSpc>
              <a:spcBef>
                <a:spcPts val="0"/>
              </a:spcBef>
              <a:spcAft>
                <a:spcPts val="0"/>
              </a:spcAft>
              <a:buNone/>
            </a:pPr>
            <a:endParaRPr sz="1100" dirty="0">
              <a:solidFill>
                <a:srgbClr val="000000"/>
              </a:solidFill>
              <a:highlight>
                <a:srgbClr val="FFFFFE"/>
              </a:highlight>
              <a:latin typeface="Bookman Old Style" panose="02050604050505020204" pitchFamily="18" charset="0"/>
              <a:cs typeface="Arial"/>
              <a:sym typeface="Merriweather"/>
            </a:endParaRPr>
          </a:p>
          <a:p>
            <a:pPr marL="0" lvl="0" indent="0" algn="l" rtl="0">
              <a:lnSpc>
                <a:spcPct val="135714"/>
              </a:lnSpc>
              <a:spcBef>
                <a:spcPts val="0"/>
              </a:spcBef>
              <a:spcAft>
                <a:spcPts val="0"/>
              </a:spcAft>
              <a:buNone/>
            </a:pPr>
            <a:r>
              <a:rPr lang="en-GB" sz="1100" dirty="0">
                <a:solidFill>
                  <a:srgbClr val="000000"/>
                </a:solidFill>
                <a:highlight>
                  <a:srgbClr val="FFFFFE"/>
                </a:highlight>
                <a:latin typeface="Bookman Old Style" panose="02050604050505020204" pitchFamily="18" charset="0"/>
                <a:cs typeface="Arial"/>
                <a:sym typeface="Merriweather"/>
              </a:rPr>
              <a:t>The top 10 TV shows directors on Netflix doesn't feature directors with more than 3 TV Shows on the streaming service.</a:t>
            </a:r>
            <a:endParaRPr sz="1100" dirty="0">
              <a:solidFill>
                <a:srgbClr val="000000"/>
              </a:solidFill>
              <a:highlight>
                <a:srgbClr val="FFFFFE"/>
              </a:highlight>
              <a:latin typeface="Bookman Old Style" panose="02050604050505020204" pitchFamily="18" charset="0"/>
              <a:cs typeface="Arial"/>
              <a:sym typeface="Merriweather"/>
            </a:endParaRPr>
          </a:p>
          <a:p>
            <a:pPr marL="0" lvl="0" indent="0" algn="l" rtl="0">
              <a:lnSpc>
                <a:spcPct val="135714"/>
              </a:lnSpc>
              <a:spcBef>
                <a:spcPts val="0"/>
              </a:spcBef>
              <a:spcAft>
                <a:spcPts val="0"/>
              </a:spcAft>
              <a:buNone/>
            </a:pPr>
            <a:endParaRPr sz="1100" dirty="0">
              <a:solidFill>
                <a:srgbClr val="000000"/>
              </a:solidFill>
              <a:highlight>
                <a:srgbClr val="FFFFFE"/>
              </a:highlight>
              <a:latin typeface="Bookman Old Style" panose="02050604050505020204" pitchFamily="18" charset="0"/>
              <a:cs typeface="Arial"/>
              <a:sym typeface="Merriweather"/>
            </a:endParaRPr>
          </a:p>
          <a:p>
            <a:pPr marL="0" lvl="0" indent="0" algn="l" rtl="0">
              <a:lnSpc>
                <a:spcPct val="135714"/>
              </a:lnSpc>
              <a:spcBef>
                <a:spcPts val="0"/>
              </a:spcBef>
              <a:spcAft>
                <a:spcPts val="0"/>
              </a:spcAft>
              <a:buNone/>
            </a:pPr>
            <a:r>
              <a:rPr lang="en-GB" sz="1100" dirty="0">
                <a:solidFill>
                  <a:srgbClr val="000000"/>
                </a:solidFill>
                <a:highlight>
                  <a:srgbClr val="FFFFFE"/>
                </a:highlight>
                <a:latin typeface="Bookman Old Style" panose="02050604050505020204" pitchFamily="18" charset="0"/>
                <a:cs typeface="Arial"/>
                <a:sym typeface="Merriweather"/>
              </a:rPr>
              <a:t>Some of the biggest names of the industry like Steven Spielberg, Martin Scorsese and Jay Chapman feature in the list of top 10 movie directors on Netflix.</a:t>
            </a:r>
            <a:endParaRPr sz="1100" dirty="0">
              <a:solidFill>
                <a:srgbClr val="000000"/>
              </a:solidFill>
              <a:highlight>
                <a:srgbClr val="FFFFFE"/>
              </a:highlight>
              <a:latin typeface="Bookman Old Style" panose="02050604050505020204" pitchFamily="18" charset="0"/>
              <a:cs typeface="Arial"/>
              <a:sym typeface="Merriweathe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50" b="0">
                <a:latin typeface="Merriweather"/>
                <a:ea typeface="Merriweather"/>
                <a:cs typeface="Merriweather"/>
                <a:sym typeface="Merriweather"/>
              </a:rPr>
              <a:t>Conclusion</a:t>
            </a:r>
            <a:endParaRPr sz="2150" b="0">
              <a:latin typeface="Merriweather"/>
              <a:ea typeface="Merriweather"/>
              <a:cs typeface="Merriweather"/>
              <a:sym typeface="Merriweather"/>
            </a:endParaRPr>
          </a:p>
        </p:txBody>
      </p:sp>
      <p:sp>
        <p:nvSpPr>
          <p:cNvPr id="350" name="Google Shape;350;p56"/>
          <p:cNvSpPr txBox="1">
            <a:spLocks noGrp="1"/>
          </p:cNvSpPr>
          <p:nvPr>
            <p:ph type="body" idx="1"/>
          </p:nvPr>
        </p:nvSpPr>
        <p:spPr>
          <a:xfrm>
            <a:off x="311700" y="1019350"/>
            <a:ext cx="8520600" cy="33402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400" dirty="0">
                <a:solidFill>
                  <a:srgbClr val="000000"/>
                </a:solidFill>
                <a:highlight>
                  <a:srgbClr val="FFFFFE"/>
                </a:highlight>
                <a:latin typeface="Bookman Old Style" panose="02050604050505020204" pitchFamily="18" charset="0"/>
                <a:cs typeface="Arial"/>
                <a:sym typeface="Merriweather"/>
              </a:rPr>
              <a:t>A lot of Asian, perhaps East Asian actors feature on the list of top 10 actors/actresses for TV Shows on Netflix.</a:t>
            </a:r>
            <a:endParaRPr sz="1400" dirty="0">
              <a:solidFill>
                <a:srgbClr val="000000"/>
              </a:solidFill>
              <a:highlight>
                <a:srgbClr val="FFFFFE"/>
              </a:highlight>
              <a:latin typeface="Bookman Old Style" panose="02050604050505020204" pitchFamily="18" charset="0"/>
              <a:cs typeface="Arial"/>
              <a:sym typeface="Merriweather"/>
            </a:endParaRPr>
          </a:p>
          <a:p>
            <a:pPr marL="0" lvl="0" indent="0" algn="l" rtl="0">
              <a:lnSpc>
                <a:spcPct val="135714"/>
              </a:lnSpc>
              <a:spcBef>
                <a:spcPts val="0"/>
              </a:spcBef>
              <a:spcAft>
                <a:spcPts val="0"/>
              </a:spcAft>
              <a:buNone/>
            </a:pPr>
            <a:endParaRPr sz="1400" dirty="0">
              <a:solidFill>
                <a:srgbClr val="000000"/>
              </a:solidFill>
              <a:highlight>
                <a:srgbClr val="FFFFFE"/>
              </a:highlight>
              <a:latin typeface="Bookman Old Style" panose="02050604050505020204" pitchFamily="18" charset="0"/>
              <a:cs typeface="Arial"/>
              <a:sym typeface="Merriweather"/>
            </a:endParaRPr>
          </a:p>
          <a:p>
            <a:pPr marL="0" lvl="0" indent="0" algn="l" rtl="0">
              <a:lnSpc>
                <a:spcPct val="135714"/>
              </a:lnSpc>
              <a:spcBef>
                <a:spcPts val="0"/>
              </a:spcBef>
              <a:spcAft>
                <a:spcPts val="0"/>
              </a:spcAft>
              <a:buNone/>
            </a:pPr>
            <a:r>
              <a:rPr lang="en-GB" sz="1400" dirty="0">
                <a:solidFill>
                  <a:srgbClr val="000000"/>
                </a:solidFill>
                <a:highlight>
                  <a:srgbClr val="FFFFFE"/>
                </a:highlight>
                <a:latin typeface="Bookman Old Style" panose="02050604050505020204" pitchFamily="18" charset="0"/>
                <a:cs typeface="Arial"/>
                <a:sym typeface="Merriweather"/>
              </a:rPr>
              <a:t>The list of top 10 movies actors is full of A-listers from Bollywood, as expected given the number of movies from India on Netflix.</a:t>
            </a:r>
            <a:endParaRPr sz="1400" dirty="0">
              <a:solidFill>
                <a:srgbClr val="000000"/>
              </a:solidFill>
              <a:highlight>
                <a:srgbClr val="FFFFFE"/>
              </a:highlight>
              <a:latin typeface="Bookman Old Style" panose="02050604050505020204" pitchFamily="18" charset="0"/>
              <a:cs typeface="Arial"/>
              <a:sym typeface="Merriweather"/>
            </a:endParaRPr>
          </a:p>
          <a:p>
            <a:pPr marL="0" lvl="0" indent="0" algn="l" rtl="0">
              <a:lnSpc>
                <a:spcPct val="135714"/>
              </a:lnSpc>
              <a:spcBef>
                <a:spcPts val="0"/>
              </a:spcBef>
              <a:spcAft>
                <a:spcPts val="0"/>
              </a:spcAft>
              <a:buNone/>
            </a:pPr>
            <a:endParaRPr sz="1400" dirty="0">
              <a:solidFill>
                <a:srgbClr val="000000"/>
              </a:solidFill>
              <a:highlight>
                <a:srgbClr val="FFFFFE"/>
              </a:highlight>
              <a:latin typeface="Bookman Old Style" panose="02050604050505020204" pitchFamily="18" charset="0"/>
              <a:cs typeface="Arial"/>
              <a:sym typeface="Merriweather"/>
            </a:endParaRPr>
          </a:p>
          <a:p>
            <a:pPr marL="0" lvl="0" indent="0" algn="l" rtl="0">
              <a:lnSpc>
                <a:spcPct val="135714"/>
              </a:lnSpc>
              <a:spcBef>
                <a:spcPts val="0"/>
              </a:spcBef>
              <a:spcAft>
                <a:spcPts val="0"/>
              </a:spcAft>
              <a:buNone/>
            </a:pPr>
            <a:r>
              <a:rPr lang="en-GB" sz="1400" dirty="0">
                <a:solidFill>
                  <a:srgbClr val="000000"/>
                </a:solidFill>
                <a:highlight>
                  <a:srgbClr val="FFFFFE"/>
                </a:highlight>
                <a:latin typeface="Bookman Old Style" panose="02050604050505020204" pitchFamily="18" charset="0"/>
                <a:cs typeface="Arial"/>
                <a:sym typeface="Merriweather"/>
              </a:rPr>
              <a:t>Given our very low p-value, we had to reject the null hypothesis that there is difference in the TV ratings for Netflix's original and non-original contents. There is significant evidence to reject the null hypothesis.</a:t>
            </a:r>
            <a:endParaRPr sz="1400" dirty="0">
              <a:solidFill>
                <a:srgbClr val="000000"/>
              </a:solidFill>
              <a:highlight>
                <a:srgbClr val="FFFFFE"/>
              </a:highlight>
              <a:latin typeface="Bookman Old Style" panose="02050604050505020204" pitchFamily="18" charset="0"/>
              <a:cs typeface="Arial"/>
              <a:sym typeface="Merriweather"/>
            </a:endParaRPr>
          </a:p>
          <a:p>
            <a:pPr marL="0" lvl="0" indent="0" algn="l" rtl="0">
              <a:lnSpc>
                <a:spcPct val="135714"/>
              </a:lnSpc>
              <a:spcBef>
                <a:spcPts val="0"/>
              </a:spcBef>
              <a:spcAft>
                <a:spcPts val="0"/>
              </a:spcAft>
              <a:buNone/>
            </a:pPr>
            <a:endParaRPr sz="1400" dirty="0">
              <a:solidFill>
                <a:srgbClr val="000000"/>
              </a:solidFill>
              <a:highlight>
                <a:srgbClr val="FFFFFE"/>
              </a:highlight>
              <a:latin typeface="Bookman Old Style" panose="02050604050505020204" pitchFamily="18" charset="0"/>
              <a:cs typeface="Arial"/>
              <a:sym typeface="Merriweather"/>
            </a:endParaRPr>
          </a:p>
          <a:p>
            <a:pPr marL="0" lvl="0" indent="0" algn="l" rtl="0">
              <a:lnSpc>
                <a:spcPct val="135714"/>
              </a:lnSpc>
              <a:spcBef>
                <a:spcPts val="0"/>
              </a:spcBef>
              <a:spcAft>
                <a:spcPts val="0"/>
              </a:spcAft>
              <a:buNone/>
            </a:pPr>
            <a:r>
              <a:rPr lang="en-GB" sz="1400" dirty="0">
                <a:solidFill>
                  <a:srgbClr val="000000"/>
                </a:solidFill>
                <a:highlight>
                  <a:srgbClr val="FFFFFE"/>
                </a:highlight>
                <a:latin typeface="Bookman Old Style" panose="02050604050505020204" pitchFamily="18" charset="0"/>
                <a:cs typeface="Arial"/>
                <a:sym typeface="Merriweather"/>
              </a:rPr>
              <a:t>Since the p-value is very low, we will once again reject the null hypothesis that the duration of the Netflix Original movies and the other movies are not from two different distribution.</a:t>
            </a:r>
            <a:endParaRPr sz="1400" dirty="0">
              <a:solidFill>
                <a:srgbClr val="000000"/>
              </a:solidFill>
              <a:highlight>
                <a:srgbClr val="FFFFFE"/>
              </a:highlight>
              <a:latin typeface="Bookman Old Style" panose="02050604050505020204" pitchFamily="18" charset="0"/>
              <a:cs typeface="Arial"/>
              <a:sym typeface="Merriweathe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28587B"/>
        </a:solidFill>
        <a:effectLst/>
      </p:bgPr>
    </p:bg>
    <p:spTree>
      <p:nvGrpSpPr>
        <p:cNvPr id="1" name="Shape 354"/>
        <p:cNvGrpSpPr/>
        <p:nvPr/>
      </p:nvGrpSpPr>
      <p:grpSpPr>
        <a:xfrm>
          <a:off x="0" y="0"/>
          <a:ext cx="0" cy="0"/>
          <a:chOff x="0" y="0"/>
          <a:chExt cx="0" cy="0"/>
        </a:xfrm>
      </p:grpSpPr>
      <p:sp>
        <p:nvSpPr>
          <p:cNvPr id="355" name="Google Shape;355;p57"/>
          <p:cNvSpPr txBox="1">
            <a:spLocks noGrp="1"/>
          </p:cNvSpPr>
          <p:nvPr>
            <p:ph type="ctrTitle"/>
          </p:nvPr>
        </p:nvSpPr>
        <p:spPr>
          <a:xfrm>
            <a:off x="311700" y="1113700"/>
            <a:ext cx="8520600" cy="2690400"/>
          </a:xfrm>
          <a:prstGeom prst="rect">
            <a:avLst/>
          </a:prstGeom>
        </p:spPr>
        <p:txBody>
          <a:bodyPr spcFirstLastPara="1" wrap="square" lIns="91425" tIns="91425" rIns="91425" bIns="91425" anchor="ctr" anchorCtr="0">
            <a:normAutofit/>
          </a:bodyPr>
          <a:lstStyle/>
          <a:p>
            <a:pPr marL="0" lvl="0" indent="0" algn="ctr" rtl="0">
              <a:lnSpc>
                <a:spcPct val="115000"/>
              </a:lnSpc>
              <a:spcBef>
                <a:spcPts val="0"/>
              </a:spcBef>
              <a:spcAft>
                <a:spcPts val="0"/>
              </a:spcAft>
              <a:buNone/>
            </a:pPr>
            <a:r>
              <a:rPr lang="en-GB" sz="3600">
                <a:latin typeface="Merriweather"/>
                <a:ea typeface="Merriweather"/>
                <a:cs typeface="Merriweather"/>
                <a:sym typeface="Merriweather"/>
              </a:rPr>
              <a:t>Thank You</a:t>
            </a:r>
            <a:endParaRPr sz="3600">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b="0">
                <a:latin typeface="Merriweather"/>
                <a:ea typeface="Merriweather"/>
                <a:cs typeface="Merriweather"/>
                <a:sym typeface="Merriweather"/>
              </a:rPr>
              <a:t>Data summary</a:t>
            </a:r>
            <a:endParaRPr sz="2400"/>
          </a:p>
        </p:txBody>
      </p:sp>
      <p:sp>
        <p:nvSpPr>
          <p:cNvPr id="80" name="Google Shape;80;p17"/>
          <p:cNvSpPr txBox="1">
            <a:spLocks noGrp="1"/>
          </p:cNvSpPr>
          <p:nvPr>
            <p:ph type="body" idx="1"/>
          </p:nvPr>
        </p:nvSpPr>
        <p:spPr>
          <a:xfrm>
            <a:off x="311700" y="1228675"/>
            <a:ext cx="4211100" cy="33402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400" dirty="0">
                <a:solidFill>
                  <a:srgbClr val="000000"/>
                </a:solidFill>
                <a:highlight>
                  <a:srgbClr val="FFFFFE"/>
                </a:highlight>
                <a:latin typeface="Bookman Old Style" panose="02050604050505020204" pitchFamily="18" charset="0"/>
                <a:sym typeface="Merriweather"/>
              </a:rPr>
              <a:t>From the first look, the dataset will need some cleaning. </a:t>
            </a:r>
            <a:endParaRPr sz="1400" dirty="0">
              <a:solidFill>
                <a:srgbClr val="000000"/>
              </a:solidFill>
              <a:highlight>
                <a:srgbClr val="FFFFFE"/>
              </a:highlight>
              <a:latin typeface="Bookman Old Style" panose="02050604050505020204" pitchFamily="18" charset="0"/>
              <a:sym typeface="Merriweather"/>
            </a:endParaRPr>
          </a:p>
          <a:p>
            <a:pPr marL="0" lvl="0" indent="0" algn="l" rtl="0">
              <a:lnSpc>
                <a:spcPct val="135714"/>
              </a:lnSpc>
              <a:spcBef>
                <a:spcPts val="0"/>
              </a:spcBef>
              <a:spcAft>
                <a:spcPts val="0"/>
              </a:spcAft>
              <a:buNone/>
            </a:pPr>
            <a:endParaRPr sz="1400" dirty="0">
              <a:solidFill>
                <a:srgbClr val="000000"/>
              </a:solidFill>
              <a:highlight>
                <a:srgbClr val="FFFFFE"/>
              </a:highlight>
              <a:latin typeface="Bookman Old Style" panose="02050604050505020204" pitchFamily="18" charset="0"/>
              <a:sym typeface="Merriweather"/>
            </a:endParaRPr>
          </a:p>
          <a:p>
            <a:pPr marL="0" lvl="0" indent="0" algn="l" rtl="0">
              <a:lnSpc>
                <a:spcPct val="135714"/>
              </a:lnSpc>
              <a:spcBef>
                <a:spcPts val="0"/>
              </a:spcBef>
              <a:spcAft>
                <a:spcPts val="0"/>
              </a:spcAft>
              <a:buNone/>
            </a:pPr>
            <a:r>
              <a:rPr lang="en-GB" sz="1400" dirty="0">
                <a:solidFill>
                  <a:srgbClr val="000000"/>
                </a:solidFill>
                <a:highlight>
                  <a:srgbClr val="FFFFFE"/>
                </a:highlight>
                <a:latin typeface="Bookman Old Style" panose="02050604050505020204" pitchFamily="18" charset="0"/>
                <a:sym typeface="Merriweather"/>
              </a:rPr>
              <a:t>Apart from the missing values, we have also encountered some discrepancies in the values for some of the columns after going through the Sheet.</a:t>
            </a:r>
            <a:endParaRPr sz="1400" dirty="0">
              <a:solidFill>
                <a:srgbClr val="000000"/>
              </a:solidFill>
              <a:highlight>
                <a:srgbClr val="FFFFFE"/>
              </a:highlight>
              <a:latin typeface="Bookman Old Style" panose="02050604050505020204" pitchFamily="18" charset="0"/>
              <a:sym typeface="Merriweather"/>
            </a:endParaRPr>
          </a:p>
          <a:p>
            <a:pPr marL="0" lvl="0" indent="0" algn="l" rtl="0">
              <a:lnSpc>
                <a:spcPct val="135714"/>
              </a:lnSpc>
              <a:spcBef>
                <a:spcPts val="0"/>
              </a:spcBef>
              <a:spcAft>
                <a:spcPts val="0"/>
              </a:spcAft>
              <a:buNone/>
            </a:pPr>
            <a:endParaRPr sz="1400" dirty="0">
              <a:solidFill>
                <a:srgbClr val="000000"/>
              </a:solidFill>
              <a:highlight>
                <a:srgbClr val="FFFFFE"/>
              </a:highlight>
              <a:latin typeface="Bookman Old Style" panose="02050604050505020204" pitchFamily="18" charset="0"/>
              <a:sym typeface="Merriweather"/>
            </a:endParaRPr>
          </a:p>
          <a:p>
            <a:pPr marL="0" lvl="0" indent="0" algn="l" rtl="0">
              <a:lnSpc>
                <a:spcPct val="135714"/>
              </a:lnSpc>
              <a:spcBef>
                <a:spcPts val="0"/>
              </a:spcBef>
              <a:spcAft>
                <a:spcPts val="0"/>
              </a:spcAft>
              <a:buNone/>
            </a:pPr>
            <a:r>
              <a:rPr lang="en-GB" sz="1400" dirty="0">
                <a:solidFill>
                  <a:srgbClr val="000000"/>
                </a:solidFill>
                <a:highlight>
                  <a:srgbClr val="FFFFFE"/>
                </a:highlight>
                <a:latin typeface="Bookman Old Style" panose="02050604050505020204" pitchFamily="18" charset="0"/>
                <a:sym typeface="Merriweather"/>
              </a:rPr>
              <a:t>We have 7787 datapoints and 12 columns. Most of the variables are text data. Only release year is numeric, but it is also discrete in nature.</a:t>
            </a:r>
            <a:endParaRPr sz="1400" dirty="0">
              <a:solidFill>
                <a:srgbClr val="000000"/>
              </a:solidFill>
              <a:highlight>
                <a:srgbClr val="FFFFFE"/>
              </a:highlight>
              <a:latin typeface="Bookman Old Style" panose="02050604050505020204" pitchFamily="18" charset="0"/>
              <a:sym typeface="Merriweather"/>
            </a:endParaRPr>
          </a:p>
        </p:txBody>
      </p:sp>
      <p:pic>
        <p:nvPicPr>
          <p:cNvPr id="81" name="Google Shape;81;p17"/>
          <p:cNvPicPr preferRelativeResize="0"/>
          <p:nvPr/>
        </p:nvPicPr>
        <p:blipFill>
          <a:blip r:embed="rId3">
            <a:alphaModFix/>
          </a:blip>
          <a:stretch>
            <a:fillRect/>
          </a:stretch>
        </p:blipFill>
        <p:spPr>
          <a:xfrm>
            <a:off x="4522800" y="1304875"/>
            <a:ext cx="4539775" cy="3197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8587B"/>
        </a:solidFill>
        <a:effectLst/>
      </p:bgPr>
    </p:bg>
    <p:spTree>
      <p:nvGrpSpPr>
        <p:cNvPr id="1" name="Shape 85"/>
        <p:cNvGrpSpPr/>
        <p:nvPr/>
      </p:nvGrpSpPr>
      <p:grpSpPr>
        <a:xfrm>
          <a:off x="0" y="0"/>
          <a:ext cx="0" cy="0"/>
          <a:chOff x="0" y="0"/>
          <a:chExt cx="0" cy="0"/>
        </a:xfrm>
      </p:grpSpPr>
      <p:sp>
        <p:nvSpPr>
          <p:cNvPr id="86" name="Google Shape;86;p18"/>
          <p:cNvSpPr txBox="1">
            <a:spLocks noGrp="1"/>
          </p:cNvSpPr>
          <p:nvPr>
            <p:ph type="ctrTitle"/>
          </p:nvPr>
        </p:nvSpPr>
        <p:spPr>
          <a:xfrm>
            <a:off x="311700" y="1041125"/>
            <a:ext cx="8520600" cy="2690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4800">
                <a:latin typeface="Merriweather"/>
                <a:ea typeface="Merriweather"/>
                <a:cs typeface="Merriweather"/>
                <a:sym typeface="Merriweather"/>
              </a:rPr>
              <a:t>EDA</a:t>
            </a:r>
            <a:endParaRPr sz="4800">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50" b="0">
                <a:latin typeface="Merriweather"/>
                <a:ea typeface="Merriweather"/>
                <a:cs typeface="Merriweather"/>
                <a:sym typeface="Merriweather"/>
              </a:rPr>
              <a:t>What is the distribution of content type on Netflix?</a:t>
            </a:r>
            <a:endParaRPr sz="2400"/>
          </a:p>
        </p:txBody>
      </p:sp>
      <p:sp>
        <p:nvSpPr>
          <p:cNvPr id="92" name="Google Shape;92;p19"/>
          <p:cNvSpPr txBox="1">
            <a:spLocks noGrp="1"/>
          </p:cNvSpPr>
          <p:nvPr>
            <p:ph type="body" idx="1"/>
          </p:nvPr>
        </p:nvSpPr>
        <p:spPr>
          <a:xfrm>
            <a:off x="311700" y="1228675"/>
            <a:ext cx="4260300" cy="3340200"/>
          </a:xfrm>
          <a:prstGeom prst="rect">
            <a:avLst/>
          </a:prstGeom>
        </p:spPr>
        <p:txBody>
          <a:bodyPr spcFirstLastPara="1" wrap="square" lIns="91425" tIns="91425" rIns="91425" bIns="91425" anchor="ctr" anchorCtr="0">
            <a:normAutofit/>
          </a:bodyPr>
          <a:lstStyle/>
          <a:p>
            <a:pPr marL="0" lvl="0" indent="0" algn="l" rtl="0">
              <a:lnSpc>
                <a:spcPct val="135714"/>
              </a:lnSpc>
              <a:spcBef>
                <a:spcPts val="0"/>
              </a:spcBef>
              <a:spcAft>
                <a:spcPts val="0"/>
              </a:spcAft>
              <a:buNone/>
            </a:pPr>
            <a:r>
              <a:rPr lang="en-GB" sz="1400" dirty="0">
                <a:solidFill>
                  <a:srgbClr val="000000"/>
                </a:solidFill>
                <a:highlight>
                  <a:srgbClr val="FFFFFE"/>
                </a:highlight>
                <a:latin typeface="Bookman Old Style" panose="02050604050505020204" pitchFamily="18" charset="0"/>
                <a:sym typeface="Merriweather"/>
              </a:rPr>
              <a:t>There are more than double the amount of Movies than TV Shows on Netflix. </a:t>
            </a:r>
            <a:endParaRPr sz="1400" dirty="0">
              <a:solidFill>
                <a:srgbClr val="000000"/>
              </a:solidFill>
              <a:highlight>
                <a:srgbClr val="FFFFFE"/>
              </a:highlight>
              <a:latin typeface="Bookman Old Style" panose="02050604050505020204" pitchFamily="18" charset="0"/>
              <a:sym typeface="Merriweather"/>
            </a:endParaRPr>
          </a:p>
          <a:p>
            <a:pPr marL="0" lvl="0" indent="0" algn="l" rtl="0">
              <a:lnSpc>
                <a:spcPct val="135714"/>
              </a:lnSpc>
              <a:spcBef>
                <a:spcPts val="0"/>
              </a:spcBef>
              <a:spcAft>
                <a:spcPts val="0"/>
              </a:spcAft>
              <a:buNone/>
            </a:pPr>
            <a:endParaRPr sz="1400" dirty="0">
              <a:solidFill>
                <a:srgbClr val="000000"/>
              </a:solidFill>
              <a:highlight>
                <a:srgbClr val="FFFFFE"/>
              </a:highlight>
              <a:latin typeface="Bookman Old Style" panose="02050604050505020204" pitchFamily="18" charset="0"/>
              <a:sym typeface="Merriweather"/>
            </a:endParaRPr>
          </a:p>
          <a:p>
            <a:pPr marL="0" lvl="0" indent="0" algn="l" rtl="0">
              <a:lnSpc>
                <a:spcPct val="135714"/>
              </a:lnSpc>
              <a:spcBef>
                <a:spcPts val="0"/>
              </a:spcBef>
              <a:spcAft>
                <a:spcPts val="0"/>
              </a:spcAft>
              <a:buNone/>
            </a:pPr>
            <a:r>
              <a:rPr lang="en-GB" sz="1400" dirty="0">
                <a:solidFill>
                  <a:srgbClr val="000000"/>
                </a:solidFill>
                <a:highlight>
                  <a:srgbClr val="FFFFFE"/>
                </a:highlight>
                <a:latin typeface="Bookman Old Style" panose="02050604050505020204" pitchFamily="18" charset="0"/>
                <a:sym typeface="Merriweather"/>
              </a:rPr>
              <a:t>Movies account for 69.05% whereas TV Shows account for 30.95% of the dataset.</a:t>
            </a:r>
            <a:endParaRPr sz="1400" dirty="0">
              <a:solidFill>
                <a:srgbClr val="000000"/>
              </a:solidFill>
              <a:highlight>
                <a:srgbClr val="FFFFFE"/>
              </a:highlight>
              <a:latin typeface="Bookman Old Style" panose="02050604050505020204" pitchFamily="18" charset="0"/>
              <a:sym typeface="Merriweather"/>
            </a:endParaRPr>
          </a:p>
        </p:txBody>
      </p:sp>
      <p:pic>
        <p:nvPicPr>
          <p:cNvPr id="93" name="Google Shape;93;p19"/>
          <p:cNvPicPr preferRelativeResize="0"/>
          <p:nvPr/>
        </p:nvPicPr>
        <p:blipFill>
          <a:blip r:embed="rId3">
            <a:alphaModFix/>
          </a:blip>
          <a:stretch>
            <a:fillRect/>
          </a:stretch>
        </p:blipFill>
        <p:spPr>
          <a:xfrm>
            <a:off x="4963650" y="1102550"/>
            <a:ext cx="3585155" cy="3744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0">
                <a:latin typeface="Merriweather"/>
                <a:ea typeface="Merriweather"/>
                <a:cs typeface="Merriweather"/>
                <a:sym typeface="Merriweather"/>
              </a:rPr>
              <a:t>What are the top 20 dates when content were added on Netflix?</a:t>
            </a:r>
            <a:endParaRPr sz="1900" b="0">
              <a:latin typeface="Merriweather"/>
              <a:ea typeface="Merriweather"/>
              <a:cs typeface="Merriweather"/>
              <a:sym typeface="Merriweather"/>
            </a:endParaRPr>
          </a:p>
        </p:txBody>
      </p:sp>
      <p:sp>
        <p:nvSpPr>
          <p:cNvPr id="99" name="Google Shape;99;p20"/>
          <p:cNvSpPr txBox="1">
            <a:spLocks noGrp="1"/>
          </p:cNvSpPr>
          <p:nvPr>
            <p:ph type="body" idx="1"/>
          </p:nvPr>
        </p:nvSpPr>
        <p:spPr>
          <a:xfrm>
            <a:off x="1" y="4148250"/>
            <a:ext cx="9144000" cy="8010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400" dirty="0">
                <a:solidFill>
                  <a:srgbClr val="000000"/>
                </a:solidFill>
                <a:highlight>
                  <a:srgbClr val="FFFFFE"/>
                </a:highlight>
                <a:latin typeface="Bookman Old Style" panose="02050604050505020204" pitchFamily="18" charset="0"/>
                <a:sym typeface="Merriweather"/>
              </a:rPr>
              <a:t>If we look at the distribution of the dates when the contents were added, the second half of a year (the holiday period) is usually when they add the content and it is either on the 1st or the 15th or the 31st.</a:t>
            </a:r>
            <a:endParaRPr sz="1400" dirty="0">
              <a:solidFill>
                <a:srgbClr val="000000"/>
              </a:solidFill>
              <a:highlight>
                <a:srgbClr val="FFFFFE"/>
              </a:highlight>
              <a:latin typeface="Bookman Old Style" panose="02050604050505020204" pitchFamily="18" charset="0"/>
              <a:sym typeface="Merriweather"/>
            </a:endParaRPr>
          </a:p>
        </p:txBody>
      </p:sp>
      <p:pic>
        <p:nvPicPr>
          <p:cNvPr id="100" name="Google Shape;100;p20"/>
          <p:cNvPicPr preferRelativeResize="0"/>
          <p:nvPr/>
        </p:nvPicPr>
        <p:blipFill>
          <a:blip r:embed="rId3">
            <a:alphaModFix/>
          </a:blip>
          <a:stretch>
            <a:fillRect/>
          </a:stretch>
        </p:blipFill>
        <p:spPr>
          <a:xfrm>
            <a:off x="2361387" y="909825"/>
            <a:ext cx="4421225" cy="31272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900" b="0">
                <a:solidFill>
                  <a:srgbClr val="000000"/>
                </a:solidFill>
                <a:highlight>
                  <a:srgbClr val="FFFFFE"/>
                </a:highlight>
                <a:latin typeface="Merriweather"/>
                <a:ea typeface="Merriweather"/>
                <a:cs typeface="Merriweather"/>
                <a:sym typeface="Merriweather"/>
              </a:rPr>
              <a:t>Which are the top 10 countries for content production on Netflix?</a:t>
            </a:r>
            <a:endParaRPr sz="1900">
              <a:solidFill>
                <a:srgbClr val="000000"/>
              </a:solidFill>
              <a:latin typeface="Merriweather"/>
              <a:ea typeface="Merriweather"/>
              <a:cs typeface="Merriweather"/>
              <a:sym typeface="Merriweather"/>
            </a:endParaRPr>
          </a:p>
        </p:txBody>
      </p:sp>
      <p:sp>
        <p:nvSpPr>
          <p:cNvPr id="106" name="Google Shape;106;p21"/>
          <p:cNvSpPr txBox="1">
            <a:spLocks noGrp="1"/>
          </p:cNvSpPr>
          <p:nvPr>
            <p:ph type="body" idx="1"/>
          </p:nvPr>
        </p:nvSpPr>
        <p:spPr>
          <a:xfrm>
            <a:off x="0" y="3488950"/>
            <a:ext cx="9144000" cy="1361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400" dirty="0">
                <a:solidFill>
                  <a:srgbClr val="000000"/>
                </a:solidFill>
                <a:highlight>
                  <a:srgbClr val="FFFFFE"/>
                </a:highlight>
                <a:latin typeface="Bookman Old Style" panose="02050604050505020204" pitchFamily="18" charset="0"/>
                <a:sym typeface="Merriweather"/>
              </a:rPr>
              <a:t>United States has the highest number of contents produced and it is three times in numbers when compared with the next best in line, India.</a:t>
            </a:r>
            <a:endParaRPr sz="1400" dirty="0">
              <a:solidFill>
                <a:srgbClr val="000000"/>
              </a:solidFill>
              <a:highlight>
                <a:srgbClr val="FFFFFE"/>
              </a:highlight>
              <a:latin typeface="Bookman Old Style" panose="02050604050505020204" pitchFamily="18" charset="0"/>
              <a:sym typeface="Merriweather"/>
            </a:endParaRPr>
          </a:p>
          <a:p>
            <a:pPr marL="0" lvl="0" indent="0" algn="l" rtl="0">
              <a:lnSpc>
                <a:spcPct val="100000"/>
              </a:lnSpc>
              <a:spcBef>
                <a:spcPts val="0"/>
              </a:spcBef>
              <a:spcAft>
                <a:spcPts val="0"/>
              </a:spcAft>
              <a:buNone/>
            </a:pPr>
            <a:endParaRPr sz="1400" dirty="0">
              <a:solidFill>
                <a:srgbClr val="000000"/>
              </a:solidFill>
              <a:highlight>
                <a:srgbClr val="FFFFFE"/>
              </a:highlight>
              <a:latin typeface="Bookman Old Style" panose="02050604050505020204" pitchFamily="18" charset="0"/>
              <a:sym typeface="Merriweather"/>
            </a:endParaRPr>
          </a:p>
          <a:p>
            <a:pPr marL="0" lvl="0" indent="0" algn="l" rtl="0">
              <a:lnSpc>
                <a:spcPct val="100000"/>
              </a:lnSpc>
              <a:spcBef>
                <a:spcPts val="0"/>
              </a:spcBef>
              <a:spcAft>
                <a:spcPts val="0"/>
              </a:spcAft>
              <a:buNone/>
            </a:pPr>
            <a:r>
              <a:rPr lang="en-GB" sz="1400" dirty="0">
                <a:solidFill>
                  <a:srgbClr val="000000"/>
                </a:solidFill>
                <a:highlight>
                  <a:srgbClr val="FFFFFE"/>
                </a:highlight>
                <a:latin typeface="Bookman Old Style" panose="02050604050505020204" pitchFamily="18" charset="0"/>
                <a:sym typeface="Merriweather"/>
              </a:rPr>
              <a:t>Countries generally focus a lot on movies, but there are exceptions. East Asian countries like Japan and South Korea produce more TV Shows than movies.</a:t>
            </a:r>
            <a:endParaRPr sz="1400" dirty="0">
              <a:solidFill>
                <a:srgbClr val="000000"/>
              </a:solidFill>
              <a:highlight>
                <a:srgbClr val="FFFFFE"/>
              </a:highlight>
              <a:latin typeface="Bookman Old Style" panose="02050604050505020204" pitchFamily="18" charset="0"/>
              <a:sym typeface="Merriweather"/>
            </a:endParaRPr>
          </a:p>
          <a:p>
            <a:pPr marL="0" lvl="0" indent="0" algn="l" rtl="0">
              <a:lnSpc>
                <a:spcPct val="100000"/>
              </a:lnSpc>
              <a:spcBef>
                <a:spcPts val="0"/>
              </a:spcBef>
              <a:spcAft>
                <a:spcPts val="0"/>
              </a:spcAft>
              <a:buNone/>
            </a:pPr>
            <a:endParaRPr sz="1400" dirty="0">
              <a:solidFill>
                <a:srgbClr val="000000"/>
              </a:solidFill>
              <a:highlight>
                <a:srgbClr val="FFFFFE"/>
              </a:highlight>
              <a:latin typeface="Bookman Old Style" panose="02050604050505020204" pitchFamily="18" charset="0"/>
              <a:sym typeface="Merriweather"/>
            </a:endParaRPr>
          </a:p>
          <a:p>
            <a:pPr marL="0" lvl="0" indent="0" algn="l" rtl="0">
              <a:lnSpc>
                <a:spcPct val="100000"/>
              </a:lnSpc>
              <a:spcBef>
                <a:spcPts val="0"/>
              </a:spcBef>
              <a:spcAft>
                <a:spcPts val="0"/>
              </a:spcAft>
              <a:buNone/>
            </a:pPr>
            <a:r>
              <a:rPr lang="en-GB" sz="1400" dirty="0">
                <a:solidFill>
                  <a:srgbClr val="000000"/>
                </a:solidFill>
                <a:highlight>
                  <a:srgbClr val="FFFFFE"/>
                </a:highlight>
                <a:latin typeface="Bookman Old Style" panose="02050604050505020204" pitchFamily="18" charset="0"/>
                <a:sym typeface="Merriweather"/>
              </a:rPr>
              <a:t>Whereas, a country like India could do a lot better in the TV Shows domain.</a:t>
            </a:r>
            <a:endParaRPr sz="1400" dirty="0">
              <a:solidFill>
                <a:srgbClr val="000000"/>
              </a:solidFill>
              <a:highlight>
                <a:srgbClr val="FFFFFE"/>
              </a:highlight>
              <a:latin typeface="Bookman Old Style" panose="02050604050505020204" pitchFamily="18" charset="0"/>
              <a:sym typeface="Merriweather"/>
            </a:endParaRPr>
          </a:p>
        </p:txBody>
      </p:sp>
      <p:pic>
        <p:nvPicPr>
          <p:cNvPr id="107" name="Google Shape;107;p21"/>
          <p:cNvPicPr preferRelativeResize="0"/>
          <p:nvPr/>
        </p:nvPicPr>
        <p:blipFill>
          <a:blip r:embed="rId3">
            <a:alphaModFix/>
          </a:blip>
          <a:stretch>
            <a:fillRect/>
          </a:stretch>
        </p:blipFill>
        <p:spPr>
          <a:xfrm>
            <a:off x="2360550" y="887375"/>
            <a:ext cx="4422901" cy="2524424"/>
          </a:xfrm>
          <a:prstGeom prst="rect">
            <a:avLst/>
          </a:prstGeom>
          <a:noFill/>
          <a:ln>
            <a:noFill/>
          </a:ln>
        </p:spPr>
      </p:pic>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themeOverride>
</file>

<file path=docProps/app.xml><?xml version="1.0" encoding="utf-8"?>
<Properties xmlns="http://schemas.openxmlformats.org/officeDocument/2006/extended-properties" xmlns:vt="http://schemas.openxmlformats.org/officeDocument/2006/docPropsVTypes">
  <Template/>
  <TotalTime>81</TotalTime>
  <Words>2865</Words>
  <Application>Microsoft Office PowerPoint</Application>
  <PresentationFormat>On-screen Show (16:9)</PresentationFormat>
  <Paragraphs>177</Paragraphs>
  <Slides>45</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Amatic SC</vt:lpstr>
      <vt:lpstr>Bookman Old Style</vt:lpstr>
      <vt:lpstr>Merriweather</vt:lpstr>
      <vt:lpstr>Source Code Pro</vt:lpstr>
      <vt:lpstr>Beach Day</vt:lpstr>
      <vt:lpstr>Capstone Project Netflix Movies and TV Shows Clustering</vt:lpstr>
      <vt:lpstr>Points for discussion</vt:lpstr>
      <vt:lpstr>Know The Project</vt:lpstr>
      <vt:lpstr>Problem Statement</vt:lpstr>
      <vt:lpstr>Data summary</vt:lpstr>
      <vt:lpstr>EDA</vt:lpstr>
      <vt:lpstr>What is the distribution of content type on Netflix?</vt:lpstr>
      <vt:lpstr>What are the top 20 dates when content were added on Netflix?</vt:lpstr>
      <vt:lpstr>Which are the top 10 countries for content production on Netflix?</vt:lpstr>
      <vt:lpstr>What is the distribution of the type of content for the different years?</vt:lpstr>
      <vt:lpstr>What is the distribution of type of content added for different months?</vt:lpstr>
      <vt:lpstr>Which are the days of the week with most content added?</vt:lpstr>
      <vt:lpstr>What is the trend in the contents released wrt the different years?</vt:lpstr>
      <vt:lpstr>What is the distribution of TV ratings among the content on Netflix?</vt:lpstr>
      <vt:lpstr>What is the distribution of the number of seasons for TV shows on Netflix?</vt:lpstr>
      <vt:lpstr>What is the distribution of duration of movies on Netflix?</vt:lpstr>
      <vt:lpstr>What are the top 10 genres on Netflix?</vt:lpstr>
      <vt:lpstr>Who are the top 10 directors of TV Shows on Netflix?</vt:lpstr>
      <vt:lpstr>Who are the top 10 directors for movies on Netflix?</vt:lpstr>
      <vt:lpstr>Who are the top 10 actors/actresses for TV Shows on Netflix?</vt:lpstr>
      <vt:lpstr>Who are the top 10 actors/actresses for movies on Netflix?</vt:lpstr>
      <vt:lpstr>Hypothesis Testing</vt:lpstr>
      <vt:lpstr>Preparing the dataset</vt:lpstr>
      <vt:lpstr>Hypothesis Testing - 1: Relation between Originals and TV ratings</vt:lpstr>
      <vt:lpstr>Hypothesis Testing - 2: Checking the difference in duration of Netflix Originals Movies and other movies</vt:lpstr>
      <vt:lpstr>Feature Engineering &amp; Data Pre-Processing</vt:lpstr>
      <vt:lpstr>Dealing with Outliers and Null Values</vt:lpstr>
      <vt:lpstr>Categorical Encoding and Data Scaling</vt:lpstr>
      <vt:lpstr>Combining Text Data, Lowering Case and Removing Stopwords</vt:lpstr>
      <vt:lpstr>Removing Punctuations and Stemming</vt:lpstr>
      <vt:lpstr>Text Vectorisation and Dimensionality Reduction</vt:lpstr>
      <vt:lpstr>Model Building</vt:lpstr>
      <vt:lpstr>K Means Clustering </vt:lpstr>
      <vt:lpstr>K Means Clustering</vt:lpstr>
      <vt:lpstr>K Means - Clusters Analysis</vt:lpstr>
      <vt:lpstr>Hierarchical Clustering</vt:lpstr>
      <vt:lpstr>Hierarchical Clustering</vt:lpstr>
      <vt:lpstr>Hierarchical Clustering - Cluster Analysis</vt:lpstr>
      <vt:lpstr>Final Model</vt:lpstr>
      <vt:lpstr>Conclusion</vt:lpstr>
      <vt:lpstr>Conclusion</vt:lpstr>
      <vt:lpstr>Conclusion</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Netflix Movies and TV Shows Clustering</dc:title>
  <cp:lastModifiedBy>ADMIN</cp:lastModifiedBy>
  <cp:revision>9</cp:revision>
  <dcterms:modified xsi:type="dcterms:W3CDTF">2023-04-02T06:52:09Z</dcterms:modified>
</cp:coreProperties>
</file>