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08E2F"/>
    <a:srgbClr val="E09135"/>
    <a:srgbClr val="FFFFFF"/>
    <a:srgbClr val="DC8623"/>
    <a:srgbClr val="DB8522"/>
    <a:srgbClr val="4D4D4D"/>
    <a:srgbClr val="EB6500"/>
    <a:srgbClr val="53565A"/>
    <a:srgbClr val="FF9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8EC16-7612-48F2-BD7E-AB7620736A0A}" v="99" dt="2022-03-30T08:57:4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3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C9F2AD-ACD9-4F52-8557-48C099C60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5BD4B-9B5A-4159-B729-CBA6AE207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7D2E7-9FC7-4207-9062-A3303B7838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4C69D-016E-496D-B1AA-E9EE96139D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0A3E-29D3-4009-A482-439DDE028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28DA-F324-4659-A143-8781AC34D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614FD1-D902-4A59-BCAB-4AA8AF3D908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A4AD1CF-AA6C-4924-8675-811F23CE0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"/>
            <a:ext cx="9144000" cy="685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EB6C-4AC4-41A2-8F72-A329B2E1580B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B9DDB9-4BD9-4BCF-86A4-772414CF0629}"/>
              </a:ext>
            </a:extLst>
          </p:cNvPr>
          <p:cNvGrpSpPr/>
          <p:nvPr userDrawn="1"/>
        </p:nvGrpSpPr>
        <p:grpSpPr>
          <a:xfrm>
            <a:off x="-72699" y="-3125"/>
            <a:ext cx="1374756" cy="1441923"/>
            <a:chOff x="-113156" y="25300"/>
            <a:chExt cx="1332205" cy="1441923"/>
          </a:xfrm>
        </p:grpSpPr>
        <p:sp>
          <p:nvSpPr>
            <p:cNvPr id="7" name="Rectangle: Rounded Corners 35">
              <a:extLst>
                <a:ext uri="{FF2B5EF4-FFF2-40B4-BE49-F238E27FC236}">
                  <a16:creationId xmlns:a16="http://schemas.microsoft.com/office/drawing/2014/main" id="{7957AE27-1DC8-4907-8AB1-2560A90A543A}"/>
                </a:ext>
              </a:extLst>
            </p:cNvPr>
            <p:cNvSpPr/>
            <p:nvPr/>
          </p:nvSpPr>
          <p:spPr>
            <a:xfrm>
              <a:off x="-43557" y="25300"/>
              <a:ext cx="1262606" cy="1441923"/>
            </a:xfrm>
            <a:prstGeom prst="roundRect">
              <a:avLst>
                <a:gd name="adj" fmla="val 0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2" descr="Data Mining. Concepts and Techniques, 3rd Edition (The Morgan Kaufmann  Series in Data Management Systems)">
              <a:extLst>
                <a:ext uri="{FF2B5EF4-FFF2-40B4-BE49-F238E27FC236}">
                  <a16:creationId xmlns:a16="http://schemas.microsoft.com/office/drawing/2014/main" id="{9E395FDB-906D-4C55-85C3-0A95428EB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87" r="-1"/>
            <a:stretch/>
          </p:blipFill>
          <p:spPr bwMode="auto">
            <a:xfrm>
              <a:off x="-113156" y="357913"/>
              <a:ext cx="1317458" cy="77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3EE6A-8657-4A6B-87F7-02627342A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6487" y="1788690"/>
            <a:ext cx="3731741" cy="261610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i="1" dirty="0">
                <a:solidFill>
                  <a:srgbClr val="53565A"/>
                </a:solidFill>
                <a:latin typeface="+mj-lt"/>
              </a:rPr>
              <a:t>Wen-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mei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 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Hwu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, David Kirk, Izzat El Hajj</a:t>
            </a:r>
            <a:endParaRPr lang="en-US" sz="1100" i="1" dirty="0">
              <a:solidFill>
                <a:srgbClr val="53565A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523CE-3289-4AA1-A7D0-4D0378C02A45}"/>
              </a:ext>
            </a:extLst>
          </p:cNvPr>
          <p:cNvCxnSpPr/>
          <p:nvPr userDrawn="1"/>
        </p:nvCxnSpPr>
        <p:spPr>
          <a:xfrm>
            <a:off x="2360588" y="1928406"/>
            <a:ext cx="275899" cy="0"/>
          </a:xfrm>
          <a:prstGeom prst="line">
            <a:avLst/>
          </a:prstGeom>
          <a:ln w="19050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B1CFD73-162D-4195-B0FC-38DEE1069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1299246" y="1441973"/>
            <a:ext cx="7844400" cy="15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7728A-41A1-445F-A9FF-56DF9F9BB7F1}"/>
              </a:ext>
            </a:extLst>
          </p:cNvPr>
          <p:cNvSpPr txBox="1"/>
          <p:nvPr userDrawn="1"/>
        </p:nvSpPr>
        <p:spPr bwMode="auto">
          <a:xfrm>
            <a:off x="1567422" y="1743145"/>
            <a:ext cx="56796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bg1"/>
                </a:solidFill>
              </a:rPr>
              <a:t>Programming Massively Parallel Processors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15409-9B9B-4DB6-906D-C53B1CDED403}"/>
              </a:ext>
            </a:extLst>
          </p:cNvPr>
          <p:cNvSpPr txBox="1"/>
          <p:nvPr userDrawn="1"/>
        </p:nvSpPr>
        <p:spPr>
          <a:xfrm>
            <a:off x="1567421" y="2143201"/>
            <a:ext cx="220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+mj-lt"/>
              </a:rPr>
              <a:t>A Hands-on Approach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4E5FD-D2A2-4A68-8897-43FA77D6453D}"/>
              </a:ext>
            </a:extLst>
          </p:cNvPr>
          <p:cNvSpPr/>
          <p:nvPr userDrawn="1"/>
        </p:nvSpPr>
        <p:spPr>
          <a:xfrm>
            <a:off x="1299245" y="3024958"/>
            <a:ext cx="7836105" cy="60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</a:p>
        </p:txBody>
      </p:sp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B3A55CF-D158-4A58-A4DE-DEEA1CF107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3" y="4445883"/>
            <a:ext cx="4410075" cy="19526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715CF1CF-E105-4089-BA77-56B70A742ECB}"/>
              </a:ext>
            </a:extLst>
          </p:cNvPr>
          <p:cNvSpPr/>
          <p:nvPr userDrawn="1"/>
        </p:nvSpPr>
        <p:spPr>
          <a:xfrm rot="13500000">
            <a:off x="2939485" y="3242288"/>
            <a:ext cx="140020" cy="140020"/>
          </a:xfrm>
          <a:prstGeom prst="corner">
            <a:avLst>
              <a:gd name="adj1" fmla="val 27650"/>
              <a:gd name="adj2" fmla="val 25788"/>
            </a:avLst>
          </a:prstGeom>
          <a:solidFill>
            <a:srgbClr val="DB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28E1F-54E8-4389-82DD-5CF4C77F4AB0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83DB60B-7D3C-470B-9BE6-C4062D6A1D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2" y="3636069"/>
            <a:ext cx="2232972" cy="2762439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21B15398-A182-4C0B-854E-654EA8B5B28D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98575" y="3011550"/>
            <a:ext cx="1611556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146829" y="3011550"/>
            <a:ext cx="5898609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879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0D1EB3-9074-4E31-9DCF-ADFD596A7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672" y="838072"/>
            <a:ext cx="8464802" cy="558463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17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14897"/>
            <a:ext cx="3868340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48402"/>
            <a:ext cx="3868340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14897"/>
            <a:ext cx="3887391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48402"/>
            <a:ext cx="3887391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451918C-3068-494B-B756-EB2CEF6603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538866"/>
            <a:ext cx="3013881" cy="133443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31DF901C-E89A-4945-9091-D20419752365}"/>
              </a:ext>
            </a:extLst>
          </p:cNvPr>
          <p:cNvSpPr/>
          <p:nvPr userDrawn="1"/>
        </p:nvSpPr>
        <p:spPr>
          <a:xfrm>
            <a:off x="6914848" y="4280108"/>
            <a:ext cx="2226852" cy="2533254"/>
          </a:xfrm>
          <a:custGeom>
            <a:avLst/>
            <a:gdLst>
              <a:gd name="connsiteX0" fmla="*/ 0 w 4572000"/>
              <a:gd name="connsiteY0" fmla="*/ 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  <a:gd name="connsiteX4" fmla="*/ 0 w 4572000"/>
              <a:gd name="connsiteY4" fmla="*/ 0 h 3429000"/>
              <a:gd name="connsiteX0" fmla="*/ 0 w 4572000"/>
              <a:gd name="connsiteY0" fmla="*/ 342900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E801F-3FA2-4ED1-804F-E330EBA74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4554" r="77" b="59326"/>
          <a:stretch/>
        </p:blipFill>
        <p:spPr>
          <a:xfrm>
            <a:off x="930683" y="-1553"/>
            <a:ext cx="8211017" cy="511200"/>
          </a:xfrm>
          <a:prstGeom prst="rect">
            <a:avLst/>
          </a:prstGeom>
        </p:spPr>
      </p:pic>
      <p:pic>
        <p:nvPicPr>
          <p:cNvPr id="8" name="Picture 2" descr="Data Mining. Concepts and Techniques, 3rd Edition (The Morgan Kaufmann  Series in Data Management Systems)">
            <a:extLst>
              <a:ext uri="{FF2B5EF4-FFF2-40B4-BE49-F238E27FC236}">
                <a16:creationId xmlns:a16="http://schemas.microsoft.com/office/drawing/2014/main" id="{A52DA9B2-CDDD-4030-BA37-75FEC690A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682" cy="5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92C0D8-7584-4BDC-BE7D-11D53629CF58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D6273C-93F4-4ED4-A1B6-1578A4766C97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B0C97-5D7F-45E4-B756-6265FC57D53E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7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 Architecture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3831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Why SIMD?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 of SIMD:</a:t>
            </a:r>
          </a:p>
          <a:p>
            <a:pPr lvl="1"/>
            <a:r>
              <a:rPr lang="en-US" dirty="0"/>
              <a:t>Share the same instruction fetch/dispatch unit across multiple execution units (cores)</a:t>
            </a:r>
          </a:p>
          <a:p>
            <a:pPr lvl="2"/>
            <a:r>
              <a:rPr lang="en-US" dirty="0"/>
              <a:t>i.e., amortizes the cost of control across more execution units</a:t>
            </a:r>
          </a:p>
        </p:txBody>
      </p:sp>
    </p:spTree>
    <p:extLst>
      <p:ext uri="{BB962C8B-B14F-4D97-AF65-F5344CB8AC3E}">
        <p14:creationId xmlns:p14="http://schemas.microsoft.com/office/powerpoint/2010/main" val="25554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Real Stuff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4" y="887090"/>
            <a:ext cx="4097896" cy="5471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4048" y="5977196"/>
            <a:ext cx="2537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NVIDIA Tesla V100 GPU Architecture,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8664" y="947310"/>
            <a:ext cx="4542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Volta V100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 has 64 FP32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Organized into 4 processing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processing block has 16 cores that share a dispatch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warp is executed by one processing block</a:t>
            </a:r>
          </a:p>
        </p:txBody>
      </p:sp>
    </p:spTree>
    <p:extLst>
      <p:ext uri="{BB962C8B-B14F-4D97-AF65-F5344CB8AC3E}">
        <p14:creationId xmlns:p14="http://schemas.microsoft.com/office/powerpoint/2010/main" val="14131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Why SIMD?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Advantage of SIMD: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 the same instruction fetch/dispatch unit across multiple execution units (cores)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i.e., amortizes the cost of control across more execution units</a:t>
            </a:r>
          </a:p>
          <a:p>
            <a:endParaRPr lang="en-US" sz="1400" dirty="0"/>
          </a:p>
          <a:p>
            <a:r>
              <a:rPr lang="en-US" dirty="0"/>
              <a:t>Disadvantage of SIMD:</a:t>
            </a:r>
          </a:p>
          <a:p>
            <a:pPr lvl="1"/>
            <a:r>
              <a:rPr lang="en-US" dirty="0"/>
              <a:t>Different threads taking different execution paths result in </a:t>
            </a:r>
            <a:r>
              <a:rPr lang="en-US" b="1" dirty="0">
                <a:solidFill>
                  <a:schemeClr val="accent5"/>
                </a:solidFill>
              </a:rPr>
              <a:t>control divergence</a:t>
            </a:r>
            <a:endParaRPr lang="en-US" dirty="0">
              <a:solidFill>
                <a:schemeClr val="accent5"/>
              </a:solidFill>
            </a:endParaRPr>
          </a:p>
          <a:p>
            <a:pPr lvl="2"/>
            <a:r>
              <a:rPr lang="en-US" dirty="0"/>
              <a:t>Warp does a pass over each unique execution path</a:t>
            </a:r>
          </a:p>
          <a:p>
            <a:pPr lvl="2"/>
            <a:r>
              <a:rPr lang="en-US" dirty="0"/>
              <a:t>In each pass, threads taking the path execute while others are disabled</a:t>
            </a:r>
          </a:p>
          <a:p>
            <a:pPr lvl="1"/>
            <a:r>
              <a:rPr lang="en-US" dirty="0"/>
              <a:t>The percentage of threads/cores enabled during SIMD execution is called the </a:t>
            </a:r>
            <a:r>
              <a:rPr lang="en-US" b="1" dirty="0">
                <a:solidFill>
                  <a:schemeClr val="accent5"/>
                </a:solidFill>
              </a:rPr>
              <a:t>SIMD efficiency</a:t>
            </a:r>
          </a:p>
        </p:txBody>
      </p:sp>
    </p:spTree>
    <p:extLst>
      <p:ext uri="{BB962C8B-B14F-4D97-AF65-F5344CB8AC3E}">
        <p14:creationId xmlns:p14="http://schemas.microsoft.com/office/powerpoint/2010/main" val="7688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Control Divergence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605" y="2678421"/>
            <a:ext cx="3616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6039" y="1240327"/>
            <a:ext cx="2973891" cy="1342401"/>
            <a:chOff x="5524390" y="2202561"/>
            <a:chExt cx="2973891" cy="1342401"/>
          </a:xfrm>
        </p:grpSpPr>
        <p:sp>
          <p:nvSpPr>
            <p:cNvPr id="5" name="Freeform 4"/>
            <p:cNvSpPr/>
            <p:nvPr/>
          </p:nvSpPr>
          <p:spPr>
            <a:xfrm>
              <a:off x="559915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97172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344295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16867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89439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6201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3458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207152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24390" y="2202561"/>
              <a:ext cx="297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0   1   2   3   23  24  25  31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09286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0963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40903" y="1627796"/>
            <a:ext cx="331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Example 1:</a:t>
            </a:r>
            <a:r>
              <a:rPr lang="en-US" dirty="0"/>
              <a:t> Threads take different branches of a conditional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8856" y="3089383"/>
            <a:ext cx="1820544" cy="118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4278096"/>
            <a:ext cx="1095596" cy="11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0800" y="3236486"/>
            <a:ext cx="2730142" cy="914400"/>
            <a:chOff x="5599151" y="2447682"/>
            <a:chExt cx="2730142" cy="1097280"/>
          </a:xfrm>
        </p:grpSpPr>
        <p:sp>
          <p:nvSpPr>
            <p:cNvPr id="28" name="Freeform 27"/>
            <p:cNvSpPr/>
            <p:nvPr/>
          </p:nvSpPr>
          <p:spPr>
            <a:xfrm>
              <a:off x="559915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97172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344295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716867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089439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46201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83458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207152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9286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0963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50800" y="4421467"/>
            <a:ext cx="2730142" cy="914400"/>
            <a:chOff x="5599151" y="2447682"/>
            <a:chExt cx="2730142" cy="1097280"/>
          </a:xfrm>
        </p:grpSpPr>
        <p:sp>
          <p:nvSpPr>
            <p:cNvPr id="41" name="Freeform 40"/>
            <p:cNvSpPr/>
            <p:nvPr/>
          </p:nvSpPr>
          <p:spPr>
            <a:xfrm>
              <a:off x="559915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597172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344295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6716867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7089439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46201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3458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8207152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9286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20963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629400" y="3089383"/>
            <a:ext cx="1095596" cy="1188727"/>
          </a:xfrm>
          <a:prstGeom prst="rect">
            <a:avLst/>
          </a:prstGeom>
          <a:solidFill>
            <a:schemeClr val="accent6">
              <a:lumMod val="20000"/>
              <a:lumOff val="8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inactive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8856" y="4278098"/>
            <a:ext cx="1820544" cy="1188725"/>
          </a:xfrm>
          <a:prstGeom prst="rect">
            <a:avLst/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inactive</a:t>
            </a:r>
            <a:endParaRPr 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8855" y="2640166"/>
            <a:ext cx="2916199" cy="459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8855" y="5435728"/>
            <a:ext cx="2916199" cy="4599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83463" y="2610646"/>
            <a:ext cx="2664817" cy="435552"/>
            <a:chOff x="5631814" y="2258434"/>
            <a:chExt cx="2664817" cy="1286528"/>
          </a:xfrm>
        </p:grpSpPr>
        <p:sp>
          <p:nvSpPr>
            <p:cNvPr id="52" name="Freeform 51"/>
            <p:cNvSpPr/>
            <p:nvPr/>
          </p:nvSpPr>
          <p:spPr>
            <a:xfrm>
              <a:off x="5631814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004386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6376958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749530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122102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94674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867246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8239815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09286" y="2258434"/>
              <a:ext cx="343364" cy="109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20963" y="2258434"/>
              <a:ext cx="343364" cy="109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75898" y="5422345"/>
            <a:ext cx="2664817" cy="435552"/>
            <a:chOff x="5631814" y="2258434"/>
            <a:chExt cx="2664817" cy="1286528"/>
          </a:xfrm>
        </p:grpSpPr>
        <p:sp>
          <p:nvSpPr>
            <p:cNvPr id="63" name="Freeform 62"/>
            <p:cNvSpPr/>
            <p:nvPr/>
          </p:nvSpPr>
          <p:spPr>
            <a:xfrm>
              <a:off x="5631814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004386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6376958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6749530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7122102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494674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867246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239815" y="2447682"/>
              <a:ext cx="56816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09286" y="2258434"/>
              <a:ext cx="343364" cy="109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20963" y="2258434"/>
              <a:ext cx="343364" cy="109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9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 animBg="1"/>
      <p:bldP spid="25" grpId="0" animBg="1"/>
      <p:bldP spid="23" grpId="0" animBg="1"/>
      <p:bldP spid="24" grpId="0" animBg="1"/>
      <p:bldP spid="21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Control Divergence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193" y="2629240"/>
            <a:ext cx="3875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6039" y="1240327"/>
            <a:ext cx="2973891" cy="1342401"/>
            <a:chOff x="5524390" y="2202561"/>
            <a:chExt cx="2973891" cy="1342401"/>
          </a:xfrm>
        </p:grpSpPr>
        <p:sp>
          <p:nvSpPr>
            <p:cNvPr id="5" name="Freeform 4"/>
            <p:cNvSpPr/>
            <p:nvPr/>
          </p:nvSpPr>
          <p:spPr>
            <a:xfrm>
              <a:off x="559915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97172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344295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16867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089439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62011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34583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207152" y="2447682"/>
              <a:ext cx="122141" cy="10972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24390" y="2202561"/>
              <a:ext cx="297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0   1   2   4   5   6   7   31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0963" y="2728530"/>
              <a:ext cx="34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00781" y="1627796"/>
            <a:ext cx="35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Example 2:</a:t>
            </a:r>
            <a:r>
              <a:rPr lang="en-US" dirty="0"/>
              <a:t> Threads execute a different number of loop iterations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4728990" y="2981906"/>
            <a:ext cx="2984831" cy="412254"/>
            <a:chOff x="4728990" y="3365156"/>
            <a:chExt cx="2984831" cy="412254"/>
          </a:xfrm>
        </p:grpSpPr>
        <p:sp>
          <p:nvSpPr>
            <p:cNvPr id="15" name="Rectangle 14"/>
            <p:cNvSpPr/>
            <p:nvPr/>
          </p:nvSpPr>
          <p:spPr>
            <a:xfrm>
              <a:off x="4728990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03143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77296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51449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5602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99755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73908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48061" y="341165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885844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58416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30988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003560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76132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748704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121276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493845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86898" y="3365156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728990" y="3353464"/>
            <a:ext cx="2984831" cy="412254"/>
            <a:chOff x="4728990" y="3736714"/>
            <a:chExt cx="2984831" cy="412254"/>
          </a:xfrm>
        </p:grpSpPr>
        <p:sp>
          <p:nvSpPr>
            <p:cNvPr id="53" name="Rectangle 52"/>
            <p:cNvSpPr/>
            <p:nvPr/>
          </p:nvSpPr>
          <p:spPr>
            <a:xfrm>
              <a:off x="4728990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03143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77296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51449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25602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99755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73908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48061" y="378320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85844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258416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630988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03560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376132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748704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121276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493845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86898" y="3736714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728990" y="3725022"/>
            <a:ext cx="2984831" cy="412254"/>
            <a:chOff x="4728990" y="4108272"/>
            <a:chExt cx="2984831" cy="412254"/>
          </a:xfrm>
        </p:grpSpPr>
        <p:sp>
          <p:nvSpPr>
            <p:cNvPr id="73" name="Rectangle 72"/>
            <p:cNvSpPr/>
            <p:nvPr/>
          </p:nvSpPr>
          <p:spPr>
            <a:xfrm>
              <a:off x="4728990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03143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77296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51449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25602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599755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73908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48061" y="415476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885844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58416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630988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03560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6376132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748704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7121276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93845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86898" y="4108272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728990" y="4096580"/>
            <a:ext cx="2984831" cy="412254"/>
            <a:chOff x="4728990" y="4479830"/>
            <a:chExt cx="2984831" cy="412254"/>
          </a:xfrm>
        </p:grpSpPr>
        <p:sp>
          <p:nvSpPr>
            <p:cNvPr id="93" name="Rectangle 92"/>
            <p:cNvSpPr/>
            <p:nvPr/>
          </p:nvSpPr>
          <p:spPr>
            <a:xfrm>
              <a:off x="4728990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03143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477296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51449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25602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99755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73908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48061" y="4526324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4885844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258416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5630988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6003560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6376132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6748704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7121276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7493845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86898" y="4479830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4775721" y="2649593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  6  7  4  5  6  8  7   N</a:t>
            </a:r>
            <a:endParaRPr lang="en-US" sz="16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728990" y="4468138"/>
            <a:ext cx="2984831" cy="412254"/>
            <a:chOff x="4728990" y="4851388"/>
            <a:chExt cx="2984831" cy="412254"/>
          </a:xfrm>
        </p:grpSpPr>
        <p:sp>
          <p:nvSpPr>
            <p:cNvPr id="113" name="Rectangle 112"/>
            <p:cNvSpPr/>
            <p:nvPr/>
          </p:nvSpPr>
          <p:spPr>
            <a:xfrm>
              <a:off x="4728990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103143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77296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25602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599755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973908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348061" y="4897882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003560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4885844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258416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630988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376132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748704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121276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493845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86898" y="4851388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51449" y="4897882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728990" y="4839696"/>
            <a:ext cx="2984831" cy="412254"/>
            <a:chOff x="4728990" y="5222946"/>
            <a:chExt cx="2984831" cy="412254"/>
          </a:xfrm>
        </p:grpSpPr>
        <p:sp>
          <p:nvSpPr>
            <p:cNvPr id="133" name="Rectangle 132"/>
            <p:cNvSpPr/>
            <p:nvPr/>
          </p:nvSpPr>
          <p:spPr>
            <a:xfrm>
              <a:off x="4728990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03143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77296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599755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973908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348061" y="5269440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6376132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003560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4885844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258416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5630988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748704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7121276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7493845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186898" y="5222946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851449" y="5269440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225602" y="5269440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728990" y="5211254"/>
            <a:ext cx="2984831" cy="412254"/>
            <a:chOff x="4728990" y="5594504"/>
            <a:chExt cx="2984831" cy="412254"/>
          </a:xfrm>
        </p:grpSpPr>
        <p:sp>
          <p:nvSpPr>
            <p:cNvPr id="153" name="Rectangle 152"/>
            <p:cNvSpPr/>
            <p:nvPr/>
          </p:nvSpPr>
          <p:spPr>
            <a:xfrm>
              <a:off x="4728990" y="564099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7296" y="564099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973908" y="564099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348061" y="5640998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003560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376132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748704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258416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885844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630988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121276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7493845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186898" y="5594504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103143" y="5640998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51449" y="5640998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225602" y="5640998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99755" y="5640998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728990" y="5582812"/>
            <a:ext cx="2984831" cy="412254"/>
            <a:chOff x="4728990" y="5966062"/>
            <a:chExt cx="2984831" cy="412254"/>
          </a:xfrm>
        </p:grpSpPr>
        <p:sp>
          <p:nvSpPr>
            <p:cNvPr id="173" name="Rectangle 172"/>
            <p:cNvSpPr/>
            <p:nvPr/>
          </p:nvSpPr>
          <p:spPr>
            <a:xfrm>
              <a:off x="4728990" y="601255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973908" y="6012556"/>
              <a:ext cx="365760" cy="365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630988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6003560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6376132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674870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7493845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25841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488584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712127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103143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477296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851449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25602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599755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348061" y="6012556"/>
              <a:ext cx="365760" cy="365760"/>
            </a:xfrm>
            <a:prstGeom prst="rect">
              <a:avLst/>
            </a:prstGeom>
            <a:solidFill>
              <a:srgbClr val="DEEBF7">
                <a:alpha val="7490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186898" y="5966062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4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Latency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 a warp needs to wait for a high latency operation, another warp that is ready is selected and scheduled for execution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85651" y="2473855"/>
            <a:ext cx="2984831" cy="412254"/>
            <a:chOff x="4728990" y="3365156"/>
            <a:chExt cx="2984831" cy="41225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728990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03143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7296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51449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5602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9755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3908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48061" y="341165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85844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258416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630988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003560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376132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48704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21276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493845" y="344277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86898" y="3365156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85651" y="2845972"/>
            <a:ext cx="2984831" cy="412254"/>
            <a:chOff x="4728990" y="3736714"/>
            <a:chExt cx="2984831" cy="41225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4728990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3143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7296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51449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5602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99755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73908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48061" y="378320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885844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258416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30988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003560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6376132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748704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121276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493845" y="381432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86898" y="3736714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85651" y="3218089"/>
            <a:ext cx="2984831" cy="412254"/>
            <a:chOff x="4728990" y="4108272"/>
            <a:chExt cx="2984831" cy="41225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>
              <a:off x="4728990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103143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77296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51449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25602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99755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73908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48061" y="415476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885844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8416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630988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003560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376132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6748704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121276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7493845" y="418588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86898" y="4108272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85651" y="3590206"/>
            <a:ext cx="2984831" cy="412254"/>
            <a:chOff x="4728990" y="4479830"/>
            <a:chExt cx="2984831" cy="41225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4728990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03143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77296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51449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225602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99755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73908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48061" y="4526324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885844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5258416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630988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6003560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6376132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6748704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121276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7493845" y="4557445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86898" y="4479830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5651" y="3962323"/>
            <a:ext cx="2984831" cy="412254"/>
            <a:chOff x="4728990" y="4851388"/>
            <a:chExt cx="2984831" cy="41225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4" name="Rectangle 103"/>
            <p:cNvSpPr/>
            <p:nvPr/>
          </p:nvSpPr>
          <p:spPr>
            <a:xfrm>
              <a:off x="5851449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28990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03143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477296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225602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599755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73908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48061" y="4897882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6003560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4885844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5258416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630988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6376132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748704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7121276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7493845" y="4929003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86898" y="4851388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85651" y="4334440"/>
            <a:ext cx="2984831" cy="412254"/>
            <a:chOff x="4728990" y="5222946"/>
            <a:chExt cx="2984831" cy="41225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5851449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225602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728990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103143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7296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99755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973908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48061" y="5269440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376132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6003560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885844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258416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5630988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6748704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7121276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493845" y="5300561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86898" y="5222946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85651" y="4706557"/>
            <a:ext cx="2984831" cy="412254"/>
            <a:chOff x="4728990" y="5594504"/>
            <a:chExt cx="2984831" cy="41225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7" name="Rectangle 136"/>
            <p:cNvSpPr/>
            <p:nvPr/>
          </p:nvSpPr>
          <p:spPr>
            <a:xfrm>
              <a:off x="5103143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851449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25602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599755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28990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77296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73908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348061" y="5640998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6003560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376132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748704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258416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885844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5630988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121276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7493845" y="5672119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86898" y="5594504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85651" y="5078674"/>
            <a:ext cx="2984831" cy="412254"/>
            <a:chOff x="4728990" y="5966062"/>
            <a:chExt cx="2984831" cy="41225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2" name="Rectangle 151"/>
            <p:cNvSpPr/>
            <p:nvPr/>
          </p:nvSpPr>
          <p:spPr>
            <a:xfrm>
              <a:off x="5103143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7296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51449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225602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599755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348061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28990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73908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630988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6003560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6376132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74870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493845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525841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88584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712127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186898" y="5966062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034729" y="1767417"/>
            <a:ext cx="1756262" cy="4117188"/>
            <a:chOff x="7034729" y="2687290"/>
            <a:chExt cx="1756262" cy="4117188"/>
          </a:xfrm>
        </p:grpSpPr>
        <p:grpSp>
          <p:nvGrpSpPr>
            <p:cNvPr id="159" name="Group 158"/>
            <p:cNvGrpSpPr/>
            <p:nvPr/>
          </p:nvGrpSpPr>
          <p:grpSpPr>
            <a:xfrm>
              <a:off x="7443116" y="3646130"/>
              <a:ext cx="1060929" cy="3158348"/>
              <a:chOff x="1160480" y="3545462"/>
              <a:chExt cx="1060929" cy="31583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160480" y="3545462"/>
                <a:ext cx="1060929" cy="31583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SM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246959" y="4267454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246959" y="3852523"/>
                <a:ext cx="887971" cy="3269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246959" y="6258886"/>
                <a:ext cx="887971" cy="3269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725097" y="4267454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246959" y="4765312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725097" y="4765312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246959" y="5263171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725097" y="5263171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246959" y="5761029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25097" y="5761029"/>
                <a:ext cx="409833" cy="40983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</p:grp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7034729" y="2687290"/>
              <a:ext cx="363590" cy="768096"/>
              <a:chOff x="6964744" y="1628861"/>
              <a:chExt cx="825435" cy="1743759"/>
            </a:xfrm>
          </p:grpSpPr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208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10" name="Freeform 209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Freeform 210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73" name="Group 172"/>
            <p:cNvGrpSpPr>
              <a:grpSpLocks noChangeAspect="1"/>
            </p:cNvGrpSpPr>
            <p:nvPr/>
          </p:nvGrpSpPr>
          <p:grpSpPr>
            <a:xfrm>
              <a:off x="7731065" y="2687290"/>
              <a:ext cx="363590" cy="768096"/>
              <a:chOff x="6964744" y="1628861"/>
              <a:chExt cx="825435" cy="1743759"/>
            </a:xfrm>
          </p:grpSpPr>
          <p:sp>
            <p:nvSpPr>
              <p:cNvPr id="202" name="Rectangle 201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04" name="Freeform 203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74" name="Group 173"/>
            <p:cNvGrpSpPr>
              <a:grpSpLocks noChangeAspect="1"/>
            </p:cNvGrpSpPr>
            <p:nvPr/>
          </p:nvGrpSpPr>
          <p:grpSpPr>
            <a:xfrm>
              <a:off x="8427401" y="2687290"/>
              <a:ext cx="363590" cy="768096"/>
              <a:chOff x="6964744" y="1628861"/>
              <a:chExt cx="825435" cy="1743759"/>
            </a:xfrm>
          </p:grpSpPr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98" name="Freeform 197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214" name="Group 213"/>
          <p:cNvGrpSpPr/>
          <p:nvPr/>
        </p:nvGrpSpPr>
        <p:grpSpPr>
          <a:xfrm>
            <a:off x="1085651" y="5450791"/>
            <a:ext cx="2984831" cy="651337"/>
            <a:chOff x="4728990" y="5966062"/>
            <a:chExt cx="2984831" cy="6513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5" name="Rectangle 214"/>
            <p:cNvSpPr/>
            <p:nvPr/>
          </p:nvSpPr>
          <p:spPr>
            <a:xfrm>
              <a:off x="5103143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477296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51449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225602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599755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348061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28990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973908" y="6012556"/>
              <a:ext cx="365760" cy="365760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5630988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6003560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6376132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674870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7493845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525841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4885844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7121276" y="6043677"/>
              <a:ext cx="45719" cy="31195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grpFill/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86898" y="5966062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058240" y="6248067"/>
              <a:ext cx="15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028752" y="2984840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🕑 long-latency operation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028752" y="4099869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🕑 long-latency operation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028752" y="4471855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🕑 long-latency operation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028752" y="5221661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🕑 long-latency operation</a:t>
            </a:r>
          </a:p>
        </p:txBody>
      </p:sp>
      <p:grpSp>
        <p:nvGrpSpPr>
          <p:cNvPr id="246" name="Group 245"/>
          <p:cNvGrpSpPr/>
          <p:nvPr/>
        </p:nvGrpSpPr>
        <p:grpSpPr>
          <a:xfrm>
            <a:off x="1106365" y="2129741"/>
            <a:ext cx="2941257" cy="320040"/>
            <a:chOff x="1106365" y="3049614"/>
            <a:chExt cx="2941257" cy="320040"/>
          </a:xfrm>
        </p:grpSpPr>
        <p:sp>
          <p:nvSpPr>
            <p:cNvPr id="238" name="Rectangle 237"/>
            <p:cNvSpPr>
              <a:spLocks noChangeAspect="1"/>
            </p:cNvSpPr>
            <p:nvPr/>
          </p:nvSpPr>
          <p:spPr>
            <a:xfrm>
              <a:off x="1106365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9" name="Rectangle 238"/>
            <p:cNvSpPr>
              <a:spLocks noChangeAspect="1"/>
            </p:cNvSpPr>
            <p:nvPr/>
          </p:nvSpPr>
          <p:spPr>
            <a:xfrm>
              <a:off x="1461653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1835498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1" name="Rectangle 240"/>
            <p:cNvSpPr>
              <a:spLocks noChangeAspect="1"/>
            </p:cNvSpPr>
            <p:nvPr/>
          </p:nvSpPr>
          <p:spPr>
            <a:xfrm>
              <a:off x="2209343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2" name="Rectangle 241"/>
            <p:cNvSpPr>
              <a:spLocks noChangeAspect="1"/>
            </p:cNvSpPr>
            <p:nvPr/>
          </p:nvSpPr>
          <p:spPr>
            <a:xfrm>
              <a:off x="2583188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2957033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4" name="Rectangle 243"/>
            <p:cNvSpPr>
              <a:spLocks noChangeAspect="1"/>
            </p:cNvSpPr>
            <p:nvPr/>
          </p:nvSpPr>
          <p:spPr>
            <a:xfrm>
              <a:off x="3330878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45" name="Rectangle 244"/>
            <p:cNvSpPr>
              <a:spLocks noChangeAspect="1"/>
            </p:cNvSpPr>
            <p:nvPr/>
          </p:nvSpPr>
          <p:spPr>
            <a:xfrm>
              <a:off x="3727582" y="3049614"/>
              <a:ext cx="320040" cy="32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4" grpId="0"/>
      <p:bldP spid="235" grpId="0"/>
      <p:bldP spid="236" grpId="0"/>
      <p:bldP spid="2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Latency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a warp needs to wait for a high latency operation, another warp that is ready is selected and scheduled for execution</a:t>
            </a:r>
          </a:p>
          <a:p>
            <a:endParaRPr lang="en-US" dirty="0"/>
          </a:p>
          <a:p>
            <a:r>
              <a:rPr lang="en-US" dirty="0"/>
              <a:t>Many warps are needed so that there is sufficient work available to hide long latency operations</a:t>
            </a:r>
          </a:p>
          <a:p>
            <a:pPr lvl="1"/>
            <a:r>
              <a:rPr lang="en-US" dirty="0"/>
              <a:t>i.e., there is high chance of finding a warp that is ready</a:t>
            </a:r>
          </a:p>
          <a:p>
            <a:endParaRPr lang="en-US" dirty="0"/>
          </a:p>
          <a:p>
            <a:r>
              <a:rPr lang="en-US" dirty="0"/>
              <a:t>For this reason, an SM typically supports many more threads than the number of cores it has</a:t>
            </a:r>
          </a:p>
        </p:txBody>
      </p:sp>
    </p:spTree>
    <p:extLst>
      <p:ext uri="{BB962C8B-B14F-4D97-AF65-F5344CB8AC3E}">
        <p14:creationId xmlns:p14="http://schemas.microsoft.com/office/powerpoint/2010/main" val="14905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SM Resources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84296"/>
              </p:ext>
            </p:extLst>
          </p:nvPr>
        </p:nvGraphicFramePr>
        <p:xfrm>
          <a:off x="1341882" y="1416939"/>
          <a:ext cx="646023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876">
                  <a:extLst>
                    <a:ext uri="{9D8B030D-6E8A-4147-A177-3AD203B41FA5}">
                      <a16:colId xmlns:a16="http://schemas.microsoft.com/office/drawing/2014/main" val="2443624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828437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75720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23137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018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93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Kepler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Maxwell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3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5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blocks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48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42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1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memory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78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41882" y="2902023"/>
            <a:ext cx="6460236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9409" y="5519870"/>
            <a:ext cx="580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Max threads per SM is much higher than cores per SM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Occupancy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occupancy</a:t>
            </a:r>
            <a:r>
              <a:rPr lang="en-US" dirty="0"/>
              <a:t> of an SM refers to the ratio of the warps or threads active on the SM to the maximum allowed</a:t>
            </a:r>
          </a:p>
          <a:p>
            <a:endParaRPr lang="en-US" dirty="0"/>
          </a:p>
          <a:p>
            <a:r>
              <a:rPr lang="en-US" dirty="0"/>
              <a:t>In general, maximizing occupancy is desirable because it improves latency hiding</a:t>
            </a:r>
          </a:p>
          <a:p>
            <a:pPr lvl="1"/>
            <a:r>
              <a:rPr lang="en-US" dirty="0"/>
              <a:t>Common case, but possible to have cases where lower occupancy is desirable</a:t>
            </a:r>
          </a:p>
        </p:txBody>
      </p:sp>
    </p:spTree>
    <p:extLst>
      <p:ext uri="{BB962C8B-B14F-4D97-AF65-F5344CB8AC3E}">
        <p14:creationId xmlns:p14="http://schemas.microsoft.com/office/powerpoint/2010/main" val="25953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Occupancy Constraints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409" y="5519870"/>
            <a:ext cx="580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Choice of threads per block constrains occupancy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5453"/>
              </p:ext>
            </p:extLst>
          </p:nvPr>
        </p:nvGraphicFramePr>
        <p:xfrm>
          <a:off x="1341882" y="1416939"/>
          <a:ext cx="646023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876">
                  <a:extLst>
                    <a:ext uri="{9D8B030D-6E8A-4147-A177-3AD203B41FA5}">
                      <a16:colId xmlns:a16="http://schemas.microsoft.com/office/drawing/2014/main" val="2443624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828437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75720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23137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018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93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Kepler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Maxwell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3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5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blocks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48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42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1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memory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78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41882" y="3258015"/>
            <a:ext cx="6460236" cy="11157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GPU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441" y="1827385"/>
            <a:ext cx="1280160" cy="3776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790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0790" y="2197897"/>
            <a:ext cx="1071462" cy="394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0790" y="5101506"/>
            <a:ext cx="1071462" cy="394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7731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790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7731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0790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7731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0790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7731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08304" y="1827385"/>
            <a:ext cx="1280160" cy="3776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12653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2653" y="2197897"/>
            <a:ext cx="1071462" cy="394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12653" y="5101506"/>
            <a:ext cx="1071462" cy="394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89594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2653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89594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12653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89594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12653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89594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20167" y="1827385"/>
            <a:ext cx="1280160" cy="3776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4516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24516" y="2197897"/>
            <a:ext cx="1071462" cy="394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24516" y="5101506"/>
            <a:ext cx="1071462" cy="394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01457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4516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01457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4516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01457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4516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1457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67399" y="1827385"/>
            <a:ext cx="1280160" cy="3776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71748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71748" y="2197897"/>
            <a:ext cx="1071462" cy="394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1748" y="5101506"/>
            <a:ext cx="1071462" cy="394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48689" y="2698569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71748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8689" y="329930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71748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48689" y="3900038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71748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48689" y="4500773"/>
            <a:ext cx="494521" cy="494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Core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32031" y="340971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5029" y="868498"/>
            <a:ext cx="705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GPU consists of multiple </a:t>
            </a:r>
            <a:r>
              <a:rPr lang="en-US" sz="2000" b="1" dirty="0">
                <a:solidFill>
                  <a:schemeClr val="accent5"/>
                </a:solidFill>
              </a:rPr>
              <a:t>Streaming Multiprocessor (SMs)</a:t>
            </a:r>
            <a:r>
              <a:rPr lang="en-US" sz="2000" dirty="0"/>
              <a:t>, each consisting of multiple </a:t>
            </a:r>
            <a:r>
              <a:rPr lang="en-US" sz="2000" b="1" dirty="0">
                <a:solidFill>
                  <a:schemeClr val="accent6"/>
                </a:solidFill>
              </a:rPr>
              <a:t>cores</a:t>
            </a:r>
            <a:r>
              <a:rPr lang="en-US" sz="2000" dirty="0"/>
              <a:t> with shared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control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2"/>
                </a:solidFill>
              </a:rPr>
              <a:t>memory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96441" y="5713339"/>
            <a:ext cx="6951118" cy="508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Global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5963" y="1479824"/>
            <a:ext cx="595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(e.g., a Volta V100 GPU has 80 SMs with 64 cores each which totals 5120 cores)</a:t>
            </a:r>
          </a:p>
        </p:txBody>
      </p:sp>
    </p:spTree>
    <p:extLst>
      <p:ext uri="{BB962C8B-B14F-4D97-AF65-F5344CB8AC3E}">
        <p14:creationId xmlns:p14="http://schemas.microsoft.com/office/powerpoint/2010/main" val="39072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4" grpId="0"/>
      <p:bldP spid="53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Occupancy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Volta V100 supports up to: 1024 threads/block </a:t>
            </a:r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2048 threads/SM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32 blocks/SM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256 threads/block</a:t>
            </a:r>
            <a:r>
              <a:rPr lang="en-US" dirty="0"/>
              <a:t> are used, occupancy is maximized</a:t>
            </a:r>
          </a:p>
          <a:p>
            <a:pPr lvl="2"/>
            <a:r>
              <a:rPr lang="en-US" dirty="0"/>
              <a:t>(</a:t>
            </a:r>
            <a:r>
              <a:rPr lang="en-US" b="1" dirty="0">
                <a:solidFill>
                  <a:schemeClr val="accent5"/>
                </a:solidFill>
              </a:rPr>
              <a:t>2048 threads</a:t>
            </a:r>
            <a:r>
              <a:rPr lang="en-US" dirty="0"/>
              <a:t>)/(</a:t>
            </a:r>
            <a:r>
              <a:rPr lang="en-US" b="1" dirty="0">
                <a:solidFill>
                  <a:srgbClr val="7030A0"/>
                </a:solidFill>
              </a:rPr>
              <a:t>256 threads/block</a:t>
            </a:r>
            <a:r>
              <a:rPr lang="en-US" dirty="0"/>
              <a:t>) = 8 blocks &lt; </a:t>
            </a:r>
            <a:r>
              <a:rPr lang="en-US" b="1" dirty="0">
                <a:solidFill>
                  <a:schemeClr val="accent6"/>
                </a:solidFill>
              </a:rPr>
              <a:t>32 blocks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32 threads/block</a:t>
            </a:r>
            <a:r>
              <a:rPr lang="en-US" dirty="0"/>
              <a:t> are used, the occupancy will be limited by the number of blocks allowed</a:t>
            </a:r>
          </a:p>
          <a:p>
            <a:pPr lvl="2"/>
            <a:r>
              <a:rPr lang="en-US" dirty="0"/>
              <a:t>(</a:t>
            </a:r>
            <a:r>
              <a:rPr lang="en-US" b="1" dirty="0">
                <a:solidFill>
                  <a:schemeClr val="accent5"/>
                </a:solidFill>
              </a:rPr>
              <a:t>2048 threads</a:t>
            </a:r>
            <a:r>
              <a:rPr lang="en-US" dirty="0"/>
              <a:t>)/(</a:t>
            </a:r>
            <a:r>
              <a:rPr lang="en-US" b="1" dirty="0">
                <a:solidFill>
                  <a:srgbClr val="7030A0"/>
                </a:solidFill>
              </a:rPr>
              <a:t>32 threads/block</a:t>
            </a:r>
            <a:r>
              <a:rPr lang="en-US" dirty="0"/>
              <a:t>) = 64 blocks &gt; </a:t>
            </a:r>
            <a:r>
              <a:rPr lang="en-US" b="1" dirty="0">
                <a:solidFill>
                  <a:schemeClr val="accent6"/>
                </a:solidFill>
              </a:rPr>
              <a:t>32 blocks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768 threads/block</a:t>
            </a:r>
            <a:r>
              <a:rPr lang="en-US" dirty="0"/>
              <a:t> are used, occupancy will be limited because 2048 is not evenly divisible by 768</a:t>
            </a:r>
          </a:p>
          <a:p>
            <a:pPr lvl="2"/>
            <a:r>
              <a:rPr lang="en-US" dirty="0"/>
              <a:t>(</a:t>
            </a:r>
            <a:r>
              <a:rPr lang="en-US" b="1" dirty="0">
                <a:solidFill>
                  <a:schemeClr val="accent5"/>
                </a:solidFill>
              </a:rPr>
              <a:t>2048 threads</a:t>
            </a:r>
            <a:r>
              <a:rPr lang="en-US" dirty="0"/>
              <a:t>)/(</a:t>
            </a:r>
            <a:r>
              <a:rPr lang="en-US" b="1" dirty="0">
                <a:solidFill>
                  <a:srgbClr val="7030A0"/>
                </a:solidFill>
              </a:rPr>
              <a:t>768 threads/block</a:t>
            </a:r>
            <a:r>
              <a:rPr lang="en-US" dirty="0"/>
              <a:t>) = 2 blocks</a:t>
            </a:r>
          </a:p>
          <a:p>
            <a:pPr lvl="2"/>
            <a:r>
              <a:rPr lang="en-US" dirty="0"/>
              <a:t>The remaining 512 cannot be used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Querying Available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Programmers can query the properties of a device to identify its available resources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cudaError_t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cudaGetDeviceProperties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cudaDeviceProp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prop,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device)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cudaDeviceProp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devProp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cudaGetDeviceProperties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devProp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devProp.maxThreadsPerBlock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maxThreadsPerMultiProcessor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devProp.maxThreadsPerMultiProcessor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David B. Kirk, and Izzat El Hajj. </a:t>
            </a:r>
            <a:r>
              <a:rPr lang="en-US" i="1" dirty="0"/>
              <a:t>Programming Massively Parallel Processors: A Hands-on Approach</a:t>
            </a:r>
            <a:r>
              <a:rPr lang="en-US" dirty="0"/>
              <a:t>. Morgan Kaufmann, 2022.</a:t>
            </a:r>
          </a:p>
        </p:txBody>
      </p:sp>
    </p:spTree>
    <p:extLst>
      <p:ext uri="{BB962C8B-B14F-4D97-AF65-F5344CB8AC3E}">
        <p14:creationId xmlns:p14="http://schemas.microsoft.com/office/powerpoint/2010/main" val="1453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Placeholder 2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Assigning Blocks to SMs</a:t>
            </a:r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3093214" y="3030772"/>
            <a:ext cx="5760720" cy="3158348"/>
            <a:chOff x="1096441" y="2874343"/>
            <a:chExt cx="6951118" cy="3810984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1096441" y="2874343"/>
              <a:ext cx="1280160" cy="3810984"/>
              <a:chOff x="1180327" y="2197916"/>
              <a:chExt cx="1420258" cy="42280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80327" y="2197916"/>
                <a:ext cx="1420258" cy="42280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SM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9609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96096" y="2608976"/>
                <a:ext cx="1188720" cy="4376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6096" y="5830350"/>
                <a:ext cx="1188720" cy="437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3617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609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3617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9609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3617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9609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3617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08304" y="2874343"/>
              <a:ext cx="1280160" cy="3810984"/>
              <a:chOff x="1180327" y="2197916"/>
              <a:chExt cx="1420258" cy="422805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80327" y="2197916"/>
                <a:ext cx="1420258" cy="42280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SM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9609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96096" y="2608976"/>
                <a:ext cx="1188720" cy="4376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96096" y="5830350"/>
                <a:ext cx="1188720" cy="437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3617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29609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3617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9609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3617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609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3617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</p:grp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4320167" y="2874343"/>
              <a:ext cx="1280160" cy="3810984"/>
              <a:chOff x="1180327" y="2197916"/>
              <a:chExt cx="1420258" cy="42280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180327" y="2197916"/>
                <a:ext cx="1420258" cy="42280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SM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29609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96096" y="2608976"/>
                <a:ext cx="1188720" cy="4376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96096" y="5830350"/>
                <a:ext cx="1188720" cy="437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3617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29609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3617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9609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3617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29609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3617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6767399" y="2874343"/>
              <a:ext cx="1280160" cy="3810984"/>
              <a:chOff x="1180327" y="2197916"/>
              <a:chExt cx="1420258" cy="42280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180327" y="2197916"/>
                <a:ext cx="1420258" cy="42280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SM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9609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96096" y="2608976"/>
                <a:ext cx="1188720" cy="4376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6096" y="5830350"/>
                <a:ext cx="1188720" cy="437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Memory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36176" y="3164440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609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36176" y="3830918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9609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36176" y="4497396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609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36176" y="5163874"/>
                <a:ext cx="548640" cy="5486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Core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926629" y="4456670"/>
              <a:ext cx="514468" cy="621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2734" y="1732905"/>
            <a:ext cx="1261473" cy="1145518"/>
            <a:chOff x="382710" y="908099"/>
            <a:chExt cx="1507728" cy="1369137"/>
          </a:xfrm>
        </p:grpSpPr>
        <p:grpSp>
          <p:nvGrpSpPr>
            <p:cNvPr id="79" name="Group 78"/>
            <p:cNvGrpSpPr>
              <a:grpSpLocks noChangeAspect="1"/>
            </p:cNvGrpSpPr>
            <p:nvPr/>
          </p:nvGrpSpPr>
          <p:grpSpPr>
            <a:xfrm>
              <a:off x="382710" y="1078257"/>
              <a:ext cx="914400" cy="914400"/>
              <a:chOff x="-334992" y="998978"/>
              <a:chExt cx="1645920" cy="16459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91" name="Group 90"/>
            <p:cNvGrpSpPr>
              <a:grpSpLocks noChangeAspect="1"/>
            </p:cNvGrpSpPr>
            <p:nvPr/>
          </p:nvGrpSpPr>
          <p:grpSpPr>
            <a:xfrm>
              <a:off x="976038" y="908099"/>
              <a:ext cx="914400" cy="914400"/>
              <a:chOff x="-334992" y="998978"/>
              <a:chExt cx="1645920" cy="164592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80" name="Group 79"/>
            <p:cNvGrpSpPr>
              <a:grpSpLocks noChangeAspect="1"/>
            </p:cNvGrpSpPr>
            <p:nvPr/>
          </p:nvGrpSpPr>
          <p:grpSpPr>
            <a:xfrm>
              <a:off x="650091" y="1362836"/>
              <a:ext cx="914400" cy="914400"/>
              <a:chOff x="-334992" y="998978"/>
              <a:chExt cx="1645920" cy="164592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83" name="Freeform 82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114" name="Group 113"/>
          <p:cNvGrpSpPr/>
          <p:nvPr/>
        </p:nvGrpSpPr>
        <p:grpSpPr>
          <a:xfrm>
            <a:off x="4309575" y="1732905"/>
            <a:ext cx="1261473" cy="1145518"/>
            <a:chOff x="382710" y="908099"/>
            <a:chExt cx="1507728" cy="1369137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382710" y="1078257"/>
              <a:ext cx="914400" cy="914400"/>
              <a:chOff x="-334992" y="998978"/>
              <a:chExt cx="1645920" cy="164592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2" name="Freeform 141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7" name="Freeform 146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16" name="Group 115"/>
            <p:cNvGrpSpPr>
              <a:grpSpLocks noChangeAspect="1"/>
            </p:cNvGrpSpPr>
            <p:nvPr/>
          </p:nvGrpSpPr>
          <p:grpSpPr>
            <a:xfrm>
              <a:off x="976038" y="908099"/>
              <a:ext cx="914400" cy="914400"/>
              <a:chOff x="-334992" y="998978"/>
              <a:chExt cx="1645920" cy="164592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6" name="Freeform 135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17" name="Group 116"/>
            <p:cNvGrpSpPr>
              <a:grpSpLocks noChangeAspect="1"/>
            </p:cNvGrpSpPr>
            <p:nvPr/>
          </p:nvGrpSpPr>
          <p:grpSpPr>
            <a:xfrm>
              <a:off x="650091" y="1362836"/>
              <a:ext cx="914400" cy="914400"/>
              <a:chOff x="-334992" y="998978"/>
              <a:chExt cx="1645920" cy="16459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148" name="Group 147"/>
          <p:cNvGrpSpPr/>
          <p:nvPr/>
        </p:nvGrpSpPr>
        <p:grpSpPr>
          <a:xfrm>
            <a:off x="5658175" y="1732905"/>
            <a:ext cx="1261473" cy="1145518"/>
            <a:chOff x="382710" y="908099"/>
            <a:chExt cx="1507728" cy="1369137"/>
          </a:xfrm>
        </p:grpSpPr>
        <p:grpSp>
          <p:nvGrpSpPr>
            <p:cNvPr id="149" name="Group 148"/>
            <p:cNvGrpSpPr>
              <a:grpSpLocks noChangeAspect="1"/>
            </p:cNvGrpSpPr>
            <p:nvPr/>
          </p:nvGrpSpPr>
          <p:grpSpPr>
            <a:xfrm>
              <a:off x="382710" y="1078257"/>
              <a:ext cx="914400" cy="914400"/>
              <a:chOff x="-334992" y="998978"/>
              <a:chExt cx="1645920" cy="164592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0" name="Freeform 179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50" name="Group 149"/>
            <p:cNvGrpSpPr>
              <a:grpSpLocks noChangeAspect="1"/>
            </p:cNvGrpSpPr>
            <p:nvPr/>
          </p:nvGrpSpPr>
          <p:grpSpPr>
            <a:xfrm>
              <a:off x="976038" y="908099"/>
              <a:ext cx="914400" cy="914400"/>
              <a:chOff x="-334992" y="998978"/>
              <a:chExt cx="1645920" cy="164592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64" name="Freeform 163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" name="Freeform 165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" name="Freeform 167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" name="Freeform 169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51" name="Group 150"/>
            <p:cNvGrpSpPr>
              <a:grpSpLocks noChangeAspect="1"/>
            </p:cNvGrpSpPr>
            <p:nvPr/>
          </p:nvGrpSpPr>
          <p:grpSpPr>
            <a:xfrm>
              <a:off x="650091" y="1362836"/>
              <a:ext cx="914400" cy="914400"/>
              <a:chOff x="-334992" y="998978"/>
              <a:chExt cx="1645920" cy="164592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6" name="Freeform 155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182" name="Group 181"/>
          <p:cNvGrpSpPr/>
          <p:nvPr/>
        </p:nvGrpSpPr>
        <p:grpSpPr>
          <a:xfrm>
            <a:off x="7698162" y="1732905"/>
            <a:ext cx="1261473" cy="1145518"/>
            <a:chOff x="382710" y="908099"/>
            <a:chExt cx="1507728" cy="1369137"/>
          </a:xfrm>
        </p:grpSpPr>
        <p:grpSp>
          <p:nvGrpSpPr>
            <p:cNvPr id="183" name="Group 182"/>
            <p:cNvGrpSpPr>
              <a:grpSpLocks noChangeAspect="1"/>
            </p:cNvGrpSpPr>
            <p:nvPr/>
          </p:nvGrpSpPr>
          <p:grpSpPr>
            <a:xfrm>
              <a:off x="382710" y="1078257"/>
              <a:ext cx="914400" cy="914400"/>
              <a:chOff x="-334992" y="998978"/>
              <a:chExt cx="1645920" cy="164592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208" name="Freeform 207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9" name="Freeform 208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0" name="Freeform 209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Freeform 210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Freeform 213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5" name="Freeform 214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84" name="Group 183"/>
            <p:cNvGrpSpPr>
              <a:grpSpLocks noChangeAspect="1"/>
            </p:cNvGrpSpPr>
            <p:nvPr/>
          </p:nvGrpSpPr>
          <p:grpSpPr>
            <a:xfrm>
              <a:off x="976038" y="908099"/>
              <a:ext cx="914400" cy="914400"/>
              <a:chOff x="-334992" y="998978"/>
              <a:chExt cx="1645920" cy="164592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98" name="Freeform 197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2" name="Freeform 201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85" name="Group 184"/>
            <p:cNvGrpSpPr>
              <a:grpSpLocks noChangeAspect="1"/>
            </p:cNvGrpSpPr>
            <p:nvPr/>
          </p:nvGrpSpPr>
          <p:grpSpPr>
            <a:xfrm>
              <a:off x="650091" y="1362836"/>
              <a:ext cx="914400" cy="914400"/>
              <a:chOff x="-334992" y="998978"/>
              <a:chExt cx="1645920" cy="164592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" name="Freeform 193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5" name="Freeform 194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sp>
        <p:nvSpPr>
          <p:cNvPr id="219" name="TextBox 218"/>
          <p:cNvSpPr txBox="1"/>
          <p:nvPr/>
        </p:nvSpPr>
        <p:spPr>
          <a:xfrm>
            <a:off x="3027938" y="925244"/>
            <a:ext cx="577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Threads are assigned to SMs at block granularity</a:t>
            </a:r>
          </a:p>
          <a:p>
            <a:pPr algn="ctr"/>
            <a:r>
              <a:rPr lang="en-US" sz="2000" dirty="0"/>
              <a:t>(all threads in a block are assigned to the same SM)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74122" y="1440925"/>
            <a:ext cx="2729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Threads/blocks require resources to execute </a:t>
            </a:r>
            <a:br>
              <a:rPr lang="en-US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(e.g., registers, memory, …) so SMs can accommodate a limited number of threads/blocks at once…</a:t>
            </a:r>
          </a:p>
          <a:p>
            <a:pPr algn="ctr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… The remaining blocks wait for other blocks to finish before they can be assigned to an SM.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62496" y="4915891"/>
            <a:ext cx="2743216" cy="1270307"/>
            <a:chOff x="180959" y="5371858"/>
            <a:chExt cx="2743216" cy="1270307"/>
          </a:xfrm>
        </p:grpSpPr>
        <p:grpSp>
          <p:nvGrpSpPr>
            <p:cNvPr id="259" name="Group 258"/>
            <p:cNvGrpSpPr>
              <a:grpSpLocks noChangeAspect="1"/>
            </p:cNvGrpSpPr>
            <p:nvPr/>
          </p:nvGrpSpPr>
          <p:grpSpPr>
            <a:xfrm>
              <a:off x="272407" y="5459947"/>
              <a:ext cx="2560320" cy="710851"/>
              <a:chOff x="-138342" y="5601288"/>
              <a:chExt cx="2755536" cy="765052"/>
            </a:xfrm>
          </p:grpSpPr>
          <p:grpSp>
            <p:nvGrpSpPr>
              <p:cNvPr id="222" name="Group 221"/>
              <p:cNvGrpSpPr>
                <a:grpSpLocks noChangeAspect="1"/>
              </p:cNvGrpSpPr>
              <p:nvPr/>
            </p:nvGrpSpPr>
            <p:grpSpPr>
              <a:xfrm>
                <a:off x="-138342" y="5601288"/>
                <a:ext cx="765052" cy="765052"/>
                <a:chOff x="-334992" y="998978"/>
                <a:chExt cx="1645920" cy="1645920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-334992" y="998978"/>
                  <a:ext cx="1645920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-241382" y="1076872"/>
                  <a:ext cx="1458701" cy="1490133"/>
                  <a:chOff x="-215861" y="1077364"/>
                  <a:chExt cx="1458701" cy="1490133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>
                  <a:xfrm>
                    <a:off x="51457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>
                  <a:xfrm>
                    <a:off x="1062394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2" name="Freeform 251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Freeform 252"/>
                  <p:cNvSpPr/>
                  <p:nvPr/>
                </p:nvSpPr>
                <p:spPr>
                  <a:xfrm>
                    <a:off x="697179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4" name="Freeform 253"/>
                  <p:cNvSpPr/>
                  <p:nvPr/>
                </p:nvSpPr>
                <p:spPr>
                  <a:xfrm>
                    <a:off x="879787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grpSp>
            <p:nvGrpSpPr>
              <p:cNvPr id="223" name="Group 222"/>
              <p:cNvGrpSpPr>
                <a:grpSpLocks noChangeAspect="1"/>
              </p:cNvGrpSpPr>
              <p:nvPr/>
            </p:nvGrpSpPr>
            <p:grpSpPr>
              <a:xfrm>
                <a:off x="704419" y="5601288"/>
                <a:ext cx="765052" cy="765052"/>
                <a:chOff x="-334992" y="998978"/>
                <a:chExt cx="1645920" cy="164592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-334992" y="998978"/>
                  <a:ext cx="1645920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-241382" y="1076872"/>
                  <a:ext cx="1458701" cy="1490133"/>
                  <a:chOff x="-215861" y="1077364"/>
                  <a:chExt cx="1458701" cy="1490133"/>
                </a:xfrm>
              </p:grpSpPr>
              <p:sp>
                <p:nvSpPr>
                  <p:cNvPr id="237" name="Freeform 236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9" name="Freeform 238"/>
                  <p:cNvSpPr/>
                  <p:nvPr/>
                </p:nvSpPr>
                <p:spPr>
                  <a:xfrm>
                    <a:off x="51457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Freeform 239"/>
                  <p:cNvSpPr/>
                  <p:nvPr/>
                </p:nvSpPr>
                <p:spPr>
                  <a:xfrm>
                    <a:off x="1062394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1" name="Freeform 240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>
                  <a:xfrm>
                    <a:off x="697179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>
                  <a:xfrm>
                    <a:off x="879787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grpSp>
            <p:nvGrpSpPr>
              <p:cNvPr id="224" name="Group 223"/>
              <p:cNvGrpSpPr>
                <a:grpSpLocks noChangeAspect="1"/>
              </p:cNvGrpSpPr>
              <p:nvPr/>
            </p:nvGrpSpPr>
            <p:grpSpPr>
              <a:xfrm>
                <a:off x="1852142" y="5601288"/>
                <a:ext cx="765052" cy="765052"/>
                <a:chOff x="-334992" y="998978"/>
                <a:chExt cx="1645920" cy="1645920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-334992" y="998978"/>
                  <a:ext cx="1645920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/>
                <p:cNvGrpSpPr/>
                <p:nvPr/>
              </p:nvGrpSpPr>
              <p:grpSpPr>
                <a:xfrm>
                  <a:off x="-241382" y="1076872"/>
                  <a:ext cx="1458701" cy="1490133"/>
                  <a:chOff x="-215861" y="1077364"/>
                  <a:chExt cx="1458701" cy="1490133"/>
                </a:xfrm>
              </p:grpSpPr>
              <p:sp>
                <p:nvSpPr>
                  <p:cNvPr id="227" name="Freeform 226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" name="Freeform 227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>
                    <a:off x="51457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>
                  <a:xfrm>
                    <a:off x="1062394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Freeform 232"/>
                  <p:cNvSpPr/>
                  <p:nvPr/>
                </p:nvSpPr>
                <p:spPr>
                  <a:xfrm>
                    <a:off x="697179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" name="Freeform 233"/>
                  <p:cNvSpPr/>
                  <p:nvPr/>
                </p:nvSpPr>
                <p:spPr>
                  <a:xfrm>
                    <a:off x="879787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sp>
            <p:nvSpPr>
              <p:cNvPr id="258" name="TextBox 257"/>
              <p:cNvSpPr txBox="1"/>
              <p:nvPr/>
            </p:nvSpPr>
            <p:spPr>
              <a:xfrm>
                <a:off x="1489124" y="579914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261" name="TextBox 260"/>
            <p:cNvSpPr txBox="1"/>
            <p:nvPr/>
          </p:nvSpPr>
          <p:spPr>
            <a:xfrm>
              <a:off x="1099559" y="6272833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Waiting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80959" y="5371858"/>
              <a:ext cx="2743216" cy="88702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Threads in the same block can collaborate in ways that threads in different blocks cannot: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Barrier synchronization: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Wait for all threads in the block to reach the barrier before any thread can proceed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memory (discussed later)</a:t>
            </a:r>
          </a:p>
          <a:p>
            <a:pPr lvl="2"/>
            <a:r>
              <a:rPr lang="en-US" dirty="0"/>
              <a:t>Access a fast memory that only threads in the same block can access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40638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 Placeholder 237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Scheduling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Threads in the same block are assigned to the same SM</a:t>
            </a:r>
          </a:p>
          <a:p>
            <a:pPr lvl="1"/>
            <a:r>
              <a:rPr lang="en-US" dirty="0"/>
              <a:t>Assigning threads in the same block to the same SM makes supporting collaboration between them efficient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1830792" y="2614262"/>
            <a:ext cx="5332083" cy="3676715"/>
            <a:chOff x="1830792" y="3052262"/>
            <a:chExt cx="5332083" cy="3676715"/>
          </a:xfrm>
        </p:grpSpPr>
        <p:grpSp>
          <p:nvGrpSpPr>
            <p:cNvPr id="235" name="Group 234"/>
            <p:cNvGrpSpPr>
              <a:grpSpLocks noChangeAspect="1"/>
            </p:cNvGrpSpPr>
            <p:nvPr/>
          </p:nvGrpSpPr>
          <p:grpSpPr>
            <a:xfrm>
              <a:off x="1981126" y="3062854"/>
              <a:ext cx="5181749" cy="3666123"/>
              <a:chOff x="2108284" y="3196443"/>
              <a:chExt cx="4957361" cy="3507367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2108284" y="3985908"/>
                <a:ext cx="4957361" cy="2717902"/>
                <a:chOff x="1096441" y="2874343"/>
                <a:chExt cx="6951118" cy="3810984"/>
              </a:xfrm>
            </p:grpSpPr>
            <p:grpSp>
              <p:nvGrpSpPr>
                <p:cNvPr id="5" name="Group 4"/>
                <p:cNvGrpSpPr>
                  <a:grpSpLocks noChangeAspect="1"/>
                </p:cNvGrpSpPr>
                <p:nvPr/>
              </p:nvGrpSpPr>
              <p:grpSpPr>
                <a:xfrm>
                  <a:off x="1096441" y="2874343"/>
                  <a:ext cx="1280160" cy="3810984"/>
                  <a:chOff x="1180327" y="2197916"/>
                  <a:chExt cx="1420258" cy="422805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1180327" y="2197916"/>
                    <a:ext cx="1420258" cy="422805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SM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29609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296096" y="2608976"/>
                    <a:ext cx="1188720" cy="4376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Control</a:t>
                    </a: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1296096" y="5830350"/>
                    <a:ext cx="1188720" cy="4376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Memory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93617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29609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93617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29609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3617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29609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93617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</p:grpSp>
            <p:grpSp>
              <p:nvGrpSpPr>
                <p:cNvPr id="6" name="Group 5"/>
                <p:cNvGrpSpPr>
                  <a:grpSpLocks noChangeAspect="1"/>
                </p:cNvGrpSpPr>
                <p:nvPr/>
              </p:nvGrpSpPr>
              <p:grpSpPr>
                <a:xfrm>
                  <a:off x="2708304" y="2874343"/>
                  <a:ext cx="1280160" cy="3810984"/>
                  <a:chOff x="1180327" y="2197916"/>
                  <a:chExt cx="1420258" cy="422805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180327" y="2197916"/>
                    <a:ext cx="1420258" cy="422805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SM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29609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1296096" y="2608976"/>
                    <a:ext cx="1188720" cy="4376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Control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296096" y="5830350"/>
                    <a:ext cx="1188720" cy="4376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Memory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193617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29609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93617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29609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93617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29609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93617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</p:grpSp>
            <p:grpSp>
              <p:nvGrpSpPr>
                <p:cNvPr id="7" name="Group 6"/>
                <p:cNvGrpSpPr>
                  <a:grpSpLocks noChangeAspect="1"/>
                </p:cNvGrpSpPr>
                <p:nvPr/>
              </p:nvGrpSpPr>
              <p:grpSpPr>
                <a:xfrm>
                  <a:off x="4320167" y="2874343"/>
                  <a:ext cx="1280160" cy="3810984"/>
                  <a:chOff x="1180327" y="2197916"/>
                  <a:chExt cx="1420258" cy="422805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1180327" y="2197916"/>
                    <a:ext cx="1420258" cy="422805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SM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29609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296096" y="2608976"/>
                    <a:ext cx="1188720" cy="4376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Control</a:t>
                    </a: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296096" y="5830350"/>
                    <a:ext cx="1188720" cy="4376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Memory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93617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29609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93617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29609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93617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29609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93617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</p:grpSp>
            <p:grpSp>
              <p:nvGrpSpPr>
                <p:cNvPr id="8" name="Group 7"/>
                <p:cNvGrpSpPr>
                  <a:grpSpLocks noChangeAspect="1"/>
                </p:cNvGrpSpPr>
                <p:nvPr/>
              </p:nvGrpSpPr>
              <p:grpSpPr>
                <a:xfrm>
                  <a:off x="6767399" y="2874343"/>
                  <a:ext cx="1280160" cy="3810984"/>
                  <a:chOff x="1180327" y="2197916"/>
                  <a:chExt cx="1420258" cy="422805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180327" y="2197916"/>
                    <a:ext cx="1420258" cy="422805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SM</a:t>
                    </a: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29609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296096" y="2608976"/>
                    <a:ext cx="1188720" cy="4376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Control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296096" y="5830350"/>
                    <a:ext cx="1188720" cy="4376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Memory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1936176" y="3164440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29609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936176" y="3830918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29609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936176" y="4497396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29609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936176" y="5163874"/>
                    <a:ext cx="548640" cy="54864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Core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5926629" y="4456670"/>
                  <a:ext cx="514468" cy="6214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…</a:t>
                  </a:r>
                </a:p>
              </p:txBody>
            </p:sp>
          </p:grpSp>
          <p:grpSp>
            <p:nvGrpSpPr>
              <p:cNvPr id="191" name="Group 190"/>
              <p:cNvGrpSpPr>
                <a:grpSpLocks noChangeAspect="1"/>
              </p:cNvGrpSpPr>
              <p:nvPr/>
            </p:nvGrpSpPr>
            <p:grpSpPr>
              <a:xfrm>
                <a:off x="2230242" y="3196443"/>
                <a:ext cx="658362" cy="658362"/>
                <a:chOff x="-334992" y="998978"/>
                <a:chExt cx="1645920" cy="164592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-334992" y="998978"/>
                  <a:ext cx="1645920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oup 192"/>
                <p:cNvGrpSpPr/>
                <p:nvPr/>
              </p:nvGrpSpPr>
              <p:grpSpPr>
                <a:xfrm>
                  <a:off x="-241382" y="1076872"/>
                  <a:ext cx="1458701" cy="1490133"/>
                  <a:chOff x="-215861" y="1077364"/>
                  <a:chExt cx="1458701" cy="1490133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" name="Freeform 194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>
                  <a:xfrm>
                    <a:off x="51457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>
                  <a:xfrm>
                    <a:off x="1062394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0" name="Freeform 199"/>
                  <p:cNvSpPr/>
                  <p:nvPr/>
                </p:nvSpPr>
                <p:spPr>
                  <a:xfrm>
                    <a:off x="697179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1" name="Freeform 200"/>
                  <p:cNvSpPr/>
                  <p:nvPr/>
                </p:nvSpPr>
                <p:spPr>
                  <a:xfrm>
                    <a:off x="879787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grpSp>
            <p:nvGrpSpPr>
              <p:cNvPr id="202" name="Group 201"/>
              <p:cNvGrpSpPr>
                <a:grpSpLocks noChangeAspect="1"/>
              </p:cNvGrpSpPr>
              <p:nvPr/>
            </p:nvGrpSpPr>
            <p:grpSpPr>
              <a:xfrm>
                <a:off x="3389476" y="3196443"/>
                <a:ext cx="1818894" cy="658362"/>
                <a:chOff x="-334992" y="998978"/>
                <a:chExt cx="4547276" cy="164592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-334992" y="998978"/>
                  <a:ext cx="4547276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-241382" y="1076872"/>
                  <a:ext cx="728270" cy="1490133"/>
                  <a:chOff x="-215861" y="1077364"/>
                  <a:chExt cx="728270" cy="1490133"/>
                </a:xfrm>
              </p:grpSpPr>
              <p:sp>
                <p:nvSpPr>
                  <p:cNvPr id="205" name="Freeform 204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6" name="Freeform 205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" name="Freeform 208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0" name="Freeform 209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grpSp>
            <p:nvGrpSpPr>
              <p:cNvPr id="215" name="Group 214"/>
              <p:cNvGrpSpPr/>
              <p:nvPr/>
            </p:nvGrpSpPr>
            <p:grpSpPr>
              <a:xfrm>
                <a:off x="4879623" y="3227600"/>
                <a:ext cx="291305" cy="596048"/>
                <a:chOff x="514571" y="1077364"/>
                <a:chExt cx="728269" cy="1490133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2" name="Freeform 221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3" name="Freeform 222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224" name="Group 223"/>
              <p:cNvGrpSpPr>
                <a:grpSpLocks noChangeAspect="1"/>
              </p:cNvGrpSpPr>
              <p:nvPr/>
            </p:nvGrpSpPr>
            <p:grpSpPr>
              <a:xfrm>
                <a:off x="6280342" y="3196443"/>
                <a:ext cx="658362" cy="658362"/>
                <a:chOff x="-334992" y="998978"/>
                <a:chExt cx="1645920" cy="1645920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-334992" y="998978"/>
                  <a:ext cx="1645920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/>
                <p:cNvGrpSpPr/>
                <p:nvPr/>
              </p:nvGrpSpPr>
              <p:grpSpPr>
                <a:xfrm>
                  <a:off x="-241382" y="1076872"/>
                  <a:ext cx="1458701" cy="1490133"/>
                  <a:chOff x="-215861" y="1077364"/>
                  <a:chExt cx="1458701" cy="1490133"/>
                </a:xfrm>
              </p:grpSpPr>
              <p:sp>
                <p:nvSpPr>
                  <p:cNvPr id="227" name="Freeform 226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8" name="Freeform 227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>
                    <a:off x="51457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>
                  <a:xfrm>
                    <a:off x="1062394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Freeform 232"/>
                  <p:cNvSpPr/>
                  <p:nvPr/>
                </p:nvSpPr>
                <p:spPr>
                  <a:xfrm>
                    <a:off x="697179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" name="Freeform 233"/>
                  <p:cNvSpPr/>
                  <p:nvPr/>
                </p:nvSpPr>
                <p:spPr>
                  <a:xfrm>
                    <a:off x="879787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pic>
          <p:nvPicPr>
            <p:cNvPr id="1026" name="Picture 2" descr="Correct mark success tick valid yes icon - Flat Action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792" y="3052262"/>
              <a:ext cx="253136" cy="25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Multiply 235"/>
            <p:cNvSpPr/>
            <p:nvPr/>
          </p:nvSpPr>
          <p:spPr>
            <a:xfrm>
              <a:off x="3045777" y="3052262"/>
              <a:ext cx="274320" cy="274320"/>
            </a:xfrm>
            <a:prstGeom prst="mathMultiply">
              <a:avLst>
                <a:gd name="adj1" fmla="val 1223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9" name="Picture 2" descr="Correct mark success tick valid yes icon - Flat Action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759" y="3052262"/>
              <a:ext cx="253136" cy="25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92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Scheduling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threads in a block are assigned to an SM simultaneously</a:t>
            </a:r>
          </a:p>
          <a:p>
            <a:pPr lvl="1"/>
            <a:r>
              <a:rPr lang="en-US" dirty="0"/>
              <a:t>A block cannot be assigned to an SM until it secures enough resources for all its threads to execute</a:t>
            </a:r>
          </a:p>
          <a:p>
            <a:pPr lvl="1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067" y="4006469"/>
            <a:ext cx="18753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Otherwise, if some threads reach a barrier and others cannot execute, the system could deadlock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61398" y="2614262"/>
            <a:ext cx="6701477" cy="3676715"/>
            <a:chOff x="461398" y="3052262"/>
            <a:chExt cx="6701477" cy="3676715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981126" y="3888053"/>
              <a:ext cx="5181749" cy="2840924"/>
              <a:chOff x="1096441" y="2874343"/>
              <a:chExt cx="6951118" cy="3810984"/>
            </a:xfrm>
          </p:grpSpPr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1096441" y="2874343"/>
                <a:ext cx="1280160" cy="3810984"/>
                <a:chOff x="1180327" y="2197916"/>
                <a:chExt cx="1420258" cy="4228050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1180327" y="2197916"/>
                  <a:ext cx="1420258" cy="42280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SM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9609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296096" y="2608976"/>
                  <a:ext cx="1188720" cy="43762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296096" y="5830350"/>
                  <a:ext cx="1188720" cy="43762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Memory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93617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29609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93617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9609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93617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9609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93617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</p:grpSp>
          <p:grpSp>
            <p:nvGrpSpPr>
              <p:cNvPr id="45" name="Group 44"/>
              <p:cNvGrpSpPr>
                <a:grpSpLocks noChangeAspect="1"/>
              </p:cNvGrpSpPr>
              <p:nvPr/>
            </p:nvGrpSpPr>
            <p:grpSpPr>
              <a:xfrm>
                <a:off x="2708304" y="2874343"/>
                <a:ext cx="1280160" cy="3810984"/>
                <a:chOff x="1180327" y="2197916"/>
                <a:chExt cx="1420258" cy="422805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80327" y="2197916"/>
                  <a:ext cx="1420258" cy="42280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SM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9609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296096" y="2608976"/>
                  <a:ext cx="1188720" cy="43762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296096" y="5830350"/>
                  <a:ext cx="1188720" cy="43762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Memory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93617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29609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93617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29609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93617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29609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93617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</p:grp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4320167" y="2874343"/>
                <a:ext cx="1280160" cy="3810984"/>
                <a:chOff x="1180327" y="2197916"/>
                <a:chExt cx="1420258" cy="422805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180327" y="2197916"/>
                  <a:ext cx="1420258" cy="42280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SM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9609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296096" y="2608976"/>
                  <a:ext cx="1188720" cy="43762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296096" y="5830350"/>
                  <a:ext cx="1188720" cy="43762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Memory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93617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9609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3617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29609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93617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29609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93617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6767399" y="2874343"/>
                <a:ext cx="1280160" cy="3810984"/>
                <a:chOff x="1180327" y="2197916"/>
                <a:chExt cx="1420258" cy="422805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1180327" y="2197916"/>
                  <a:ext cx="1420258" cy="42280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SM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29609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296096" y="2608976"/>
                  <a:ext cx="1188720" cy="43762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Control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296096" y="5830350"/>
                  <a:ext cx="1188720" cy="43762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Memory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936176" y="3164440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9609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36176" y="3830918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29609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936176" y="4497396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29609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936176" y="5163874"/>
                  <a:ext cx="548640" cy="5486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Core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5926629" y="4456670"/>
                <a:ext cx="514468" cy="62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…</a:t>
                </a:r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306948" y="3062854"/>
              <a:ext cx="688162" cy="688162"/>
              <a:chOff x="-334992" y="998978"/>
              <a:chExt cx="1645920" cy="164592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6342026" y="3062854"/>
              <a:ext cx="688162" cy="688162"/>
              <a:chOff x="-334992" y="998978"/>
              <a:chExt cx="1645920" cy="164592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pic>
          <p:nvPicPr>
            <p:cNvPr id="6" name="Picture 2" descr="Correct mark success tick valid yes icon - Flat Action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136" y="3052262"/>
              <a:ext cx="253136" cy="25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orrect mark success tick valid yes icon - Flat Action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759" y="3052262"/>
              <a:ext cx="253136" cy="25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5" name="Group 94"/>
            <p:cNvGrpSpPr/>
            <p:nvPr/>
          </p:nvGrpSpPr>
          <p:grpSpPr>
            <a:xfrm>
              <a:off x="461398" y="3052262"/>
              <a:ext cx="2175756" cy="698754"/>
              <a:chOff x="3045777" y="3052262"/>
              <a:chExt cx="2175756" cy="698754"/>
            </a:xfrm>
          </p:grpSpPr>
          <p:grpSp>
            <p:nvGrpSpPr>
              <p:cNvPr id="96" name="Group 95"/>
              <p:cNvGrpSpPr>
                <a:grpSpLocks noChangeAspect="1"/>
              </p:cNvGrpSpPr>
              <p:nvPr/>
            </p:nvGrpSpPr>
            <p:grpSpPr>
              <a:xfrm>
                <a:off x="3320309" y="3062854"/>
                <a:ext cx="1901224" cy="688162"/>
                <a:chOff x="-334992" y="998978"/>
                <a:chExt cx="4547276" cy="164592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-334992" y="998978"/>
                  <a:ext cx="4547276" cy="16459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-241382" y="1076872"/>
                  <a:ext cx="728270" cy="1490133"/>
                  <a:chOff x="-215861" y="1077364"/>
                  <a:chExt cx="728270" cy="1490133"/>
                </a:xfrm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-215861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149355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-3325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331963" y="1077364"/>
                    <a:ext cx="180446" cy="1490133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4877906" y="3095421"/>
                <a:ext cx="304491" cy="623027"/>
                <a:chOff x="514571" y="1077364"/>
                <a:chExt cx="728269" cy="1490133"/>
              </a:xfrm>
            </p:grpSpPr>
            <p:sp>
              <p:nvSpPr>
                <p:cNvPr id="99" name="Freeform 98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98" name="Multiply 97"/>
              <p:cNvSpPr/>
              <p:nvPr/>
            </p:nvSpPr>
            <p:spPr>
              <a:xfrm>
                <a:off x="3045777" y="3052262"/>
                <a:ext cx="274320" cy="274320"/>
              </a:xfrm>
              <a:prstGeom prst="mathMultiply">
                <a:avLst>
                  <a:gd name="adj1" fmla="val 12235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>
              <a:grpSpLocks noChangeAspect="1"/>
            </p:cNvGrpSpPr>
            <p:nvPr/>
          </p:nvGrpSpPr>
          <p:grpSpPr>
            <a:xfrm>
              <a:off x="4502123" y="3062854"/>
              <a:ext cx="688162" cy="688162"/>
              <a:chOff x="-334992" y="998978"/>
              <a:chExt cx="1645920" cy="164592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pic>
          <p:nvPicPr>
            <p:cNvPr id="120" name="Picture 2" descr="Correct mark success tick valid yes icon - Flat Actions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856" y="3052262"/>
              <a:ext cx="253136" cy="253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0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Transparent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Threads in different blocks do not synchronize</a:t>
            </a:r>
          </a:p>
          <a:p>
            <a:pPr lvl="1"/>
            <a:r>
              <a:rPr lang="en-US" dirty="0"/>
              <a:t>Allows blocks to execute in any order</a:t>
            </a:r>
          </a:p>
          <a:p>
            <a:pPr lvl="1"/>
            <a:r>
              <a:rPr lang="en-US" dirty="0"/>
              <a:t>Allows blocks to execute both in parallel with each other or sequentially with respect to each other</a:t>
            </a:r>
          </a:p>
          <a:p>
            <a:endParaRPr lang="en-US" dirty="0"/>
          </a:p>
          <a:p>
            <a:r>
              <a:rPr lang="en-US" dirty="0"/>
              <a:t>Enables </a:t>
            </a:r>
            <a:r>
              <a:rPr lang="en-US" b="1" dirty="0">
                <a:solidFill>
                  <a:schemeClr val="accent5"/>
                </a:solidFill>
              </a:rPr>
              <a:t>transparent scalability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Same code can run on different devices with different amounts of hardware parallelism</a:t>
            </a:r>
          </a:p>
          <a:p>
            <a:pPr lvl="2"/>
            <a:r>
              <a:rPr lang="en-US" dirty="0"/>
              <a:t>Execute blocks sequentially if device has few SMs</a:t>
            </a:r>
          </a:p>
          <a:p>
            <a:pPr lvl="2"/>
            <a:r>
              <a:rPr lang="en-US" dirty="0"/>
              <a:t>Execute blocks in parallel if device has many SMs</a:t>
            </a:r>
          </a:p>
          <a:p>
            <a:endParaRPr lang="en-US" dirty="0"/>
          </a:p>
          <a:p>
            <a:r>
              <a:rPr lang="en-US" dirty="0"/>
              <a:t>Programmers should not write code that tries to synchronizes across blocks</a:t>
            </a:r>
          </a:p>
          <a:p>
            <a:pPr lvl="1"/>
            <a:r>
              <a:rPr lang="en-US" dirty="0"/>
              <a:t>Deadlock occurs if the blocks are not scheduled simultaneously</a:t>
            </a:r>
          </a:p>
          <a:p>
            <a:pPr lvl="1"/>
            <a:r>
              <a:rPr lang="en-US" dirty="0"/>
              <a:t>Note: </a:t>
            </a:r>
            <a:r>
              <a:rPr lang="en-US" i="1" dirty="0"/>
              <a:t>cooperative groups</a:t>
            </a:r>
            <a:r>
              <a:rPr lang="en-US" dirty="0"/>
              <a:t> is an advanced feature of CUDA that allows synchronization across blocks by limiting the number of blocks to guarantee that all blocks are executing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217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Threads assigned to an SM run concurrently</a:t>
            </a:r>
          </a:p>
          <a:p>
            <a:pPr lvl="1"/>
            <a:r>
              <a:rPr lang="en-US" dirty="0"/>
              <a:t>The SM has a scheduler that manages their execution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84348" y="4325807"/>
            <a:ext cx="1920240" cy="1920240"/>
            <a:chOff x="1558184" y="3365646"/>
            <a:chExt cx="1920240" cy="1920240"/>
          </a:xfrm>
        </p:grpSpPr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558184" y="3365646"/>
              <a:ext cx="1920240" cy="1920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>
              <a:off x="2565075" y="3453887"/>
              <a:ext cx="827568" cy="1743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646424" y="3453887"/>
              <a:ext cx="825435" cy="1743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695006" y="3515235"/>
              <a:ext cx="728270" cy="1621062"/>
              <a:chOff x="1696141" y="3583141"/>
              <a:chExt cx="728270" cy="149013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1696141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061357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1878749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2243965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614725" y="3515235"/>
              <a:ext cx="728269" cy="1621062"/>
              <a:chOff x="2607555" y="3583141"/>
              <a:chExt cx="728269" cy="1490133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2607555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3155378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2790163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972771" y="3583141"/>
                <a:ext cx="180446" cy="1490133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041536" y="3427130"/>
            <a:ext cx="1060929" cy="3158348"/>
            <a:chOff x="1160480" y="3545462"/>
            <a:chExt cx="1060929" cy="3158348"/>
          </a:xfrm>
        </p:grpSpPr>
        <p:sp>
          <p:nvSpPr>
            <p:cNvPr id="10" name="Rectangle 9"/>
            <p:cNvSpPr/>
            <p:nvPr/>
          </p:nvSpPr>
          <p:spPr>
            <a:xfrm>
              <a:off x="1160480" y="3545462"/>
              <a:ext cx="1060929" cy="31583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46959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46959" y="3852523"/>
              <a:ext cx="887971" cy="3269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6959" y="6258886"/>
              <a:ext cx="887971" cy="326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Memory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25097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6959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25097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46959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25097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46959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25097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286922" y="2551470"/>
            <a:ext cx="2570157" cy="765052"/>
            <a:chOff x="3610464" y="2706276"/>
            <a:chExt cx="2570157" cy="765052"/>
          </a:xfrm>
        </p:grpSpPr>
        <p:grpSp>
          <p:nvGrpSpPr>
            <p:cNvPr id="98" name="Group 97"/>
            <p:cNvGrpSpPr>
              <a:grpSpLocks noChangeAspect="1"/>
            </p:cNvGrpSpPr>
            <p:nvPr/>
          </p:nvGrpSpPr>
          <p:grpSpPr>
            <a:xfrm>
              <a:off x="3610464" y="2706276"/>
              <a:ext cx="765052" cy="765052"/>
              <a:chOff x="-334992" y="998978"/>
              <a:chExt cx="1645920" cy="164592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99" name="Group 98"/>
            <p:cNvGrpSpPr>
              <a:grpSpLocks noChangeAspect="1"/>
            </p:cNvGrpSpPr>
            <p:nvPr/>
          </p:nvGrpSpPr>
          <p:grpSpPr>
            <a:xfrm>
              <a:off x="5415569" y="2706276"/>
              <a:ext cx="765052" cy="765052"/>
              <a:chOff x="-334992" y="998978"/>
              <a:chExt cx="1645920" cy="164592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13" name="Freeform 112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00" name="Group 99"/>
            <p:cNvGrpSpPr>
              <a:grpSpLocks noChangeAspect="1"/>
            </p:cNvGrpSpPr>
            <p:nvPr/>
          </p:nvGrpSpPr>
          <p:grpSpPr>
            <a:xfrm>
              <a:off x="4513016" y="2706276"/>
              <a:ext cx="765052" cy="765052"/>
              <a:chOff x="-334992" y="998978"/>
              <a:chExt cx="1645920" cy="164592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-334992" y="998978"/>
                <a:ext cx="1645920" cy="16459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241382" y="1076872"/>
                <a:ext cx="1458701" cy="1490133"/>
                <a:chOff x="-215861" y="1077364"/>
                <a:chExt cx="1458701" cy="1490133"/>
              </a:xfrm>
            </p:grpSpPr>
            <p:sp>
              <p:nvSpPr>
                <p:cNvPr id="103" name="Freeform 102"/>
                <p:cNvSpPr/>
                <p:nvPr/>
              </p:nvSpPr>
              <p:spPr>
                <a:xfrm>
                  <a:off x="-21586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149355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514571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1062394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-3325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331963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697179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879787" y="1077364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cxnSp>
        <p:nvCxnSpPr>
          <p:cNvPr id="219" name="Straight Arrow Connector 218"/>
          <p:cNvCxnSpPr/>
          <p:nvPr/>
        </p:nvCxnSpPr>
        <p:spPr>
          <a:xfrm flipV="1">
            <a:off x="6171584" y="2868149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-40869" y="3254382"/>
            <a:ext cx="337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Blocks assigned to an SM are further divided into </a:t>
            </a:r>
            <a:r>
              <a:rPr lang="en-US" b="1" dirty="0">
                <a:solidFill>
                  <a:schemeClr val="accent6"/>
                </a:solidFill>
              </a:rPr>
              <a:t>warps</a:t>
            </a:r>
            <a:r>
              <a:rPr lang="en-US" dirty="0"/>
              <a:t> which are the unit of scheduling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7443116" y="3427130"/>
            <a:ext cx="1060929" cy="3158348"/>
            <a:chOff x="1160480" y="3545462"/>
            <a:chExt cx="1060929" cy="3158348"/>
          </a:xfrm>
        </p:grpSpPr>
        <p:sp>
          <p:nvSpPr>
            <p:cNvPr id="224" name="Rectangle 223"/>
            <p:cNvSpPr/>
            <p:nvPr/>
          </p:nvSpPr>
          <p:spPr>
            <a:xfrm>
              <a:off x="1160480" y="3545462"/>
              <a:ext cx="1060929" cy="31583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246959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246959" y="3852523"/>
              <a:ext cx="887971" cy="3269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246959" y="6258886"/>
              <a:ext cx="887971" cy="326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Memory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725097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246959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25097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246959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725097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246959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725097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034729" y="2468290"/>
            <a:ext cx="1877703" cy="881079"/>
            <a:chOff x="6984395" y="2595011"/>
            <a:chExt cx="1877703" cy="881079"/>
          </a:xfrm>
        </p:grpSpPr>
        <p:grpSp>
          <p:nvGrpSpPr>
            <p:cNvPr id="236" name="Group 235"/>
            <p:cNvGrpSpPr>
              <a:grpSpLocks noChangeAspect="1"/>
            </p:cNvGrpSpPr>
            <p:nvPr/>
          </p:nvGrpSpPr>
          <p:grpSpPr>
            <a:xfrm>
              <a:off x="6984395" y="2595011"/>
              <a:ext cx="363590" cy="768096"/>
              <a:chOff x="6964744" y="1628861"/>
              <a:chExt cx="825435" cy="1743759"/>
            </a:xfrm>
          </p:grpSpPr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74" name="Freeform 273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5" name="Freeform 274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6" name="Freeform 275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7" name="Freeform 276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237" name="Group 236"/>
            <p:cNvGrpSpPr>
              <a:grpSpLocks noChangeAspect="1"/>
            </p:cNvGrpSpPr>
            <p:nvPr/>
          </p:nvGrpSpPr>
          <p:grpSpPr>
            <a:xfrm>
              <a:off x="7680731" y="2595011"/>
              <a:ext cx="363590" cy="768096"/>
              <a:chOff x="6964744" y="1628861"/>
              <a:chExt cx="825435" cy="1743759"/>
            </a:xfrm>
          </p:grpSpPr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7" name="Group 266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68" name="Freeform 267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1" name="Freeform 270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238" name="Group 237"/>
            <p:cNvGrpSpPr>
              <a:grpSpLocks noChangeAspect="1"/>
            </p:cNvGrpSpPr>
            <p:nvPr/>
          </p:nvGrpSpPr>
          <p:grpSpPr>
            <a:xfrm>
              <a:off x="8377067" y="2595011"/>
              <a:ext cx="363590" cy="768096"/>
              <a:chOff x="6964744" y="1628861"/>
              <a:chExt cx="825435" cy="1743759"/>
            </a:xfrm>
          </p:grpSpPr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62" name="Freeform 261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Freeform 262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4" name="Freeform 263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239" name="Group 238"/>
            <p:cNvGrpSpPr>
              <a:grpSpLocks noChangeAspect="1"/>
            </p:cNvGrpSpPr>
            <p:nvPr/>
          </p:nvGrpSpPr>
          <p:grpSpPr>
            <a:xfrm>
              <a:off x="7105836" y="2707994"/>
              <a:ext cx="363590" cy="768096"/>
              <a:chOff x="6964744" y="1628861"/>
              <a:chExt cx="825435" cy="1743759"/>
            </a:xfrm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56" name="Freeform 255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7" name="Freeform 256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8" name="Freeform 257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9" name="Freeform 258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240" name="Group 239"/>
            <p:cNvGrpSpPr>
              <a:grpSpLocks noChangeAspect="1"/>
            </p:cNvGrpSpPr>
            <p:nvPr/>
          </p:nvGrpSpPr>
          <p:grpSpPr>
            <a:xfrm>
              <a:off x="7802172" y="2707994"/>
              <a:ext cx="363590" cy="768096"/>
              <a:chOff x="6964744" y="1628861"/>
              <a:chExt cx="825435" cy="1743759"/>
            </a:xfrm>
          </p:grpSpPr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50" name="Freeform 249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1" name="Freeform 250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Freeform 252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241" name="Group 240"/>
            <p:cNvGrpSpPr>
              <a:grpSpLocks noChangeAspect="1"/>
            </p:cNvGrpSpPr>
            <p:nvPr/>
          </p:nvGrpSpPr>
          <p:grpSpPr>
            <a:xfrm>
              <a:off x="8498508" y="2707994"/>
              <a:ext cx="363590" cy="768096"/>
              <a:chOff x="6964744" y="1628861"/>
              <a:chExt cx="825435" cy="1743759"/>
            </a:xfrm>
          </p:grpSpPr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3" name="Group 242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244" name="Freeform 243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5" name="Freeform 244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6" name="Freeform 245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7" name="Freeform 246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5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Warps are the unit of scheduling in an SM</a:t>
            </a:r>
          </a:p>
          <a:p>
            <a:pPr lvl="1"/>
            <a:r>
              <a:rPr lang="en-US" dirty="0"/>
              <a:t>The size of warps is device-specific, but has always been 32 threads to date</a:t>
            </a:r>
          </a:p>
          <a:p>
            <a:endParaRPr lang="en-US" dirty="0"/>
          </a:p>
          <a:p>
            <a:r>
              <a:rPr lang="en-US" dirty="0"/>
              <a:t>Threads in a warp are scheduled together and executed following the </a:t>
            </a:r>
            <a:r>
              <a:rPr lang="en-US" b="1" dirty="0">
                <a:solidFill>
                  <a:schemeClr val="accent1"/>
                </a:solidFill>
              </a:rPr>
              <a:t>SIMD</a:t>
            </a:r>
            <a:r>
              <a:rPr lang="en-US" dirty="0"/>
              <a:t> model</a:t>
            </a:r>
          </a:p>
          <a:p>
            <a:pPr lvl="1"/>
            <a:r>
              <a:rPr lang="en-US" u="sng" dirty="0"/>
              <a:t>S</a:t>
            </a:r>
            <a:r>
              <a:rPr lang="en-US" dirty="0"/>
              <a:t>ingle </a:t>
            </a:r>
            <a:r>
              <a:rPr lang="en-US" u="sng" dirty="0"/>
              <a:t>I</a:t>
            </a:r>
            <a:r>
              <a:rPr lang="en-US" dirty="0"/>
              <a:t>nstruction, </a:t>
            </a:r>
            <a:r>
              <a:rPr lang="en-US" u="sng" dirty="0"/>
              <a:t>M</a:t>
            </a:r>
            <a:r>
              <a:rPr lang="en-US" dirty="0"/>
              <a:t>ultiple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  <a:p>
            <a:pPr lvl="1"/>
            <a:r>
              <a:rPr lang="en-US" dirty="0"/>
              <a:t>One instruction is fetched and executed by all the threads </a:t>
            </a:r>
            <a:br>
              <a:rPr lang="en-US" dirty="0"/>
            </a:br>
            <a:r>
              <a:rPr lang="en-US" dirty="0"/>
              <a:t>in the warp, each processing different data</a:t>
            </a:r>
          </a:p>
          <a:p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443116" y="3427130"/>
            <a:ext cx="1060929" cy="3158348"/>
            <a:chOff x="1160480" y="3545462"/>
            <a:chExt cx="1060929" cy="3158348"/>
          </a:xfrm>
        </p:grpSpPr>
        <p:sp>
          <p:nvSpPr>
            <p:cNvPr id="117" name="Rectangle 116"/>
            <p:cNvSpPr/>
            <p:nvPr/>
          </p:nvSpPr>
          <p:spPr>
            <a:xfrm>
              <a:off x="1160480" y="3545462"/>
              <a:ext cx="1060929" cy="31583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46959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46959" y="3852523"/>
              <a:ext cx="887971" cy="3269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46959" y="6258886"/>
              <a:ext cx="887971" cy="3269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Memory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25097" y="4267454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46959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725097" y="4765312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46959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25097" y="5263171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46959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725097" y="5761029"/>
              <a:ext cx="409833" cy="409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034729" y="2468290"/>
            <a:ext cx="1877703" cy="881079"/>
            <a:chOff x="6984395" y="2595011"/>
            <a:chExt cx="1877703" cy="881079"/>
          </a:xfrm>
        </p:grpSpPr>
        <p:grpSp>
          <p:nvGrpSpPr>
            <p:cNvPr id="129" name="Group 128"/>
            <p:cNvGrpSpPr>
              <a:grpSpLocks noChangeAspect="1"/>
            </p:cNvGrpSpPr>
            <p:nvPr/>
          </p:nvGrpSpPr>
          <p:grpSpPr>
            <a:xfrm>
              <a:off x="6984395" y="2595011"/>
              <a:ext cx="363590" cy="768096"/>
              <a:chOff x="6964744" y="1628861"/>
              <a:chExt cx="825435" cy="1743759"/>
            </a:xfrm>
          </p:grpSpPr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67" name="Freeform 166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" name="Freeform 167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" name="Freeform 169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7680731" y="2595011"/>
              <a:ext cx="363590" cy="768096"/>
              <a:chOff x="6964744" y="1628861"/>
              <a:chExt cx="825435" cy="1743759"/>
            </a:xfrm>
          </p:grpSpPr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8377067" y="2595011"/>
              <a:ext cx="363590" cy="768096"/>
              <a:chOff x="6964744" y="1628861"/>
              <a:chExt cx="825435" cy="1743759"/>
            </a:xfrm>
          </p:grpSpPr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6" name="Freeform 155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2" name="Group 131"/>
            <p:cNvGrpSpPr>
              <a:grpSpLocks noChangeAspect="1"/>
            </p:cNvGrpSpPr>
            <p:nvPr/>
          </p:nvGrpSpPr>
          <p:grpSpPr>
            <a:xfrm>
              <a:off x="7105836" y="2707994"/>
              <a:ext cx="363590" cy="768096"/>
              <a:chOff x="6964744" y="1628861"/>
              <a:chExt cx="825435" cy="1743759"/>
            </a:xfrm>
          </p:grpSpPr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49" name="Freeform 148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3" name="Group 132"/>
            <p:cNvGrpSpPr>
              <a:grpSpLocks noChangeAspect="1"/>
            </p:cNvGrpSpPr>
            <p:nvPr/>
          </p:nvGrpSpPr>
          <p:grpSpPr>
            <a:xfrm>
              <a:off x="7802172" y="2707994"/>
              <a:ext cx="363590" cy="768096"/>
              <a:chOff x="6964744" y="1628861"/>
              <a:chExt cx="825435" cy="1743759"/>
            </a:xfrm>
          </p:grpSpPr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43" name="Freeform 142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134" name="Group 133"/>
            <p:cNvGrpSpPr>
              <a:grpSpLocks noChangeAspect="1"/>
            </p:cNvGrpSpPr>
            <p:nvPr/>
          </p:nvGrpSpPr>
          <p:grpSpPr>
            <a:xfrm>
              <a:off x="8498508" y="2707994"/>
              <a:ext cx="363590" cy="768096"/>
              <a:chOff x="6964744" y="1628861"/>
              <a:chExt cx="825435" cy="1743759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6964744" y="1628861"/>
                <a:ext cx="825435" cy="17437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7013326" y="1690209"/>
                <a:ext cx="728270" cy="1621062"/>
                <a:chOff x="1696141" y="3583141"/>
                <a:chExt cx="728270" cy="1490133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696141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2061357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1878749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2243965" y="3583141"/>
                  <a:ext cx="180446" cy="1490133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50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1539</Words>
  <Application>Microsoft Office PowerPoint</Application>
  <PresentationFormat>On-screen Show (4:3)</PresentationFormat>
  <Paragraphs>507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Tejasvi Waghmare (IL-IN)</dc:creator>
  <cp:lastModifiedBy>Izzat El Hajj</cp:lastModifiedBy>
  <cp:revision>91</cp:revision>
  <dcterms:created xsi:type="dcterms:W3CDTF">2022-03-30T06:33:52Z</dcterms:created>
  <dcterms:modified xsi:type="dcterms:W3CDTF">2022-09-07T12:25:10Z</dcterms:modified>
</cp:coreProperties>
</file>