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9"/>
  </p:handoutMasterIdLst>
  <p:sldIdLst>
    <p:sldId id="270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4C4C"/>
    <a:srgbClr val="E08E2F"/>
    <a:srgbClr val="E09135"/>
    <a:srgbClr val="FFFFFF"/>
    <a:srgbClr val="DC8623"/>
    <a:srgbClr val="DB8522"/>
    <a:srgbClr val="4D4D4D"/>
    <a:srgbClr val="EB6500"/>
    <a:srgbClr val="53565A"/>
    <a:srgbClr val="FF98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08EC16-7612-48F2-BD7E-AB7620736A0A}" v="99" dt="2022-03-30T08:57:44.2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" y="36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6C9F2AD-ACD9-4F52-8557-48C099C603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15BD4B-9B5A-4159-B729-CBA6AE207B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E7D2E7-9FC7-4207-9062-A3303B78380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94C69D-016E-496D-B1AA-E9EE96139D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5A0A3E-29D3-4009-A482-439DDE028B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528DA-F324-4659-A143-8781AC34D3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3570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5614FD1-D902-4A59-BCAB-4AA8AF3D9081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 descr="A picture containing shape&#10;&#10;Description automatically generated">
            <a:extLst>
              <a:ext uri="{FF2B5EF4-FFF2-40B4-BE49-F238E27FC236}">
                <a16:creationId xmlns:a16="http://schemas.microsoft.com/office/drawing/2014/main" id="{BA4AD1CF-AA6C-4924-8675-811F23CE0D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4"/>
            <a:ext cx="9144000" cy="68506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E2EB6C-4AC4-41A2-8F72-A329B2E1580B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B9DDB9-4BD9-4BCF-86A4-772414CF0629}"/>
              </a:ext>
            </a:extLst>
          </p:cNvPr>
          <p:cNvGrpSpPr/>
          <p:nvPr userDrawn="1"/>
        </p:nvGrpSpPr>
        <p:grpSpPr>
          <a:xfrm>
            <a:off x="-72699" y="-3125"/>
            <a:ext cx="1374756" cy="1441923"/>
            <a:chOff x="-113156" y="25300"/>
            <a:chExt cx="1332205" cy="1441923"/>
          </a:xfrm>
        </p:grpSpPr>
        <p:sp>
          <p:nvSpPr>
            <p:cNvPr id="7" name="Rectangle: Rounded Corners 35">
              <a:extLst>
                <a:ext uri="{FF2B5EF4-FFF2-40B4-BE49-F238E27FC236}">
                  <a16:creationId xmlns:a16="http://schemas.microsoft.com/office/drawing/2014/main" id="{7957AE27-1DC8-4907-8AB1-2560A90A543A}"/>
                </a:ext>
              </a:extLst>
            </p:cNvPr>
            <p:cNvSpPr/>
            <p:nvPr/>
          </p:nvSpPr>
          <p:spPr>
            <a:xfrm>
              <a:off x="-43557" y="25300"/>
              <a:ext cx="1262606" cy="1441923"/>
            </a:xfrm>
            <a:prstGeom prst="roundRect">
              <a:avLst>
                <a:gd name="adj" fmla="val 0"/>
              </a:avLst>
            </a:prstGeom>
            <a:solidFill>
              <a:srgbClr val="4D4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8" name="Picture 2" descr="Data Mining. Concepts and Techniques, 3rd Edition (The Morgan Kaufmann  Series in Data Management Systems)">
              <a:extLst>
                <a:ext uri="{FF2B5EF4-FFF2-40B4-BE49-F238E27FC236}">
                  <a16:creationId xmlns:a16="http://schemas.microsoft.com/office/drawing/2014/main" id="{9E395FDB-906D-4C55-85C3-0A95428EBD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2187" r="-1"/>
            <a:stretch/>
          </p:blipFill>
          <p:spPr bwMode="auto">
            <a:xfrm>
              <a:off x="-113156" y="357913"/>
              <a:ext cx="1317458" cy="7700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2C3EE6A-8657-4A6B-87F7-02627342A27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636487" y="1788690"/>
            <a:ext cx="3731741" cy="261610"/>
          </a:xfrm>
          <a:prstGeom prst="roundRect">
            <a:avLst>
              <a:gd name="adj" fmla="val 0"/>
            </a:avLst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sz="1100" i="1" dirty="0">
                <a:solidFill>
                  <a:srgbClr val="53565A"/>
                </a:solidFill>
                <a:latin typeface="+mj-lt"/>
              </a:rPr>
              <a:t>Wen-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mei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 </a:t>
            </a:r>
            <a:r>
              <a:rPr lang="en-GB" sz="1100" i="1" dirty="0" err="1">
                <a:solidFill>
                  <a:srgbClr val="53565A"/>
                </a:solidFill>
                <a:latin typeface="+mj-lt"/>
              </a:rPr>
              <a:t>Hwu</a:t>
            </a:r>
            <a:r>
              <a:rPr lang="en-GB" sz="1100" i="1" dirty="0">
                <a:solidFill>
                  <a:srgbClr val="53565A"/>
                </a:solidFill>
                <a:latin typeface="+mj-lt"/>
              </a:rPr>
              <a:t>, David Kirk, Izzat El Hajj</a:t>
            </a:r>
            <a:endParaRPr lang="en-US" sz="1100" i="1" dirty="0">
              <a:solidFill>
                <a:srgbClr val="53565A"/>
              </a:solidFill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43523CE-3289-4AA1-A7D0-4D0378C02A45}"/>
              </a:ext>
            </a:extLst>
          </p:cNvPr>
          <p:cNvCxnSpPr/>
          <p:nvPr userDrawn="1"/>
        </p:nvCxnSpPr>
        <p:spPr>
          <a:xfrm>
            <a:off x="2360588" y="1928406"/>
            <a:ext cx="275899" cy="0"/>
          </a:xfrm>
          <a:prstGeom prst="line">
            <a:avLst/>
          </a:prstGeom>
          <a:ln w="19050">
            <a:solidFill>
              <a:srgbClr val="53565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2B1CFD73-162D-4195-B0FC-38DEE10693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03"/>
          <a:stretch/>
        </p:blipFill>
        <p:spPr>
          <a:xfrm>
            <a:off x="1299246" y="1441973"/>
            <a:ext cx="7844400" cy="15773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BF7728A-41A1-445F-A9FF-56DF9F9BB7F1}"/>
              </a:ext>
            </a:extLst>
          </p:cNvPr>
          <p:cNvSpPr txBox="1"/>
          <p:nvPr userDrawn="1"/>
        </p:nvSpPr>
        <p:spPr bwMode="auto">
          <a:xfrm>
            <a:off x="1567422" y="1743145"/>
            <a:ext cx="567969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GB" sz="2400" b="1" dirty="0">
                <a:solidFill>
                  <a:schemeClr val="bg1"/>
                </a:solidFill>
              </a:rPr>
              <a:t>Programming Massively Parallel Processors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215409-9B9B-4DB6-906D-C53B1CDED403}"/>
              </a:ext>
            </a:extLst>
          </p:cNvPr>
          <p:cNvSpPr txBox="1"/>
          <p:nvPr userDrawn="1"/>
        </p:nvSpPr>
        <p:spPr>
          <a:xfrm>
            <a:off x="1567421" y="2143201"/>
            <a:ext cx="220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800" dirty="0">
                <a:solidFill>
                  <a:schemeClr val="bg1"/>
                </a:solidFill>
                <a:latin typeface="+mj-lt"/>
              </a:rPr>
              <a:t>A Hands-on Approach</a:t>
            </a:r>
            <a:endParaRPr lang="en-US" sz="1800" dirty="0">
              <a:solidFill>
                <a:schemeClr val="bg1"/>
              </a:solidFill>
              <a:latin typeface="+mj-lt"/>
            </a:endParaRPr>
          </a:p>
          <a:p>
            <a:endParaRPr lang="en-I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64E5FD-D2A2-4A68-8897-43FA77D6453D}"/>
              </a:ext>
            </a:extLst>
          </p:cNvPr>
          <p:cNvSpPr/>
          <p:nvPr userDrawn="1"/>
        </p:nvSpPr>
        <p:spPr>
          <a:xfrm>
            <a:off x="1299245" y="3024958"/>
            <a:ext cx="7836105" cy="600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z</a:t>
            </a:r>
          </a:p>
        </p:txBody>
      </p:sp>
      <p:pic>
        <p:nvPicPr>
          <p:cNvPr id="17" name="Picture 16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CB3A55CF-D158-4A58-A4DE-DEEA1CF1071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3773" y="4445883"/>
            <a:ext cx="4410075" cy="1952625"/>
          </a:xfrm>
          <a:prstGeom prst="rect">
            <a:avLst/>
          </a:prstGeom>
        </p:spPr>
      </p:pic>
      <p:sp>
        <p:nvSpPr>
          <p:cNvPr id="18" name="L-Shape 17">
            <a:extLst>
              <a:ext uri="{FF2B5EF4-FFF2-40B4-BE49-F238E27FC236}">
                <a16:creationId xmlns:a16="http://schemas.microsoft.com/office/drawing/2014/main" id="{715CF1CF-E105-4089-BA77-56B70A742ECB}"/>
              </a:ext>
            </a:extLst>
          </p:cNvPr>
          <p:cNvSpPr/>
          <p:nvPr userDrawn="1"/>
        </p:nvSpPr>
        <p:spPr>
          <a:xfrm rot="13500000">
            <a:off x="2939485" y="3242288"/>
            <a:ext cx="140020" cy="140020"/>
          </a:xfrm>
          <a:prstGeom prst="corner">
            <a:avLst>
              <a:gd name="adj1" fmla="val 27650"/>
              <a:gd name="adj2" fmla="val 25788"/>
            </a:avLst>
          </a:prstGeom>
          <a:solidFill>
            <a:srgbClr val="DB85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928E1F-54E8-4389-82DD-5CF4C77F4AB0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Picture 19" descr="Chart&#10;&#10;Description automatically generated">
            <a:extLst>
              <a:ext uri="{FF2B5EF4-FFF2-40B4-BE49-F238E27FC236}">
                <a16:creationId xmlns:a16="http://schemas.microsoft.com/office/drawing/2014/main" id="{083DB60B-7D3C-470B-9BE6-C4062D6A1D49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372" y="3636069"/>
            <a:ext cx="2232972" cy="2762439"/>
          </a:xfrm>
          <a:prstGeom prst="rect">
            <a:avLst/>
          </a:prstGeom>
        </p:spPr>
      </p:pic>
      <p:sp>
        <p:nvSpPr>
          <p:cNvPr id="21" name="Rectangle 7">
            <a:extLst>
              <a:ext uri="{FF2B5EF4-FFF2-40B4-BE49-F238E27FC236}">
                <a16:creationId xmlns:a16="http://schemas.microsoft.com/office/drawing/2014/main" id="{21B15398-A182-4C0B-854E-654EA8B5B28D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0" hasCustomPrompt="1"/>
          </p:nvPr>
        </p:nvSpPr>
        <p:spPr>
          <a:xfrm>
            <a:off x="1298575" y="3011550"/>
            <a:ext cx="1611556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all" baseline="0">
                <a:latin typeface="+mn-lt"/>
              </a:defRPr>
            </a:lvl1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11" hasCustomPrompt="1"/>
          </p:nvPr>
        </p:nvSpPr>
        <p:spPr>
          <a:xfrm>
            <a:off x="3146829" y="3011550"/>
            <a:ext cx="5898609" cy="606145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000" b="1" cap="none" baseline="0">
                <a:latin typeface="+mj-lt"/>
              </a:defRPr>
            </a:lvl1pPr>
          </a:lstStyle>
          <a:p>
            <a:pPr lvl="0"/>
            <a:r>
              <a:rPr lang="en-US" dirty="0"/>
              <a:t>Chapter Title</a:t>
            </a:r>
          </a:p>
        </p:txBody>
      </p:sp>
    </p:spTree>
    <p:extLst>
      <p:ext uri="{BB962C8B-B14F-4D97-AF65-F5344CB8AC3E}">
        <p14:creationId xmlns:p14="http://schemas.microsoft.com/office/powerpoint/2010/main" val="2487965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70D1EB3-9074-4E31-9DCF-ADFD596A7E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0672" y="838072"/>
            <a:ext cx="8464802" cy="558463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1174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45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514897"/>
            <a:ext cx="3868340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248402"/>
            <a:ext cx="3868340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514897"/>
            <a:ext cx="3887391" cy="645898"/>
          </a:xfrm>
        </p:spPr>
        <p:txBody>
          <a:bodyPr anchor="b"/>
          <a:lstStyle>
            <a:lvl1pPr marL="0" indent="0" algn="ctr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248402"/>
            <a:ext cx="3887391" cy="526190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1011D6E-2CED-4BBC-A66B-38F7B0BDDCF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018908" y="43891"/>
            <a:ext cx="7886700" cy="4535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68914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101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night sky&#10;&#10;Description automatically generated">
            <a:extLst>
              <a:ext uri="{FF2B5EF4-FFF2-40B4-BE49-F238E27FC236}">
                <a16:creationId xmlns:a16="http://schemas.microsoft.com/office/drawing/2014/main" id="{0451918C-3068-494B-B756-EB2CEF6603D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" y="5538866"/>
            <a:ext cx="3013881" cy="133443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31DF901C-E89A-4945-9091-D20419752365}"/>
              </a:ext>
            </a:extLst>
          </p:cNvPr>
          <p:cNvSpPr/>
          <p:nvPr userDrawn="1"/>
        </p:nvSpPr>
        <p:spPr>
          <a:xfrm>
            <a:off x="6914848" y="4280108"/>
            <a:ext cx="2226852" cy="2533254"/>
          </a:xfrm>
          <a:custGeom>
            <a:avLst/>
            <a:gdLst>
              <a:gd name="connsiteX0" fmla="*/ 0 w 4572000"/>
              <a:gd name="connsiteY0" fmla="*/ 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  <a:gd name="connsiteX4" fmla="*/ 0 w 4572000"/>
              <a:gd name="connsiteY4" fmla="*/ 0 h 3429000"/>
              <a:gd name="connsiteX0" fmla="*/ 0 w 4572000"/>
              <a:gd name="connsiteY0" fmla="*/ 3429000 h 3429000"/>
              <a:gd name="connsiteX1" fmla="*/ 4572000 w 4572000"/>
              <a:gd name="connsiteY1" fmla="*/ 0 h 3429000"/>
              <a:gd name="connsiteX2" fmla="*/ 4572000 w 4572000"/>
              <a:gd name="connsiteY2" fmla="*/ 3429000 h 3429000"/>
              <a:gd name="connsiteX3" fmla="*/ 0 w 4572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3429000">
                <a:moveTo>
                  <a:pt x="0" y="3429000"/>
                </a:moveTo>
                <a:lnTo>
                  <a:pt x="4572000" y="0"/>
                </a:lnTo>
                <a:lnTo>
                  <a:pt x="4572000" y="3429000"/>
                </a:lnTo>
                <a:lnTo>
                  <a:pt x="0" y="3429000"/>
                </a:lnTo>
                <a:close/>
              </a:path>
            </a:pathLst>
          </a:custGeom>
          <a:solidFill>
            <a:schemeClr val="bg1">
              <a:lumMod val="95000"/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7E801F-3FA2-4ED1-804F-E330EBA748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" t="4554" r="77" b="59326"/>
          <a:stretch/>
        </p:blipFill>
        <p:spPr>
          <a:xfrm>
            <a:off x="930683" y="-1553"/>
            <a:ext cx="8211017" cy="511200"/>
          </a:xfrm>
          <a:prstGeom prst="rect">
            <a:avLst/>
          </a:prstGeom>
        </p:spPr>
      </p:pic>
      <p:pic>
        <p:nvPicPr>
          <p:cNvPr id="8" name="Picture 2" descr="Data Mining. Concepts and Techniques, 3rd Edition (The Morgan Kaufmann  Series in Data Management Systems)">
            <a:extLst>
              <a:ext uri="{FF2B5EF4-FFF2-40B4-BE49-F238E27FC236}">
                <a16:creationId xmlns:a16="http://schemas.microsoft.com/office/drawing/2014/main" id="{A52DA9B2-CDDD-4030-BA37-75FEC690AB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30682" cy="509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E92C0D8-7584-4BDC-BE7D-11D53629CF58}"/>
              </a:ext>
            </a:extLst>
          </p:cNvPr>
          <p:cNvSpPr/>
          <p:nvPr userDrawn="1"/>
        </p:nvSpPr>
        <p:spPr>
          <a:xfrm>
            <a:off x="-2300" y="6812281"/>
            <a:ext cx="9144000" cy="457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80D6273C-93F4-4ED4-A1B6-1578A4766C97}"/>
              </a:ext>
            </a:extLst>
          </p:cNvPr>
          <p:cNvSpPr>
            <a:spLocks/>
          </p:cNvSpPr>
          <p:nvPr userDrawn="1"/>
        </p:nvSpPr>
        <p:spPr bwMode="auto">
          <a:xfrm>
            <a:off x="59677" y="6603329"/>
            <a:ext cx="1579154" cy="185454"/>
          </a:xfrm>
          <a:prstGeom prst="rect">
            <a:avLst/>
          </a:prstGeom>
          <a:noFill/>
          <a:ln>
            <a:noFill/>
          </a:ln>
        </p:spPr>
        <p:txBody>
          <a:bodyPr lIns="0" tIns="0" rIns="40639" bIns="0" anchor="ctr"/>
          <a:lstStyle>
            <a:lvl1pPr marL="39688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rgbClr val="000000"/>
                </a:solidFill>
                <a:latin typeface="Times New Roman" panose="02020603050405020304" pitchFamily="18" charset="0"/>
                <a:sym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8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Copyright © 2022 Elsevier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6B0C97-5D7F-45E4-B756-6265FC57D53E}"/>
              </a:ext>
            </a:extLst>
          </p:cNvPr>
          <p:cNvSpPr/>
          <p:nvPr userDrawn="1"/>
        </p:nvSpPr>
        <p:spPr>
          <a:xfrm>
            <a:off x="7884826" y="6812281"/>
            <a:ext cx="1259174" cy="45719"/>
          </a:xfrm>
          <a:prstGeom prst="rect">
            <a:avLst/>
          </a:prstGeom>
          <a:solidFill>
            <a:srgbClr val="DC86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60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4" r:id="rId3"/>
    <p:sldLayoutId id="2147483667" r:id="rId4"/>
    <p:sldLayoutId id="2147483665" r:id="rId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Chapter 5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Memory Architecture and Data Locality</a:t>
            </a:r>
          </a:p>
        </p:txBody>
      </p:sp>
    </p:spTree>
    <p:extLst>
      <p:ext uri="{BB962C8B-B14F-4D97-AF65-F5344CB8AC3E}">
        <p14:creationId xmlns:p14="http://schemas.microsoft.com/office/powerpoint/2010/main" val="38314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CUDA Type Qualifies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have seen </a:t>
            </a:r>
            <a:r>
              <a:rPr lang="en-US" dirty="0" err="1"/>
              <a:t>cudaMalloc</a:t>
            </a:r>
            <a:r>
              <a:rPr lang="en-US" dirty="0"/>
              <a:t>(...) to also allocate data in global memory from the host</a:t>
            </a:r>
          </a:p>
          <a:p>
            <a:r>
              <a:rPr lang="en-US" dirty="0"/>
              <a:t>Constant memory allocation and initialization will be discussed later</a:t>
            </a:r>
          </a:p>
          <a:p>
            <a:r>
              <a:rPr lang="en-US" dirty="0"/>
              <a:t>Focus of today: </a:t>
            </a:r>
            <a:r>
              <a:rPr lang="en-US" b="1" dirty="0">
                <a:solidFill>
                  <a:schemeClr val="accent5"/>
                </a:solidFill>
              </a:rPr>
              <a:t>shared memory</a:t>
            </a:r>
          </a:p>
          <a:p>
            <a:pPr lvl="1"/>
            <a:r>
              <a:rPr lang="en-US" dirty="0"/>
              <a:t>Also known as </a:t>
            </a:r>
            <a:r>
              <a:rPr lang="en-US" b="1" dirty="0">
                <a:solidFill>
                  <a:schemeClr val="accent5"/>
                </a:solidFill>
              </a:rPr>
              <a:t>scratchpad memory</a:t>
            </a:r>
          </a:p>
        </p:txBody>
      </p:sp>
      <p:graphicFrame>
        <p:nvGraphicFramePr>
          <p:cNvPr id="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25445"/>
              </p:ext>
            </p:extLst>
          </p:nvPr>
        </p:nvGraphicFramePr>
        <p:xfrm>
          <a:off x="320039" y="1091601"/>
          <a:ext cx="8503922" cy="2476500"/>
        </p:xfrm>
        <a:graphic>
          <a:graphicData uri="http://schemas.openxmlformats.org/drawingml/2006/table">
            <a:tbl>
              <a:tblPr/>
              <a:tblGrid>
                <a:gridCol w="5194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8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3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21626">
                  <a:extLst>
                    <a:ext uri="{9D8B030D-6E8A-4147-A177-3AD203B41FA5}">
                      <a16:colId xmlns:a16="http://schemas.microsoft.com/office/drawing/2014/main" val="470496970"/>
                    </a:ext>
                  </a:extLst>
                </a:gridCol>
              </a:tblGrid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Variable declaration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Memory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Scope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Lifetime</a:t>
                      </a:r>
                    </a:p>
                  </a:txBody>
                  <a:tcPr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__device__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globalVar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__device__ __constant__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constantVar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constant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grid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__device__ __shared__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sharedVar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shared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block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624773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localVar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register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439447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localArr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[N];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global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thread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729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1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25767" y="3962507"/>
            <a:ext cx="91371" cy="2077284"/>
            <a:chOff x="4515210" y="3721867"/>
            <a:chExt cx="91371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762417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Reuse in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137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221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668556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762417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646724" y="1499279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962507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882408" y="3031447"/>
            <a:ext cx="2018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Some of the threads in the same thread block use the same input data</a:t>
            </a:r>
          </a:p>
        </p:txBody>
      </p:sp>
    </p:spTree>
    <p:extLst>
      <p:ext uri="{BB962C8B-B14F-4D97-AF65-F5344CB8AC3E}">
        <p14:creationId xmlns:p14="http://schemas.microsoft.com/office/powerpoint/2010/main" val="21611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25767" y="3962507"/>
            <a:ext cx="91371" cy="2077284"/>
            <a:chOff x="4515210" y="3721867"/>
            <a:chExt cx="91371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762417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Reuse in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137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221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668556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762417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646724" y="1499279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962507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4" name="Rectangle 33"/>
          <p:cNvSpPr/>
          <p:nvPr/>
        </p:nvSpPr>
        <p:spPr>
          <a:xfrm>
            <a:off x="6882408" y="3031447"/>
            <a:ext cx="2018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Some of the threads in the same thread block use the same input data</a:t>
            </a:r>
          </a:p>
        </p:txBody>
      </p:sp>
    </p:spTree>
    <p:extLst>
      <p:ext uri="{BB962C8B-B14F-4D97-AF65-F5344CB8AC3E}">
        <p14:creationId xmlns:p14="http://schemas.microsoft.com/office/powerpoint/2010/main" val="2079541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Reuse in Matrix-Matrix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Sometimes, we are lucky:</a:t>
            </a:r>
          </a:p>
          <a:p>
            <a:pPr lvl="1"/>
            <a:r>
              <a:rPr lang="en-US" dirty="0"/>
              <a:t>The thread finds the data in the L1 cache because it was recently loaded by another thread</a:t>
            </a:r>
          </a:p>
          <a:p>
            <a:r>
              <a:rPr lang="en-US" dirty="0"/>
              <a:t>Sometimes, we are not lucky:</a:t>
            </a:r>
          </a:p>
          <a:p>
            <a:pPr lvl="1"/>
            <a:r>
              <a:rPr lang="en-US" dirty="0"/>
              <a:t>The data gets evicted from the L1 cache before another thread tries to load it</a:t>
            </a:r>
          </a:p>
          <a:p>
            <a:r>
              <a:rPr lang="en-US" dirty="0"/>
              <a:t>Solution:</a:t>
            </a:r>
          </a:p>
          <a:p>
            <a:pPr lvl="1"/>
            <a:r>
              <a:rPr lang="en-US" dirty="0"/>
              <a:t>Let the threads work together to load part of the data and ensure that all threads that need it use it before loading more data</a:t>
            </a:r>
          </a:p>
          <a:p>
            <a:pPr lvl="1"/>
            <a:r>
              <a:rPr lang="en-US" dirty="0"/>
              <a:t>Use shared memory to ensure data stays close</a:t>
            </a:r>
          </a:p>
          <a:p>
            <a:pPr lvl="1"/>
            <a:r>
              <a:rPr lang="en-US" dirty="0"/>
              <a:t>Optimizing called </a:t>
            </a:r>
            <a:r>
              <a:rPr lang="en-US" b="1" dirty="0">
                <a:solidFill>
                  <a:schemeClr val="accent5"/>
                </a:solidFill>
              </a:rPr>
              <a:t>tiling</a:t>
            </a:r>
            <a:r>
              <a:rPr lang="en-US" dirty="0"/>
              <a:t> because divides input to tiles</a:t>
            </a:r>
          </a:p>
        </p:txBody>
      </p:sp>
    </p:spTree>
    <p:extLst>
      <p:ext uri="{BB962C8B-B14F-4D97-AF65-F5344CB8AC3E}">
        <p14:creationId xmlns:p14="http://schemas.microsoft.com/office/powerpoint/2010/main" val="214758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25767" y="3962507"/>
            <a:ext cx="91371" cy="2077284"/>
            <a:chOff x="4515210" y="3721867"/>
            <a:chExt cx="91371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762417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Tiled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137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221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668556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762417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646724" y="1499279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962507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971252" y="2901235"/>
            <a:ext cx="22901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Step 1:</a:t>
            </a:r>
            <a:r>
              <a:rPr lang="en-US" sz="2000" dirty="0"/>
              <a:t> Load the first tile of each input matrix to shared memory (each thread loads one element)</a:t>
            </a:r>
          </a:p>
        </p:txBody>
      </p:sp>
    </p:spTree>
    <p:extLst>
      <p:ext uri="{BB962C8B-B14F-4D97-AF65-F5344CB8AC3E}">
        <p14:creationId xmlns:p14="http://schemas.microsoft.com/office/powerpoint/2010/main" val="1925513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Tiled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29050" y="2413709"/>
            <a:ext cx="3123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/>
              <a:t>C</a:t>
            </a:r>
            <a:r>
              <a:rPr lang="en-US" sz="3600" baseline="-25000" dirty="0" err="1"/>
              <a:t>tile</a:t>
            </a:r>
            <a:r>
              <a:rPr lang="en-US" sz="3600" dirty="0"/>
              <a:t> = </a:t>
            </a:r>
            <a:r>
              <a:rPr lang="en-US" sz="3600" dirty="0" err="1"/>
              <a:t>A</a:t>
            </a:r>
            <a:r>
              <a:rPr lang="en-US" sz="3600" baseline="-25000" dirty="0" err="1"/>
              <a:t>tile</a:t>
            </a:r>
            <a:r>
              <a:rPr lang="en-US" sz="3600" dirty="0"/>
              <a:t> x </a:t>
            </a:r>
            <a:r>
              <a:rPr lang="en-US" sz="3600" dirty="0" err="1"/>
              <a:t>B</a:t>
            </a:r>
            <a:r>
              <a:rPr lang="en-US" sz="3600" baseline="-25000" dirty="0" err="1"/>
              <a:t>tile</a:t>
            </a:r>
            <a:endParaRPr lang="en-US" sz="3600" dirty="0"/>
          </a:p>
        </p:txBody>
      </p:sp>
      <p:sp>
        <p:nvSpPr>
          <p:cNvPr id="8" name="TextBox 7"/>
          <p:cNvSpPr txBox="1"/>
          <p:nvPr/>
        </p:nvSpPr>
        <p:spPr>
          <a:xfrm>
            <a:off x="1803633" y="4731975"/>
            <a:ext cx="6347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A</a:t>
            </a:r>
            <a:r>
              <a:rPr lang="en-US" sz="2400" baseline="-25000" dirty="0" err="1"/>
              <a:t>tile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978554" y="1750388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B</a:t>
            </a:r>
            <a:r>
              <a:rPr lang="en-US" sz="2400" baseline="-25000" dirty="0" err="1"/>
              <a:t>tile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978554" y="476236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C</a:t>
            </a:r>
            <a:r>
              <a:rPr lang="en-US" sz="2400" baseline="-25000" dirty="0" err="1"/>
              <a:t>tile</a:t>
            </a:r>
            <a:endParaRPr lang="en-US" sz="2400" dirty="0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mpd="sng">
                      <a:noFill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0" name="Rectangle 29"/>
          <p:cNvSpPr/>
          <p:nvPr/>
        </p:nvSpPr>
        <p:spPr>
          <a:xfrm>
            <a:off x="6813757" y="2901235"/>
            <a:ext cx="233863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Step 2:</a:t>
            </a:r>
            <a:r>
              <a:rPr lang="en-US" sz="2000" dirty="0"/>
              <a:t> Each thread computes its partial sum from the tiles in shared memory (threads wait for each other to finish)</a:t>
            </a:r>
          </a:p>
        </p:txBody>
      </p:sp>
    </p:spTree>
    <p:extLst>
      <p:ext uri="{BB962C8B-B14F-4D97-AF65-F5344CB8AC3E}">
        <p14:creationId xmlns:p14="http://schemas.microsoft.com/office/powerpoint/2010/main" val="157300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25767" y="3962507"/>
            <a:ext cx="91371" cy="2077284"/>
            <a:chOff x="4515210" y="3721867"/>
            <a:chExt cx="91371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762417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Tiled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137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221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668556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762417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646724" y="1499279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962507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7010400" y="3391897"/>
            <a:ext cx="178224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…repeat for the next tile</a:t>
            </a:r>
          </a:p>
        </p:txBody>
      </p:sp>
    </p:spTree>
    <p:extLst>
      <p:ext uri="{BB962C8B-B14F-4D97-AF65-F5344CB8AC3E}">
        <p14:creationId xmlns:p14="http://schemas.microsoft.com/office/powerpoint/2010/main" val="351316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25767" y="3962507"/>
            <a:ext cx="91371" cy="2077284"/>
            <a:chOff x="4515210" y="3721867"/>
            <a:chExt cx="91371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762417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Tiled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137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221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25767" y="1668556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762417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646724" y="1499279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962507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204330" y="3391897"/>
            <a:ext cx="139438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…and the next tile</a:t>
            </a:r>
          </a:p>
        </p:txBody>
      </p:sp>
    </p:spTree>
    <p:extLst>
      <p:ext uri="{BB962C8B-B14F-4D97-AF65-F5344CB8AC3E}">
        <p14:creationId xmlns:p14="http://schemas.microsoft.com/office/powerpoint/2010/main" val="674251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Tiled Matrix-Matrix Multiplication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352338" y="1032223"/>
            <a:ext cx="843932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A_s[TILE_DIM][TILE_DIM];</a:t>
            </a:r>
          </a:p>
          <a:p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__shared__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B_s[TILE_DIM][TILE_DIM];</a:t>
            </a:r>
          </a:p>
          <a:p>
            <a:endParaRPr 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row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col =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*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blockDim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400" dirty="0">
              <a:solidFill>
                <a:srgbClr val="00BF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sum = 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0.0f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endParaRPr lang="en-US" sz="1400" dirty="0">
              <a:solidFill>
                <a:srgbClr val="BFBF00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tile = 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tile &lt; N/TILE_DIM; ++tile) {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BF"/>
                </a:solidFill>
                <a:latin typeface="Lucida Console" panose="020B0609040504020204" pitchFamily="49" charset="0"/>
              </a:rPr>
              <a:t>// Load tile to shared memory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A_s[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A[row*N + tile*TILE_DIM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B_s[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 = B[(tile*TILE_DIM + 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)*N + col];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0000BF"/>
                </a:solidFill>
                <a:latin typeface="Lucida Console" panose="020B0609040504020204" pitchFamily="49" charset="0"/>
              </a:rPr>
              <a:t>// Compute with tile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4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4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4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&lt; TILE_DIM; ++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sum += A_s[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.y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]*B_s[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][</a:t>
            </a:r>
            <a:r>
              <a:rPr lang="en-US" sz="1400" dirty="0" err="1">
                <a:solidFill>
                  <a:srgbClr val="00BFBF"/>
                </a:solidFill>
                <a:latin typeface="Lucida Console" panose="020B0609040504020204" pitchFamily="49" charset="0"/>
              </a:rPr>
              <a:t>threadIdx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.x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    __</a:t>
            </a:r>
            <a:r>
              <a:rPr lang="en-US" sz="14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syncthreads</a:t>
            </a:r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();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endParaRPr lang="en-US" sz="1400" dirty="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Lucida Console" panose="020B0609040504020204" pitchFamily="49" charset="0"/>
              </a:rPr>
              <a:t>C[row*N + col] = sum;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516405" y="1133693"/>
            <a:ext cx="3275257" cy="369332"/>
          </a:xfrm>
          <a:prstGeom prst="callout1">
            <a:avLst>
              <a:gd name="adj1" fmla="val 50549"/>
              <a:gd name="adj2" fmla="val 760"/>
              <a:gd name="adj3" fmla="val 48900"/>
              <a:gd name="adj4" fmla="val -1988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Declare arrays in shared memory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051440" y="3953792"/>
            <a:ext cx="6060762" cy="369332"/>
          </a:xfrm>
          <a:prstGeom prst="callout1">
            <a:avLst>
              <a:gd name="adj1" fmla="val 50549"/>
              <a:gd name="adj2" fmla="val 760"/>
              <a:gd name="adj3" fmla="val 3472"/>
              <a:gd name="adj4" fmla="val -765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wait for each other to finish loading before computing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051440" y="5213539"/>
            <a:ext cx="6060762" cy="369332"/>
          </a:xfrm>
          <a:prstGeom prst="callout1">
            <a:avLst>
              <a:gd name="adj1" fmla="val 50549"/>
              <a:gd name="adj2" fmla="val 760"/>
              <a:gd name="adj3" fmla="val 8015"/>
              <a:gd name="adj4" fmla="val -765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Threads wait for each other to finish computing before loading</a:t>
            </a:r>
          </a:p>
        </p:txBody>
      </p:sp>
    </p:spTree>
    <p:extLst>
      <p:ext uri="{BB962C8B-B14F-4D97-AF65-F5344CB8AC3E}">
        <p14:creationId xmlns:p14="http://schemas.microsoft.com/office/powerpoint/2010/main" val="140438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1600200" y="241635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1752600" y="176728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228600" y="1995881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block processing colored output tile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41719" y="3962507"/>
            <a:ext cx="91372" cy="1892808"/>
            <a:chOff x="4515210" y="3721867"/>
            <a:chExt cx="91372" cy="2077284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33452" y="3762417"/>
            <a:ext cx="1844040" cy="169277"/>
            <a:chOff x="4648200" y="3521102"/>
            <a:chExt cx="2011680" cy="169277"/>
          </a:xfrm>
        </p:grpSpPr>
        <p:cxnSp>
          <p:nvCxnSpPr>
            <p:cNvPr id="52" name="Straight Arrow Connector 51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646724" y="1499279"/>
            <a:ext cx="1844040" cy="169277"/>
            <a:chOff x="4648200" y="3521102"/>
            <a:chExt cx="2011680" cy="169277"/>
          </a:xfrm>
        </p:grpSpPr>
        <p:cxnSp>
          <p:nvCxnSpPr>
            <p:cNvPr id="55" name="Straight Arrow Connector 54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2484120" y="3762417"/>
            <a:ext cx="1844040" cy="169277"/>
            <a:chOff x="4648200" y="3521102"/>
            <a:chExt cx="2011680" cy="169277"/>
          </a:xfrm>
        </p:grpSpPr>
        <p:cxnSp>
          <p:nvCxnSpPr>
            <p:cNvPr id="58" name="Straight Arrow Connector 5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525766" y="3962507"/>
            <a:ext cx="91372" cy="1892808"/>
            <a:chOff x="4515210" y="3721867"/>
            <a:chExt cx="91372" cy="2077284"/>
          </a:xfrm>
        </p:grpSpPr>
        <p:cxnSp>
          <p:nvCxnSpPr>
            <p:cNvPr id="61" name="Straight Arrow Connector 60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529165" y="1668556"/>
            <a:ext cx="91372" cy="1892808"/>
            <a:chOff x="4515210" y="3721867"/>
            <a:chExt cx="91372" cy="2077284"/>
          </a:xfrm>
        </p:grpSpPr>
        <p:cxnSp>
          <p:nvCxnSpPr>
            <p:cNvPr id="64" name="Straight Arrow Connector 6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aphicFrame>
        <p:nvGraphicFramePr>
          <p:cNvPr id="66" name="Table 65"/>
          <p:cNvGraphicFramePr>
            <a:graphicFrameLocks noGrp="1"/>
          </p:cNvGraphicFramePr>
          <p:nvPr>
            <p:extLst/>
          </p:nvPr>
        </p:nvGraphicFramePr>
        <p:xfrm>
          <a:off x="464672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646724" y="1691081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248264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69" name="TextBox 68"/>
          <p:cNvSpPr txBox="1"/>
          <p:nvPr/>
        </p:nvSpPr>
        <p:spPr>
          <a:xfrm>
            <a:off x="18288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6705600" y="25248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056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599713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Processor designers inform users about a processor’s performance through various metrics, most notably: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5"/>
                </a:solidFill>
              </a:rPr>
              <a:t>FLOPS Rate</a:t>
            </a:r>
            <a:r>
              <a:rPr lang="en-US" dirty="0"/>
              <a:t>: floating point operations per second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How much computation a processor’s cores do per unit time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5"/>
                </a:solidFill>
              </a:rPr>
              <a:t>Memory Bandwidth</a:t>
            </a:r>
            <a:r>
              <a:rPr lang="en-US" dirty="0"/>
              <a:t>: bytes per second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How much data the memory supplies to the cores per unit time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metrics are </a:t>
            </a:r>
            <a:r>
              <a:rPr lang="en-US" i="1" dirty="0"/>
              <a:t>not a guarantee</a:t>
            </a:r>
          </a:p>
          <a:p>
            <a:pPr lvl="1"/>
            <a:r>
              <a:rPr lang="en-US" dirty="0"/>
              <a:t>They are a </a:t>
            </a:r>
            <a:r>
              <a:rPr lang="en-US" i="1" dirty="0"/>
              <a:t>limit</a:t>
            </a:r>
            <a:r>
              <a:rPr lang="en-US" dirty="0"/>
              <a:t> of the maximum possible performance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60603"/>
              </p:ext>
            </p:extLst>
          </p:nvPr>
        </p:nvGraphicFramePr>
        <p:xfrm>
          <a:off x="1387395" y="2754277"/>
          <a:ext cx="7241667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18307">
                  <a:extLst>
                    <a:ext uri="{9D8B030D-6E8A-4147-A177-3AD203B41FA5}">
                      <a16:colId xmlns:a16="http://schemas.microsoft.com/office/drawing/2014/main" val="2443624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8284372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775720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231376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018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93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Microarchitecture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Kepler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Maxwell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33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Peak FLOPS Rate (GFLOPS)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5,040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Peak Memory Bandwidth (GB/s)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769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2600" y="176728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5835" y="3333385"/>
            <a:ext cx="15771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</a:rPr>
              <a:t>threads active while loading A tile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1995881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block processing colored output tile</a:t>
            </a:r>
          </a:p>
        </p:txBody>
      </p:sp>
      <p:grpSp>
        <p:nvGrpSpPr>
          <p:cNvPr id="73" name="Group 72"/>
          <p:cNvGrpSpPr/>
          <p:nvPr/>
        </p:nvGrpSpPr>
        <p:grpSpPr>
          <a:xfrm>
            <a:off x="2341719" y="3962507"/>
            <a:ext cx="91372" cy="1892808"/>
            <a:chOff x="4515210" y="3721867"/>
            <a:chExt cx="91372" cy="2077284"/>
          </a:xfrm>
        </p:grpSpPr>
        <p:cxnSp>
          <p:nvCxnSpPr>
            <p:cNvPr id="74" name="Straight Arrow Connector 7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TextBox 74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4633452" y="3762417"/>
            <a:ext cx="1844040" cy="169277"/>
            <a:chOff x="4648200" y="3521102"/>
            <a:chExt cx="2011680" cy="169277"/>
          </a:xfrm>
        </p:grpSpPr>
        <p:cxnSp>
          <p:nvCxnSpPr>
            <p:cNvPr id="77" name="Straight Arrow Connector 76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4646724" y="1499279"/>
            <a:ext cx="1844040" cy="169277"/>
            <a:chOff x="4648200" y="3521102"/>
            <a:chExt cx="2011680" cy="169277"/>
          </a:xfrm>
        </p:grpSpPr>
        <p:cxnSp>
          <p:nvCxnSpPr>
            <p:cNvPr id="80" name="Straight Arrow Connector 79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2484120" y="3762417"/>
            <a:ext cx="1844040" cy="169277"/>
            <a:chOff x="4648200" y="3521102"/>
            <a:chExt cx="2011680" cy="169277"/>
          </a:xfrm>
        </p:grpSpPr>
        <p:cxnSp>
          <p:nvCxnSpPr>
            <p:cNvPr id="83" name="Straight Arrow Connector 82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extBox 83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4525766" y="3962507"/>
            <a:ext cx="91372" cy="1892808"/>
            <a:chOff x="4515210" y="3721867"/>
            <a:chExt cx="91372" cy="2077284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29165" y="1668556"/>
            <a:ext cx="91372" cy="1892808"/>
            <a:chOff x="4515210" y="3721867"/>
            <a:chExt cx="91372" cy="2077284"/>
          </a:xfrm>
        </p:grpSpPr>
        <p:cxnSp>
          <p:nvCxnSpPr>
            <p:cNvPr id="89" name="Straight Arrow Connector 8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aphicFrame>
        <p:nvGraphicFramePr>
          <p:cNvPr id="91" name="Table 90"/>
          <p:cNvGraphicFramePr>
            <a:graphicFrameLocks noGrp="1"/>
          </p:cNvGraphicFramePr>
          <p:nvPr>
            <p:extLst/>
          </p:nvPr>
        </p:nvGraphicFramePr>
        <p:xfrm>
          <a:off x="464672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2" name="Table 91"/>
          <p:cNvGraphicFramePr>
            <a:graphicFrameLocks noGrp="1"/>
          </p:cNvGraphicFramePr>
          <p:nvPr>
            <p:extLst/>
          </p:nvPr>
        </p:nvGraphicFramePr>
        <p:xfrm>
          <a:off x="4646724" y="1691081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93" name="Table 92"/>
          <p:cNvGraphicFramePr>
            <a:graphicFrameLocks noGrp="1"/>
          </p:cNvGraphicFramePr>
          <p:nvPr>
            <p:extLst/>
          </p:nvPr>
        </p:nvGraphicFramePr>
        <p:xfrm>
          <a:off x="248264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4" name="TextBox 93"/>
          <p:cNvSpPr txBox="1"/>
          <p:nvPr/>
        </p:nvSpPr>
        <p:spPr>
          <a:xfrm>
            <a:off x="18288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705600" y="25248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7056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17779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2600" y="176728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00" y="3333385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6"/>
                </a:solidFill>
              </a:rPr>
              <a:t>threads active while loading </a:t>
            </a:r>
          </a:p>
          <a:p>
            <a:pPr algn="ctr"/>
            <a:r>
              <a:rPr lang="en-US" b="1" dirty="0">
                <a:solidFill>
                  <a:schemeClr val="accent6"/>
                </a:solidFill>
              </a:rPr>
              <a:t>B tile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1995881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block processing colored output tile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2341719" y="3962507"/>
            <a:ext cx="91372" cy="1892808"/>
            <a:chOff x="4515210" y="3721867"/>
            <a:chExt cx="91372" cy="2077284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633452" y="3762417"/>
            <a:ext cx="1844040" cy="169277"/>
            <a:chOff x="4648200" y="3521102"/>
            <a:chExt cx="2011680" cy="169277"/>
          </a:xfrm>
        </p:grpSpPr>
        <p:cxnSp>
          <p:nvCxnSpPr>
            <p:cNvPr id="53" name="Straight Arrow Connector 52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4646724" y="1499279"/>
            <a:ext cx="1844040" cy="169277"/>
            <a:chOff x="4648200" y="3521102"/>
            <a:chExt cx="2011680" cy="169277"/>
          </a:xfrm>
        </p:grpSpPr>
        <p:cxnSp>
          <p:nvCxnSpPr>
            <p:cNvPr id="56" name="Straight Arrow Connector 5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TextBox 5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2484120" y="3762417"/>
            <a:ext cx="1844040" cy="169277"/>
            <a:chOff x="4648200" y="3521102"/>
            <a:chExt cx="2011680" cy="169277"/>
          </a:xfrm>
        </p:grpSpPr>
        <p:cxnSp>
          <p:nvCxnSpPr>
            <p:cNvPr id="59" name="Straight Arrow Connector 58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61" name="Group 60"/>
          <p:cNvGrpSpPr/>
          <p:nvPr/>
        </p:nvGrpSpPr>
        <p:grpSpPr>
          <a:xfrm>
            <a:off x="4525766" y="3962507"/>
            <a:ext cx="91372" cy="1892808"/>
            <a:chOff x="4515210" y="3721867"/>
            <a:chExt cx="91372" cy="2077284"/>
          </a:xfrm>
        </p:grpSpPr>
        <p:cxnSp>
          <p:nvCxnSpPr>
            <p:cNvPr id="62" name="Straight Arrow Connector 61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TextBox 62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4529165" y="1668556"/>
            <a:ext cx="91372" cy="1892808"/>
            <a:chOff x="4515210" y="3721867"/>
            <a:chExt cx="91372" cy="2077284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aphicFrame>
        <p:nvGraphicFramePr>
          <p:cNvPr id="67" name="Table 66"/>
          <p:cNvGraphicFramePr>
            <a:graphicFrameLocks noGrp="1"/>
          </p:cNvGraphicFramePr>
          <p:nvPr>
            <p:extLst/>
          </p:nvPr>
        </p:nvGraphicFramePr>
        <p:xfrm>
          <a:off x="464672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8" name="Table 67"/>
          <p:cNvGraphicFramePr>
            <a:graphicFrameLocks noGrp="1"/>
          </p:cNvGraphicFramePr>
          <p:nvPr>
            <p:extLst/>
          </p:nvPr>
        </p:nvGraphicFramePr>
        <p:xfrm>
          <a:off x="4646724" y="1691081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9" name="Table 68"/>
          <p:cNvGraphicFramePr>
            <a:graphicFrameLocks noGrp="1"/>
          </p:cNvGraphicFramePr>
          <p:nvPr>
            <p:extLst/>
          </p:nvPr>
        </p:nvGraphicFramePr>
        <p:xfrm>
          <a:off x="248264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70" name="TextBox 69"/>
          <p:cNvSpPr txBox="1"/>
          <p:nvPr/>
        </p:nvSpPr>
        <p:spPr>
          <a:xfrm>
            <a:off x="18288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705600" y="25248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7056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09394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341719" y="3962507"/>
            <a:ext cx="91372" cy="1892808"/>
            <a:chOff x="4515210" y="3721867"/>
            <a:chExt cx="91372" cy="207728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33452" y="3762417"/>
            <a:ext cx="1844040" cy="169277"/>
            <a:chOff x="4648200" y="3521102"/>
            <a:chExt cx="2011680" cy="169277"/>
          </a:xfrm>
        </p:grpSpPr>
        <p:cxnSp>
          <p:nvCxnSpPr>
            <p:cNvPr id="54" name="Straight Arrow Connector 53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46724" y="1499279"/>
            <a:ext cx="1844040" cy="169277"/>
            <a:chOff x="4648200" y="3521102"/>
            <a:chExt cx="2011680" cy="169277"/>
          </a:xfrm>
        </p:grpSpPr>
        <p:cxnSp>
          <p:nvCxnSpPr>
            <p:cNvPr id="57" name="Straight Arrow Connector 56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84120" y="3762417"/>
            <a:ext cx="1844040" cy="169277"/>
            <a:chOff x="4648200" y="3521102"/>
            <a:chExt cx="2011680" cy="169277"/>
          </a:xfrm>
        </p:grpSpPr>
        <p:cxnSp>
          <p:nvCxnSpPr>
            <p:cNvPr id="60" name="Straight Arrow Connector 59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25766" y="3962507"/>
            <a:ext cx="91372" cy="1892808"/>
            <a:chOff x="4515210" y="3721867"/>
            <a:chExt cx="91372" cy="2077284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29165" y="1668556"/>
            <a:ext cx="91372" cy="1892808"/>
            <a:chOff x="4515210" y="3721867"/>
            <a:chExt cx="91372" cy="2077284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15210" y="4668176"/>
              <a:ext cx="91372" cy="185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Boundary Conditions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4672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6724" y="1691081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8264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1752600" y="1767281"/>
          <a:ext cx="1828800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/>
                    </a:p>
                  </a:txBody>
                  <a:tcPr marL="114300" marR="114300" marT="57152" marB="5715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 marL="114300" marR="114300" marT="57152" marB="57152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76200" y="3324996"/>
            <a:ext cx="167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</a:rPr>
              <a:t>threads active while storing</a:t>
            </a:r>
          </a:p>
          <a:p>
            <a:pPr algn="ctr"/>
            <a:r>
              <a:rPr lang="en-US" b="1" dirty="0">
                <a:solidFill>
                  <a:schemeClr val="accent2"/>
                </a:solidFill>
              </a:rPr>
              <a:t>C tile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288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25248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28600" y="1995881"/>
            <a:ext cx="1371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thread block processing colored output tile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22514" y="6140608"/>
            <a:ext cx="8098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 boundary conditions for different accesses (if a thread does not compute an output, this does not mean it is not needed for loading an input)</a:t>
            </a:r>
          </a:p>
        </p:txBody>
      </p:sp>
    </p:spTree>
    <p:extLst>
      <p:ext uri="{BB962C8B-B14F-4D97-AF65-F5344CB8AC3E}">
        <p14:creationId xmlns:p14="http://schemas.microsoft.com/office/powerpoint/2010/main" val="1415533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/>
          <p:cNvGrpSpPr/>
          <p:nvPr/>
        </p:nvGrpSpPr>
        <p:grpSpPr>
          <a:xfrm>
            <a:off x="2327292" y="3962507"/>
            <a:ext cx="120226" cy="1554480"/>
            <a:chOff x="4500783" y="3721867"/>
            <a:chExt cx="120226" cy="2077284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4500783" y="4668176"/>
              <a:ext cx="120226" cy="226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M</a:t>
              </a:r>
            </a:p>
          </p:txBody>
        </p:sp>
      </p:grpSp>
      <p:grpSp>
        <p:nvGrpSpPr>
          <p:cNvPr id="53" name="Group 52"/>
          <p:cNvGrpSpPr/>
          <p:nvPr/>
        </p:nvGrpSpPr>
        <p:grpSpPr>
          <a:xfrm>
            <a:off x="4633452" y="3762417"/>
            <a:ext cx="1844040" cy="169277"/>
            <a:chOff x="4648200" y="3521102"/>
            <a:chExt cx="2011680" cy="169277"/>
          </a:xfrm>
        </p:grpSpPr>
        <p:cxnSp>
          <p:nvCxnSpPr>
            <p:cNvPr id="54" name="Straight Arrow Connector 53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4646724" y="1499279"/>
            <a:ext cx="1844040" cy="169277"/>
            <a:chOff x="4648200" y="3521102"/>
            <a:chExt cx="2011680" cy="169277"/>
          </a:xfrm>
        </p:grpSpPr>
        <p:cxnSp>
          <p:nvCxnSpPr>
            <p:cNvPr id="57" name="Straight Arrow Connector 56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2484120" y="3762417"/>
            <a:ext cx="1691640" cy="169277"/>
            <a:chOff x="4648200" y="3521102"/>
            <a:chExt cx="2011680" cy="169277"/>
          </a:xfrm>
        </p:grpSpPr>
        <p:cxnSp>
          <p:nvCxnSpPr>
            <p:cNvPr id="60" name="Straight Arrow Connector 59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5617172" y="3521102"/>
              <a:ext cx="87688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/>
                <a:t>K</a:t>
              </a:r>
              <a:endParaRPr lang="en-US" sz="1100" dirty="0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4509736" y="3962507"/>
            <a:ext cx="123432" cy="1554480"/>
            <a:chOff x="4499180" y="3721867"/>
            <a:chExt cx="123432" cy="2077284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4499180" y="4668176"/>
              <a:ext cx="123432" cy="226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M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4534582" y="1668556"/>
            <a:ext cx="73739" cy="1691640"/>
            <a:chOff x="4524026" y="3721867"/>
            <a:chExt cx="73739" cy="2077284"/>
          </a:xfrm>
        </p:grpSpPr>
        <p:cxnSp>
          <p:nvCxnSpPr>
            <p:cNvPr id="66" name="Straight Arrow Connector 65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TextBox 66"/>
            <p:cNvSpPr txBox="1"/>
            <p:nvPr/>
          </p:nvSpPr>
          <p:spPr>
            <a:xfrm>
              <a:off x="4524026" y="4668175"/>
              <a:ext cx="73739" cy="2078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K</a:t>
              </a: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Different Matrix Dimensions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64672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6724" y="1691081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2482644" y="3957197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/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18288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705600" y="25248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705600" y="4734616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299388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Tiling on CPU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Tiling also works for CPU</a:t>
            </a:r>
          </a:p>
          <a:p>
            <a:pPr lvl="1"/>
            <a:r>
              <a:rPr lang="en-US" dirty="0"/>
              <a:t>No scratchpad memory, but relies on caches</a:t>
            </a:r>
          </a:p>
          <a:p>
            <a:pPr lvl="1"/>
            <a:r>
              <a:rPr lang="en-US" dirty="0"/>
              <a:t>Cache is sufficiently reliable because there are fewer threads running on the core and the cache </a:t>
            </a:r>
            <a:r>
              <a:rPr lang="en-US"/>
              <a:t>is larger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28506" y="2300120"/>
            <a:ext cx="8615494" cy="33085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rowTile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rowTile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N/TILE_DIM; ++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rowTile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it-IT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it-IT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colTile = </a:t>
            </a:r>
            <a:r>
              <a:rPr lang="it-IT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; colTile &lt; N/TILE_DIM; ++colTile)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N/TILE_DIM; ++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US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row =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rowTile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*TILE_DIM; row &lt; (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rowTile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1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)*TILE_DIM; ++row) {</a:t>
            </a:r>
          </a:p>
          <a:p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</a:t>
            </a:r>
            <a:r>
              <a:rPr lang="it-IT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it-IT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it-IT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col = colTile*TILE_DIM; col &lt; (colTile + </a:t>
            </a:r>
            <a:r>
              <a:rPr lang="it-IT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1</a:t>
            </a:r>
            <a:r>
              <a:rPr lang="it-IT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)*TILE_DIM; ++col)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en-US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float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sum = </a:t>
            </a:r>
            <a:r>
              <a:rPr lang="en-US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0.0f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*TILE_DIM;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&lt; (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+ </a:t>
            </a:r>
            <a:r>
              <a:rPr lang="en-US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1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)*TILE_DIM; ++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sum += A[row*N + 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]*B[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*N + col];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if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1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iTile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US" sz="11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C[row*N + col] = sum;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} </a:t>
            </a:r>
            <a:r>
              <a:rPr lang="en-US" sz="1100" dirty="0">
                <a:solidFill>
                  <a:srgbClr val="BFBF00"/>
                </a:solidFill>
                <a:latin typeface="Lucida Console" panose="020B0609040504020204" pitchFamily="49" charset="0"/>
              </a:rPr>
              <a:t>else</a:t>
            </a:r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    C[row*N + col] += sum;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    }</a:t>
            </a:r>
          </a:p>
          <a:p>
            <a:r>
              <a:rPr lang="en-US" sz="1100" dirty="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7328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Memory and Occupancy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69409" y="5793620"/>
            <a:ext cx="580518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Register usage per thread, and shared memory usage per thread block constrain occupancy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1341882" y="1690689"/>
          <a:ext cx="6460236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6876">
                  <a:extLst>
                    <a:ext uri="{9D8B030D-6E8A-4147-A177-3AD203B41FA5}">
                      <a16:colId xmlns:a16="http://schemas.microsoft.com/office/drawing/2014/main" val="2443624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8284372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775720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231376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018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93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Microarchitecture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Kepler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Maxwell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33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Compute Capability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6.0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Number of SMs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76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Cores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52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threads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4567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blocks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488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 threads per block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0422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Registers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7710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Shared memory per SM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64KB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96KB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781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341882" y="4647501"/>
            <a:ext cx="6460236" cy="75158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Dynamic Shared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Shared memory can be dynamically allocated if programmer does not know how much the need beforehand</a:t>
            </a:r>
          </a:p>
          <a:p>
            <a:endParaRPr lang="en-US" dirty="0"/>
          </a:p>
          <a:p>
            <a:r>
              <a:rPr lang="en-US" dirty="0"/>
              <a:t>Declaration:</a:t>
            </a:r>
          </a:p>
          <a:p>
            <a:endParaRPr lang="en-US" dirty="0"/>
          </a:p>
          <a:p>
            <a:r>
              <a:rPr lang="en-US" dirty="0"/>
              <a:t>Configuration: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1597" y="2340899"/>
            <a:ext cx="31470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extern __shared__ A_s[];</a:t>
            </a:r>
          </a:p>
        </p:txBody>
      </p:sp>
      <p:sp>
        <p:nvSpPr>
          <p:cNvPr id="5" name="Rectangle 4"/>
          <p:cNvSpPr/>
          <p:nvPr/>
        </p:nvSpPr>
        <p:spPr>
          <a:xfrm>
            <a:off x="1041597" y="3121117"/>
            <a:ext cx="808426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kernel &lt;&lt;&lt;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numBlocks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numThreadsPerBlock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smemPerBlock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&gt;&gt;&gt; (...)</a:t>
            </a:r>
          </a:p>
        </p:txBody>
      </p:sp>
    </p:spTree>
    <p:extLst>
      <p:ext uri="{BB962C8B-B14F-4D97-AF65-F5344CB8AC3E}">
        <p14:creationId xmlns:p14="http://schemas.microsoft.com/office/powerpoint/2010/main" val="19424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Wen-</a:t>
            </a:r>
            <a:r>
              <a:rPr lang="en-US" dirty="0" err="1"/>
              <a:t>mei</a:t>
            </a:r>
            <a:r>
              <a:rPr lang="en-US" dirty="0"/>
              <a:t> W. </a:t>
            </a:r>
            <a:r>
              <a:rPr lang="en-US" dirty="0" err="1"/>
              <a:t>Hwu</a:t>
            </a:r>
            <a:r>
              <a:rPr lang="en-US" dirty="0"/>
              <a:t>, David B. Kirk, and Izzat El Hajj. </a:t>
            </a:r>
            <a:r>
              <a:rPr lang="en-US" i="1" dirty="0"/>
              <a:t>Programming Massively Parallel Processors: A Hands-on Approach</a:t>
            </a:r>
            <a:r>
              <a:rPr lang="en-US" dirty="0"/>
              <a:t>. Morgan Kaufmann, 2022.</a:t>
            </a:r>
          </a:p>
        </p:txBody>
      </p:sp>
    </p:spTree>
    <p:extLst>
      <p:ext uri="{BB962C8B-B14F-4D97-AF65-F5344CB8AC3E}">
        <p14:creationId xmlns:p14="http://schemas.microsoft.com/office/powerpoint/2010/main" val="367484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Performance Bounds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An application can be: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5"/>
                </a:solidFill>
              </a:rPr>
              <a:t>Compute-bound</a:t>
            </a:r>
            <a:r>
              <a:rPr lang="en-US" dirty="0"/>
              <a:t>: performance limited by the FLOPS rate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The processor’s cores are fully utilized (always have work to do)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accent5"/>
                </a:solidFill>
              </a:rPr>
              <a:t>Memory-bound</a:t>
            </a:r>
            <a:r>
              <a:rPr lang="en-US" dirty="0"/>
              <a:t>: performance limited by the memory bandwidth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The processor’s cores are frequently idle because memory cannot supply data fast enough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1755"/>
              </p:ext>
            </p:extLst>
          </p:nvPr>
        </p:nvGraphicFramePr>
        <p:xfrm>
          <a:off x="668374" y="2748802"/>
          <a:ext cx="819873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175379">
                  <a:extLst>
                    <a:ext uri="{9D8B030D-6E8A-4147-A177-3AD203B41FA5}">
                      <a16:colId xmlns:a16="http://schemas.microsoft.com/office/drawing/2014/main" val="24436249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08284372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277572075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23137608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940181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GPU Name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K40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M40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V100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55935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Microarchitecture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Kepler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Maxwell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Pascal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Volta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613323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Peak FLOPS Rate (GFLOPS)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5,040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6,844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9,340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14,028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570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Peak Memory Bandwidth (GB/s)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0769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Desired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FP to Memory Access Ratio (OP/B)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681358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065885" y="4730549"/>
            <a:ext cx="7012241" cy="369332"/>
          </a:xfrm>
          <a:prstGeom prst="callout1">
            <a:avLst>
              <a:gd name="adj1" fmla="val 14207"/>
              <a:gd name="adj2" fmla="val 32008"/>
              <a:gd name="adj3" fmla="val -51041"/>
              <a:gd name="adj4" fmla="val 3236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Number of times a byte has to be reused to amortize the memory access</a:t>
            </a:r>
          </a:p>
        </p:txBody>
      </p:sp>
    </p:spTree>
    <p:extLst>
      <p:ext uri="{BB962C8B-B14F-4D97-AF65-F5344CB8AC3E}">
        <p14:creationId xmlns:p14="http://schemas.microsoft.com/office/powerpoint/2010/main" val="320542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Example: 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Vector addition performs 0.125 OP/B</a:t>
            </a:r>
          </a:p>
          <a:p>
            <a:pPr lvl="1"/>
            <a:r>
              <a:rPr lang="en-US" dirty="0"/>
              <a:t>1 FP add operation for every 2 FP values (8B) loaded</a:t>
            </a:r>
          </a:p>
          <a:p>
            <a:pPr lvl="1"/>
            <a:r>
              <a:rPr lang="en-US" dirty="0"/>
              <a:t>Ignoring stores</a:t>
            </a:r>
          </a:p>
          <a:p>
            <a:endParaRPr lang="en-US" dirty="0"/>
          </a:p>
          <a:p>
            <a:r>
              <a:rPr lang="en-US" dirty="0"/>
              <a:t>Vector addition is highly memory-bound</a:t>
            </a:r>
          </a:p>
          <a:p>
            <a:pPr lvl="1"/>
            <a:r>
              <a:rPr lang="en-US" dirty="0"/>
              <a:t>Did not see significant speedup because the massive number of ALUs were mostly idle</a:t>
            </a:r>
          </a:p>
          <a:p>
            <a:pPr lvl="1"/>
            <a:r>
              <a:rPr lang="en-US" dirty="0"/>
              <a:t>Nothing we can do (no opportunities for reuse)</a:t>
            </a:r>
          </a:p>
        </p:txBody>
      </p:sp>
      <p:sp>
        <p:nvSpPr>
          <p:cNvPr id="4" name="Rectangle 3"/>
          <p:cNvSpPr/>
          <p:nvPr/>
        </p:nvSpPr>
        <p:spPr>
          <a:xfrm>
            <a:off x="3189029" y="1318638"/>
            <a:ext cx="276594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z[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 = x[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 + y[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304151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Example: Matrix-Matrix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multiplication performs 0.25 OP/B</a:t>
            </a:r>
          </a:p>
          <a:p>
            <a:pPr lvl="1"/>
            <a:r>
              <a:rPr lang="en-US" dirty="0"/>
              <a:t>1 FP add and 1 FP </a:t>
            </a:r>
            <a:r>
              <a:rPr lang="en-US" dirty="0" err="1"/>
              <a:t>mul</a:t>
            </a:r>
            <a:r>
              <a:rPr lang="en-US" dirty="0"/>
              <a:t> for every 2 FP values (8B) loaded</a:t>
            </a:r>
          </a:p>
          <a:p>
            <a:pPr lvl="1"/>
            <a:r>
              <a:rPr lang="en-US" dirty="0"/>
              <a:t>Ignoring stores</a:t>
            </a:r>
          </a:p>
          <a:p>
            <a:endParaRPr lang="en-US" dirty="0"/>
          </a:p>
          <a:p>
            <a:r>
              <a:rPr lang="en-US" dirty="0"/>
              <a:t>But matrix multiplication has high potential for reuse</a:t>
            </a:r>
          </a:p>
          <a:p>
            <a:pPr lvl="1"/>
            <a:r>
              <a:rPr lang="en-US" dirty="0"/>
              <a:t>For N×N square matrices</a:t>
            </a:r>
          </a:p>
          <a:p>
            <a:pPr lvl="2"/>
            <a:r>
              <a:rPr lang="en-US" dirty="0"/>
              <a:t>Data loaded: (2 input matrices)×(N</a:t>
            </a:r>
            <a:r>
              <a:rPr lang="en-US" baseline="30000" dirty="0"/>
              <a:t>2</a:t>
            </a:r>
            <a:r>
              <a:rPr lang="en-US" dirty="0"/>
              <a:t> values)×(4 B) = 8N</a:t>
            </a:r>
            <a:r>
              <a:rPr lang="en-US" baseline="30000" dirty="0"/>
              <a:t>2</a:t>
            </a:r>
            <a:r>
              <a:rPr lang="en-US" dirty="0"/>
              <a:t> B</a:t>
            </a:r>
          </a:p>
          <a:p>
            <a:pPr lvl="2"/>
            <a:r>
              <a:rPr lang="en-US" dirty="0"/>
              <a:t>Operations: (N</a:t>
            </a:r>
            <a:r>
              <a:rPr lang="en-US" baseline="30000" dirty="0"/>
              <a:t>2</a:t>
            </a:r>
            <a:r>
              <a:rPr lang="en-US" dirty="0"/>
              <a:t> dot products)(N adds + N </a:t>
            </a:r>
            <a:r>
              <a:rPr lang="en-US" dirty="0" err="1"/>
              <a:t>muls</a:t>
            </a:r>
            <a:r>
              <a:rPr lang="en-US" dirty="0"/>
              <a:t> each) = 2N</a:t>
            </a:r>
            <a:r>
              <a:rPr lang="en-US" baseline="30000" dirty="0"/>
              <a:t>3</a:t>
            </a:r>
            <a:r>
              <a:rPr lang="en-US" dirty="0"/>
              <a:t> OP</a:t>
            </a:r>
          </a:p>
          <a:p>
            <a:pPr lvl="2"/>
            <a:r>
              <a:rPr lang="en-US" dirty="0"/>
              <a:t>Potential floating point to global memory access ratio: 0.25N OP/B</a:t>
            </a:r>
          </a:p>
        </p:txBody>
      </p:sp>
      <p:sp>
        <p:nvSpPr>
          <p:cNvPr id="6" name="Rectangle 5"/>
          <p:cNvSpPr/>
          <p:nvPr/>
        </p:nvSpPr>
        <p:spPr>
          <a:xfrm>
            <a:off x="2172749" y="1088698"/>
            <a:ext cx="479850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BFBF00"/>
                </a:solidFill>
                <a:latin typeface="Lucida Console" panose="020B0609040504020204" pitchFamily="49" charset="0"/>
              </a:rPr>
              <a:t>for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(</a:t>
            </a:r>
            <a:r>
              <a:rPr lang="en-US" sz="1600" dirty="0">
                <a:solidFill>
                  <a:srgbClr val="00BF00"/>
                </a:solidFill>
                <a:latin typeface="Lucida Console" panose="020B0609040504020204" pitchFamily="49" charset="0"/>
              </a:rPr>
              <a:t>unsigned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srgbClr val="00BF00"/>
                </a:solidFill>
                <a:latin typeface="Lucida Console" panose="020B0609040504020204" pitchFamily="49" charset="0"/>
              </a:rPr>
              <a:t>int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= </a:t>
            </a:r>
            <a:r>
              <a:rPr lang="en-US" sz="1600" dirty="0">
                <a:solidFill>
                  <a:srgbClr val="BF0000"/>
                </a:solidFill>
                <a:latin typeface="Lucida Console" panose="020B0609040504020204" pitchFamily="49" charset="0"/>
              </a:rPr>
              <a:t>0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;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&lt; N; ++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    sum += A[row*N + 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]*B[</a:t>
            </a:r>
            <a:r>
              <a:rPr lang="en-US" sz="1600" dirty="0" err="1">
                <a:solidFill>
                  <a:prstClr val="black"/>
                </a:solidFill>
                <a:latin typeface="Lucida Console" panose="020B0609040504020204" pitchFamily="49" charset="0"/>
              </a:rPr>
              <a:t>i</a:t>
            </a:r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*N + col];</a:t>
            </a:r>
          </a:p>
          <a:p>
            <a:r>
              <a:rPr lang="en-US" sz="1600" dirty="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2577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25767" y="3962507"/>
            <a:ext cx="91371" cy="2077284"/>
            <a:chOff x="4515210" y="3721867"/>
            <a:chExt cx="91371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762417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Reuse in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137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221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48085" y="1668556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762417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646724" y="1499279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962507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6800418" y="3031447"/>
            <a:ext cx="21822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element of the input is used for computing and entire row/column of the output</a:t>
            </a:r>
          </a:p>
        </p:txBody>
      </p:sp>
    </p:spTree>
    <p:extLst>
      <p:ext uri="{BB962C8B-B14F-4D97-AF65-F5344CB8AC3E}">
        <p14:creationId xmlns:p14="http://schemas.microsoft.com/office/powerpoint/2010/main" val="27698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525767" y="3962507"/>
            <a:ext cx="91371" cy="2077284"/>
            <a:chOff x="4515210" y="3721867"/>
            <a:chExt cx="91371" cy="2077284"/>
          </a:xfrm>
        </p:grpSpPr>
        <p:cxnSp>
          <p:nvCxnSpPr>
            <p:cNvPr id="14" name="Straight Arrow Connector 13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633452" y="3762417"/>
            <a:ext cx="2011680" cy="169277"/>
            <a:chOff x="4648200" y="3521102"/>
            <a:chExt cx="2011680" cy="169277"/>
          </a:xfrm>
        </p:grpSpPr>
        <p:cxnSp>
          <p:nvCxnSpPr>
            <p:cNvPr id="18" name="Straight Arrow Connector 17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4649676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Reuse in Matrix-Matrix Multiplication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00200" y="2413709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C = A x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288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705600" y="25221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05600" y="4731975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548085" y="1668556"/>
            <a:ext cx="91372" cy="2077284"/>
            <a:chOff x="4513483" y="3721867"/>
            <a:chExt cx="91372" cy="2077284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545543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513483" y="4668176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2484120" y="3762417"/>
            <a:ext cx="2011680" cy="169277"/>
            <a:chOff x="4648200" y="3521102"/>
            <a:chExt cx="2011680" cy="169277"/>
          </a:xfrm>
        </p:grpSpPr>
        <p:cxnSp>
          <p:nvCxnSpPr>
            <p:cNvPr id="26" name="Straight Arrow Connector 2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/>
          </p:nvPr>
        </p:nvGraphicFramePr>
        <p:xfrm>
          <a:off x="4646724" y="1688440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>
            <p:extLst/>
          </p:nvPr>
        </p:nvGraphicFramePr>
        <p:xfrm>
          <a:off x="2482644" y="3954556"/>
          <a:ext cx="2011680" cy="20772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7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764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3107"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/>
                    </a:p>
                  </a:txBody>
                  <a:tcPr marL="41910" marR="41910" marT="20955" marB="20955"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41910" marR="41910" marT="20955" marB="20955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45" name="Group 44"/>
          <p:cNvGrpSpPr/>
          <p:nvPr/>
        </p:nvGrpSpPr>
        <p:grpSpPr>
          <a:xfrm>
            <a:off x="4646724" y="1499279"/>
            <a:ext cx="2011680" cy="169277"/>
            <a:chOff x="4648200" y="3521102"/>
            <a:chExt cx="2011680" cy="169277"/>
          </a:xfrm>
        </p:grpSpPr>
        <p:cxnSp>
          <p:nvCxnSpPr>
            <p:cNvPr id="46" name="Straight Arrow Connector 45"/>
            <p:cNvCxnSpPr/>
            <p:nvPr/>
          </p:nvCxnSpPr>
          <p:spPr>
            <a:xfrm rot="16200000">
              <a:off x="5654040" y="2599901"/>
              <a:ext cx="0" cy="2011680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617171" y="3521102"/>
              <a:ext cx="91372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100" dirty="0"/>
                <a:t>N</a:t>
              </a: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2341719" y="3962507"/>
            <a:ext cx="91371" cy="2077284"/>
            <a:chOff x="4515210" y="3721867"/>
            <a:chExt cx="91371" cy="2077284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4561637" y="3721867"/>
              <a:ext cx="0" cy="2077284"/>
            </a:xfrm>
            <a:prstGeom prst="straightConnector1">
              <a:avLst/>
            </a:prstGeom>
            <a:ln>
              <a:solidFill>
                <a:schemeClr val="tx1"/>
              </a:solidFill>
              <a:headEnd type="arrow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4515210" y="4668176"/>
              <a:ext cx="91371" cy="169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100" dirty="0"/>
                <a:t>N</a:t>
              </a:r>
            </a:p>
          </p:txBody>
        </p:sp>
      </p:grpSp>
      <p:sp>
        <p:nvSpPr>
          <p:cNvPr id="30" name="Rectangle 29"/>
          <p:cNvSpPr/>
          <p:nvPr/>
        </p:nvSpPr>
        <p:spPr>
          <a:xfrm>
            <a:off x="939079" y="6098708"/>
            <a:ext cx="728213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u="sng" dirty="0"/>
              <a:t>Opportunity:</a:t>
            </a:r>
            <a:r>
              <a:rPr lang="en-US" sz="2000" dirty="0"/>
              <a:t> Optimize memory accesses in the kernel code to reuse input data loaded from global memory as much as possible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800418" y="3031447"/>
            <a:ext cx="2182291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Every element of the input is used for computing and entire row/column of the output</a:t>
            </a:r>
          </a:p>
        </p:txBody>
      </p:sp>
    </p:spTree>
    <p:extLst>
      <p:ext uri="{BB962C8B-B14F-4D97-AF65-F5344CB8AC3E}">
        <p14:creationId xmlns:p14="http://schemas.microsoft.com/office/powerpoint/2010/main" val="294180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roup 125"/>
          <p:cNvGrpSpPr/>
          <p:nvPr/>
        </p:nvGrpSpPr>
        <p:grpSpPr>
          <a:xfrm>
            <a:off x="950727" y="1219162"/>
            <a:ext cx="7242546" cy="3149329"/>
            <a:chOff x="950727" y="1690048"/>
            <a:chExt cx="7242546" cy="3149329"/>
          </a:xfrm>
        </p:grpSpPr>
        <p:sp>
          <p:nvSpPr>
            <p:cNvPr id="9" name="TextBox 8"/>
            <p:cNvSpPr txBox="1"/>
            <p:nvPr/>
          </p:nvSpPr>
          <p:spPr>
            <a:xfrm>
              <a:off x="5516499" y="2759047"/>
              <a:ext cx="426364" cy="5150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…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950727" y="1690689"/>
              <a:ext cx="1979133" cy="31486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SM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033577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1033576" y="1984867"/>
              <a:ext cx="1784276" cy="3131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491653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033577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491653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967140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425216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967140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425216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3266089" y="1690689"/>
              <a:ext cx="1979133" cy="31486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SM</a:t>
              </a: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3348939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96" name="Rectangle 95"/>
            <p:cNvSpPr/>
            <p:nvPr/>
          </p:nvSpPr>
          <p:spPr>
            <a:xfrm>
              <a:off x="3348938" y="1984867"/>
              <a:ext cx="1784276" cy="3131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3807015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3348939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99" name="Rectangle 98"/>
            <p:cNvSpPr/>
            <p:nvPr/>
          </p:nvSpPr>
          <p:spPr>
            <a:xfrm>
              <a:off x="3807015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00" name="Rectangle 99"/>
            <p:cNvSpPr/>
            <p:nvPr/>
          </p:nvSpPr>
          <p:spPr>
            <a:xfrm>
              <a:off x="4282502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01" name="Rectangle 100"/>
            <p:cNvSpPr/>
            <p:nvPr/>
          </p:nvSpPr>
          <p:spPr>
            <a:xfrm>
              <a:off x="4740578" y="2787425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4282502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03" name="Rectangle 102"/>
            <p:cNvSpPr/>
            <p:nvPr/>
          </p:nvSpPr>
          <p:spPr>
            <a:xfrm>
              <a:off x="4740578" y="3264392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0" name="Rectangle 109"/>
            <p:cNvSpPr/>
            <p:nvPr/>
          </p:nvSpPr>
          <p:spPr>
            <a:xfrm>
              <a:off x="6214140" y="1690048"/>
              <a:ext cx="1979133" cy="314868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600" b="1" dirty="0">
                  <a:solidFill>
                    <a:schemeClr val="accent5">
                      <a:lumMod val="50000"/>
                    </a:schemeClr>
                  </a:solidFill>
                </a:rPr>
                <a:t>SM</a:t>
              </a:r>
            </a:p>
          </p:txBody>
        </p:sp>
        <p:sp>
          <p:nvSpPr>
            <p:cNvPr id="111" name="Rectangle 110"/>
            <p:cNvSpPr/>
            <p:nvPr/>
          </p:nvSpPr>
          <p:spPr>
            <a:xfrm>
              <a:off x="6296990" y="2786784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2" name="Rectangle 111"/>
            <p:cNvSpPr/>
            <p:nvPr/>
          </p:nvSpPr>
          <p:spPr>
            <a:xfrm>
              <a:off x="6296989" y="1984226"/>
              <a:ext cx="1784276" cy="313189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accent4">
                      <a:lumMod val="50000"/>
                    </a:schemeClr>
                  </a:solidFill>
                </a:rPr>
                <a:t>Control</a:t>
              </a:r>
            </a:p>
          </p:txBody>
        </p:sp>
        <p:sp>
          <p:nvSpPr>
            <p:cNvPr id="113" name="Rectangle 112"/>
            <p:cNvSpPr/>
            <p:nvPr/>
          </p:nvSpPr>
          <p:spPr>
            <a:xfrm>
              <a:off x="6755066" y="2786784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6296990" y="3263751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6755066" y="3263751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7230553" y="2786784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7" name="Rectangle 116"/>
            <p:cNvSpPr/>
            <p:nvPr/>
          </p:nvSpPr>
          <p:spPr>
            <a:xfrm>
              <a:off x="7688629" y="2786784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8" name="Rectangle 117"/>
            <p:cNvSpPr/>
            <p:nvPr/>
          </p:nvSpPr>
          <p:spPr>
            <a:xfrm>
              <a:off x="7230553" y="3263751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  <p:sp>
          <p:nvSpPr>
            <p:cNvPr id="119" name="Rectangle 118"/>
            <p:cNvSpPr/>
            <p:nvPr/>
          </p:nvSpPr>
          <p:spPr>
            <a:xfrm>
              <a:off x="7688629" y="3263751"/>
              <a:ext cx="392637" cy="392635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200" b="1" dirty="0">
                  <a:solidFill>
                    <a:schemeClr val="accent6">
                      <a:lumMod val="50000"/>
                    </a:schemeClr>
                  </a:solidFill>
                </a:rPr>
                <a:t>Core</a:t>
              </a:r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Memory in the GPU Architecture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50727" y="4589963"/>
            <a:ext cx="7242546" cy="4593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L2 Cache</a:t>
            </a:r>
          </a:p>
        </p:txBody>
      </p:sp>
      <p:sp>
        <p:nvSpPr>
          <p:cNvPr id="89" name="Rectangle 88"/>
          <p:cNvSpPr/>
          <p:nvPr/>
        </p:nvSpPr>
        <p:spPr>
          <a:xfrm>
            <a:off x="950727" y="5238742"/>
            <a:ext cx="7242546" cy="4593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Global Memory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033576" y="1915506"/>
            <a:ext cx="1784276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Registers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33576" y="3667994"/>
            <a:ext cx="892138" cy="55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Shared Memory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925714" y="3667994"/>
            <a:ext cx="892138" cy="55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L1 Cache</a:t>
            </a:r>
          </a:p>
        </p:txBody>
      </p:sp>
      <p:sp>
        <p:nvSpPr>
          <p:cNvPr id="90" name="Rectangle 89"/>
          <p:cNvSpPr/>
          <p:nvPr/>
        </p:nvSpPr>
        <p:spPr>
          <a:xfrm>
            <a:off x="1033576" y="3270473"/>
            <a:ext cx="1784276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Constant Cache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3348938" y="1915506"/>
            <a:ext cx="1784276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Registers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3348938" y="3667994"/>
            <a:ext cx="892138" cy="55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Shared Memory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4241076" y="3667994"/>
            <a:ext cx="892138" cy="55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L1 Cache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3348938" y="3270473"/>
            <a:ext cx="1784276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Constant Cache</a:t>
            </a:r>
          </a:p>
        </p:txBody>
      </p:sp>
      <p:sp>
        <p:nvSpPr>
          <p:cNvPr id="120" name="Rectangle 119"/>
          <p:cNvSpPr/>
          <p:nvPr/>
        </p:nvSpPr>
        <p:spPr>
          <a:xfrm>
            <a:off x="6296989" y="1914865"/>
            <a:ext cx="1784276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Registers</a:t>
            </a:r>
          </a:p>
        </p:txBody>
      </p:sp>
      <p:sp>
        <p:nvSpPr>
          <p:cNvPr id="123" name="Rectangle 122"/>
          <p:cNvSpPr/>
          <p:nvPr/>
        </p:nvSpPr>
        <p:spPr>
          <a:xfrm>
            <a:off x="6296989" y="3667353"/>
            <a:ext cx="892138" cy="55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Shared Memory</a:t>
            </a:r>
          </a:p>
        </p:txBody>
      </p:sp>
      <p:sp>
        <p:nvSpPr>
          <p:cNvPr id="124" name="Rectangle 123"/>
          <p:cNvSpPr/>
          <p:nvPr/>
        </p:nvSpPr>
        <p:spPr>
          <a:xfrm>
            <a:off x="7189127" y="3667353"/>
            <a:ext cx="892138" cy="55992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L1 Cache</a:t>
            </a:r>
          </a:p>
        </p:txBody>
      </p:sp>
      <p:sp>
        <p:nvSpPr>
          <p:cNvPr id="122" name="Rectangle 121"/>
          <p:cNvSpPr/>
          <p:nvPr/>
        </p:nvSpPr>
        <p:spPr>
          <a:xfrm>
            <a:off x="6296989" y="3269832"/>
            <a:ext cx="1784276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Constant Cache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764" y="1934812"/>
            <a:ext cx="6860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≈1 cycle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2307" y="3287926"/>
            <a:ext cx="746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≈5 cycles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2307" y="3808815"/>
            <a:ext cx="746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≈5 cycles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43759" y="5329928"/>
            <a:ext cx="9040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≈500 cycles</a:t>
            </a:r>
          </a:p>
        </p:txBody>
      </p:sp>
    </p:spTree>
    <p:extLst>
      <p:ext uri="{BB962C8B-B14F-4D97-AF65-F5344CB8AC3E}">
        <p14:creationId xmlns:p14="http://schemas.microsoft.com/office/powerpoint/2010/main" val="309871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89" grpId="0" animBg="1"/>
      <p:bldP spid="54" grpId="0" animBg="1"/>
      <p:bldP spid="46" grpId="0" animBg="1"/>
      <p:bldP spid="56" grpId="0" animBg="1"/>
      <p:bldP spid="90" grpId="0" animBg="1"/>
      <p:bldP spid="104" grpId="0" animBg="1"/>
      <p:bldP spid="107" grpId="0" animBg="1"/>
      <p:bldP spid="108" grpId="0" animBg="1"/>
      <p:bldP spid="106" grpId="0" animBg="1"/>
      <p:bldP spid="120" grpId="0" animBg="1"/>
      <p:bldP spid="123" grpId="0" animBg="1"/>
      <p:bldP spid="124" grpId="0" animBg="1"/>
      <p:bldP spid="122" grpId="0" animBg="1"/>
      <p:bldP spid="3" grpId="0"/>
      <p:bldP spid="55" grpId="0"/>
      <p:bldP spid="58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r>
              <a:rPr lang="en-US" dirty="0"/>
              <a:t>Memory in the CUDA Programming Model</a:t>
            </a:r>
          </a:p>
        </p:txBody>
      </p:sp>
      <p:sp>
        <p:nvSpPr>
          <p:cNvPr id="89" name="Rectangle 88"/>
          <p:cNvSpPr/>
          <p:nvPr/>
        </p:nvSpPr>
        <p:spPr>
          <a:xfrm>
            <a:off x="310788" y="4236059"/>
            <a:ext cx="8522423" cy="4593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Global Memory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19619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4160" y="1600640"/>
            <a:ext cx="2389458" cy="3744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Shared Memory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033225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>
            <a:off x="1646831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2260437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6" name="Rectangle 85"/>
          <p:cNvSpPr/>
          <p:nvPr/>
        </p:nvSpPr>
        <p:spPr>
          <a:xfrm>
            <a:off x="3173210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87" name="Rectangle 86"/>
          <p:cNvSpPr/>
          <p:nvPr/>
        </p:nvSpPr>
        <p:spPr>
          <a:xfrm>
            <a:off x="3177751" y="1600640"/>
            <a:ext cx="2389458" cy="3744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Shared Memory</a:t>
            </a:r>
          </a:p>
        </p:txBody>
      </p:sp>
      <p:sp>
        <p:nvSpPr>
          <p:cNvPr id="126" name="Rectangle 125"/>
          <p:cNvSpPr/>
          <p:nvPr/>
        </p:nvSpPr>
        <p:spPr>
          <a:xfrm>
            <a:off x="3786816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4400422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5014028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6325842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>
            <a:off x="6330383" y="1600640"/>
            <a:ext cx="2389458" cy="3744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Shared Memory</a:t>
            </a:r>
          </a:p>
        </p:txBody>
      </p:sp>
      <p:sp>
        <p:nvSpPr>
          <p:cNvPr id="137" name="Rectangle 136"/>
          <p:cNvSpPr/>
          <p:nvPr/>
        </p:nvSpPr>
        <p:spPr>
          <a:xfrm>
            <a:off x="6939448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39" name="Rectangle 138"/>
          <p:cNvSpPr/>
          <p:nvPr/>
        </p:nvSpPr>
        <p:spPr>
          <a:xfrm>
            <a:off x="7553054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1" name="Rectangle 140"/>
          <p:cNvSpPr/>
          <p:nvPr/>
        </p:nvSpPr>
        <p:spPr>
          <a:xfrm>
            <a:off x="8166660" y="2021161"/>
            <a:ext cx="548640" cy="3131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accent2">
                    <a:lumMod val="50000"/>
                  </a:schemeClr>
                </a:solidFill>
              </a:rPr>
              <a:t>Regs</a:t>
            </a:r>
            <a:endParaRPr lang="en-US" sz="12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10789" y="1460940"/>
            <a:ext cx="8522423" cy="2615184"/>
            <a:chOff x="310789" y="2057763"/>
            <a:chExt cx="8522423" cy="2615184"/>
          </a:xfrm>
        </p:grpSpPr>
        <p:sp>
          <p:nvSpPr>
            <p:cNvPr id="58" name="Rectangle 57"/>
            <p:cNvSpPr/>
            <p:nvPr/>
          </p:nvSpPr>
          <p:spPr>
            <a:xfrm>
              <a:off x="310789" y="2057763"/>
              <a:ext cx="2616200" cy="261518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>
              <a:off x="603716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0" name="Freeform 79"/>
            <p:cNvSpPr/>
            <p:nvPr/>
          </p:nvSpPr>
          <p:spPr>
            <a:xfrm>
              <a:off x="1217322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2" name="Freeform 81"/>
            <p:cNvSpPr/>
            <p:nvPr/>
          </p:nvSpPr>
          <p:spPr>
            <a:xfrm>
              <a:off x="1830928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4" name="Freeform 83"/>
            <p:cNvSpPr/>
            <p:nvPr/>
          </p:nvSpPr>
          <p:spPr>
            <a:xfrm>
              <a:off x="2444534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3064380" y="2057763"/>
              <a:ext cx="2616200" cy="261518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Freeform 124"/>
            <p:cNvSpPr/>
            <p:nvPr/>
          </p:nvSpPr>
          <p:spPr>
            <a:xfrm>
              <a:off x="3357307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7" name="Freeform 126"/>
            <p:cNvSpPr/>
            <p:nvPr/>
          </p:nvSpPr>
          <p:spPr>
            <a:xfrm>
              <a:off x="3970913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9" name="Freeform 128"/>
            <p:cNvSpPr/>
            <p:nvPr/>
          </p:nvSpPr>
          <p:spPr>
            <a:xfrm>
              <a:off x="4584519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1" name="Freeform 130"/>
            <p:cNvSpPr/>
            <p:nvPr/>
          </p:nvSpPr>
          <p:spPr>
            <a:xfrm>
              <a:off x="5198125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Rectangle 134"/>
            <p:cNvSpPr/>
            <p:nvPr/>
          </p:nvSpPr>
          <p:spPr>
            <a:xfrm>
              <a:off x="6217012" y="2057763"/>
              <a:ext cx="2616200" cy="2615184"/>
            </a:xfrm>
            <a:prstGeom prst="rect">
              <a:avLst/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Freeform 135"/>
            <p:cNvSpPr/>
            <p:nvPr/>
          </p:nvSpPr>
          <p:spPr>
            <a:xfrm>
              <a:off x="6509939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8" name="Freeform 137"/>
            <p:cNvSpPr/>
            <p:nvPr/>
          </p:nvSpPr>
          <p:spPr>
            <a:xfrm>
              <a:off x="7123545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0" name="Freeform 139"/>
            <p:cNvSpPr/>
            <p:nvPr/>
          </p:nvSpPr>
          <p:spPr>
            <a:xfrm>
              <a:off x="7737151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2" name="Freeform 141"/>
            <p:cNvSpPr/>
            <p:nvPr/>
          </p:nvSpPr>
          <p:spPr>
            <a:xfrm>
              <a:off x="8350757" y="3008573"/>
              <a:ext cx="180446" cy="1554480"/>
            </a:xfrm>
            <a:custGeom>
              <a:avLst/>
              <a:gdLst>
                <a:gd name="connsiteX0" fmla="*/ 127000 w 196850"/>
                <a:gd name="connsiteY0" fmla="*/ 0 h 1625600"/>
                <a:gd name="connsiteX1" fmla="*/ 82550 w 196850"/>
                <a:gd name="connsiteY1" fmla="*/ 38100 h 1625600"/>
                <a:gd name="connsiteX2" fmla="*/ 50800 w 196850"/>
                <a:gd name="connsiteY2" fmla="*/ 76200 h 1625600"/>
                <a:gd name="connsiteX3" fmla="*/ 19050 w 196850"/>
                <a:gd name="connsiteY3" fmla="*/ 133350 h 1625600"/>
                <a:gd name="connsiteX4" fmla="*/ 0 w 196850"/>
                <a:gd name="connsiteY4" fmla="*/ 196850 h 1625600"/>
                <a:gd name="connsiteX5" fmla="*/ 25400 w 196850"/>
                <a:gd name="connsiteY5" fmla="*/ 323850 h 1625600"/>
                <a:gd name="connsiteX6" fmla="*/ 50800 w 196850"/>
                <a:gd name="connsiteY6" fmla="*/ 361950 h 1625600"/>
                <a:gd name="connsiteX7" fmla="*/ 82550 w 196850"/>
                <a:gd name="connsiteY7" fmla="*/ 393700 h 1625600"/>
                <a:gd name="connsiteX8" fmla="*/ 101600 w 196850"/>
                <a:gd name="connsiteY8" fmla="*/ 400050 h 1625600"/>
                <a:gd name="connsiteX9" fmla="*/ 165100 w 196850"/>
                <a:gd name="connsiteY9" fmla="*/ 476250 h 1625600"/>
                <a:gd name="connsiteX10" fmla="*/ 177800 w 196850"/>
                <a:gd name="connsiteY10" fmla="*/ 495300 h 1625600"/>
                <a:gd name="connsiteX11" fmla="*/ 184150 w 196850"/>
                <a:gd name="connsiteY11" fmla="*/ 514350 h 1625600"/>
                <a:gd name="connsiteX12" fmla="*/ 190500 w 196850"/>
                <a:gd name="connsiteY12" fmla="*/ 552450 h 1625600"/>
                <a:gd name="connsiteX13" fmla="*/ 196850 w 196850"/>
                <a:gd name="connsiteY13" fmla="*/ 577850 h 1625600"/>
                <a:gd name="connsiteX14" fmla="*/ 190500 w 196850"/>
                <a:gd name="connsiteY14" fmla="*/ 660400 h 1625600"/>
                <a:gd name="connsiteX15" fmla="*/ 158750 w 196850"/>
                <a:gd name="connsiteY15" fmla="*/ 717550 h 1625600"/>
                <a:gd name="connsiteX16" fmla="*/ 139700 w 196850"/>
                <a:gd name="connsiteY16" fmla="*/ 736600 h 1625600"/>
                <a:gd name="connsiteX17" fmla="*/ 107950 w 196850"/>
                <a:gd name="connsiteY17" fmla="*/ 768350 h 1625600"/>
                <a:gd name="connsiteX18" fmla="*/ 95250 w 196850"/>
                <a:gd name="connsiteY18" fmla="*/ 787400 h 1625600"/>
                <a:gd name="connsiteX19" fmla="*/ 88900 w 196850"/>
                <a:gd name="connsiteY19" fmla="*/ 806450 h 1625600"/>
                <a:gd name="connsiteX20" fmla="*/ 69850 w 196850"/>
                <a:gd name="connsiteY20" fmla="*/ 819150 h 1625600"/>
                <a:gd name="connsiteX21" fmla="*/ 44450 w 196850"/>
                <a:gd name="connsiteY21" fmla="*/ 863600 h 1625600"/>
                <a:gd name="connsiteX22" fmla="*/ 31750 w 196850"/>
                <a:gd name="connsiteY22" fmla="*/ 882650 h 1625600"/>
                <a:gd name="connsiteX23" fmla="*/ 19050 w 196850"/>
                <a:gd name="connsiteY23" fmla="*/ 927100 h 1625600"/>
                <a:gd name="connsiteX24" fmla="*/ 31750 w 196850"/>
                <a:gd name="connsiteY24" fmla="*/ 1060450 h 1625600"/>
                <a:gd name="connsiteX25" fmla="*/ 63500 w 196850"/>
                <a:gd name="connsiteY25" fmla="*/ 1092200 h 1625600"/>
                <a:gd name="connsiteX26" fmla="*/ 76200 w 196850"/>
                <a:gd name="connsiteY26" fmla="*/ 1111250 h 1625600"/>
                <a:gd name="connsiteX27" fmla="*/ 114300 w 196850"/>
                <a:gd name="connsiteY27" fmla="*/ 1136650 h 1625600"/>
                <a:gd name="connsiteX28" fmla="*/ 120650 w 196850"/>
                <a:gd name="connsiteY28" fmla="*/ 1155700 h 1625600"/>
                <a:gd name="connsiteX29" fmla="*/ 139700 w 196850"/>
                <a:gd name="connsiteY29" fmla="*/ 1168400 h 1625600"/>
                <a:gd name="connsiteX30" fmla="*/ 165100 w 196850"/>
                <a:gd name="connsiteY30" fmla="*/ 1187450 h 1625600"/>
                <a:gd name="connsiteX31" fmla="*/ 190500 w 196850"/>
                <a:gd name="connsiteY31" fmla="*/ 1225550 h 1625600"/>
                <a:gd name="connsiteX32" fmla="*/ 196850 w 196850"/>
                <a:gd name="connsiteY32" fmla="*/ 1250950 h 1625600"/>
                <a:gd name="connsiteX33" fmla="*/ 190500 w 196850"/>
                <a:gd name="connsiteY33" fmla="*/ 1339850 h 1625600"/>
                <a:gd name="connsiteX34" fmla="*/ 171450 w 196850"/>
                <a:gd name="connsiteY34" fmla="*/ 1403350 h 1625600"/>
                <a:gd name="connsiteX35" fmla="*/ 158750 w 196850"/>
                <a:gd name="connsiteY35" fmla="*/ 1422400 h 1625600"/>
                <a:gd name="connsiteX36" fmla="*/ 152400 w 196850"/>
                <a:gd name="connsiteY36" fmla="*/ 1441450 h 1625600"/>
                <a:gd name="connsiteX37" fmla="*/ 127000 w 196850"/>
                <a:gd name="connsiteY37" fmla="*/ 1498600 h 1625600"/>
                <a:gd name="connsiteX38" fmla="*/ 95250 w 196850"/>
                <a:gd name="connsiteY38" fmla="*/ 1555750 h 1625600"/>
                <a:gd name="connsiteX39" fmla="*/ 95250 w 196850"/>
                <a:gd name="connsiteY39" fmla="*/ 1625600 h 162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96850" h="1625600">
                  <a:moveTo>
                    <a:pt x="127000" y="0"/>
                  </a:moveTo>
                  <a:cubicBezTo>
                    <a:pt x="72901" y="32460"/>
                    <a:pt x="111869" y="2917"/>
                    <a:pt x="82550" y="38100"/>
                  </a:cubicBezTo>
                  <a:cubicBezTo>
                    <a:pt x="68308" y="55190"/>
                    <a:pt x="59809" y="55930"/>
                    <a:pt x="50800" y="76200"/>
                  </a:cubicBezTo>
                  <a:cubicBezTo>
                    <a:pt x="25936" y="132143"/>
                    <a:pt x="53821" y="98579"/>
                    <a:pt x="19050" y="133350"/>
                  </a:cubicBezTo>
                  <a:cubicBezTo>
                    <a:pt x="3590" y="179729"/>
                    <a:pt x="9597" y="158463"/>
                    <a:pt x="0" y="196850"/>
                  </a:cubicBezTo>
                  <a:cubicBezTo>
                    <a:pt x="14593" y="299002"/>
                    <a:pt x="3234" y="257352"/>
                    <a:pt x="25400" y="323850"/>
                  </a:cubicBezTo>
                  <a:cubicBezTo>
                    <a:pt x="30227" y="338330"/>
                    <a:pt x="42333" y="349250"/>
                    <a:pt x="50800" y="361950"/>
                  </a:cubicBezTo>
                  <a:cubicBezTo>
                    <a:pt x="63500" y="381000"/>
                    <a:pt x="61383" y="383117"/>
                    <a:pt x="82550" y="393700"/>
                  </a:cubicBezTo>
                  <a:cubicBezTo>
                    <a:pt x="88537" y="396693"/>
                    <a:pt x="95250" y="397933"/>
                    <a:pt x="101600" y="400050"/>
                  </a:cubicBezTo>
                  <a:cubicBezTo>
                    <a:pt x="150493" y="448943"/>
                    <a:pt x="129737" y="423206"/>
                    <a:pt x="165100" y="476250"/>
                  </a:cubicBezTo>
                  <a:cubicBezTo>
                    <a:pt x="169333" y="482600"/>
                    <a:pt x="175387" y="488060"/>
                    <a:pt x="177800" y="495300"/>
                  </a:cubicBezTo>
                  <a:cubicBezTo>
                    <a:pt x="179917" y="501650"/>
                    <a:pt x="182698" y="507816"/>
                    <a:pt x="184150" y="514350"/>
                  </a:cubicBezTo>
                  <a:cubicBezTo>
                    <a:pt x="186943" y="526919"/>
                    <a:pt x="187975" y="539825"/>
                    <a:pt x="190500" y="552450"/>
                  </a:cubicBezTo>
                  <a:cubicBezTo>
                    <a:pt x="192212" y="561008"/>
                    <a:pt x="194733" y="569383"/>
                    <a:pt x="196850" y="577850"/>
                  </a:cubicBezTo>
                  <a:cubicBezTo>
                    <a:pt x="194733" y="605367"/>
                    <a:pt x="193923" y="633015"/>
                    <a:pt x="190500" y="660400"/>
                  </a:cubicBezTo>
                  <a:cubicBezTo>
                    <a:pt x="188219" y="678652"/>
                    <a:pt x="167578" y="708722"/>
                    <a:pt x="158750" y="717550"/>
                  </a:cubicBezTo>
                  <a:cubicBezTo>
                    <a:pt x="152400" y="723900"/>
                    <a:pt x="145449" y="729701"/>
                    <a:pt x="139700" y="736600"/>
                  </a:cubicBezTo>
                  <a:cubicBezTo>
                    <a:pt x="113242" y="768350"/>
                    <a:pt x="142875" y="745067"/>
                    <a:pt x="107950" y="768350"/>
                  </a:cubicBezTo>
                  <a:cubicBezTo>
                    <a:pt x="103717" y="774700"/>
                    <a:pt x="98663" y="780574"/>
                    <a:pt x="95250" y="787400"/>
                  </a:cubicBezTo>
                  <a:cubicBezTo>
                    <a:pt x="92257" y="793387"/>
                    <a:pt x="93081" y="801223"/>
                    <a:pt x="88900" y="806450"/>
                  </a:cubicBezTo>
                  <a:cubicBezTo>
                    <a:pt x="84132" y="812409"/>
                    <a:pt x="76200" y="814917"/>
                    <a:pt x="69850" y="819150"/>
                  </a:cubicBezTo>
                  <a:cubicBezTo>
                    <a:pt x="38908" y="865562"/>
                    <a:pt x="76676" y="807204"/>
                    <a:pt x="44450" y="863600"/>
                  </a:cubicBezTo>
                  <a:cubicBezTo>
                    <a:pt x="40664" y="870226"/>
                    <a:pt x="35163" y="875824"/>
                    <a:pt x="31750" y="882650"/>
                  </a:cubicBezTo>
                  <a:cubicBezTo>
                    <a:pt x="27195" y="891760"/>
                    <a:pt x="21085" y="918962"/>
                    <a:pt x="19050" y="927100"/>
                  </a:cubicBezTo>
                  <a:cubicBezTo>
                    <a:pt x="19267" y="930136"/>
                    <a:pt x="24826" y="1037369"/>
                    <a:pt x="31750" y="1060450"/>
                  </a:cubicBezTo>
                  <a:cubicBezTo>
                    <a:pt x="37042" y="1078089"/>
                    <a:pt x="49742" y="1083028"/>
                    <a:pt x="63500" y="1092200"/>
                  </a:cubicBezTo>
                  <a:cubicBezTo>
                    <a:pt x="67733" y="1098550"/>
                    <a:pt x="70457" y="1106224"/>
                    <a:pt x="76200" y="1111250"/>
                  </a:cubicBezTo>
                  <a:cubicBezTo>
                    <a:pt x="87687" y="1121301"/>
                    <a:pt x="114300" y="1136650"/>
                    <a:pt x="114300" y="1136650"/>
                  </a:cubicBezTo>
                  <a:cubicBezTo>
                    <a:pt x="116417" y="1143000"/>
                    <a:pt x="116469" y="1150473"/>
                    <a:pt x="120650" y="1155700"/>
                  </a:cubicBezTo>
                  <a:cubicBezTo>
                    <a:pt x="125418" y="1161659"/>
                    <a:pt x="133490" y="1163964"/>
                    <a:pt x="139700" y="1168400"/>
                  </a:cubicBezTo>
                  <a:cubicBezTo>
                    <a:pt x="148312" y="1174551"/>
                    <a:pt x="158069" y="1179540"/>
                    <a:pt x="165100" y="1187450"/>
                  </a:cubicBezTo>
                  <a:cubicBezTo>
                    <a:pt x="175241" y="1198858"/>
                    <a:pt x="190500" y="1225550"/>
                    <a:pt x="190500" y="1225550"/>
                  </a:cubicBezTo>
                  <a:cubicBezTo>
                    <a:pt x="192617" y="1234017"/>
                    <a:pt x="196850" y="1242223"/>
                    <a:pt x="196850" y="1250950"/>
                  </a:cubicBezTo>
                  <a:cubicBezTo>
                    <a:pt x="196850" y="1280659"/>
                    <a:pt x="193781" y="1310323"/>
                    <a:pt x="190500" y="1339850"/>
                  </a:cubicBezTo>
                  <a:cubicBezTo>
                    <a:pt x="188901" y="1354245"/>
                    <a:pt x="174642" y="1393773"/>
                    <a:pt x="171450" y="1403350"/>
                  </a:cubicBezTo>
                  <a:cubicBezTo>
                    <a:pt x="169037" y="1410590"/>
                    <a:pt x="162163" y="1415574"/>
                    <a:pt x="158750" y="1422400"/>
                  </a:cubicBezTo>
                  <a:cubicBezTo>
                    <a:pt x="155757" y="1428387"/>
                    <a:pt x="155393" y="1435463"/>
                    <a:pt x="152400" y="1441450"/>
                  </a:cubicBezTo>
                  <a:cubicBezTo>
                    <a:pt x="122211" y="1501827"/>
                    <a:pt x="159765" y="1400306"/>
                    <a:pt x="127000" y="1498600"/>
                  </a:cubicBezTo>
                  <a:cubicBezTo>
                    <a:pt x="119404" y="1521388"/>
                    <a:pt x="96991" y="1531377"/>
                    <a:pt x="95250" y="1555750"/>
                  </a:cubicBezTo>
                  <a:cubicBezTo>
                    <a:pt x="93591" y="1578974"/>
                    <a:pt x="95250" y="1602317"/>
                    <a:pt x="95250" y="1625600"/>
                  </a:cubicBezTo>
                </a:path>
              </a:pathLst>
            </a:custGeom>
            <a:ln w="28575">
              <a:headEnd type="non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127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5732230" y="3103745"/>
              <a:ext cx="4331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chemeClr val="accent5">
                      <a:lumMod val="75000"/>
                    </a:schemeClr>
                  </a:solidFill>
                </a:rPr>
                <a:t>…</a:t>
              </a:r>
            </a:p>
          </p:txBody>
        </p:sp>
      </p:grpSp>
      <p:sp>
        <p:nvSpPr>
          <p:cNvPr id="144" name="Rectangle 143"/>
          <p:cNvSpPr/>
          <p:nvPr/>
        </p:nvSpPr>
        <p:spPr>
          <a:xfrm>
            <a:off x="323307" y="4822669"/>
            <a:ext cx="8522423" cy="4593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Constant Memory</a:t>
            </a:r>
          </a:p>
        </p:txBody>
      </p:sp>
    </p:spTree>
    <p:extLst>
      <p:ext uri="{BB962C8B-B14F-4D97-AF65-F5344CB8AC3E}">
        <p14:creationId xmlns:p14="http://schemas.microsoft.com/office/powerpoint/2010/main" val="2221166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54" grpId="0" animBg="1"/>
      <p:bldP spid="46" grpId="0" animBg="1"/>
      <p:bldP spid="79" grpId="0" animBg="1"/>
      <p:bldP spid="81" grpId="0" animBg="1"/>
      <p:bldP spid="83" grpId="0" animBg="1"/>
      <p:bldP spid="86" grpId="0" animBg="1"/>
      <p:bldP spid="87" grpId="0" animBg="1"/>
      <p:bldP spid="126" grpId="0" animBg="1"/>
      <p:bldP spid="128" grpId="0" animBg="1"/>
      <p:bldP spid="130" grpId="0" animBg="1"/>
      <p:bldP spid="133" grpId="0" animBg="1"/>
      <p:bldP spid="134" grpId="0" animBg="1"/>
      <p:bldP spid="137" grpId="0" animBg="1"/>
      <p:bldP spid="139" grpId="0" animBg="1"/>
      <p:bldP spid="141" grpId="0" animBg="1"/>
      <p:bldP spid="14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885</TotalTime>
  <Words>1771</Words>
  <Application>Microsoft Office PowerPoint</Application>
  <PresentationFormat>On-screen Show (4:3)</PresentationFormat>
  <Paragraphs>475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Courier New</vt:lpstr>
      <vt:lpstr>Lucida Console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Tejasvi Waghmare (IL-IN)</dc:creator>
  <cp:lastModifiedBy>Izzat El Hajj</cp:lastModifiedBy>
  <cp:revision>84</cp:revision>
  <dcterms:created xsi:type="dcterms:W3CDTF">2022-03-30T06:33:52Z</dcterms:created>
  <dcterms:modified xsi:type="dcterms:W3CDTF">2022-09-12T09:06:26Z</dcterms:modified>
</cp:coreProperties>
</file>