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4"/>
  </p:handout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301" r:id="rId25"/>
    <p:sldId id="306" r:id="rId26"/>
    <p:sldId id="307" r:id="rId27"/>
    <p:sldId id="308" r:id="rId28"/>
    <p:sldId id="309" r:id="rId29"/>
    <p:sldId id="310" r:id="rId30"/>
    <p:sldId id="302" r:id="rId31"/>
    <p:sldId id="303" r:id="rId32"/>
    <p:sldId id="305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E08E2F"/>
    <a:srgbClr val="E09135"/>
    <a:srgbClr val="FFFFFF"/>
    <a:srgbClr val="DC8623"/>
    <a:srgbClr val="DB8522"/>
    <a:srgbClr val="4D4D4D"/>
    <a:srgbClr val="EB6500"/>
    <a:srgbClr val="53565A"/>
    <a:srgbClr val="FF98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08EC16-7612-48F2-BD7E-AB7620736A0A}" v="99" dt="2022-03-30T08:57:44.2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" y="36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C9F2AD-ACD9-4F52-8557-48C099C603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15BD4B-9B5A-4159-B729-CBA6AE207B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7D2E7-9FC7-4207-9062-A3303B783802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4C69D-016E-496D-B1AA-E9EE96139D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A0A3E-29D3-4009-A482-439DDE028B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528DA-F324-4659-A143-8781AC34D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357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614FD1-D902-4A59-BCAB-4AA8AF3D9081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BA4AD1CF-AA6C-4924-8675-811F23CE0D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4"/>
            <a:ext cx="9144000" cy="68506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2E2EB6C-4AC4-41A2-8F72-A329B2E1580B}"/>
              </a:ext>
            </a:extLst>
          </p:cNvPr>
          <p:cNvSpPr/>
          <p:nvPr userDrawn="1"/>
        </p:nvSpPr>
        <p:spPr>
          <a:xfrm>
            <a:off x="-2300" y="6812281"/>
            <a:ext cx="914400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B9DDB9-4BD9-4BCF-86A4-772414CF0629}"/>
              </a:ext>
            </a:extLst>
          </p:cNvPr>
          <p:cNvGrpSpPr/>
          <p:nvPr userDrawn="1"/>
        </p:nvGrpSpPr>
        <p:grpSpPr>
          <a:xfrm>
            <a:off x="-72699" y="-3125"/>
            <a:ext cx="1374756" cy="1441923"/>
            <a:chOff x="-113156" y="25300"/>
            <a:chExt cx="1332205" cy="1441923"/>
          </a:xfrm>
        </p:grpSpPr>
        <p:sp>
          <p:nvSpPr>
            <p:cNvPr id="7" name="Rectangle: Rounded Corners 35">
              <a:extLst>
                <a:ext uri="{FF2B5EF4-FFF2-40B4-BE49-F238E27FC236}">
                  <a16:creationId xmlns:a16="http://schemas.microsoft.com/office/drawing/2014/main" id="{7957AE27-1DC8-4907-8AB1-2560A90A543A}"/>
                </a:ext>
              </a:extLst>
            </p:cNvPr>
            <p:cNvSpPr/>
            <p:nvPr/>
          </p:nvSpPr>
          <p:spPr>
            <a:xfrm>
              <a:off x="-43557" y="25300"/>
              <a:ext cx="1262606" cy="1441923"/>
            </a:xfrm>
            <a:prstGeom prst="roundRect">
              <a:avLst>
                <a:gd name="adj" fmla="val 0"/>
              </a:avLst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8" name="Picture 2" descr="Data Mining. Concepts and Techniques, 3rd Edition (The Morgan Kaufmann  Series in Data Management Systems)">
              <a:extLst>
                <a:ext uri="{FF2B5EF4-FFF2-40B4-BE49-F238E27FC236}">
                  <a16:creationId xmlns:a16="http://schemas.microsoft.com/office/drawing/2014/main" id="{9E395FDB-906D-4C55-85C3-0A95428EBD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2187" r="-1"/>
            <a:stretch/>
          </p:blipFill>
          <p:spPr bwMode="auto">
            <a:xfrm>
              <a:off x="-113156" y="357913"/>
              <a:ext cx="1317458" cy="770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2C3EE6A-8657-4A6B-87F7-02627342A27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36487" y="1788690"/>
            <a:ext cx="3731741" cy="261610"/>
          </a:xfrm>
          <a:prstGeom prst="roundRect">
            <a:avLst>
              <a:gd name="adj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100" i="1" dirty="0">
                <a:solidFill>
                  <a:srgbClr val="53565A"/>
                </a:solidFill>
                <a:latin typeface="+mj-lt"/>
              </a:rPr>
              <a:t>Wen-</a:t>
            </a:r>
            <a:r>
              <a:rPr lang="en-GB" sz="1100" i="1" dirty="0" err="1">
                <a:solidFill>
                  <a:srgbClr val="53565A"/>
                </a:solidFill>
                <a:latin typeface="+mj-lt"/>
              </a:rPr>
              <a:t>mei</a:t>
            </a:r>
            <a:r>
              <a:rPr lang="en-GB" sz="1100" i="1" dirty="0">
                <a:solidFill>
                  <a:srgbClr val="53565A"/>
                </a:solidFill>
                <a:latin typeface="+mj-lt"/>
              </a:rPr>
              <a:t> </a:t>
            </a:r>
            <a:r>
              <a:rPr lang="en-GB" sz="1100" i="1" dirty="0" err="1">
                <a:solidFill>
                  <a:srgbClr val="53565A"/>
                </a:solidFill>
                <a:latin typeface="+mj-lt"/>
              </a:rPr>
              <a:t>Hwu</a:t>
            </a:r>
            <a:r>
              <a:rPr lang="en-GB" sz="1100" i="1" dirty="0">
                <a:solidFill>
                  <a:srgbClr val="53565A"/>
                </a:solidFill>
                <a:latin typeface="+mj-lt"/>
              </a:rPr>
              <a:t>, David Kirk, Izzat El Hajj</a:t>
            </a:r>
            <a:endParaRPr lang="en-US" sz="1100" i="1" dirty="0">
              <a:solidFill>
                <a:srgbClr val="53565A"/>
              </a:solidFill>
              <a:latin typeface="+mj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3523CE-3289-4AA1-A7D0-4D0378C02A45}"/>
              </a:ext>
            </a:extLst>
          </p:cNvPr>
          <p:cNvCxnSpPr/>
          <p:nvPr userDrawn="1"/>
        </p:nvCxnSpPr>
        <p:spPr>
          <a:xfrm>
            <a:off x="2360588" y="1928406"/>
            <a:ext cx="275899" cy="0"/>
          </a:xfrm>
          <a:prstGeom prst="line">
            <a:avLst/>
          </a:prstGeom>
          <a:ln w="19050">
            <a:solidFill>
              <a:srgbClr val="5356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2B1CFD73-162D-4195-B0FC-38DEE10693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03"/>
          <a:stretch/>
        </p:blipFill>
        <p:spPr>
          <a:xfrm>
            <a:off x="1299246" y="1441973"/>
            <a:ext cx="7844400" cy="15773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F7728A-41A1-445F-A9FF-56DF9F9BB7F1}"/>
              </a:ext>
            </a:extLst>
          </p:cNvPr>
          <p:cNvSpPr txBox="1"/>
          <p:nvPr userDrawn="1"/>
        </p:nvSpPr>
        <p:spPr bwMode="auto">
          <a:xfrm>
            <a:off x="1567422" y="1743145"/>
            <a:ext cx="567969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bg1"/>
                </a:solidFill>
              </a:rPr>
              <a:t>Programming Massively Parallel Processors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215409-9B9B-4DB6-906D-C53B1CDED403}"/>
              </a:ext>
            </a:extLst>
          </p:cNvPr>
          <p:cNvSpPr txBox="1"/>
          <p:nvPr userDrawn="1"/>
        </p:nvSpPr>
        <p:spPr>
          <a:xfrm>
            <a:off x="1567421" y="2143201"/>
            <a:ext cx="220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  <a:latin typeface="+mj-lt"/>
              </a:rPr>
              <a:t>A Hands-on Approach</a:t>
            </a:r>
            <a:endParaRPr lang="en-US" sz="1800" dirty="0">
              <a:solidFill>
                <a:schemeClr val="bg1"/>
              </a:solidFill>
              <a:latin typeface="+mj-lt"/>
            </a:endParaRPr>
          </a:p>
          <a:p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64E5FD-D2A2-4A68-8897-43FA77D6453D}"/>
              </a:ext>
            </a:extLst>
          </p:cNvPr>
          <p:cNvSpPr/>
          <p:nvPr userDrawn="1"/>
        </p:nvSpPr>
        <p:spPr>
          <a:xfrm>
            <a:off x="1299245" y="3024958"/>
            <a:ext cx="7836105" cy="600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z</a:t>
            </a:r>
          </a:p>
        </p:txBody>
      </p:sp>
      <p:pic>
        <p:nvPicPr>
          <p:cNvPr id="17" name="Picture 16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CB3A55CF-D158-4A58-A4DE-DEEA1CF1071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773" y="4445883"/>
            <a:ext cx="4410075" cy="1952625"/>
          </a:xfrm>
          <a:prstGeom prst="rect">
            <a:avLst/>
          </a:prstGeom>
        </p:spPr>
      </p:pic>
      <p:sp>
        <p:nvSpPr>
          <p:cNvPr id="18" name="L-Shape 17">
            <a:extLst>
              <a:ext uri="{FF2B5EF4-FFF2-40B4-BE49-F238E27FC236}">
                <a16:creationId xmlns:a16="http://schemas.microsoft.com/office/drawing/2014/main" id="{715CF1CF-E105-4089-BA77-56B70A742ECB}"/>
              </a:ext>
            </a:extLst>
          </p:cNvPr>
          <p:cNvSpPr/>
          <p:nvPr userDrawn="1"/>
        </p:nvSpPr>
        <p:spPr>
          <a:xfrm rot="13500000">
            <a:off x="2939485" y="3242288"/>
            <a:ext cx="140020" cy="140020"/>
          </a:xfrm>
          <a:prstGeom prst="corner">
            <a:avLst>
              <a:gd name="adj1" fmla="val 27650"/>
              <a:gd name="adj2" fmla="val 25788"/>
            </a:avLst>
          </a:prstGeom>
          <a:solidFill>
            <a:srgbClr val="DB8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928E1F-54E8-4389-82DD-5CF4C77F4AB0}"/>
              </a:ext>
            </a:extLst>
          </p:cNvPr>
          <p:cNvSpPr/>
          <p:nvPr userDrawn="1"/>
        </p:nvSpPr>
        <p:spPr>
          <a:xfrm>
            <a:off x="7884826" y="6812281"/>
            <a:ext cx="1259174" cy="45719"/>
          </a:xfrm>
          <a:prstGeom prst="rect">
            <a:avLst/>
          </a:prstGeom>
          <a:solidFill>
            <a:srgbClr val="DC8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083DB60B-7D3C-470B-9BE6-C4062D6A1D4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372" y="3636069"/>
            <a:ext cx="2232972" cy="2762439"/>
          </a:xfrm>
          <a:prstGeom prst="rect">
            <a:avLst/>
          </a:prstGeom>
        </p:spPr>
      </p:pic>
      <p:sp>
        <p:nvSpPr>
          <p:cNvPr id="21" name="Rectangle 7">
            <a:extLst>
              <a:ext uri="{FF2B5EF4-FFF2-40B4-BE49-F238E27FC236}">
                <a16:creationId xmlns:a16="http://schemas.microsoft.com/office/drawing/2014/main" id="{21B15398-A182-4C0B-854E-654EA8B5B28D}"/>
              </a:ext>
            </a:extLst>
          </p:cNvPr>
          <p:cNvSpPr>
            <a:spLocks/>
          </p:cNvSpPr>
          <p:nvPr userDrawn="1"/>
        </p:nvSpPr>
        <p:spPr bwMode="auto">
          <a:xfrm>
            <a:off x="59677" y="6603329"/>
            <a:ext cx="1579154" cy="185454"/>
          </a:xfrm>
          <a:prstGeom prst="rect">
            <a:avLst/>
          </a:prstGeom>
          <a:noFill/>
          <a:ln>
            <a:noFill/>
          </a:ln>
        </p:spPr>
        <p:txBody>
          <a:bodyPr lIns="0" tIns="0" rIns="40639" bIns="0" anchor="ctr"/>
          <a:lstStyle>
            <a:lvl1pPr marL="396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Copyright © 2022 Elsevier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0" hasCustomPrompt="1"/>
          </p:nvPr>
        </p:nvSpPr>
        <p:spPr>
          <a:xfrm>
            <a:off x="1298575" y="3011550"/>
            <a:ext cx="1611556" cy="60614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0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Chapter #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146829" y="3011550"/>
            <a:ext cx="5898609" cy="60614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000" b="1" cap="none" baseline="0">
                <a:latin typeface="+mj-lt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248796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1011D6E-2CED-4BBC-A66B-38F7B0BDDCF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018908" y="43891"/>
            <a:ext cx="7886700" cy="4535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0D1EB3-9074-4E31-9DCF-ADFD596A7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0672" y="838072"/>
            <a:ext cx="8464802" cy="558463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117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1011D6E-2CED-4BBC-A66B-38F7B0BDDCF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018908" y="43891"/>
            <a:ext cx="7886700" cy="4535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445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514897"/>
            <a:ext cx="3868340" cy="645898"/>
          </a:xfrm>
        </p:spPr>
        <p:txBody>
          <a:bodyPr anchor="b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248402"/>
            <a:ext cx="3868340" cy="526190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514897"/>
            <a:ext cx="3887391" cy="645898"/>
          </a:xfrm>
        </p:spPr>
        <p:txBody>
          <a:bodyPr anchor="b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248402"/>
            <a:ext cx="3887391" cy="526190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1011D6E-2CED-4BBC-A66B-38F7B0BDDCF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18908" y="43891"/>
            <a:ext cx="7886700" cy="4535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891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101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0451918C-3068-494B-B756-EB2CEF6603D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5538866"/>
            <a:ext cx="3013881" cy="1334439"/>
          </a:xfrm>
          <a:prstGeom prst="rect">
            <a:avLst/>
          </a:prstGeom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31DF901C-E89A-4945-9091-D20419752365}"/>
              </a:ext>
            </a:extLst>
          </p:cNvPr>
          <p:cNvSpPr/>
          <p:nvPr userDrawn="1"/>
        </p:nvSpPr>
        <p:spPr>
          <a:xfrm>
            <a:off x="6914848" y="4280108"/>
            <a:ext cx="2226852" cy="2533254"/>
          </a:xfrm>
          <a:custGeom>
            <a:avLst/>
            <a:gdLst>
              <a:gd name="connsiteX0" fmla="*/ 0 w 4572000"/>
              <a:gd name="connsiteY0" fmla="*/ 0 h 3429000"/>
              <a:gd name="connsiteX1" fmla="*/ 4572000 w 4572000"/>
              <a:gd name="connsiteY1" fmla="*/ 0 h 3429000"/>
              <a:gd name="connsiteX2" fmla="*/ 4572000 w 4572000"/>
              <a:gd name="connsiteY2" fmla="*/ 3429000 h 3429000"/>
              <a:gd name="connsiteX3" fmla="*/ 0 w 4572000"/>
              <a:gd name="connsiteY3" fmla="*/ 3429000 h 3429000"/>
              <a:gd name="connsiteX4" fmla="*/ 0 w 4572000"/>
              <a:gd name="connsiteY4" fmla="*/ 0 h 3429000"/>
              <a:gd name="connsiteX0" fmla="*/ 0 w 4572000"/>
              <a:gd name="connsiteY0" fmla="*/ 3429000 h 3429000"/>
              <a:gd name="connsiteX1" fmla="*/ 4572000 w 4572000"/>
              <a:gd name="connsiteY1" fmla="*/ 0 h 3429000"/>
              <a:gd name="connsiteX2" fmla="*/ 4572000 w 4572000"/>
              <a:gd name="connsiteY2" fmla="*/ 3429000 h 3429000"/>
              <a:gd name="connsiteX3" fmla="*/ 0 w 457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0" h="3429000">
                <a:moveTo>
                  <a:pt x="0" y="342900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7E801F-3FA2-4ED1-804F-E330EBA748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" t="4554" r="77" b="59326"/>
          <a:stretch/>
        </p:blipFill>
        <p:spPr>
          <a:xfrm>
            <a:off x="930683" y="-1553"/>
            <a:ext cx="8211017" cy="511200"/>
          </a:xfrm>
          <a:prstGeom prst="rect">
            <a:avLst/>
          </a:prstGeom>
        </p:spPr>
      </p:pic>
      <p:pic>
        <p:nvPicPr>
          <p:cNvPr id="8" name="Picture 2" descr="Data Mining. Concepts and Techniques, 3rd Edition (The Morgan Kaufmann  Series in Data Management Systems)">
            <a:extLst>
              <a:ext uri="{FF2B5EF4-FFF2-40B4-BE49-F238E27FC236}">
                <a16:creationId xmlns:a16="http://schemas.microsoft.com/office/drawing/2014/main" id="{A52DA9B2-CDDD-4030-BA37-75FEC690AB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0682" cy="50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E92C0D8-7584-4BDC-BE7D-11D53629CF58}"/>
              </a:ext>
            </a:extLst>
          </p:cNvPr>
          <p:cNvSpPr/>
          <p:nvPr userDrawn="1"/>
        </p:nvSpPr>
        <p:spPr>
          <a:xfrm>
            <a:off x="-2300" y="6812281"/>
            <a:ext cx="914400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80D6273C-93F4-4ED4-A1B6-1578A4766C97}"/>
              </a:ext>
            </a:extLst>
          </p:cNvPr>
          <p:cNvSpPr>
            <a:spLocks/>
          </p:cNvSpPr>
          <p:nvPr userDrawn="1"/>
        </p:nvSpPr>
        <p:spPr bwMode="auto">
          <a:xfrm>
            <a:off x="59677" y="6603329"/>
            <a:ext cx="1579154" cy="185454"/>
          </a:xfrm>
          <a:prstGeom prst="rect">
            <a:avLst/>
          </a:prstGeom>
          <a:noFill/>
          <a:ln>
            <a:noFill/>
          </a:ln>
        </p:spPr>
        <p:txBody>
          <a:bodyPr lIns="0" tIns="0" rIns="40639" bIns="0" anchor="ctr"/>
          <a:lstStyle>
            <a:lvl1pPr marL="396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Copyright © 2022 Elsevier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6B0C97-5D7F-45E4-B756-6265FC57D53E}"/>
              </a:ext>
            </a:extLst>
          </p:cNvPr>
          <p:cNvSpPr/>
          <p:nvPr userDrawn="1"/>
        </p:nvSpPr>
        <p:spPr>
          <a:xfrm>
            <a:off x="7884826" y="6812281"/>
            <a:ext cx="1259174" cy="45719"/>
          </a:xfrm>
          <a:prstGeom prst="rect">
            <a:avLst/>
          </a:prstGeom>
          <a:solidFill>
            <a:srgbClr val="DC8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46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  <p:sldLayoutId id="2147483667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Performance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83142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DRAM Bank Example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57600" y="2326341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3547812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96689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2557516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942269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1519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2315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73342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8457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020545" y="2326341"/>
          <a:ext cx="1371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8420835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906895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2486058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298850"/>
                  </a:ext>
                </a:extLst>
              </a:tr>
            </a:tbl>
          </a:graphicData>
        </a:graphic>
      </p:graphicFrame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970407" y="2326341"/>
            <a:ext cx="456852" cy="182740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vert270" wrap="none" anchor="ctr"/>
          <a:lstStyle/>
          <a:p>
            <a:pPr algn="ctr" eaLnBrk="0" hangingPunct="0"/>
            <a:r>
              <a:rPr lang="en-US" dirty="0"/>
              <a:t>Row Decoder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427259" y="2536573"/>
            <a:ext cx="228426" cy="1393590"/>
            <a:chOff x="3427259" y="2268058"/>
            <a:chExt cx="228426" cy="1393590"/>
          </a:xfrm>
        </p:grpSpPr>
        <p:sp>
          <p:nvSpPr>
            <p:cNvPr id="5" name="Line 8"/>
            <p:cNvSpPr>
              <a:spLocks noChangeShapeType="1"/>
            </p:cNvSpPr>
            <p:nvPr/>
          </p:nvSpPr>
          <p:spPr bwMode="auto">
            <a:xfrm>
              <a:off x="3427259" y="2268058"/>
              <a:ext cx="2284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3427259" y="2732588"/>
              <a:ext cx="2284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3427259" y="3197117"/>
              <a:ext cx="228426" cy="0"/>
            </a:xfrm>
            <a:prstGeom prst="line">
              <a:avLst/>
            </a:prstGeom>
            <a:ln w="38100"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427259" y="3661648"/>
              <a:ext cx="2284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953675" y="1958107"/>
            <a:ext cx="1505340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dirty="0">
                <a:solidFill>
                  <a:schemeClr val="tx1"/>
                </a:solidFill>
                <a:latin typeface="+mn-lt"/>
              </a:rPr>
              <a:t>Address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477960" y="2783541"/>
            <a:ext cx="1492447" cy="444073"/>
            <a:chOff x="1477960" y="2515026"/>
            <a:chExt cx="1492447" cy="444073"/>
          </a:xfrm>
        </p:grpSpPr>
        <p:sp>
          <p:nvSpPr>
            <p:cNvPr id="36" name="Line 8"/>
            <p:cNvSpPr>
              <a:spLocks noChangeShapeType="1"/>
            </p:cNvSpPr>
            <p:nvPr/>
          </p:nvSpPr>
          <p:spPr bwMode="auto">
            <a:xfrm>
              <a:off x="1477960" y="2959099"/>
              <a:ext cx="14924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7" name="Line 8"/>
            <p:cNvSpPr>
              <a:spLocks noChangeShapeType="1"/>
            </p:cNvSpPr>
            <p:nvPr/>
          </p:nvSpPr>
          <p:spPr bwMode="auto">
            <a:xfrm>
              <a:off x="1477960" y="2515026"/>
              <a:ext cx="0" cy="4440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15" name="AutoShape 11"/>
          <p:cNvSpPr>
            <a:spLocks noChangeArrowheads="1"/>
          </p:cNvSpPr>
          <p:nvPr/>
        </p:nvSpPr>
        <p:spPr bwMode="auto">
          <a:xfrm>
            <a:off x="3657600" y="4389851"/>
            <a:ext cx="1827407" cy="4568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431 w 21600"/>
              <a:gd name="T13" fmla="*/ 4431 h 21600"/>
              <a:gd name="T14" fmla="*/ 17169 w 21600"/>
              <a:gd name="T15" fmla="*/ 1716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262" y="21600"/>
                </a:lnTo>
                <a:lnTo>
                  <a:pt x="1633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Mux</a:t>
            </a:r>
          </a:p>
        </p:txBody>
      </p:sp>
      <p:grpSp>
        <p:nvGrpSpPr>
          <p:cNvPr id="31" name="Group 30"/>
          <p:cNvGrpSpPr/>
          <p:nvPr/>
        </p:nvGrpSpPr>
        <p:grpSpPr>
          <a:xfrm rot="5400000">
            <a:off x="4457090" y="4736328"/>
            <a:ext cx="228426" cy="464530"/>
            <a:chOff x="4685977" y="4152448"/>
            <a:chExt cx="457200" cy="929769"/>
          </a:xfrm>
        </p:grpSpPr>
        <p:sp>
          <p:nvSpPr>
            <p:cNvPr id="32" name="Line 8"/>
            <p:cNvSpPr>
              <a:spLocks noChangeShapeType="1"/>
            </p:cNvSpPr>
            <p:nvPr/>
          </p:nvSpPr>
          <p:spPr bwMode="auto">
            <a:xfrm>
              <a:off x="4685977" y="4152448"/>
              <a:ext cx="457200" cy="0"/>
            </a:xfrm>
            <a:prstGeom prst="line">
              <a:avLst/>
            </a:prstGeom>
            <a:ln w="38100"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3" name="Line 8"/>
            <p:cNvSpPr>
              <a:spLocks noChangeShapeType="1"/>
            </p:cNvSpPr>
            <p:nvPr/>
          </p:nvSpPr>
          <p:spPr bwMode="auto">
            <a:xfrm>
              <a:off x="4685977" y="5082217"/>
              <a:ext cx="457200" cy="0"/>
            </a:xfrm>
            <a:prstGeom prst="line">
              <a:avLst/>
            </a:prstGeom>
            <a:ln w="38100"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163238" y="2791218"/>
            <a:ext cx="1711270" cy="1838840"/>
            <a:chOff x="1477960" y="2515026"/>
            <a:chExt cx="1492447" cy="444073"/>
          </a:xfrm>
        </p:grpSpPr>
        <p:sp>
          <p:nvSpPr>
            <p:cNvPr id="35" name="Line 8"/>
            <p:cNvSpPr>
              <a:spLocks noChangeShapeType="1"/>
            </p:cNvSpPr>
            <p:nvPr/>
          </p:nvSpPr>
          <p:spPr bwMode="auto">
            <a:xfrm>
              <a:off x="1477960" y="2959099"/>
              <a:ext cx="14924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9" name="Line 8"/>
            <p:cNvSpPr>
              <a:spLocks noChangeShapeType="1"/>
            </p:cNvSpPr>
            <p:nvPr/>
          </p:nvSpPr>
          <p:spPr bwMode="auto">
            <a:xfrm>
              <a:off x="1477960" y="2515026"/>
              <a:ext cx="0" cy="4440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 rot="5400000">
            <a:off x="4113032" y="3227108"/>
            <a:ext cx="916542" cy="1393590"/>
            <a:chOff x="4685977" y="2292912"/>
            <a:chExt cx="457200" cy="2789305"/>
          </a:xfrm>
        </p:grpSpPr>
        <p:sp>
          <p:nvSpPr>
            <p:cNvPr id="28" name="Line 8"/>
            <p:cNvSpPr>
              <a:spLocks noChangeShapeType="1"/>
            </p:cNvSpPr>
            <p:nvPr/>
          </p:nvSpPr>
          <p:spPr bwMode="auto">
            <a:xfrm>
              <a:off x="4685977" y="2292912"/>
              <a:ext cx="457200" cy="0"/>
            </a:xfrm>
            <a:prstGeom prst="line">
              <a:avLst/>
            </a:prstGeom>
            <a:ln w="38100"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>
              <a:off x="4685977" y="3222680"/>
              <a:ext cx="457200" cy="0"/>
            </a:xfrm>
            <a:prstGeom prst="line">
              <a:avLst/>
            </a:prstGeom>
            <a:ln w="38100"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>
              <a:off x="4685977" y="4152448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0" name="Line 8"/>
            <p:cNvSpPr>
              <a:spLocks noChangeShapeType="1"/>
            </p:cNvSpPr>
            <p:nvPr/>
          </p:nvSpPr>
          <p:spPr bwMode="auto">
            <a:xfrm>
              <a:off x="4685977" y="5082217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485007" y="3458844"/>
            <a:ext cx="2499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other access from the same burst, no need to read the row again</a:t>
            </a:r>
          </a:p>
        </p:txBody>
      </p:sp>
    </p:spTree>
    <p:extLst>
      <p:ext uri="{BB962C8B-B14F-4D97-AF65-F5344CB8AC3E}">
        <p14:creationId xmlns:p14="http://schemas.microsoft.com/office/powerpoint/2010/main" val="338188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DRAM Burst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Accessing data in different bursts</a:t>
            </a:r>
          </a:p>
          <a:p>
            <a:pPr lvl="1"/>
            <a:r>
              <a:rPr lang="en-US" dirty="0"/>
              <a:t>Need to access the array again</a:t>
            </a:r>
          </a:p>
          <a:p>
            <a:endParaRPr lang="en-US" dirty="0"/>
          </a:p>
          <a:p>
            <a:r>
              <a:rPr lang="en-US" dirty="0"/>
              <a:t>Accessing data in the same burst</a:t>
            </a:r>
          </a:p>
          <a:p>
            <a:pPr lvl="1"/>
            <a:r>
              <a:rPr lang="en-US" dirty="0"/>
              <a:t>No need to access the array again, just the multiplexer</a:t>
            </a:r>
          </a:p>
          <a:p>
            <a:endParaRPr lang="en-US" dirty="0"/>
          </a:p>
          <a:p>
            <a:r>
              <a:rPr lang="en-US" dirty="0"/>
              <a:t>Accessing data in the same burst is faster than accessing data in different bursts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594635" y="1592528"/>
            <a:ext cx="5638800" cy="228600"/>
            <a:chOff x="1897952" y="4197404"/>
            <a:chExt cx="5638800" cy="228600"/>
          </a:xfrm>
        </p:grpSpPr>
        <p:sp>
          <p:nvSpPr>
            <p:cNvPr id="5" name="Rectangle 23"/>
            <p:cNvSpPr>
              <a:spLocks noChangeArrowheads="1"/>
            </p:cNvSpPr>
            <p:nvPr/>
          </p:nvSpPr>
          <p:spPr bwMode="auto">
            <a:xfrm>
              <a:off x="1897952" y="4197404"/>
              <a:ext cx="2514600" cy="228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Rectangle 24"/>
            <p:cNvSpPr>
              <a:spLocks noChangeArrowheads="1"/>
            </p:cNvSpPr>
            <p:nvPr/>
          </p:nvSpPr>
          <p:spPr bwMode="auto">
            <a:xfrm>
              <a:off x="4412552" y="4197404"/>
              <a:ext cx="304800" cy="228600"/>
            </a:xfrm>
            <a:prstGeom prst="rect">
              <a:avLst/>
            </a:prstGeom>
            <a:solidFill>
              <a:schemeClr val="accent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4717352" y="4197404"/>
              <a:ext cx="2514600" cy="228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7231952" y="4197404"/>
              <a:ext cx="304800" cy="228600"/>
            </a:xfrm>
            <a:prstGeom prst="rect">
              <a:avLst/>
            </a:prstGeom>
            <a:solidFill>
              <a:schemeClr val="accent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94635" y="2720800"/>
            <a:ext cx="3124200" cy="228600"/>
            <a:chOff x="1897952" y="5617668"/>
            <a:chExt cx="3124200" cy="228600"/>
          </a:xfrm>
        </p:grpSpPr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1897952" y="5617668"/>
              <a:ext cx="2514600" cy="228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30"/>
            <p:cNvSpPr>
              <a:spLocks noChangeArrowheads="1"/>
            </p:cNvSpPr>
            <p:nvPr/>
          </p:nvSpPr>
          <p:spPr bwMode="auto">
            <a:xfrm>
              <a:off x="4412552" y="5617668"/>
              <a:ext cx="304800" cy="228600"/>
            </a:xfrm>
            <a:prstGeom prst="rect">
              <a:avLst/>
            </a:prstGeom>
            <a:solidFill>
              <a:schemeClr val="accent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31"/>
            <p:cNvSpPr>
              <a:spLocks noChangeArrowheads="1"/>
            </p:cNvSpPr>
            <p:nvPr/>
          </p:nvSpPr>
          <p:spPr bwMode="auto">
            <a:xfrm>
              <a:off x="4717352" y="5617668"/>
              <a:ext cx="304800" cy="228600"/>
            </a:xfrm>
            <a:prstGeom prst="rect">
              <a:avLst/>
            </a:prstGeom>
            <a:solidFill>
              <a:schemeClr val="accent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539538" y="152216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Timeline: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39538" y="2650434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Timeline:</a:t>
            </a:r>
          </a:p>
        </p:txBody>
      </p:sp>
    </p:spTree>
    <p:extLst>
      <p:ext uri="{BB962C8B-B14F-4D97-AF65-F5344CB8AC3E}">
        <p14:creationId xmlns:p14="http://schemas.microsoft.com/office/powerpoint/2010/main" val="242586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6" grpId="0" uiExpand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Memory Coalescing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When threads in the same warp access consecutive memory locations in the same burst, the accesses can be combined and served by one burst</a:t>
            </a:r>
          </a:p>
          <a:p>
            <a:pPr lvl="1"/>
            <a:r>
              <a:rPr lang="en-US" dirty="0"/>
              <a:t>One DRAM transaction is needed</a:t>
            </a:r>
          </a:p>
          <a:p>
            <a:pPr lvl="1"/>
            <a:r>
              <a:rPr lang="en-US" dirty="0"/>
              <a:t>Known as </a:t>
            </a:r>
            <a:r>
              <a:rPr lang="en-US" b="1" dirty="0">
                <a:solidFill>
                  <a:schemeClr val="accent5"/>
                </a:solidFill>
              </a:rPr>
              <a:t>memory coalescing</a:t>
            </a:r>
          </a:p>
          <a:p>
            <a:endParaRPr lang="en-US" dirty="0"/>
          </a:p>
          <a:p>
            <a:r>
              <a:rPr lang="en-US" dirty="0"/>
              <a:t>If threads in the same warp access locations not in the same burst, accesses cannot be combined</a:t>
            </a:r>
          </a:p>
          <a:p>
            <a:pPr lvl="1"/>
            <a:r>
              <a:rPr lang="en-US" dirty="0"/>
              <a:t>Multiple transactions are needed</a:t>
            </a:r>
          </a:p>
          <a:p>
            <a:pPr lvl="1"/>
            <a:r>
              <a:rPr lang="en-US" dirty="0"/>
              <a:t>Takes longer to service data to the warp</a:t>
            </a:r>
          </a:p>
          <a:p>
            <a:pPr lvl="1"/>
            <a:r>
              <a:rPr lang="en-US" dirty="0"/>
              <a:t>Sometimes called </a:t>
            </a:r>
            <a:r>
              <a:rPr lang="en-US" b="1" dirty="0">
                <a:solidFill>
                  <a:schemeClr val="accent5"/>
                </a:solidFill>
              </a:rPr>
              <a:t>memory divergence</a:t>
            </a:r>
          </a:p>
        </p:txBody>
      </p:sp>
    </p:spTree>
    <p:extLst>
      <p:ext uri="{BB962C8B-B14F-4D97-AF65-F5344CB8AC3E}">
        <p14:creationId xmlns:p14="http://schemas.microsoft.com/office/powerpoint/2010/main" val="198785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Memory Coalescing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Vector addition: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Accesses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/>
              <a:t> are coalesced</a:t>
            </a:r>
          </a:p>
          <a:p>
            <a:pPr lvl="2"/>
            <a:r>
              <a:rPr lang="en-US" dirty="0"/>
              <a:t>e.g., threads 0 to 31 access elements 0 to 31, resulting in one memory transaction to service warp 0</a:t>
            </a:r>
          </a:p>
          <a:p>
            <a:r>
              <a:rPr lang="en-US" dirty="0"/>
              <a:t>Matrix-matrix multiplication: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dirty="0"/>
              <a:t>Accesses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are coalesced</a:t>
            </a:r>
          </a:p>
          <a:p>
            <a:pPr lvl="2"/>
            <a:r>
              <a:rPr lang="en-US" dirty="0"/>
              <a:t>e.g., threads 0 to 31 access element 0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on the first iteration, resulting in one memory transaction to service warp 0</a:t>
            </a:r>
          </a:p>
          <a:p>
            <a:pPr lvl="2"/>
            <a:r>
              <a:rPr lang="en-US" dirty="0"/>
              <a:t>e.g., threads 0 to 31 access elements 0 to 31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on the first iteration, resulting in one memory transaction to service warp 0</a:t>
            </a:r>
          </a:p>
        </p:txBody>
      </p:sp>
      <p:sp>
        <p:nvSpPr>
          <p:cNvPr id="4" name="Rectangle 3"/>
          <p:cNvSpPr/>
          <p:nvPr/>
        </p:nvSpPr>
        <p:spPr>
          <a:xfrm>
            <a:off x="2030136" y="1243468"/>
            <a:ext cx="50837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= 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blockDim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*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blockIdx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+ 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z[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] = x[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] + y[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2030136" y="3146474"/>
            <a:ext cx="508372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row = 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blockDim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.y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*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blockIdx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.y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+ 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.y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4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col = 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blockDim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*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blockIdx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+ 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for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unsigned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= </a:t>
            </a:r>
            <a:r>
              <a:rPr lang="en-US" sz="1400" dirty="0">
                <a:solidFill>
                  <a:srgbClr val="BF0000"/>
                </a:solidFill>
                <a:latin typeface="Lucida Console" panose="020B0609040504020204" pitchFamily="49" charset="0"/>
              </a:rPr>
              <a:t>0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&lt; N; ++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sum += A[row*N +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]*B[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*N + col];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9" name="Line Callout 1 (No Border) 8"/>
          <p:cNvSpPr/>
          <p:nvPr/>
        </p:nvSpPr>
        <p:spPr>
          <a:xfrm>
            <a:off x="6996419" y="2936749"/>
            <a:ext cx="2147581" cy="1477328"/>
          </a:xfrm>
          <a:prstGeom prst="callout1">
            <a:avLst>
              <a:gd name="adj1" fmla="val 64178"/>
              <a:gd name="adj2" fmla="val 4167"/>
              <a:gd name="adj3" fmla="val 48901"/>
              <a:gd name="adj4" fmla="val -28177"/>
            </a:avLst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Note: a warp contains consecutive threads in the x dimension followed by the y dimension</a:t>
            </a:r>
          </a:p>
        </p:txBody>
      </p:sp>
    </p:spTree>
    <p:extLst>
      <p:ext uri="{BB962C8B-B14F-4D97-AF65-F5344CB8AC3E}">
        <p14:creationId xmlns:p14="http://schemas.microsoft.com/office/powerpoint/2010/main" val="420906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Memory Coalescing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Tiled matrix-matrix multiplication: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dirty="0"/>
              <a:t>Accesses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are coalesced</a:t>
            </a:r>
          </a:p>
          <a:p>
            <a:pPr lvl="2"/>
            <a:r>
              <a:rPr lang="en-US" dirty="0"/>
              <a:t>e.g., threads 0 to 31 access elements 0 to 31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on the first iteration, resulting in one memory transaction to service warp 0</a:t>
            </a:r>
          </a:p>
          <a:p>
            <a:pPr lvl="3"/>
            <a:r>
              <a:rPr lang="en-US" dirty="0"/>
              <a:t>Even better than without tiling where all threads accessed one element, underutilizing the burst</a:t>
            </a:r>
          </a:p>
          <a:p>
            <a:pPr lvl="2"/>
            <a:r>
              <a:rPr lang="en-US" dirty="0"/>
              <a:t>e.g., threads 0 to 31 access elements 0 to 31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on the first iteration, resulting in one memory transaction to service warp 0</a:t>
            </a:r>
          </a:p>
        </p:txBody>
      </p:sp>
      <p:sp>
        <p:nvSpPr>
          <p:cNvPr id="8" name="Rectangle 7"/>
          <p:cNvSpPr/>
          <p:nvPr/>
        </p:nvSpPr>
        <p:spPr>
          <a:xfrm>
            <a:off x="1434518" y="1291342"/>
            <a:ext cx="62749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unsigned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row = 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blockIdx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.y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*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blockDim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.y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+ 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.y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unsigned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col = 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blockIdx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*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blockDim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+ 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for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unsigned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tile = </a:t>
            </a:r>
            <a:r>
              <a:rPr lang="en-US" sz="1400" dirty="0">
                <a:solidFill>
                  <a:srgbClr val="BF0000"/>
                </a:solidFill>
                <a:latin typeface="Lucida Console" panose="020B0609040504020204" pitchFamily="49" charset="0"/>
              </a:rPr>
              <a:t>0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; tile &lt; N/TILE_DIM; ++tile) {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A_s[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.y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][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] =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A[row*N + tile*TILE_DIM + 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];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B_s[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.y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][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] =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B[(tile*TILE_DIM + 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.y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)*N + col];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...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250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Multiple DRAM Banks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2956" y="1852053"/>
            <a:ext cx="2752700" cy="3885882"/>
            <a:chOff x="2820040" y="1852053"/>
            <a:chExt cx="2752700" cy="3885882"/>
          </a:xfrm>
        </p:grpSpPr>
        <p:sp>
          <p:nvSpPr>
            <p:cNvPr id="56325" name="Rectangle 4"/>
            <p:cNvSpPr>
              <a:spLocks noChangeArrowheads="1"/>
            </p:cNvSpPr>
            <p:nvPr/>
          </p:nvSpPr>
          <p:spPr bwMode="auto">
            <a:xfrm>
              <a:off x="3591540" y="1852053"/>
              <a:ext cx="1981200" cy="1828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dirty="0"/>
                <a:t>DRAM Array</a:t>
              </a:r>
            </a:p>
          </p:txBody>
        </p:sp>
        <p:sp>
          <p:nvSpPr>
            <p:cNvPr id="56326" name="Rectangle 5"/>
            <p:cNvSpPr>
              <a:spLocks noChangeArrowheads="1"/>
            </p:cNvSpPr>
            <p:nvPr/>
          </p:nvSpPr>
          <p:spPr bwMode="auto">
            <a:xfrm>
              <a:off x="2820040" y="1852053"/>
              <a:ext cx="458695" cy="1828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vert270" wrap="none" anchor="ctr"/>
            <a:lstStyle/>
            <a:p>
              <a:pPr algn="ctr" eaLnBrk="0" hangingPunct="0"/>
              <a:r>
                <a:rPr lang="en-US" dirty="0"/>
                <a:t>Row Decoder</a:t>
              </a:r>
            </a:p>
          </p:txBody>
        </p:sp>
        <p:sp>
          <p:nvSpPr>
            <p:cNvPr id="56327" name="Rectangle 6"/>
            <p:cNvSpPr>
              <a:spLocks noChangeArrowheads="1"/>
            </p:cNvSpPr>
            <p:nvPr/>
          </p:nvSpPr>
          <p:spPr bwMode="auto">
            <a:xfrm>
              <a:off x="3591540" y="3909453"/>
              <a:ext cx="1981200" cy="381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Sense Amps</a:t>
              </a:r>
            </a:p>
          </p:txBody>
        </p:sp>
        <p:sp>
          <p:nvSpPr>
            <p:cNvPr id="56328" name="Rectangle 7"/>
            <p:cNvSpPr>
              <a:spLocks noChangeArrowheads="1"/>
            </p:cNvSpPr>
            <p:nvPr/>
          </p:nvSpPr>
          <p:spPr bwMode="auto">
            <a:xfrm>
              <a:off x="3591540" y="4519053"/>
              <a:ext cx="1981200" cy="381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Column Latches</a:t>
              </a:r>
            </a:p>
          </p:txBody>
        </p:sp>
        <p:sp>
          <p:nvSpPr>
            <p:cNvPr id="56329" name="Line 8"/>
            <p:cNvSpPr>
              <a:spLocks noChangeShapeType="1"/>
            </p:cNvSpPr>
            <p:nvPr/>
          </p:nvSpPr>
          <p:spPr bwMode="auto">
            <a:xfrm>
              <a:off x="3279562" y="2879941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6330" name="Line 9"/>
            <p:cNvSpPr>
              <a:spLocks noChangeShapeType="1"/>
            </p:cNvSpPr>
            <p:nvPr/>
          </p:nvSpPr>
          <p:spPr bwMode="auto">
            <a:xfrm>
              <a:off x="4452871" y="3680853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6331" name="Line 10"/>
            <p:cNvSpPr>
              <a:spLocks noChangeShapeType="1"/>
            </p:cNvSpPr>
            <p:nvPr/>
          </p:nvSpPr>
          <p:spPr bwMode="auto">
            <a:xfrm>
              <a:off x="4452871" y="4290453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6332" name="AutoShape 11"/>
            <p:cNvSpPr>
              <a:spLocks noChangeArrowheads="1"/>
            </p:cNvSpPr>
            <p:nvPr/>
          </p:nvSpPr>
          <p:spPr bwMode="auto">
            <a:xfrm>
              <a:off x="3591540" y="5160403"/>
              <a:ext cx="1981200" cy="30162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31 w 21600"/>
                <a:gd name="T13" fmla="*/ 4431 h 21600"/>
                <a:gd name="T14" fmla="*/ 17169 w 21600"/>
                <a:gd name="T15" fmla="*/ 1716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262" y="21600"/>
                  </a:lnTo>
                  <a:lnTo>
                    <a:pt x="1633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Mux</a:t>
              </a:r>
            </a:p>
          </p:txBody>
        </p:sp>
        <p:sp>
          <p:nvSpPr>
            <p:cNvPr id="56333" name="Line 12"/>
            <p:cNvSpPr>
              <a:spLocks noChangeShapeType="1"/>
            </p:cNvSpPr>
            <p:nvPr/>
          </p:nvSpPr>
          <p:spPr bwMode="auto">
            <a:xfrm>
              <a:off x="4452871" y="4900053"/>
              <a:ext cx="0" cy="260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6334" name="Line 13"/>
            <p:cNvSpPr>
              <a:spLocks noChangeShapeType="1"/>
            </p:cNvSpPr>
            <p:nvPr/>
          </p:nvSpPr>
          <p:spPr bwMode="auto">
            <a:xfrm>
              <a:off x="4463607" y="5463615"/>
              <a:ext cx="0" cy="27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>
              <a:off x="3279562" y="2435441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1" name="Line 8"/>
            <p:cNvSpPr>
              <a:spLocks noChangeShapeType="1"/>
            </p:cNvSpPr>
            <p:nvPr/>
          </p:nvSpPr>
          <p:spPr bwMode="auto">
            <a:xfrm>
              <a:off x="3279562" y="1990941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>
              <a:off x="3279562" y="2213191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3" name="Line 8"/>
            <p:cNvSpPr>
              <a:spLocks noChangeShapeType="1"/>
            </p:cNvSpPr>
            <p:nvPr/>
          </p:nvSpPr>
          <p:spPr bwMode="auto">
            <a:xfrm>
              <a:off x="3279562" y="3546691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4" name="Line 8"/>
            <p:cNvSpPr>
              <a:spLocks noChangeShapeType="1"/>
            </p:cNvSpPr>
            <p:nvPr/>
          </p:nvSpPr>
          <p:spPr bwMode="auto">
            <a:xfrm>
              <a:off x="3279562" y="3324441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5" name="Line 8"/>
            <p:cNvSpPr>
              <a:spLocks noChangeShapeType="1"/>
            </p:cNvSpPr>
            <p:nvPr/>
          </p:nvSpPr>
          <p:spPr bwMode="auto">
            <a:xfrm>
              <a:off x="3279562" y="2657691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6" name="Line 8"/>
            <p:cNvSpPr>
              <a:spLocks noChangeShapeType="1"/>
            </p:cNvSpPr>
            <p:nvPr/>
          </p:nvSpPr>
          <p:spPr bwMode="auto">
            <a:xfrm>
              <a:off x="3279562" y="3102191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7" name="Line 9"/>
            <p:cNvSpPr>
              <a:spLocks noChangeShapeType="1"/>
            </p:cNvSpPr>
            <p:nvPr/>
          </p:nvSpPr>
          <p:spPr bwMode="auto">
            <a:xfrm>
              <a:off x="4687594" y="3680853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8" name="Line 10"/>
            <p:cNvSpPr>
              <a:spLocks noChangeShapeType="1"/>
            </p:cNvSpPr>
            <p:nvPr/>
          </p:nvSpPr>
          <p:spPr bwMode="auto">
            <a:xfrm>
              <a:off x="4687594" y="4290453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9" name="Line 12"/>
            <p:cNvSpPr>
              <a:spLocks noChangeShapeType="1"/>
            </p:cNvSpPr>
            <p:nvPr/>
          </p:nvSpPr>
          <p:spPr bwMode="auto">
            <a:xfrm>
              <a:off x="4687594" y="4900053"/>
              <a:ext cx="0" cy="260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0" name="Line 9"/>
            <p:cNvSpPr>
              <a:spLocks noChangeShapeType="1"/>
            </p:cNvSpPr>
            <p:nvPr/>
          </p:nvSpPr>
          <p:spPr bwMode="auto">
            <a:xfrm>
              <a:off x="4922317" y="3680853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1" name="Line 10"/>
            <p:cNvSpPr>
              <a:spLocks noChangeShapeType="1"/>
            </p:cNvSpPr>
            <p:nvPr/>
          </p:nvSpPr>
          <p:spPr bwMode="auto">
            <a:xfrm>
              <a:off x="4922317" y="4290453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2" name="Line 12"/>
            <p:cNvSpPr>
              <a:spLocks noChangeShapeType="1"/>
            </p:cNvSpPr>
            <p:nvPr/>
          </p:nvSpPr>
          <p:spPr bwMode="auto">
            <a:xfrm>
              <a:off x="4922317" y="4900053"/>
              <a:ext cx="0" cy="260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3" name="Line 9"/>
            <p:cNvSpPr>
              <a:spLocks noChangeShapeType="1"/>
            </p:cNvSpPr>
            <p:nvPr/>
          </p:nvSpPr>
          <p:spPr bwMode="auto">
            <a:xfrm>
              <a:off x="5391765" y="3680853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>
              <a:off x="5391765" y="4290453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>
              <a:off x="5391765" y="4900053"/>
              <a:ext cx="0" cy="260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6" name="Line 9"/>
            <p:cNvSpPr>
              <a:spLocks noChangeShapeType="1"/>
            </p:cNvSpPr>
            <p:nvPr/>
          </p:nvSpPr>
          <p:spPr bwMode="auto">
            <a:xfrm>
              <a:off x="5157040" y="3680853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>
              <a:off x="5157040" y="4290453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8" name="Line 12"/>
            <p:cNvSpPr>
              <a:spLocks noChangeShapeType="1"/>
            </p:cNvSpPr>
            <p:nvPr/>
          </p:nvSpPr>
          <p:spPr bwMode="auto">
            <a:xfrm>
              <a:off x="5157040" y="4900053"/>
              <a:ext cx="0" cy="260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9" name="Line 9"/>
            <p:cNvSpPr>
              <a:spLocks noChangeShapeType="1"/>
            </p:cNvSpPr>
            <p:nvPr/>
          </p:nvSpPr>
          <p:spPr bwMode="auto">
            <a:xfrm>
              <a:off x="4218148" y="3680853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0" name="Line 10"/>
            <p:cNvSpPr>
              <a:spLocks noChangeShapeType="1"/>
            </p:cNvSpPr>
            <p:nvPr/>
          </p:nvSpPr>
          <p:spPr bwMode="auto">
            <a:xfrm>
              <a:off x="4218148" y="4290453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" name="Line 12"/>
            <p:cNvSpPr>
              <a:spLocks noChangeShapeType="1"/>
            </p:cNvSpPr>
            <p:nvPr/>
          </p:nvSpPr>
          <p:spPr bwMode="auto">
            <a:xfrm>
              <a:off x="4218148" y="4900053"/>
              <a:ext cx="0" cy="260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2" name="Line 9"/>
            <p:cNvSpPr>
              <a:spLocks noChangeShapeType="1"/>
            </p:cNvSpPr>
            <p:nvPr/>
          </p:nvSpPr>
          <p:spPr bwMode="auto">
            <a:xfrm>
              <a:off x="3983425" y="3680853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3" name="Line 10"/>
            <p:cNvSpPr>
              <a:spLocks noChangeShapeType="1"/>
            </p:cNvSpPr>
            <p:nvPr/>
          </p:nvSpPr>
          <p:spPr bwMode="auto">
            <a:xfrm>
              <a:off x="3983425" y="4290453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" name="Line 12"/>
            <p:cNvSpPr>
              <a:spLocks noChangeShapeType="1"/>
            </p:cNvSpPr>
            <p:nvPr/>
          </p:nvSpPr>
          <p:spPr bwMode="auto">
            <a:xfrm>
              <a:off x="3983425" y="4900053"/>
              <a:ext cx="0" cy="260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5" name="Line 9"/>
            <p:cNvSpPr>
              <a:spLocks noChangeShapeType="1"/>
            </p:cNvSpPr>
            <p:nvPr/>
          </p:nvSpPr>
          <p:spPr bwMode="auto">
            <a:xfrm>
              <a:off x="3748702" y="3680853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6" name="Line 10"/>
            <p:cNvSpPr>
              <a:spLocks noChangeShapeType="1"/>
            </p:cNvSpPr>
            <p:nvPr/>
          </p:nvSpPr>
          <p:spPr bwMode="auto">
            <a:xfrm>
              <a:off x="3748702" y="4290453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7" name="Line 12"/>
            <p:cNvSpPr>
              <a:spLocks noChangeShapeType="1"/>
            </p:cNvSpPr>
            <p:nvPr/>
          </p:nvSpPr>
          <p:spPr bwMode="auto">
            <a:xfrm>
              <a:off x="3748702" y="4900053"/>
              <a:ext cx="0" cy="260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001240" y="5463615"/>
              <a:ext cx="0" cy="27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4732424" y="5463615"/>
              <a:ext cx="0" cy="27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4194790" y="5463615"/>
              <a:ext cx="0" cy="27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204247" y="1852053"/>
            <a:ext cx="2752700" cy="3885882"/>
            <a:chOff x="2820040" y="1852053"/>
            <a:chExt cx="2752700" cy="3885882"/>
          </a:xfrm>
        </p:grpSpPr>
        <p:sp>
          <p:nvSpPr>
            <p:cNvPr id="63" name="Rectangle 4"/>
            <p:cNvSpPr>
              <a:spLocks noChangeArrowheads="1"/>
            </p:cNvSpPr>
            <p:nvPr/>
          </p:nvSpPr>
          <p:spPr bwMode="auto">
            <a:xfrm>
              <a:off x="3591540" y="1852053"/>
              <a:ext cx="1981200" cy="1828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dirty="0"/>
                <a:t>DRAM Array</a:t>
              </a:r>
            </a:p>
          </p:txBody>
        </p:sp>
        <p:sp>
          <p:nvSpPr>
            <p:cNvPr id="64" name="Rectangle 5"/>
            <p:cNvSpPr>
              <a:spLocks noChangeArrowheads="1"/>
            </p:cNvSpPr>
            <p:nvPr/>
          </p:nvSpPr>
          <p:spPr bwMode="auto">
            <a:xfrm>
              <a:off x="2820040" y="1852053"/>
              <a:ext cx="458695" cy="1828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vert270" wrap="none" anchor="ctr"/>
            <a:lstStyle/>
            <a:p>
              <a:pPr algn="ctr" eaLnBrk="0" hangingPunct="0"/>
              <a:r>
                <a:rPr lang="en-US" dirty="0"/>
                <a:t>Row Decoder</a:t>
              </a:r>
            </a:p>
          </p:txBody>
        </p:sp>
        <p:sp>
          <p:nvSpPr>
            <p:cNvPr id="67" name="Rectangle 6"/>
            <p:cNvSpPr>
              <a:spLocks noChangeArrowheads="1"/>
            </p:cNvSpPr>
            <p:nvPr/>
          </p:nvSpPr>
          <p:spPr bwMode="auto">
            <a:xfrm>
              <a:off x="3591540" y="3909453"/>
              <a:ext cx="1981200" cy="381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Sense Amps</a:t>
              </a:r>
            </a:p>
          </p:txBody>
        </p:sp>
        <p:sp>
          <p:nvSpPr>
            <p:cNvPr id="68" name="Rectangle 7"/>
            <p:cNvSpPr>
              <a:spLocks noChangeArrowheads="1"/>
            </p:cNvSpPr>
            <p:nvPr/>
          </p:nvSpPr>
          <p:spPr bwMode="auto">
            <a:xfrm>
              <a:off x="3591540" y="4519053"/>
              <a:ext cx="1981200" cy="381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Column Latches</a:t>
              </a:r>
            </a:p>
          </p:txBody>
        </p:sp>
        <p:sp>
          <p:nvSpPr>
            <p:cNvPr id="69" name="Line 8"/>
            <p:cNvSpPr>
              <a:spLocks noChangeShapeType="1"/>
            </p:cNvSpPr>
            <p:nvPr/>
          </p:nvSpPr>
          <p:spPr bwMode="auto">
            <a:xfrm>
              <a:off x="3279562" y="2879941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0" name="Line 9"/>
            <p:cNvSpPr>
              <a:spLocks noChangeShapeType="1"/>
            </p:cNvSpPr>
            <p:nvPr/>
          </p:nvSpPr>
          <p:spPr bwMode="auto">
            <a:xfrm>
              <a:off x="4452871" y="3680853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1" name="Line 10"/>
            <p:cNvSpPr>
              <a:spLocks noChangeShapeType="1"/>
            </p:cNvSpPr>
            <p:nvPr/>
          </p:nvSpPr>
          <p:spPr bwMode="auto">
            <a:xfrm>
              <a:off x="4452871" y="4290453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2" name="AutoShape 11"/>
            <p:cNvSpPr>
              <a:spLocks noChangeArrowheads="1"/>
            </p:cNvSpPr>
            <p:nvPr/>
          </p:nvSpPr>
          <p:spPr bwMode="auto">
            <a:xfrm>
              <a:off x="3591540" y="5160403"/>
              <a:ext cx="1981200" cy="30162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31 w 21600"/>
                <a:gd name="T13" fmla="*/ 4431 h 21600"/>
                <a:gd name="T14" fmla="*/ 17169 w 21600"/>
                <a:gd name="T15" fmla="*/ 1716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262" y="21600"/>
                  </a:lnTo>
                  <a:lnTo>
                    <a:pt x="1633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Mux</a:t>
              </a:r>
            </a:p>
          </p:txBody>
        </p:sp>
        <p:sp>
          <p:nvSpPr>
            <p:cNvPr id="73" name="Line 12"/>
            <p:cNvSpPr>
              <a:spLocks noChangeShapeType="1"/>
            </p:cNvSpPr>
            <p:nvPr/>
          </p:nvSpPr>
          <p:spPr bwMode="auto">
            <a:xfrm>
              <a:off x="4452871" y="4900053"/>
              <a:ext cx="0" cy="260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4" name="Line 13"/>
            <p:cNvSpPr>
              <a:spLocks noChangeShapeType="1"/>
            </p:cNvSpPr>
            <p:nvPr/>
          </p:nvSpPr>
          <p:spPr bwMode="auto">
            <a:xfrm>
              <a:off x="4463607" y="5463615"/>
              <a:ext cx="0" cy="27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0" name="Line 8"/>
            <p:cNvSpPr>
              <a:spLocks noChangeShapeType="1"/>
            </p:cNvSpPr>
            <p:nvPr/>
          </p:nvSpPr>
          <p:spPr bwMode="auto">
            <a:xfrm>
              <a:off x="3279562" y="2435441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1" name="Line 8"/>
            <p:cNvSpPr>
              <a:spLocks noChangeShapeType="1"/>
            </p:cNvSpPr>
            <p:nvPr/>
          </p:nvSpPr>
          <p:spPr bwMode="auto">
            <a:xfrm>
              <a:off x="3279562" y="1990941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2" name="Line 8"/>
            <p:cNvSpPr>
              <a:spLocks noChangeShapeType="1"/>
            </p:cNvSpPr>
            <p:nvPr/>
          </p:nvSpPr>
          <p:spPr bwMode="auto">
            <a:xfrm>
              <a:off x="3279562" y="2213191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3" name="Line 8"/>
            <p:cNvSpPr>
              <a:spLocks noChangeShapeType="1"/>
            </p:cNvSpPr>
            <p:nvPr/>
          </p:nvSpPr>
          <p:spPr bwMode="auto">
            <a:xfrm>
              <a:off x="3279562" y="3546691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4" name="Line 8"/>
            <p:cNvSpPr>
              <a:spLocks noChangeShapeType="1"/>
            </p:cNvSpPr>
            <p:nvPr/>
          </p:nvSpPr>
          <p:spPr bwMode="auto">
            <a:xfrm>
              <a:off x="3279562" y="3324441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5" name="Line 8"/>
            <p:cNvSpPr>
              <a:spLocks noChangeShapeType="1"/>
            </p:cNvSpPr>
            <p:nvPr/>
          </p:nvSpPr>
          <p:spPr bwMode="auto">
            <a:xfrm>
              <a:off x="3279562" y="2657691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6" name="Line 8"/>
            <p:cNvSpPr>
              <a:spLocks noChangeShapeType="1"/>
            </p:cNvSpPr>
            <p:nvPr/>
          </p:nvSpPr>
          <p:spPr bwMode="auto">
            <a:xfrm>
              <a:off x="3279562" y="3102191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7" name="Line 9"/>
            <p:cNvSpPr>
              <a:spLocks noChangeShapeType="1"/>
            </p:cNvSpPr>
            <p:nvPr/>
          </p:nvSpPr>
          <p:spPr bwMode="auto">
            <a:xfrm>
              <a:off x="4687594" y="3680853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8" name="Line 10"/>
            <p:cNvSpPr>
              <a:spLocks noChangeShapeType="1"/>
            </p:cNvSpPr>
            <p:nvPr/>
          </p:nvSpPr>
          <p:spPr bwMode="auto">
            <a:xfrm>
              <a:off x="4687594" y="4290453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9" name="Line 12"/>
            <p:cNvSpPr>
              <a:spLocks noChangeShapeType="1"/>
            </p:cNvSpPr>
            <p:nvPr/>
          </p:nvSpPr>
          <p:spPr bwMode="auto">
            <a:xfrm>
              <a:off x="4687594" y="4900053"/>
              <a:ext cx="0" cy="260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0" name="Line 9"/>
            <p:cNvSpPr>
              <a:spLocks noChangeShapeType="1"/>
            </p:cNvSpPr>
            <p:nvPr/>
          </p:nvSpPr>
          <p:spPr bwMode="auto">
            <a:xfrm>
              <a:off x="4922317" y="3680853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1" name="Line 10"/>
            <p:cNvSpPr>
              <a:spLocks noChangeShapeType="1"/>
            </p:cNvSpPr>
            <p:nvPr/>
          </p:nvSpPr>
          <p:spPr bwMode="auto">
            <a:xfrm>
              <a:off x="4922317" y="4290453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2" name="Line 12"/>
            <p:cNvSpPr>
              <a:spLocks noChangeShapeType="1"/>
            </p:cNvSpPr>
            <p:nvPr/>
          </p:nvSpPr>
          <p:spPr bwMode="auto">
            <a:xfrm>
              <a:off x="4922317" y="4900053"/>
              <a:ext cx="0" cy="260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3" name="Line 9"/>
            <p:cNvSpPr>
              <a:spLocks noChangeShapeType="1"/>
            </p:cNvSpPr>
            <p:nvPr/>
          </p:nvSpPr>
          <p:spPr bwMode="auto">
            <a:xfrm>
              <a:off x="5391765" y="3680853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4" name="Line 10"/>
            <p:cNvSpPr>
              <a:spLocks noChangeShapeType="1"/>
            </p:cNvSpPr>
            <p:nvPr/>
          </p:nvSpPr>
          <p:spPr bwMode="auto">
            <a:xfrm>
              <a:off x="5391765" y="4290453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5" name="Line 12"/>
            <p:cNvSpPr>
              <a:spLocks noChangeShapeType="1"/>
            </p:cNvSpPr>
            <p:nvPr/>
          </p:nvSpPr>
          <p:spPr bwMode="auto">
            <a:xfrm>
              <a:off x="5391765" y="4900053"/>
              <a:ext cx="0" cy="260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6" name="Line 9"/>
            <p:cNvSpPr>
              <a:spLocks noChangeShapeType="1"/>
            </p:cNvSpPr>
            <p:nvPr/>
          </p:nvSpPr>
          <p:spPr bwMode="auto">
            <a:xfrm>
              <a:off x="5157040" y="3680853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7" name="Line 10"/>
            <p:cNvSpPr>
              <a:spLocks noChangeShapeType="1"/>
            </p:cNvSpPr>
            <p:nvPr/>
          </p:nvSpPr>
          <p:spPr bwMode="auto">
            <a:xfrm>
              <a:off x="5157040" y="4290453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8" name="Line 12"/>
            <p:cNvSpPr>
              <a:spLocks noChangeShapeType="1"/>
            </p:cNvSpPr>
            <p:nvPr/>
          </p:nvSpPr>
          <p:spPr bwMode="auto">
            <a:xfrm>
              <a:off x="5157040" y="4900053"/>
              <a:ext cx="0" cy="260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9" name="Line 9"/>
            <p:cNvSpPr>
              <a:spLocks noChangeShapeType="1"/>
            </p:cNvSpPr>
            <p:nvPr/>
          </p:nvSpPr>
          <p:spPr bwMode="auto">
            <a:xfrm>
              <a:off x="4218148" y="3680853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0" name="Line 10"/>
            <p:cNvSpPr>
              <a:spLocks noChangeShapeType="1"/>
            </p:cNvSpPr>
            <p:nvPr/>
          </p:nvSpPr>
          <p:spPr bwMode="auto">
            <a:xfrm>
              <a:off x="4218148" y="4290453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1" name="Line 12"/>
            <p:cNvSpPr>
              <a:spLocks noChangeShapeType="1"/>
            </p:cNvSpPr>
            <p:nvPr/>
          </p:nvSpPr>
          <p:spPr bwMode="auto">
            <a:xfrm>
              <a:off x="4218148" y="4900053"/>
              <a:ext cx="0" cy="260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2" name="Line 9"/>
            <p:cNvSpPr>
              <a:spLocks noChangeShapeType="1"/>
            </p:cNvSpPr>
            <p:nvPr/>
          </p:nvSpPr>
          <p:spPr bwMode="auto">
            <a:xfrm>
              <a:off x="3983425" y="3680853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3" name="Line 10"/>
            <p:cNvSpPr>
              <a:spLocks noChangeShapeType="1"/>
            </p:cNvSpPr>
            <p:nvPr/>
          </p:nvSpPr>
          <p:spPr bwMode="auto">
            <a:xfrm>
              <a:off x="3983425" y="4290453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4" name="Line 12"/>
            <p:cNvSpPr>
              <a:spLocks noChangeShapeType="1"/>
            </p:cNvSpPr>
            <p:nvPr/>
          </p:nvSpPr>
          <p:spPr bwMode="auto">
            <a:xfrm>
              <a:off x="3983425" y="4900053"/>
              <a:ext cx="0" cy="260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5" name="Line 9"/>
            <p:cNvSpPr>
              <a:spLocks noChangeShapeType="1"/>
            </p:cNvSpPr>
            <p:nvPr/>
          </p:nvSpPr>
          <p:spPr bwMode="auto">
            <a:xfrm>
              <a:off x="3748702" y="3680853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6" name="Line 10"/>
            <p:cNvSpPr>
              <a:spLocks noChangeShapeType="1"/>
            </p:cNvSpPr>
            <p:nvPr/>
          </p:nvSpPr>
          <p:spPr bwMode="auto">
            <a:xfrm>
              <a:off x="3748702" y="4290453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7" name="Line 12"/>
            <p:cNvSpPr>
              <a:spLocks noChangeShapeType="1"/>
            </p:cNvSpPr>
            <p:nvPr/>
          </p:nvSpPr>
          <p:spPr bwMode="auto">
            <a:xfrm>
              <a:off x="3748702" y="4900053"/>
              <a:ext cx="0" cy="260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8" name="Line 13"/>
            <p:cNvSpPr>
              <a:spLocks noChangeShapeType="1"/>
            </p:cNvSpPr>
            <p:nvPr/>
          </p:nvSpPr>
          <p:spPr bwMode="auto">
            <a:xfrm>
              <a:off x="5001240" y="5463615"/>
              <a:ext cx="0" cy="27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9" name="Line 13"/>
            <p:cNvSpPr>
              <a:spLocks noChangeShapeType="1"/>
            </p:cNvSpPr>
            <p:nvPr/>
          </p:nvSpPr>
          <p:spPr bwMode="auto">
            <a:xfrm>
              <a:off x="4732424" y="5463615"/>
              <a:ext cx="0" cy="27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0" name="Line 13"/>
            <p:cNvSpPr>
              <a:spLocks noChangeShapeType="1"/>
            </p:cNvSpPr>
            <p:nvPr/>
          </p:nvSpPr>
          <p:spPr bwMode="auto">
            <a:xfrm>
              <a:off x="4194790" y="5463615"/>
              <a:ext cx="0" cy="27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254808" y="1852053"/>
            <a:ext cx="2752700" cy="3885882"/>
            <a:chOff x="2820040" y="1852053"/>
            <a:chExt cx="2752700" cy="3885882"/>
          </a:xfrm>
        </p:grpSpPr>
        <p:sp>
          <p:nvSpPr>
            <p:cNvPr id="113" name="Rectangle 4"/>
            <p:cNvSpPr>
              <a:spLocks noChangeArrowheads="1"/>
            </p:cNvSpPr>
            <p:nvPr/>
          </p:nvSpPr>
          <p:spPr bwMode="auto">
            <a:xfrm>
              <a:off x="3591540" y="1852053"/>
              <a:ext cx="1981200" cy="1828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dirty="0"/>
                <a:t>DRAM Array</a:t>
              </a:r>
            </a:p>
          </p:txBody>
        </p:sp>
        <p:sp>
          <p:nvSpPr>
            <p:cNvPr id="114" name="Rectangle 5"/>
            <p:cNvSpPr>
              <a:spLocks noChangeArrowheads="1"/>
            </p:cNvSpPr>
            <p:nvPr/>
          </p:nvSpPr>
          <p:spPr bwMode="auto">
            <a:xfrm>
              <a:off x="2820040" y="1852053"/>
              <a:ext cx="458695" cy="1828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vert270" wrap="none" anchor="ctr"/>
            <a:lstStyle/>
            <a:p>
              <a:pPr algn="ctr" eaLnBrk="0" hangingPunct="0"/>
              <a:r>
                <a:rPr lang="en-US" dirty="0"/>
                <a:t>Row Decoder</a:t>
              </a:r>
            </a:p>
          </p:txBody>
        </p:sp>
        <p:sp>
          <p:nvSpPr>
            <p:cNvPr id="115" name="Rectangle 6"/>
            <p:cNvSpPr>
              <a:spLocks noChangeArrowheads="1"/>
            </p:cNvSpPr>
            <p:nvPr/>
          </p:nvSpPr>
          <p:spPr bwMode="auto">
            <a:xfrm>
              <a:off x="3591540" y="3909453"/>
              <a:ext cx="1981200" cy="381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Sense Amps</a:t>
              </a:r>
            </a:p>
          </p:txBody>
        </p:sp>
        <p:sp>
          <p:nvSpPr>
            <p:cNvPr id="116" name="Rectangle 7"/>
            <p:cNvSpPr>
              <a:spLocks noChangeArrowheads="1"/>
            </p:cNvSpPr>
            <p:nvPr/>
          </p:nvSpPr>
          <p:spPr bwMode="auto">
            <a:xfrm>
              <a:off x="3591540" y="4519053"/>
              <a:ext cx="1981200" cy="381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Column Latches</a:t>
              </a:r>
            </a:p>
          </p:txBody>
        </p:sp>
        <p:sp>
          <p:nvSpPr>
            <p:cNvPr id="117" name="Line 8"/>
            <p:cNvSpPr>
              <a:spLocks noChangeShapeType="1"/>
            </p:cNvSpPr>
            <p:nvPr/>
          </p:nvSpPr>
          <p:spPr bwMode="auto">
            <a:xfrm>
              <a:off x="3279562" y="2879941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8" name="Line 9"/>
            <p:cNvSpPr>
              <a:spLocks noChangeShapeType="1"/>
            </p:cNvSpPr>
            <p:nvPr/>
          </p:nvSpPr>
          <p:spPr bwMode="auto">
            <a:xfrm>
              <a:off x="4452871" y="3680853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9" name="Line 10"/>
            <p:cNvSpPr>
              <a:spLocks noChangeShapeType="1"/>
            </p:cNvSpPr>
            <p:nvPr/>
          </p:nvSpPr>
          <p:spPr bwMode="auto">
            <a:xfrm>
              <a:off x="4452871" y="4290453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0" name="AutoShape 11"/>
            <p:cNvSpPr>
              <a:spLocks noChangeArrowheads="1"/>
            </p:cNvSpPr>
            <p:nvPr/>
          </p:nvSpPr>
          <p:spPr bwMode="auto">
            <a:xfrm>
              <a:off x="3591540" y="5160403"/>
              <a:ext cx="1981200" cy="30162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31 w 21600"/>
                <a:gd name="T13" fmla="*/ 4431 h 21600"/>
                <a:gd name="T14" fmla="*/ 17169 w 21600"/>
                <a:gd name="T15" fmla="*/ 1716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262" y="21600"/>
                  </a:lnTo>
                  <a:lnTo>
                    <a:pt x="1633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/>
                <a:t>Mux</a:t>
              </a:r>
            </a:p>
          </p:txBody>
        </p:sp>
        <p:sp>
          <p:nvSpPr>
            <p:cNvPr id="121" name="Line 12"/>
            <p:cNvSpPr>
              <a:spLocks noChangeShapeType="1"/>
            </p:cNvSpPr>
            <p:nvPr/>
          </p:nvSpPr>
          <p:spPr bwMode="auto">
            <a:xfrm>
              <a:off x="4452871" y="4900053"/>
              <a:ext cx="0" cy="260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2" name="Line 13"/>
            <p:cNvSpPr>
              <a:spLocks noChangeShapeType="1"/>
            </p:cNvSpPr>
            <p:nvPr/>
          </p:nvSpPr>
          <p:spPr bwMode="auto">
            <a:xfrm>
              <a:off x="4463607" y="5463615"/>
              <a:ext cx="0" cy="27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3" name="Line 8"/>
            <p:cNvSpPr>
              <a:spLocks noChangeShapeType="1"/>
            </p:cNvSpPr>
            <p:nvPr/>
          </p:nvSpPr>
          <p:spPr bwMode="auto">
            <a:xfrm>
              <a:off x="3279562" y="2435441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4" name="Line 8"/>
            <p:cNvSpPr>
              <a:spLocks noChangeShapeType="1"/>
            </p:cNvSpPr>
            <p:nvPr/>
          </p:nvSpPr>
          <p:spPr bwMode="auto">
            <a:xfrm>
              <a:off x="3279562" y="1990941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5" name="Line 8"/>
            <p:cNvSpPr>
              <a:spLocks noChangeShapeType="1"/>
            </p:cNvSpPr>
            <p:nvPr/>
          </p:nvSpPr>
          <p:spPr bwMode="auto">
            <a:xfrm>
              <a:off x="3279562" y="2213191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6" name="Line 8"/>
            <p:cNvSpPr>
              <a:spLocks noChangeShapeType="1"/>
            </p:cNvSpPr>
            <p:nvPr/>
          </p:nvSpPr>
          <p:spPr bwMode="auto">
            <a:xfrm>
              <a:off x="3279562" y="3546691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7" name="Line 8"/>
            <p:cNvSpPr>
              <a:spLocks noChangeShapeType="1"/>
            </p:cNvSpPr>
            <p:nvPr/>
          </p:nvSpPr>
          <p:spPr bwMode="auto">
            <a:xfrm>
              <a:off x="3279562" y="3324441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8" name="Line 8"/>
            <p:cNvSpPr>
              <a:spLocks noChangeShapeType="1"/>
            </p:cNvSpPr>
            <p:nvPr/>
          </p:nvSpPr>
          <p:spPr bwMode="auto">
            <a:xfrm>
              <a:off x="3279562" y="2657691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9" name="Line 8"/>
            <p:cNvSpPr>
              <a:spLocks noChangeShapeType="1"/>
            </p:cNvSpPr>
            <p:nvPr/>
          </p:nvSpPr>
          <p:spPr bwMode="auto">
            <a:xfrm>
              <a:off x="3279562" y="3102191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0" name="Line 9"/>
            <p:cNvSpPr>
              <a:spLocks noChangeShapeType="1"/>
            </p:cNvSpPr>
            <p:nvPr/>
          </p:nvSpPr>
          <p:spPr bwMode="auto">
            <a:xfrm>
              <a:off x="4687594" y="3680853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1" name="Line 10"/>
            <p:cNvSpPr>
              <a:spLocks noChangeShapeType="1"/>
            </p:cNvSpPr>
            <p:nvPr/>
          </p:nvSpPr>
          <p:spPr bwMode="auto">
            <a:xfrm>
              <a:off x="4687594" y="4290453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2" name="Line 12"/>
            <p:cNvSpPr>
              <a:spLocks noChangeShapeType="1"/>
            </p:cNvSpPr>
            <p:nvPr/>
          </p:nvSpPr>
          <p:spPr bwMode="auto">
            <a:xfrm>
              <a:off x="4687594" y="4900053"/>
              <a:ext cx="0" cy="260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3" name="Line 9"/>
            <p:cNvSpPr>
              <a:spLocks noChangeShapeType="1"/>
            </p:cNvSpPr>
            <p:nvPr/>
          </p:nvSpPr>
          <p:spPr bwMode="auto">
            <a:xfrm>
              <a:off x="4922317" y="3680853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4" name="Line 10"/>
            <p:cNvSpPr>
              <a:spLocks noChangeShapeType="1"/>
            </p:cNvSpPr>
            <p:nvPr/>
          </p:nvSpPr>
          <p:spPr bwMode="auto">
            <a:xfrm>
              <a:off x="4922317" y="4290453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5" name="Line 12"/>
            <p:cNvSpPr>
              <a:spLocks noChangeShapeType="1"/>
            </p:cNvSpPr>
            <p:nvPr/>
          </p:nvSpPr>
          <p:spPr bwMode="auto">
            <a:xfrm>
              <a:off x="4922317" y="4900053"/>
              <a:ext cx="0" cy="260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6" name="Line 9"/>
            <p:cNvSpPr>
              <a:spLocks noChangeShapeType="1"/>
            </p:cNvSpPr>
            <p:nvPr/>
          </p:nvSpPr>
          <p:spPr bwMode="auto">
            <a:xfrm>
              <a:off x="5391765" y="3680853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7" name="Line 10"/>
            <p:cNvSpPr>
              <a:spLocks noChangeShapeType="1"/>
            </p:cNvSpPr>
            <p:nvPr/>
          </p:nvSpPr>
          <p:spPr bwMode="auto">
            <a:xfrm>
              <a:off x="5391765" y="4290453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8" name="Line 12"/>
            <p:cNvSpPr>
              <a:spLocks noChangeShapeType="1"/>
            </p:cNvSpPr>
            <p:nvPr/>
          </p:nvSpPr>
          <p:spPr bwMode="auto">
            <a:xfrm>
              <a:off x="5391765" y="4900053"/>
              <a:ext cx="0" cy="260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9" name="Line 9"/>
            <p:cNvSpPr>
              <a:spLocks noChangeShapeType="1"/>
            </p:cNvSpPr>
            <p:nvPr/>
          </p:nvSpPr>
          <p:spPr bwMode="auto">
            <a:xfrm>
              <a:off x="5157040" y="3680853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0" name="Line 10"/>
            <p:cNvSpPr>
              <a:spLocks noChangeShapeType="1"/>
            </p:cNvSpPr>
            <p:nvPr/>
          </p:nvSpPr>
          <p:spPr bwMode="auto">
            <a:xfrm>
              <a:off x="5157040" y="4290453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1" name="Line 12"/>
            <p:cNvSpPr>
              <a:spLocks noChangeShapeType="1"/>
            </p:cNvSpPr>
            <p:nvPr/>
          </p:nvSpPr>
          <p:spPr bwMode="auto">
            <a:xfrm>
              <a:off x="5157040" y="4900053"/>
              <a:ext cx="0" cy="260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2" name="Line 9"/>
            <p:cNvSpPr>
              <a:spLocks noChangeShapeType="1"/>
            </p:cNvSpPr>
            <p:nvPr/>
          </p:nvSpPr>
          <p:spPr bwMode="auto">
            <a:xfrm>
              <a:off x="4218148" y="3680853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3" name="Line 10"/>
            <p:cNvSpPr>
              <a:spLocks noChangeShapeType="1"/>
            </p:cNvSpPr>
            <p:nvPr/>
          </p:nvSpPr>
          <p:spPr bwMode="auto">
            <a:xfrm>
              <a:off x="4218148" y="4290453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4" name="Line 12"/>
            <p:cNvSpPr>
              <a:spLocks noChangeShapeType="1"/>
            </p:cNvSpPr>
            <p:nvPr/>
          </p:nvSpPr>
          <p:spPr bwMode="auto">
            <a:xfrm>
              <a:off x="4218148" y="4900053"/>
              <a:ext cx="0" cy="260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5" name="Line 9"/>
            <p:cNvSpPr>
              <a:spLocks noChangeShapeType="1"/>
            </p:cNvSpPr>
            <p:nvPr/>
          </p:nvSpPr>
          <p:spPr bwMode="auto">
            <a:xfrm>
              <a:off x="3983425" y="3680853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6" name="Line 10"/>
            <p:cNvSpPr>
              <a:spLocks noChangeShapeType="1"/>
            </p:cNvSpPr>
            <p:nvPr/>
          </p:nvSpPr>
          <p:spPr bwMode="auto">
            <a:xfrm>
              <a:off x="3983425" y="4290453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7" name="Line 12"/>
            <p:cNvSpPr>
              <a:spLocks noChangeShapeType="1"/>
            </p:cNvSpPr>
            <p:nvPr/>
          </p:nvSpPr>
          <p:spPr bwMode="auto">
            <a:xfrm>
              <a:off x="3983425" y="4900053"/>
              <a:ext cx="0" cy="260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8" name="Line 9"/>
            <p:cNvSpPr>
              <a:spLocks noChangeShapeType="1"/>
            </p:cNvSpPr>
            <p:nvPr/>
          </p:nvSpPr>
          <p:spPr bwMode="auto">
            <a:xfrm>
              <a:off x="3748702" y="3680853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9" name="Line 10"/>
            <p:cNvSpPr>
              <a:spLocks noChangeShapeType="1"/>
            </p:cNvSpPr>
            <p:nvPr/>
          </p:nvSpPr>
          <p:spPr bwMode="auto">
            <a:xfrm>
              <a:off x="3748702" y="4290453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0" name="Line 12"/>
            <p:cNvSpPr>
              <a:spLocks noChangeShapeType="1"/>
            </p:cNvSpPr>
            <p:nvPr/>
          </p:nvSpPr>
          <p:spPr bwMode="auto">
            <a:xfrm>
              <a:off x="3748702" y="4900053"/>
              <a:ext cx="0" cy="260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1" name="Line 13"/>
            <p:cNvSpPr>
              <a:spLocks noChangeShapeType="1"/>
            </p:cNvSpPr>
            <p:nvPr/>
          </p:nvSpPr>
          <p:spPr bwMode="auto">
            <a:xfrm>
              <a:off x="5001240" y="5463615"/>
              <a:ext cx="0" cy="27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2" name="Line 13"/>
            <p:cNvSpPr>
              <a:spLocks noChangeShapeType="1"/>
            </p:cNvSpPr>
            <p:nvPr/>
          </p:nvSpPr>
          <p:spPr bwMode="auto">
            <a:xfrm>
              <a:off x="4732424" y="5463615"/>
              <a:ext cx="0" cy="27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3" name="Line 13"/>
            <p:cNvSpPr>
              <a:spLocks noChangeShapeType="1"/>
            </p:cNvSpPr>
            <p:nvPr/>
          </p:nvSpPr>
          <p:spPr bwMode="auto">
            <a:xfrm>
              <a:off x="4194790" y="5463615"/>
              <a:ext cx="0" cy="274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522514" y="5745619"/>
            <a:ext cx="83885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42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Latency Hiding with Multiple Banks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With one bank, time still wasted in between bursts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Latency can be hidden by having multiple banks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Need many threads to simultaneously access memory to keep all banks busy</a:t>
            </a:r>
          </a:p>
          <a:p>
            <a:pPr lvl="1"/>
            <a:r>
              <a:rPr lang="en-US" dirty="0"/>
              <a:t>Achieved with having high occupancy in SMs</a:t>
            </a:r>
          </a:p>
          <a:p>
            <a:pPr lvl="2"/>
            <a:r>
              <a:rPr lang="en-US" dirty="0"/>
              <a:t>Similar idea to hiding pipeline latency in the core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21652" y="1368416"/>
            <a:ext cx="7423024" cy="228600"/>
            <a:chOff x="1021652" y="2444176"/>
            <a:chExt cx="7423024" cy="228600"/>
          </a:xfrm>
        </p:grpSpPr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1021652" y="2444176"/>
              <a:ext cx="2514600" cy="228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30"/>
            <p:cNvSpPr>
              <a:spLocks noChangeArrowheads="1"/>
            </p:cNvSpPr>
            <p:nvPr/>
          </p:nvSpPr>
          <p:spPr bwMode="auto">
            <a:xfrm>
              <a:off x="3536252" y="2444176"/>
              <a:ext cx="304800" cy="228600"/>
            </a:xfrm>
            <a:prstGeom prst="rect">
              <a:avLst/>
            </a:prstGeom>
            <a:solidFill>
              <a:schemeClr val="accent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31"/>
            <p:cNvSpPr>
              <a:spLocks noChangeArrowheads="1"/>
            </p:cNvSpPr>
            <p:nvPr/>
          </p:nvSpPr>
          <p:spPr bwMode="auto">
            <a:xfrm>
              <a:off x="3841052" y="2444176"/>
              <a:ext cx="304800" cy="228600"/>
            </a:xfrm>
            <a:prstGeom prst="rect">
              <a:avLst/>
            </a:prstGeom>
            <a:solidFill>
              <a:schemeClr val="accent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31"/>
            <p:cNvSpPr>
              <a:spLocks noChangeArrowheads="1"/>
            </p:cNvSpPr>
            <p:nvPr/>
          </p:nvSpPr>
          <p:spPr bwMode="auto">
            <a:xfrm>
              <a:off x="4145852" y="2444176"/>
              <a:ext cx="304800" cy="228600"/>
            </a:xfrm>
            <a:prstGeom prst="rect">
              <a:avLst/>
            </a:prstGeom>
            <a:solidFill>
              <a:schemeClr val="accent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31"/>
            <p:cNvSpPr>
              <a:spLocks noChangeArrowheads="1"/>
            </p:cNvSpPr>
            <p:nvPr/>
          </p:nvSpPr>
          <p:spPr bwMode="auto">
            <a:xfrm>
              <a:off x="4428364" y="2444176"/>
              <a:ext cx="304800" cy="228600"/>
            </a:xfrm>
            <a:prstGeom prst="rect">
              <a:avLst/>
            </a:prstGeom>
            <a:solidFill>
              <a:schemeClr val="accent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29"/>
            <p:cNvSpPr>
              <a:spLocks noChangeArrowheads="1"/>
            </p:cNvSpPr>
            <p:nvPr/>
          </p:nvSpPr>
          <p:spPr bwMode="auto">
            <a:xfrm>
              <a:off x="4733164" y="2444176"/>
              <a:ext cx="2514600" cy="228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30"/>
            <p:cNvSpPr>
              <a:spLocks noChangeArrowheads="1"/>
            </p:cNvSpPr>
            <p:nvPr/>
          </p:nvSpPr>
          <p:spPr bwMode="auto">
            <a:xfrm>
              <a:off x="7247764" y="2444176"/>
              <a:ext cx="304800" cy="228600"/>
            </a:xfrm>
            <a:prstGeom prst="rect">
              <a:avLst/>
            </a:prstGeom>
            <a:solidFill>
              <a:schemeClr val="accent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31"/>
            <p:cNvSpPr>
              <a:spLocks noChangeArrowheads="1"/>
            </p:cNvSpPr>
            <p:nvPr/>
          </p:nvSpPr>
          <p:spPr bwMode="auto">
            <a:xfrm>
              <a:off x="7552564" y="2444176"/>
              <a:ext cx="304800" cy="228600"/>
            </a:xfrm>
            <a:prstGeom prst="rect">
              <a:avLst/>
            </a:prstGeom>
            <a:solidFill>
              <a:schemeClr val="accent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31"/>
            <p:cNvSpPr>
              <a:spLocks noChangeArrowheads="1"/>
            </p:cNvSpPr>
            <p:nvPr/>
          </p:nvSpPr>
          <p:spPr bwMode="auto">
            <a:xfrm>
              <a:off x="7857364" y="2444176"/>
              <a:ext cx="304800" cy="228600"/>
            </a:xfrm>
            <a:prstGeom prst="rect">
              <a:avLst/>
            </a:prstGeom>
            <a:solidFill>
              <a:schemeClr val="accent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31"/>
            <p:cNvSpPr>
              <a:spLocks noChangeArrowheads="1"/>
            </p:cNvSpPr>
            <p:nvPr/>
          </p:nvSpPr>
          <p:spPr bwMode="auto">
            <a:xfrm>
              <a:off x="8139876" y="2444176"/>
              <a:ext cx="304800" cy="228600"/>
            </a:xfrm>
            <a:prstGeom prst="rect">
              <a:avLst/>
            </a:prstGeom>
            <a:solidFill>
              <a:schemeClr val="accent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021652" y="2490285"/>
            <a:ext cx="7423024" cy="1150817"/>
            <a:chOff x="1021652" y="3527625"/>
            <a:chExt cx="7423024" cy="1150817"/>
          </a:xfrm>
        </p:grpSpPr>
        <p:sp>
          <p:nvSpPr>
            <p:cNvPr id="19" name="Rectangle 29"/>
            <p:cNvSpPr>
              <a:spLocks noChangeArrowheads="1"/>
            </p:cNvSpPr>
            <p:nvPr/>
          </p:nvSpPr>
          <p:spPr bwMode="auto">
            <a:xfrm>
              <a:off x="1021652" y="3527625"/>
              <a:ext cx="2514600" cy="228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30"/>
            <p:cNvSpPr>
              <a:spLocks noChangeArrowheads="1"/>
            </p:cNvSpPr>
            <p:nvPr/>
          </p:nvSpPr>
          <p:spPr bwMode="auto">
            <a:xfrm>
              <a:off x="3536252" y="3527625"/>
              <a:ext cx="304800" cy="228600"/>
            </a:xfrm>
            <a:prstGeom prst="rect">
              <a:avLst/>
            </a:prstGeom>
            <a:solidFill>
              <a:schemeClr val="accent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31"/>
            <p:cNvSpPr>
              <a:spLocks noChangeArrowheads="1"/>
            </p:cNvSpPr>
            <p:nvPr/>
          </p:nvSpPr>
          <p:spPr bwMode="auto">
            <a:xfrm>
              <a:off x="3841052" y="3527625"/>
              <a:ext cx="304800" cy="228600"/>
            </a:xfrm>
            <a:prstGeom prst="rect">
              <a:avLst/>
            </a:prstGeom>
            <a:solidFill>
              <a:schemeClr val="accent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31"/>
            <p:cNvSpPr>
              <a:spLocks noChangeArrowheads="1"/>
            </p:cNvSpPr>
            <p:nvPr/>
          </p:nvSpPr>
          <p:spPr bwMode="auto">
            <a:xfrm>
              <a:off x="4145852" y="3527625"/>
              <a:ext cx="304800" cy="228600"/>
            </a:xfrm>
            <a:prstGeom prst="rect">
              <a:avLst/>
            </a:prstGeom>
            <a:solidFill>
              <a:schemeClr val="accent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31"/>
            <p:cNvSpPr>
              <a:spLocks noChangeArrowheads="1"/>
            </p:cNvSpPr>
            <p:nvPr/>
          </p:nvSpPr>
          <p:spPr bwMode="auto">
            <a:xfrm>
              <a:off x="4428364" y="3527625"/>
              <a:ext cx="304800" cy="228600"/>
            </a:xfrm>
            <a:prstGeom prst="rect">
              <a:avLst/>
            </a:prstGeom>
            <a:solidFill>
              <a:schemeClr val="accent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4733164" y="3527625"/>
              <a:ext cx="2514600" cy="228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7247764" y="3527625"/>
              <a:ext cx="304800" cy="228600"/>
            </a:xfrm>
            <a:prstGeom prst="rect">
              <a:avLst/>
            </a:prstGeom>
            <a:solidFill>
              <a:schemeClr val="accent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7552564" y="3527625"/>
              <a:ext cx="304800" cy="228600"/>
            </a:xfrm>
            <a:prstGeom prst="rect">
              <a:avLst/>
            </a:prstGeom>
            <a:solidFill>
              <a:schemeClr val="accent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7857364" y="3527625"/>
              <a:ext cx="304800" cy="228600"/>
            </a:xfrm>
            <a:prstGeom prst="rect">
              <a:avLst/>
            </a:prstGeom>
            <a:solidFill>
              <a:schemeClr val="accent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31"/>
            <p:cNvSpPr>
              <a:spLocks noChangeArrowheads="1"/>
            </p:cNvSpPr>
            <p:nvPr/>
          </p:nvSpPr>
          <p:spPr bwMode="auto">
            <a:xfrm>
              <a:off x="8139876" y="3527625"/>
              <a:ext cx="304800" cy="228600"/>
            </a:xfrm>
            <a:prstGeom prst="rect">
              <a:avLst/>
            </a:prstGeom>
            <a:solidFill>
              <a:schemeClr val="accent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021652" y="4019404"/>
              <a:ext cx="3747912" cy="228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5944188" y="4019404"/>
              <a:ext cx="2500488" cy="228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>
              <a:off x="1021652" y="4449842"/>
              <a:ext cx="5027268" cy="228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29"/>
            <p:cNvSpPr>
              <a:spLocks noChangeArrowheads="1"/>
            </p:cNvSpPr>
            <p:nvPr/>
          </p:nvSpPr>
          <p:spPr bwMode="auto">
            <a:xfrm>
              <a:off x="7168992" y="4449842"/>
              <a:ext cx="1275684" cy="228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4747276" y="4019404"/>
              <a:ext cx="304800" cy="228600"/>
            </a:xfrm>
            <a:prstGeom prst="rect">
              <a:avLst/>
            </a:prstGeom>
            <a:solidFill>
              <a:schemeClr val="accent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5052076" y="4019404"/>
              <a:ext cx="304800" cy="228600"/>
            </a:xfrm>
            <a:prstGeom prst="rect">
              <a:avLst/>
            </a:prstGeom>
            <a:solidFill>
              <a:schemeClr val="accent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5356876" y="4019404"/>
              <a:ext cx="304800" cy="228600"/>
            </a:xfrm>
            <a:prstGeom prst="rect">
              <a:avLst/>
            </a:prstGeom>
            <a:solidFill>
              <a:schemeClr val="accent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5639388" y="4019404"/>
              <a:ext cx="304800" cy="228600"/>
            </a:xfrm>
            <a:prstGeom prst="rect">
              <a:avLst/>
            </a:prstGeom>
            <a:solidFill>
              <a:schemeClr val="accent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5989416" y="4449842"/>
              <a:ext cx="304800" cy="228600"/>
            </a:xfrm>
            <a:prstGeom prst="rect">
              <a:avLst/>
            </a:prstGeom>
            <a:solidFill>
              <a:schemeClr val="accent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6294216" y="4449842"/>
              <a:ext cx="304800" cy="228600"/>
            </a:xfrm>
            <a:prstGeom prst="rect">
              <a:avLst/>
            </a:prstGeom>
            <a:solidFill>
              <a:schemeClr val="accent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6599016" y="4449842"/>
              <a:ext cx="304800" cy="228600"/>
            </a:xfrm>
            <a:prstGeom prst="rect">
              <a:avLst/>
            </a:prstGeom>
            <a:solidFill>
              <a:schemeClr val="accent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31"/>
            <p:cNvSpPr>
              <a:spLocks noChangeArrowheads="1"/>
            </p:cNvSpPr>
            <p:nvPr/>
          </p:nvSpPr>
          <p:spPr bwMode="auto">
            <a:xfrm>
              <a:off x="6881528" y="4449842"/>
              <a:ext cx="304800" cy="228600"/>
            </a:xfrm>
            <a:prstGeom prst="rect">
              <a:avLst/>
            </a:prstGeom>
            <a:solidFill>
              <a:schemeClr val="accent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906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Fine-Grain Thread Granularity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So far, parallelization approaches made threads as </a:t>
            </a:r>
            <a:r>
              <a:rPr lang="en-US" i="1" dirty="0"/>
              <a:t>fine-grain</a:t>
            </a:r>
            <a:r>
              <a:rPr lang="en-US" dirty="0"/>
              <a:t> as possible</a:t>
            </a:r>
          </a:p>
          <a:p>
            <a:pPr lvl="1"/>
            <a:r>
              <a:rPr lang="en-US" dirty="0"/>
              <a:t>Assign smallest possible unit of parallelism per thread</a:t>
            </a:r>
          </a:p>
          <a:p>
            <a:pPr lvl="2"/>
            <a:r>
              <a:rPr lang="en-US" dirty="0"/>
              <a:t>e.g., one vector element per thread in vector addition</a:t>
            </a:r>
          </a:p>
          <a:p>
            <a:pPr lvl="2"/>
            <a:r>
              <a:rPr lang="en-US" dirty="0"/>
              <a:t>e.g., one output pixel per thread in RGB to gray and in blur</a:t>
            </a:r>
          </a:p>
          <a:p>
            <a:pPr lvl="2"/>
            <a:r>
              <a:rPr lang="en-US" dirty="0"/>
              <a:t>e.g., one output matrix element per thread in matrix-matrix multiplication</a:t>
            </a:r>
          </a:p>
          <a:p>
            <a:endParaRPr lang="en-US" sz="1100" dirty="0"/>
          </a:p>
          <a:p>
            <a:r>
              <a:rPr lang="en-US" dirty="0"/>
              <a:t>Advantage: provide hardware with as many threads as possible to fully utilize resources</a:t>
            </a:r>
          </a:p>
          <a:p>
            <a:pPr lvl="1"/>
            <a:r>
              <a:rPr lang="en-US" dirty="0"/>
              <a:t>If more threads provided than GPU can support, hardware can serialize the work with low overhead</a:t>
            </a:r>
          </a:p>
          <a:p>
            <a:pPr lvl="1"/>
            <a:r>
              <a:rPr lang="en-US" dirty="0"/>
              <a:t>If future GPUs come out with more resources, they can extract more parallelism without code being rewritten</a:t>
            </a:r>
          </a:p>
          <a:p>
            <a:pPr lvl="2"/>
            <a:r>
              <a:rPr lang="en-US" dirty="0"/>
              <a:t>Recall: </a:t>
            </a:r>
            <a:r>
              <a:rPr lang="en-US" i="1" dirty="0"/>
              <a:t>transparent scalability</a:t>
            </a:r>
            <a:endParaRPr lang="en-US" b="1" i="1" dirty="0">
              <a:solidFill>
                <a:schemeClr val="accent1"/>
              </a:solidFill>
            </a:endParaRPr>
          </a:p>
          <a:p>
            <a:endParaRPr lang="en-US" sz="1100" dirty="0"/>
          </a:p>
          <a:p>
            <a:r>
              <a:rPr lang="en-US" dirty="0"/>
              <a:t>Disadvantage: if there is a “price” for parallelizing work across more threads, this price is maximized</a:t>
            </a:r>
          </a:p>
          <a:p>
            <a:pPr lvl="1"/>
            <a:r>
              <a:rPr lang="en-US" dirty="0"/>
              <a:t>Okay if threads actually run in parallel</a:t>
            </a:r>
          </a:p>
          <a:p>
            <a:pPr lvl="1"/>
            <a:r>
              <a:rPr lang="en-US" dirty="0"/>
              <a:t>Suboptimal if threads are getting serialized by hardware</a:t>
            </a:r>
          </a:p>
        </p:txBody>
      </p:sp>
    </p:spTree>
    <p:extLst>
      <p:ext uri="{BB962C8B-B14F-4D97-AF65-F5344CB8AC3E}">
        <p14:creationId xmlns:p14="http://schemas.microsoft.com/office/powerpoint/2010/main" val="335036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1919748" y="3122014"/>
            <a:ext cx="6789809" cy="1645920"/>
            <a:chOff x="1919748" y="3122014"/>
            <a:chExt cx="6789809" cy="1645920"/>
          </a:xfrm>
        </p:grpSpPr>
        <p:sp>
          <p:nvSpPr>
            <p:cNvPr id="57" name="Rectangle 56"/>
            <p:cNvSpPr/>
            <p:nvPr/>
          </p:nvSpPr>
          <p:spPr>
            <a:xfrm>
              <a:off x="1919748" y="3122014"/>
              <a:ext cx="1645920" cy="1645920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634378" y="3122014"/>
              <a:ext cx="1645920" cy="1645920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349008" y="3122014"/>
              <a:ext cx="1645920" cy="1645920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063637" y="3122014"/>
              <a:ext cx="1645920" cy="1645920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2038879" y="3200400"/>
              <a:ext cx="180446" cy="1490133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5" name="Freeform 64"/>
            <p:cNvSpPr/>
            <p:nvPr/>
          </p:nvSpPr>
          <p:spPr>
            <a:xfrm>
              <a:off x="2464964" y="3200400"/>
              <a:ext cx="180446" cy="1490133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6" name="Freeform 65"/>
            <p:cNvSpPr/>
            <p:nvPr/>
          </p:nvSpPr>
          <p:spPr>
            <a:xfrm>
              <a:off x="2891049" y="3200400"/>
              <a:ext cx="180446" cy="1490133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7" name="Freeform 66"/>
            <p:cNvSpPr/>
            <p:nvPr/>
          </p:nvSpPr>
          <p:spPr>
            <a:xfrm>
              <a:off x="3317134" y="3200400"/>
              <a:ext cx="180446" cy="1490133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>
              <a:off x="3743219" y="3200400"/>
              <a:ext cx="180446" cy="1490133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>
              <a:off x="4169304" y="3200400"/>
              <a:ext cx="180446" cy="1490133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>
              <a:off x="4595389" y="3200400"/>
              <a:ext cx="180446" cy="1490133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>
              <a:off x="5021474" y="3200400"/>
              <a:ext cx="180446" cy="1490133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2" name="Freeform 71"/>
            <p:cNvSpPr/>
            <p:nvPr/>
          </p:nvSpPr>
          <p:spPr>
            <a:xfrm>
              <a:off x="5447559" y="3200400"/>
              <a:ext cx="180446" cy="1490133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>
              <a:off x="5873644" y="3200400"/>
              <a:ext cx="180446" cy="1490133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>
              <a:off x="6299729" y="3200400"/>
              <a:ext cx="180446" cy="1490133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5" name="Freeform 74"/>
            <p:cNvSpPr/>
            <p:nvPr/>
          </p:nvSpPr>
          <p:spPr>
            <a:xfrm>
              <a:off x="6725814" y="3200400"/>
              <a:ext cx="180446" cy="1490133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6" name="Freeform 75"/>
            <p:cNvSpPr/>
            <p:nvPr/>
          </p:nvSpPr>
          <p:spPr>
            <a:xfrm>
              <a:off x="7151899" y="3200400"/>
              <a:ext cx="180446" cy="1490133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7" name="Freeform 76"/>
            <p:cNvSpPr/>
            <p:nvPr/>
          </p:nvSpPr>
          <p:spPr>
            <a:xfrm>
              <a:off x="7577984" y="3200400"/>
              <a:ext cx="180446" cy="1490133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8004069" y="3200400"/>
              <a:ext cx="180446" cy="1490133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9" name="Freeform 78"/>
            <p:cNvSpPr/>
            <p:nvPr/>
          </p:nvSpPr>
          <p:spPr>
            <a:xfrm>
              <a:off x="8430154" y="3200400"/>
              <a:ext cx="180446" cy="1490133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905000" y="2009775"/>
            <a:ext cx="6843252" cy="3262312"/>
            <a:chOff x="1905000" y="2009775"/>
            <a:chExt cx="6843252" cy="3262312"/>
          </a:xfrm>
        </p:grpSpPr>
        <p:cxnSp>
          <p:nvCxnSpPr>
            <p:cNvPr id="37" name="Straight Connector 36"/>
            <p:cNvCxnSpPr/>
            <p:nvPr/>
          </p:nvCxnSpPr>
          <p:spPr>
            <a:xfrm flipH="1">
              <a:off x="1905000" y="2009775"/>
              <a:ext cx="6533" cy="32623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2332295" y="2009775"/>
              <a:ext cx="6533" cy="32623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2759590" y="2009775"/>
              <a:ext cx="6533" cy="32623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186885" y="2009775"/>
              <a:ext cx="6533" cy="32623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614180" y="2009775"/>
              <a:ext cx="6533" cy="32623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4041475" y="2009775"/>
              <a:ext cx="6533" cy="32623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4468770" y="2009775"/>
              <a:ext cx="6533" cy="32623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4896065" y="2009775"/>
              <a:ext cx="6533" cy="32623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323360" y="2009775"/>
              <a:ext cx="6533" cy="32623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5750655" y="2009775"/>
              <a:ext cx="6533" cy="32623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6177950" y="2009775"/>
              <a:ext cx="6533" cy="32623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6605245" y="2009775"/>
              <a:ext cx="6533" cy="32623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7032540" y="2009775"/>
              <a:ext cx="6533" cy="32623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7459835" y="2009775"/>
              <a:ext cx="6533" cy="32623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7887130" y="2009775"/>
              <a:ext cx="6533" cy="32623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8741719" y="2009775"/>
              <a:ext cx="6533" cy="32623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8314425" y="2009775"/>
              <a:ext cx="6533" cy="326231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Recall: Vector Addition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905000" y="1628775"/>
          <a:ext cx="6858000" cy="428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898467" y="2390775"/>
          <a:ext cx="6858000" cy="428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898467" y="5057775"/>
          <a:ext cx="6858000" cy="428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107159" marR="107159" marT="53574" marB="5357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296041" y="1653156"/>
            <a:ext cx="160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Input Vector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x</a:t>
            </a:r>
            <a:r>
              <a:rPr lang="en-US" dirty="0"/>
              <a:t>: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96041" y="2420421"/>
            <a:ext cx="160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Input Vector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y</a:t>
            </a:r>
            <a:r>
              <a:rPr lang="en-US" dirty="0"/>
              <a:t>: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4520" y="5087421"/>
            <a:ext cx="17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Output Vector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z</a:t>
            </a:r>
            <a:r>
              <a:rPr lang="en-US" dirty="0"/>
              <a:t>: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59485" y="5652037"/>
            <a:ext cx="722503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What price was paid to parallelize work across more threads?</a:t>
            </a:r>
          </a:p>
          <a:p>
            <a:pPr algn="ctr"/>
            <a:endParaRPr lang="en-US" sz="1200" dirty="0"/>
          </a:p>
          <a:p>
            <a:pPr algn="ctr"/>
            <a:r>
              <a:rPr lang="en-US" sz="2000" dirty="0">
                <a:solidFill>
                  <a:schemeClr val="accent6"/>
                </a:solidFill>
              </a:rPr>
              <a:t>None. Making threads as fine-grain as possible is a good approach.</a:t>
            </a:r>
          </a:p>
        </p:txBody>
      </p:sp>
    </p:spTree>
    <p:extLst>
      <p:ext uri="{BB962C8B-B14F-4D97-AF65-F5344CB8AC3E}">
        <p14:creationId xmlns:p14="http://schemas.microsoft.com/office/powerpoint/2010/main" val="163785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4646724" y="1300234"/>
            <a:ext cx="2011680" cy="169277"/>
            <a:chOff x="4648200" y="3521102"/>
            <a:chExt cx="2011680" cy="169277"/>
          </a:xfrm>
        </p:grpSpPr>
        <p:cxnSp>
          <p:nvCxnSpPr>
            <p:cNvPr id="46" name="Straight Arrow Connector 45"/>
            <p:cNvCxnSpPr/>
            <p:nvPr/>
          </p:nvCxnSpPr>
          <p:spPr>
            <a:xfrm rot="16200000">
              <a:off x="5654040" y="2599901"/>
              <a:ext cx="0" cy="201168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617171" y="3521102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25767" y="3719922"/>
            <a:ext cx="91372" cy="2077284"/>
            <a:chOff x="4515210" y="3721867"/>
            <a:chExt cx="91372" cy="2077284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561637" y="3721867"/>
              <a:ext cx="0" cy="207728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515210" y="4668176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N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33452" y="3563372"/>
            <a:ext cx="2011680" cy="169277"/>
            <a:chOff x="4648200" y="3521102"/>
            <a:chExt cx="2011680" cy="169277"/>
          </a:xfrm>
        </p:grpSpPr>
        <p:cxnSp>
          <p:nvCxnSpPr>
            <p:cNvPr id="18" name="Straight Arrow Connector 17"/>
            <p:cNvCxnSpPr/>
            <p:nvPr/>
          </p:nvCxnSpPr>
          <p:spPr>
            <a:xfrm rot="16200000">
              <a:off x="5654040" y="2599901"/>
              <a:ext cx="0" cy="201168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17171" y="3521102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Recall: Tiled Matrix-Matrix Multiplication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0200" y="2214664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 = A x 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800" y="448939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5600" y="232313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05600" y="448939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525767" y="1469511"/>
            <a:ext cx="91372" cy="2077284"/>
            <a:chOff x="4513483" y="3721867"/>
            <a:chExt cx="91372" cy="2077284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545543" y="3721867"/>
              <a:ext cx="0" cy="207728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513483" y="4668176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484120" y="3563372"/>
            <a:ext cx="2011680" cy="169277"/>
            <a:chOff x="4648200" y="3521102"/>
            <a:chExt cx="2011680" cy="169277"/>
          </a:xfrm>
        </p:grpSpPr>
        <p:cxnSp>
          <p:nvCxnSpPr>
            <p:cNvPr id="26" name="Straight Arrow Connector 25"/>
            <p:cNvCxnSpPr/>
            <p:nvPr/>
          </p:nvCxnSpPr>
          <p:spPr>
            <a:xfrm rot="16200000">
              <a:off x="5654040" y="2599901"/>
              <a:ext cx="0" cy="201168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617171" y="3521102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341719" y="3719922"/>
            <a:ext cx="91371" cy="2077284"/>
            <a:chOff x="4515210" y="3721867"/>
            <a:chExt cx="91371" cy="2077284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4561637" y="3721867"/>
              <a:ext cx="0" cy="207728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515210" y="4668176"/>
              <a:ext cx="91371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N</a:t>
              </a:r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4652996" y="1491472"/>
          <a:ext cx="201168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1127304500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24965877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3191382182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4120691460"/>
                    </a:ext>
                  </a:extLst>
                </a:gridCol>
              </a:tblGrid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40261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495878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08392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56966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4652996" y="3747962"/>
          <a:ext cx="201168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1127304500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24965877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3191382182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4120691460"/>
                    </a:ext>
                  </a:extLst>
                </a:gridCol>
              </a:tblGrid>
              <a:tr h="12573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40261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495878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08392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56966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2490785" y="3747962"/>
          <a:ext cx="201168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1127304500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24965877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3191382182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4120691460"/>
                    </a:ext>
                  </a:extLst>
                </a:gridCol>
              </a:tblGrid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40261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495878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08392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56966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959485" y="5798752"/>
            <a:ext cx="7225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What price was paid to parallelize work across more threads?</a:t>
            </a:r>
          </a:p>
        </p:txBody>
      </p:sp>
    </p:spTree>
    <p:extLst>
      <p:ext uri="{BB962C8B-B14F-4D97-AF65-F5344CB8AC3E}">
        <p14:creationId xmlns:p14="http://schemas.microsoft.com/office/powerpoint/2010/main" val="382044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Performance Optimizations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optimizations covered so far:</a:t>
            </a:r>
          </a:p>
          <a:p>
            <a:pPr lvl="1"/>
            <a:r>
              <a:rPr lang="en-US" dirty="0"/>
              <a:t>Tuning resource usage to maximize occupancy</a:t>
            </a:r>
          </a:p>
          <a:p>
            <a:pPr lvl="2"/>
            <a:r>
              <a:rPr lang="en-US" dirty="0"/>
              <a:t>Threads per block, shared memory per block, registers per thread</a:t>
            </a:r>
          </a:p>
          <a:p>
            <a:pPr lvl="1"/>
            <a:r>
              <a:rPr lang="en-US" dirty="0"/>
              <a:t>Minimizing control divergence to increase SIMD efficiency</a:t>
            </a:r>
          </a:p>
          <a:p>
            <a:pPr lvl="1"/>
            <a:r>
              <a:rPr lang="en-US" dirty="0"/>
              <a:t>Shared memory tiling to increase data reuse</a:t>
            </a:r>
          </a:p>
          <a:p>
            <a:endParaRPr lang="en-US" dirty="0"/>
          </a:p>
          <a:p>
            <a:r>
              <a:rPr lang="en-US" dirty="0"/>
              <a:t>More optimizations covered today:</a:t>
            </a:r>
          </a:p>
          <a:p>
            <a:pPr lvl="1"/>
            <a:r>
              <a:rPr lang="en-US" dirty="0"/>
              <a:t>Memory coalescing</a:t>
            </a:r>
          </a:p>
          <a:p>
            <a:pPr lvl="1"/>
            <a:r>
              <a:rPr lang="en-US" dirty="0"/>
              <a:t>Thread coarsening</a:t>
            </a:r>
          </a:p>
        </p:txBody>
      </p:sp>
    </p:spTree>
    <p:extLst>
      <p:ext uri="{BB962C8B-B14F-4D97-AF65-F5344CB8AC3E}">
        <p14:creationId xmlns:p14="http://schemas.microsoft.com/office/powerpoint/2010/main" val="407837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4646724" y="1300234"/>
            <a:ext cx="2011680" cy="169277"/>
            <a:chOff x="4648200" y="3521102"/>
            <a:chExt cx="2011680" cy="169277"/>
          </a:xfrm>
        </p:grpSpPr>
        <p:cxnSp>
          <p:nvCxnSpPr>
            <p:cNvPr id="46" name="Straight Arrow Connector 45"/>
            <p:cNvCxnSpPr/>
            <p:nvPr/>
          </p:nvCxnSpPr>
          <p:spPr>
            <a:xfrm rot="16200000">
              <a:off x="5654040" y="2599901"/>
              <a:ext cx="0" cy="201168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617171" y="3521102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25767" y="3719922"/>
            <a:ext cx="91372" cy="2077284"/>
            <a:chOff x="4515210" y="3721867"/>
            <a:chExt cx="91372" cy="2077284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561637" y="3721867"/>
              <a:ext cx="0" cy="207728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515210" y="4668176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N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33452" y="3563372"/>
            <a:ext cx="2011680" cy="169277"/>
            <a:chOff x="4648200" y="3521102"/>
            <a:chExt cx="2011680" cy="169277"/>
          </a:xfrm>
        </p:grpSpPr>
        <p:cxnSp>
          <p:nvCxnSpPr>
            <p:cNvPr id="18" name="Straight Arrow Connector 17"/>
            <p:cNvCxnSpPr/>
            <p:nvPr/>
          </p:nvCxnSpPr>
          <p:spPr>
            <a:xfrm rot="16200000">
              <a:off x="5654040" y="2599901"/>
              <a:ext cx="0" cy="201168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17171" y="3521102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Recall: Tiled Matrix-Matrix Multiplication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0200" y="2214664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 = A x 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800" y="448939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5600" y="232313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05600" y="448939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525767" y="1469511"/>
            <a:ext cx="91372" cy="2077284"/>
            <a:chOff x="4513483" y="3721867"/>
            <a:chExt cx="91372" cy="2077284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545543" y="3721867"/>
              <a:ext cx="0" cy="207728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513483" y="4668176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484120" y="3563372"/>
            <a:ext cx="2011680" cy="169277"/>
            <a:chOff x="4648200" y="3521102"/>
            <a:chExt cx="2011680" cy="169277"/>
          </a:xfrm>
        </p:grpSpPr>
        <p:cxnSp>
          <p:nvCxnSpPr>
            <p:cNvPr id="26" name="Straight Arrow Connector 25"/>
            <p:cNvCxnSpPr/>
            <p:nvPr/>
          </p:nvCxnSpPr>
          <p:spPr>
            <a:xfrm rot="16200000">
              <a:off x="5654040" y="2599901"/>
              <a:ext cx="0" cy="201168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617171" y="3521102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341719" y="3719922"/>
            <a:ext cx="91371" cy="2077284"/>
            <a:chOff x="4515210" y="3721867"/>
            <a:chExt cx="91371" cy="2077284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4561637" y="3721867"/>
              <a:ext cx="0" cy="207728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515210" y="4668176"/>
              <a:ext cx="91371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N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959485" y="5798752"/>
            <a:ext cx="7225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What price was paid to parallelize work across more threads?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4652996" y="1491472"/>
          <a:ext cx="201168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1127304500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24965877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3191382182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4120691460"/>
                    </a:ext>
                  </a:extLst>
                </a:gridCol>
              </a:tblGrid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40261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495878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08392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56966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4652996" y="3747962"/>
          <a:ext cx="201168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1127304500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24965877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3191382182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4120691460"/>
                    </a:ext>
                  </a:extLst>
                </a:gridCol>
              </a:tblGrid>
              <a:tr h="12573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40261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495878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08392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56966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2490785" y="3747962"/>
          <a:ext cx="201168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1127304500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24965877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3191382182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4120691460"/>
                    </a:ext>
                  </a:extLst>
                </a:gridCol>
              </a:tblGrid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40261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495878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08392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56966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468016" y="6143182"/>
            <a:ext cx="6207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Thread blocks processing horizontally adjacent output tiles of C redundantly load the same input tile of A</a:t>
            </a:r>
          </a:p>
        </p:txBody>
      </p:sp>
    </p:spTree>
    <p:extLst>
      <p:ext uri="{BB962C8B-B14F-4D97-AF65-F5344CB8AC3E}">
        <p14:creationId xmlns:p14="http://schemas.microsoft.com/office/powerpoint/2010/main" val="60385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4646724" y="1300234"/>
            <a:ext cx="2011680" cy="169277"/>
            <a:chOff x="4648200" y="3521102"/>
            <a:chExt cx="2011680" cy="169277"/>
          </a:xfrm>
        </p:grpSpPr>
        <p:cxnSp>
          <p:nvCxnSpPr>
            <p:cNvPr id="46" name="Straight Arrow Connector 45"/>
            <p:cNvCxnSpPr/>
            <p:nvPr/>
          </p:nvCxnSpPr>
          <p:spPr>
            <a:xfrm rot="16200000">
              <a:off x="5654040" y="2599901"/>
              <a:ext cx="0" cy="201168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617171" y="3521102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25767" y="3719922"/>
            <a:ext cx="91372" cy="2077284"/>
            <a:chOff x="4515210" y="3721867"/>
            <a:chExt cx="91372" cy="2077284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561637" y="3721867"/>
              <a:ext cx="0" cy="207728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515210" y="4668176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N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33452" y="3563372"/>
            <a:ext cx="2011680" cy="169277"/>
            <a:chOff x="4648200" y="3521102"/>
            <a:chExt cx="2011680" cy="169277"/>
          </a:xfrm>
        </p:grpSpPr>
        <p:cxnSp>
          <p:nvCxnSpPr>
            <p:cNvPr id="18" name="Straight Arrow Connector 17"/>
            <p:cNvCxnSpPr/>
            <p:nvPr/>
          </p:nvCxnSpPr>
          <p:spPr>
            <a:xfrm rot="16200000">
              <a:off x="5654040" y="2599901"/>
              <a:ext cx="0" cy="201168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17171" y="3521102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Optimizing Tiled Matrix-Matrix Multiplication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0200" y="2214664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 = A x 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800" y="448939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5600" y="232313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05600" y="448939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525767" y="1469511"/>
            <a:ext cx="91372" cy="2077284"/>
            <a:chOff x="4513483" y="3721867"/>
            <a:chExt cx="91372" cy="2077284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545543" y="3721867"/>
              <a:ext cx="0" cy="207728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513483" y="4668176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484120" y="3563372"/>
            <a:ext cx="2011680" cy="169277"/>
            <a:chOff x="4648200" y="3521102"/>
            <a:chExt cx="2011680" cy="169277"/>
          </a:xfrm>
        </p:grpSpPr>
        <p:cxnSp>
          <p:nvCxnSpPr>
            <p:cNvPr id="26" name="Straight Arrow Connector 25"/>
            <p:cNvCxnSpPr/>
            <p:nvPr/>
          </p:nvCxnSpPr>
          <p:spPr>
            <a:xfrm rot="16200000">
              <a:off x="5654040" y="2599901"/>
              <a:ext cx="0" cy="201168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617171" y="3521102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341719" y="3719922"/>
            <a:ext cx="91371" cy="2077284"/>
            <a:chOff x="4515210" y="3721867"/>
            <a:chExt cx="91371" cy="2077284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4561637" y="3721867"/>
              <a:ext cx="0" cy="207728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515210" y="4668176"/>
              <a:ext cx="91371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N</a:t>
              </a:r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4652996" y="1491472"/>
          <a:ext cx="201168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1127304500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24965877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3191382182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4120691460"/>
                    </a:ext>
                  </a:extLst>
                </a:gridCol>
              </a:tblGrid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40261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495878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08392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56966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4652996" y="3747962"/>
          <a:ext cx="201168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1127304500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24965877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3191382182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4120691460"/>
                    </a:ext>
                  </a:extLst>
                </a:gridCol>
              </a:tblGrid>
              <a:tr h="12573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/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/>
                    </a:p>
                  </a:txBody>
                  <a:tcPr marL="0" marR="0" marT="0" marB="0" vert="vert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/>
                    </a:p>
                  </a:txBody>
                  <a:tcPr marL="0" marR="0" marT="0" marB="0" vert="vert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/>
                    </a:p>
                  </a:txBody>
                  <a:tcPr marL="0" marR="0" marT="0" marB="0" vert="vert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/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/>
                    </a:p>
                  </a:txBody>
                  <a:tcPr marL="0" marR="0" marT="0" marB="0" vert="vert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/>
                    </a:p>
                  </a:txBody>
                  <a:tcPr marL="0" marR="0" marT="0" marB="0" vert="vert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/>
                    </a:p>
                  </a:txBody>
                  <a:tcPr marL="0" marR="0" marT="0" marB="0" vert="vert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/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/>
                    </a:p>
                  </a:txBody>
                  <a:tcPr marL="0" marR="0" marT="0" marB="0" vert="vert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/>
                    </a:p>
                  </a:txBody>
                  <a:tcPr marL="0" marR="0" marT="0" marB="0" vert="vert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/>
                    </a:p>
                  </a:txBody>
                  <a:tcPr marL="0" marR="0" marT="0" marB="0" vert="vert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⇝</a:t>
                      </a:r>
                    </a:p>
                  </a:txBody>
                  <a:tcPr marL="0" marR="0" marT="0" marB="0" vert="vert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/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/>
                    </a:p>
                  </a:txBody>
                  <a:tcPr marL="0" marR="0" marT="0" marB="0" vert="vert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/>
                    </a:p>
                  </a:txBody>
                  <a:tcPr marL="0" marR="0" marT="0" marB="0" vert="vert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b="1" dirty="0"/>
                    </a:p>
                  </a:txBody>
                  <a:tcPr marL="0" marR="0" marT="0" marB="0" vert="vert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40261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495878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08392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56966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0" marR="0" marT="0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2490785" y="3747962"/>
          <a:ext cx="2011680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1127304500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224965877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3191382182"/>
                    </a:ext>
                  </a:extLst>
                </a:gridCol>
                <a:gridCol w="125730">
                  <a:extLst>
                    <a:ext uri="{9D8B030D-6E8A-4147-A177-3AD203B41FA5}">
                      <a16:colId xmlns:a16="http://schemas.microsoft.com/office/drawing/2014/main" val="4120691460"/>
                    </a:ext>
                  </a:extLst>
                </a:gridCol>
              </a:tblGrid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40261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495878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08392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569661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162" marR="41162" marT="20581" marB="2058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181892" y="5972077"/>
            <a:ext cx="6780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Optimization:</a:t>
            </a:r>
            <a:r>
              <a:rPr lang="en-US" sz="2000" dirty="0"/>
              <a:t> Have one thread block process multiple output tiles sequentially and reuse the input tile that it loaded</a:t>
            </a:r>
          </a:p>
        </p:txBody>
      </p:sp>
    </p:spTree>
    <p:extLst>
      <p:ext uri="{BB962C8B-B14F-4D97-AF65-F5344CB8AC3E}">
        <p14:creationId xmlns:p14="http://schemas.microsoft.com/office/powerpoint/2010/main" val="2494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Example: Tiled Matrix-Matrix Multiplication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92511" y="805070"/>
            <a:ext cx="81624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__global__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mm_tiled_coarse_kernel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float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* A, </a:t>
            </a:r>
            <a:r>
              <a:rPr lang="en-US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float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* B, </a:t>
            </a:r>
            <a:r>
              <a:rPr lang="en-US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float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* C, </a:t>
            </a:r>
            <a:r>
              <a:rPr lang="en-US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unsigned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M,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                              </a:t>
            </a:r>
            <a:r>
              <a:rPr lang="en-US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unsigned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N, </a:t>
            </a:r>
            <a:r>
              <a:rPr lang="en-US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unsigned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K) {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__shared__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float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A_s[TILE_DIM][TILE_DIM];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__shared__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float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B_s[TILE_DIM][TILE_DIM];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unsigned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row = </a:t>
            </a:r>
            <a:r>
              <a:rPr lang="en-US" sz="12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blockIdx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.y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*</a:t>
            </a:r>
            <a:r>
              <a:rPr lang="en-US" sz="12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blockDim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.y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+ </a:t>
            </a:r>
            <a:r>
              <a:rPr lang="en-US" sz="12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.y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unsigned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colStart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= </a:t>
            </a:r>
            <a:r>
              <a:rPr lang="en-US" sz="12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blockIdx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*</a:t>
            </a:r>
            <a:r>
              <a:rPr lang="en-US" sz="12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blockDim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*COARSE_FACTOR + </a:t>
            </a:r>
            <a:r>
              <a:rPr lang="en-US" sz="12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float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sum[COARSE_FACTOR];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for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unsigned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c = </a:t>
            </a:r>
            <a:r>
              <a:rPr lang="en-US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0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; c &lt; COARSE_FACTOR; ++c) {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sum[c] = </a:t>
            </a:r>
            <a:r>
              <a:rPr lang="en-US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0.0f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for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unsigned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tile = </a:t>
            </a:r>
            <a:r>
              <a:rPr lang="en-US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0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; tile &lt; N/TILE_DIM; ++tile) {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// Load A tile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A_s[</a:t>
            </a:r>
            <a:r>
              <a:rPr lang="en-US" sz="12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.y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][</a:t>
            </a:r>
            <a:r>
              <a:rPr lang="en-US" sz="12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] = A[row*N + tile*TILE_DIM + </a:t>
            </a:r>
            <a:r>
              <a:rPr lang="en-US" sz="12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];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for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unsigned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c = </a:t>
            </a:r>
            <a:r>
              <a:rPr lang="en-US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0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; c &lt; COARSE_FACTOR; ++c) {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unsigned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col =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colStart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+ c*TILE_DIM;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// Load B tile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B_s[</a:t>
            </a:r>
            <a:r>
              <a:rPr lang="en-US" sz="12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.y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][</a:t>
            </a:r>
            <a:r>
              <a:rPr lang="en-US" sz="12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] = B[(tile*TILE_DIM + </a:t>
            </a:r>
            <a:r>
              <a:rPr lang="en-US" sz="12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.y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)*N + col];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__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syncthreads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sz="1200" dirty="0">
                <a:solidFill>
                  <a:srgbClr val="00BFBF"/>
                </a:solidFill>
                <a:latin typeface="Lucida Console" panose="020B0609040504020204" pitchFamily="49" charset="0"/>
              </a:rPr>
              <a:t>// Compute with tile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for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unsigned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= </a:t>
            </a:r>
            <a:r>
              <a:rPr lang="en-US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0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&lt; TILE_DIM; ++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sum[c] += A_s[</a:t>
            </a:r>
            <a:r>
              <a:rPr lang="en-US" sz="12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.y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][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]*B_s[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][</a:t>
            </a:r>
            <a:r>
              <a:rPr lang="en-US" sz="12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];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}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__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syncthreads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();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for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unsigned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c = </a:t>
            </a:r>
            <a:r>
              <a:rPr lang="en-US" sz="1200" dirty="0">
                <a:solidFill>
                  <a:srgbClr val="BFBF00"/>
                </a:solidFill>
                <a:latin typeface="Lucida Console" panose="020B0609040504020204" pitchFamily="49" charset="0"/>
              </a:rPr>
              <a:t>0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; c &lt; COARSE_FACTOR; ++c) {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>
                <a:solidFill>
                  <a:srgbClr val="00BF00"/>
                </a:solidFill>
                <a:latin typeface="Lucida Console" panose="020B0609040504020204" pitchFamily="49" charset="0"/>
              </a:rPr>
              <a:t>unsigned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col = 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colStart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+ c*TILE_DIM;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C[row*N + col] = sum[c];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  <a:endParaRPr lang="en-US" sz="1200" dirty="0"/>
          </a:p>
        </p:txBody>
      </p:sp>
      <p:sp>
        <p:nvSpPr>
          <p:cNvPr id="34" name="Line Callout 1 (No Border) 33"/>
          <p:cNvSpPr/>
          <p:nvPr/>
        </p:nvSpPr>
        <p:spPr>
          <a:xfrm>
            <a:off x="6318353" y="1977124"/>
            <a:ext cx="3047037" cy="646331"/>
          </a:xfrm>
          <a:prstGeom prst="callout1">
            <a:avLst>
              <a:gd name="adj1" fmla="val 17452"/>
              <a:gd name="adj2" fmla="val 10224"/>
              <a:gd name="adj3" fmla="val 7368"/>
              <a:gd name="adj4" fmla="val -84342"/>
            </a:avLst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Thread responsible for multiple output elements</a:t>
            </a:r>
          </a:p>
        </p:txBody>
      </p:sp>
      <p:sp>
        <p:nvSpPr>
          <p:cNvPr id="35" name="Line Callout 1 (No Border) 34"/>
          <p:cNvSpPr/>
          <p:nvPr/>
        </p:nvSpPr>
        <p:spPr>
          <a:xfrm>
            <a:off x="-119906" y="2853442"/>
            <a:ext cx="1878176" cy="1477328"/>
          </a:xfrm>
          <a:prstGeom prst="callout1">
            <a:avLst>
              <a:gd name="adj1" fmla="val -1046"/>
              <a:gd name="adj2" fmla="val 50025"/>
              <a:gd name="adj3" fmla="val -42391"/>
              <a:gd name="adj4" fmla="val 75295"/>
            </a:avLst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Processing for each output element is serialized with a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coarsening loop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363987" y="3326360"/>
            <a:ext cx="312413" cy="1559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744632" y="4305920"/>
            <a:ext cx="544805" cy="11984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585295" y="6455025"/>
            <a:ext cx="7514434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rgbClr val="00BF00"/>
                </a:solidFill>
                <a:latin typeface="Lucida Console" panose="020B0609040504020204" pitchFamily="49" charset="0"/>
              </a:rPr>
              <a:t>dim3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numBlocks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((N + TILE_DIM - </a:t>
            </a:r>
            <a:r>
              <a:rPr lang="en-US" sz="1100" dirty="0">
                <a:solidFill>
                  <a:srgbClr val="BFBF00"/>
                </a:solidFill>
                <a:latin typeface="Lucida Console" panose="020B0609040504020204" pitchFamily="49" charset="0"/>
              </a:rPr>
              <a:t>1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)/TILE_DIM/COARSE_FACTOR, (N + TILE_DIM - </a:t>
            </a:r>
            <a:r>
              <a:rPr lang="en-US" sz="1100" dirty="0">
                <a:solidFill>
                  <a:srgbClr val="BFBF00"/>
                </a:solidFill>
                <a:latin typeface="Lucida Console" panose="020B0609040504020204" pitchFamily="49" charset="0"/>
              </a:rPr>
              <a:t>1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)/TILE_DIM);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6832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Thread Coarsening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accent5"/>
                </a:solidFill>
              </a:rPr>
              <a:t>Thread coarsening</a:t>
            </a:r>
            <a:r>
              <a:rPr lang="en-US" dirty="0"/>
              <a:t> is an optimization were a thread is assigned multiple units of parallelism to process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i.e., a thread is made more </a:t>
            </a:r>
            <a:r>
              <a:rPr lang="en-US" i="1" dirty="0"/>
              <a:t>coarse-grain</a:t>
            </a:r>
          </a:p>
          <a:p>
            <a:pPr>
              <a:buClr>
                <a:schemeClr val="tx1"/>
              </a:buClr>
            </a:pPr>
            <a:r>
              <a:rPr lang="en-US" dirty="0"/>
              <a:t>Advantages: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Reduces the “price” paid for parallelization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Redundant memory loads in the tiled matrix multiplication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Could be redundant computations in other examples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Could be synchronization overhead or divergence (covered later)</a:t>
            </a:r>
          </a:p>
          <a:p>
            <a:pPr>
              <a:buClr>
                <a:schemeClr val="tx1"/>
              </a:buClr>
            </a:pPr>
            <a:r>
              <a:rPr lang="en-US" dirty="0"/>
              <a:t>Disadvantages: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Underutilizes resources if </a:t>
            </a:r>
            <a:r>
              <a:rPr lang="en-US" i="1" dirty="0"/>
              <a:t>coarsening factor</a:t>
            </a:r>
            <a:r>
              <a:rPr lang="en-US" dirty="0"/>
              <a:t> is too high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Need to retune coarsening factor for each device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More resources per thread which may limit occupancy</a:t>
            </a:r>
          </a:p>
        </p:txBody>
      </p:sp>
    </p:spTree>
    <p:extLst>
      <p:ext uri="{BB962C8B-B14F-4D97-AF65-F5344CB8AC3E}">
        <p14:creationId xmlns:p14="http://schemas.microsoft.com/office/powerpoint/2010/main" val="354290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Checklist of Common Optimizations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256307"/>
              </p:ext>
            </p:extLst>
          </p:nvPr>
        </p:nvGraphicFramePr>
        <p:xfrm>
          <a:off x="138314" y="891350"/>
          <a:ext cx="8867373" cy="1201064"/>
        </p:xfrm>
        <a:graphic>
          <a:graphicData uri="http://schemas.openxmlformats.org/drawingml/2006/table">
            <a:tbl>
              <a:tblPr/>
              <a:tblGrid>
                <a:gridCol w="1454682">
                  <a:extLst>
                    <a:ext uri="{9D8B030D-6E8A-4147-A177-3AD203B41FA5}">
                      <a16:colId xmlns:a16="http://schemas.microsoft.com/office/drawing/2014/main" val="3060810321"/>
                    </a:ext>
                  </a:extLst>
                </a:gridCol>
                <a:gridCol w="1903472">
                  <a:extLst>
                    <a:ext uri="{9D8B030D-6E8A-4147-A177-3AD203B41FA5}">
                      <a16:colId xmlns:a16="http://schemas.microsoft.com/office/drawing/2014/main" val="1681665511"/>
                    </a:ext>
                  </a:extLst>
                </a:gridCol>
                <a:gridCol w="1748712">
                  <a:extLst>
                    <a:ext uri="{9D8B030D-6E8A-4147-A177-3AD203B41FA5}">
                      <a16:colId xmlns:a16="http://schemas.microsoft.com/office/drawing/2014/main" val="727419090"/>
                    </a:ext>
                  </a:extLst>
                </a:gridCol>
                <a:gridCol w="3760507">
                  <a:extLst>
                    <a:ext uri="{9D8B030D-6E8A-4147-A177-3AD203B41FA5}">
                      <a16:colId xmlns:a16="http://schemas.microsoft.com/office/drawing/2014/main" val="1964481601"/>
                    </a:ext>
                  </a:extLst>
                </a:gridCol>
              </a:tblGrid>
              <a:tr h="35656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/>
                        <a:t>Optimization </a:t>
                      </a:r>
                    </a:p>
                  </a:txBody>
                  <a:tcPr marL="28659" marR="28659" marT="14329" marB="14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/>
                        <a:t>Benefit to </a:t>
                      </a:r>
                    </a:p>
                    <a:p>
                      <a:pPr algn="ctr" rtl="0" fontAlgn="base"/>
                      <a:r>
                        <a:rPr lang="en-US" sz="1200" b="1" dirty="0"/>
                        <a:t>Compute Cores </a:t>
                      </a:r>
                    </a:p>
                  </a:txBody>
                  <a:tcPr marL="28659" marR="28659" marT="14329" marB="14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/>
                        <a:t>Benefit to Memory </a:t>
                      </a:r>
                    </a:p>
                  </a:txBody>
                  <a:tcPr marL="28659" marR="28659" marT="14329" marB="14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/>
                        <a:t>Strategies </a:t>
                      </a:r>
                    </a:p>
                  </a:txBody>
                  <a:tcPr marL="28659" marR="28659" marT="14329" marB="14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646945"/>
                  </a:ext>
                </a:extLst>
              </a:tr>
              <a:tr h="80664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/>
                        <a:t>Maximizing occupancy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/>
                        <a:t>More work to hide pipeline latency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/>
                        <a:t>More parallel memory accesses to hide DRAM latency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/>
                        <a:t>Tuning usage of SM resources such as threads per block, shared memory per block, and registers per thread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542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38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Checklist of Common Optimizations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204402"/>
              </p:ext>
            </p:extLst>
          </p:nvPr>
        </p:nvGraphicFramePr>
        <p:xfrm>
          <a:off x="138314" y="891350"/>
          <a:ext cx="8867373" cy="2522094"/>
        </p:xfrm>
        <a:graphic>
          <a:graphicData uri="http://schemas.openxmlformats.org/drawingml/2006/table">
            <a:tbl>
              <a:tblPr/>
              <a:tblGrid>
                <a:gridCol w="1454682">
                  <a:extLst>
                    <a:ext uri="{9D8B030D-6E8A-4147-A177-3AD203B41FA5}">
                      <a16:colId xmlns:a16="http://schemas.microsoft.com/office/drawing/2014/main" val="3060810321"/>
                    </a:ext>
                  </a:extLst>
                </a:gridCol>
                <a:gridCol w="1903472">
                  <a:extLst>
                    <a:ext uri="{9D8B030D-6E8A-4147-A177-3AD203B41FA5}">
                      <a16:colId xmlns:a16="http://schemas.microsoft.com/office/drawing/2014/main" val="1681665511"/>
                    </a:ext>
                  </a:extLst>
                </a:gridCol>
                <a:gridCol w="1748712">
                  <a:extLst>
                    <a:ext uri="{9D8B030D-6E8A-4147-A177-3AD203B41FA5}">
                      <a16:colId xmlns:a16="http://schemas.microsoft.com/office/drawing/2014/main" val="727419090"/>
                    </a:ext>
                  </a:extLst>
                </a:gridCol>
                <a:gridCol w="3760507">
                  <a:extLst>
                    <a:ext uri="{9D8B030D-6E8A-4147-A177-3AD203B41FA5}">
                      <a16:colId xmlns:a16="http://schemas.microsoft.com/office/drawing/2014/main" val="1964481601"/>
                    </a:ext>
                  </a:extLst>
                </a:gridCol>
              </a:tblGrid>
              <a:tr h="35656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/>
                        <a:t>Optimization </a:t>
                      </a:r>
                    </a:p>
                  </a:txBody>
                  <a:tcPr marL="28659" marR="28659" marT="14329" marB="14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/>
                        <a:t>Benefit to </a:t>
                      </a:r>
                    </a:p>
                    <a:p>
                      <a:pPr algn="ctr" rtl="0" fontAlgn="base"/>
                      <a:r>
                        <a:rPr lang="en-US" sz="1200" b="1" dirty="0"/>
                        <a:t>Compute Cores </a:t>
                      </a:r>
                    </a:p>
                  </a:txBody>
                  <a:tcPr marL="28659" marR="28659" marT="14329" marB="14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/>
                        <a:t>Benefit to Memory </a:t>
                      </a:r>
                    </a:p>
                  </a:txBody>
                  <a:tcPr marL="28659" marR="28659" marT="14329" marB="14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/>
                        <a:t>Strategies </a:t>
                      </a:r>
                    </a:p>
                  </a:txBody>
                  <a:tcPr marL="28659" marR="28659" marT="14329" marB="14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646945"/>
                  </a:ext>
                </a:extLst>
              </a:tr>
              <a:tr h="80664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/>
                        <a:t>Maximizing occupancy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/>
                        <a:t>More work to hide pipeline latency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/>
                        <a:t>More parallel memory accesses to hide DRAM latency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/>
                        <a:t>Tuning usage of SM resources such as threads per block, shared memory per block, and registers per thread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542845"/>
                  </a:ext>
                </a:extLst>
              </a:tr>
              <a:tr h="132103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/>
                        <a:t>Enabling coalesced global memory accesses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/>
                        <a:t>Fewer pipeline stalls waiting for global memory accesses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/>
                        <a:t>Less global memory traffic and better utilization of bursts/cache-lines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/>
                        <a:t>Transfer between global memory and shared memory in a coalesced manner and performing un-coalesced accesses in shared memory (e.g., corner turning) </a:t>
                      </a:r>
                    </a:p>
                    <a:p>
                      <a:pPr algn="l" rtl="0" fontAlgn="base"/>
                      <a:r>
                        <a:rPr lang="en-US" sz="1200" dirty="0"/>
                        <a:t> </a:t>
                      </a:r>
                    </a:p>
                    <a:p>
                      <a:pPr algn="l" rtl="0" fontAlgn="base"/>
                      <a:r>
                        <a:rPr lang="en-US" sz="1200" dirty="0"/>
                        <a:t>Rearranging the mapping of threads to data </a:t>
                      </a:r>
                    </a:p>
                    <a:p>
                      <a:pPr algn="l" rtl="0" fontAlgn="base"/>
                      <a:r>
                        <a:rPr lang="en-US" sz="1200" dirty="0"/>
                        <a:t> </a:t>
                      </a:r>
                    </a:p>
                    <a:p>
                      <a:pPr algn="l" rtl="0" fontAlgn="base"/>
                      <a:r>
                        <a:rPr lang="en-US" sz="1200" dirty="0"/>
                        <a:t>Rearranging the layout of the data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992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12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Checklist of Common Optimizations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858859"/>
              </p:ext>
            </p:extLst>
          </p:nvPr>
        </p:nvGraphicFramePr>
        <p:xfrm>
          <a:off x="138314" y="891350"/>
          <a:ext cx="8867373" cy="3264443"/>
        </p:xfrm>
        <a:graphic>
          <a:graphicData uri="http://schemas.openxmlformats.org/drawingml/2006/table">
            <a:tbl>
              <a:tblPr/>
              <a:tblGrid>
                <a:gridCol w="1454682">
                  <a:extLst>
                    <a:ext uri="{9D8B030D-6E8A-4147-A177-3AD203B41FA5}">
                      <a16:colId xmlns:a16="http://schemas.microsoft.com/office/drawing/2014/main" val="3060810321"/>
                    </a:ext>
                  </a:extLst>
                </a:gridCol>
                <a:gridCol w="1903472">
                  <a:extLst>
                    <a:ext uri="{9D8B030D-6E8A-4147-A177-3AD203B41FA5}">
                      <a16:colId xmlns:a16="http://schemas.microsoft.com/office/drawing/2014/main" val="1681665511"/>
                    </a:ext>
                  </a:extLst>
                </a:gridCol>
                <a:gridCol w="1748712">
                  <a:extLst>
                    <a:ext uri="{9D8B030D-6E8A-4147-A177-3AD203B41FA5}">
                      <a16:colId xmlns:a16="http://schemas.microsoft.com/office/drawing/2014/main" val="727419090"/>
                    </a:ext>
                  </a:extLst>
                </a:gridCol>
                <a:gridCol w="3760507">
                  <a:extLst>
                    <a:ext uri="{9D8B030D-6E8A-4147-A177-3AD203B41FA5}">
                      <a16:colId xmlns:a16="http://schemas.microsoft.com/office/drawing/2014/main" val="1964481601"/>
                    </a:ext>
                  </a:extLst>
                </a:gridCol>
              </a:tblGrid>
              <a:tr h="35656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/>
                        <a:t>Optimization </a:t>
                      </a:r>
                    </a:p>
                  </a:txBody>
                  <a:tcPr marL="28659" marR="28659" marT="14329" marB="14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/>
                        <a:t>Benefit to </a:t>
                      </a:r>
                    </a:p>
                    <a:p>
                      <a:pPr algn="ctr" rtl="0" fontAlgn="base"/>
                      <a:r>
                        <a:rPr lang="en-US" sz="1200" b="1" dirty="0"/>
                        <a:t>Compute Cores </a:t>
                      </a:r>
                    </a:p>
                  </a:txBody>
                  <a:tcPr marL="28659" marR="28659" marT="14329" marB="14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/>
                        <a:t>Benefit to Memory </a:t>
                      </a:r>
                    </a:p>
                  </a:txBody>
                  <a:tcPr marL="28659" marR="28659" marT="14329" marB="14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/>
                        <a:t>Strategies </a:t>
                      </a:r>
                    </a:p>
                  </a:txBody>
                  <a:tcPr marL="28659" marR="28659" marT="14329" marB="14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646945"/>
                  </a:ext>
                </a:extLst>
              </a:tr>
              <a:tr h="80664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/>
                        <a:t>Maximizing occupancy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/>
                        <a:t>More work to hide pipeline latency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/>
                        <a:t>More parallel memory accesses to hide DRAM latency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/>
                        <a:t>Tuning usage of SM resources such as threads per block, shared memory per block, and registers per thread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542845"/>
                  </a:ext>
                </a:extLst>
              </a:tr>
              <a:tr h="132103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/>
                        <a:t>Enabling coalesced global memory accesses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/>
                        <a:t>Fewer pipeline stalls waiting for global memory accesses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/>
                        <a:t>Less global memory traffic and better utilization of bursts/cache-lines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Transfer between global memory and shared memory in a coalesced manner and performing un-coalesced accesses in shared memory (e.g., corner turning) </a:t>
                      </a:r>
                    </a:p>
                    <a:p>
                      <a:pPr algn="l" rtl="0" fontAlgn="base"/>
                      <a:r>
                        <a:rPr lang="en-US" sz="1200"/>
                        <a:t> </a:t>
                      </a:r>
                    </a:p>
                    <a:p>
                      <a:pPr algn="l" rtl="0" fontAlgn="base"/>
                      <a:r>
                        <a:rPr lang="en-US" sz="1200"/>
                        <a:t>Rearranging the mapping of threads to data </a:t>
                      </a:r>
                    </a:p>
                    <a:p>
                      <a:pPr algn="l" rtl="0" fontAlgn="base"/>
                      <a:r>
                        <a:rPr lang="en-US" sz="1200"/>
                        <a:t> </a:t>
                      </a:r>
                    </a:p>
                    <a:p>
                      <a:pPr algn="l" rtl="0" fontAlgn="base"/>
                      <a:r>
                        <a:rPr lang="en-US" sz="1200"/>
                        <a:t>Rearranging the layout of the data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992385"/>
                  </a:ext>
                </a:extLst>
              </a:tr>
              <a:tr h="74234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/>
                        <a:t>Minimizing control divergence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/>
                        <a:t>High SIMD efficiency (minimizing idle cores during SIMD execution)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/>
                        <a:t>-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/>
                        <a:t>Rearranging the mapping of threads to work and/or data </a:t>
                      </a:r>
                    </a:p>
                    <a:p>
                      <a:pPr algn="l" rtl="0" fontAlgn="base"/>
                      <a:r>
                        <a:rPr lang="en-US" sz="1200" dirty="0"/>
                        <a:t> </a:t>
                      </a:r>
                    </a:p>
                    <a:p>
                      <a:pPr algn="l" rtl="0" fontAlgn="base"/>
                      <a:r>
                        <a:rPr lang="en-US" sz="1200" dirty="0"/>
                        <a:t>Rearranging the layout of the data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6197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97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Checklist of Common Optimizations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43622"/>
              </p:ext>
            </p:extLst>
          </p:nvPr>
        </p:nvGraphicFramePr>
        <p:xfrm>
          <a:off x="138314" y="891350"/>
          <a:ext cx="8867373" cy="3942493"/>
        </p:xfrm>
        <a:graphic>
          <a:graphicData uri="http://schemas.openxmlformats.org/drawingml/2006/table">
            <a:tbl>
              <a:tblPr/>
              <a:tblGrid>
                <a:gridCol w="1454682">
                  <a:extLst>
                    <a:ext uri="{9D8B030D-6E8A-4147-A177-3AD203B41FA5}">
                      <a16:colId xmlns:a16="http://schemas.microsoft.com/office/drawing/2014/main" val="3060810321"/>
                    </a:ext>
                  </a:extLst>
                </a:gridCol>
                <a:gridCol w="1903472">
                  <a:extLst>
                    <a:ext uri="{9D8B030D-6E8A-4147-A177-3AD203B41FA5}">
                      <a16:colId xmlns:a16="http://schemas.microsoft.com/office/drawing/2014/main" val="1681665511"/>
                    </a:ext>
                  </a:extLst>
                </a:gridCol>
                <a:gridCol w="1748712">
                  <a:extLst>
                    <a:ext uri="{9D8B030D-6E8A-4147-A177-3AD203B41FA5}">
                      <a16:colId xmlns:a16="http://schemas.microsoft.com/office/drawing/2014/main" val="727419090"/>
                    </a:ext>
                  </a:extLst>
                </a:gridCol>
                <a:gridCol w="3760507">
                  <a:extLst>
                    <a:ext uri="{9D8B030D-6E8A-4147-A177-3AD203B41FA5}">
                      <a16:colId xmlns:a16="http://schemas.microsoft.com/office/drawing/2014/main" val="1964481601"/>
                    </a:ext>
                  </a:extLst>
                </a:gridCol>
              </a:tblGrid>
              <a:tr h="35656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/>
                        <a:t>Optimization </a:t>
                      </a:r>
                    </a:p>
                  </a:txBody>
                  <a:tcPr marL="28659" marR="28659" marT="14329" marB="14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/>
                        <a:t>Benefit to </a:t>
                      </a:r>
                    </a:p>
                    <a:p>
                      <a:pPr algn="ctr" rtl="0" fontAlgn="base"/>
                      <a:r>
                        <a:rPr lang="en-US" sz="1200" b="1" dirty="0"/>
                        <a:t>Compute Cores </a:t>
                      </a:r>
                    </a:p>
                  </a:txBody>
                  <a:tcPr marL="28659" marR="28659" marT="14329" marB="14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/>
                        <a:t>Benefit to Memory </a:t>
                      </a:r>
                    </a:p>
                  </a:txBody>
                  <a:tcPr marL="28659" marR="28659" marT="14329" marB="14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/>
                        <a:t>Strategies </a:t>
                      </a:r>
                    </a:p>
                  </a:txBody>
                  <a:tcPr marL="28659" marR="28659" marT="14329" marB="14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646945"/>
                  </a:ext>
                </a:extLst>
              </a:tr>
              <a:tr h="80664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/>
                        <a:t>Maximizing occupancy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/>
                        <a:t>More work to hide pipeline latency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/>
                        <a:t>More parallel memory accesses to hide DRAM latency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/>
                        <a:t>Tuning usage of SM resources such as threads per block, shared memory per block, and registers per thread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542845"/>
                  </a:ext>
                </a:extLst>
              </a:tr>
              <a:tr h="132103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/>
                        <a:t>Enabling coalesced global memory accesses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/>
                        <a:t>Fewer pipeline stalls waiting for global memory accesses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/>
                        <a:t>Less global memory traffic and better utilization of bursts/cache-lines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Transfer between global memory and shared memory in a coalesced manner and performing un-coalesced accesses in shared memory (e.g., corner turning) </a:t>
                      </a:r>
                    </a:p>
                    <a:p>
                      <a:pPr algn="l" rtl="0" fontAlgn="base"/>
                      <a:r>
                        <a:rPr lang="en-US" sz="1200"/>
                        <a:t> </a:t>
                      </a:r>
                    </a:p>
                    <a:p>
                      <a:pPr algn="l" rtl="0" fontAlgn="base"/>
                      <a:r>
                        <a:rPr lang="en-US" sz="1200"/>
                        <a:t>Rearranging the mapping of threads to data </a:t>
                      </a:r>
                    </a:p>
                    <a:p>
                      <a:pPr algn="l" rtl="0" fontAlgn="base"/>
                      <a:r>
                        <a:rPr lang="en-US" sz="1200"/>
                        <a:t> </a:t>
                      </a:r>
                    </a:p>
                    <a:p>
                      <a:pPr algn="l" rtl="0" fontAlgn="base"/>
                      <a:r>
                        <a:rPr lang="en-US" sz="1200"/>
                        <a:t>Rearranging the layout of the data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992385"/>
                  </a:ext>
                </a:extLst>
              </a:tr>
              <a:tr h="74234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/>
                        <a:t>Minimizing control divergence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/>
                        <a:t>High SIMD efficiency (minimizing idle cores during SIMD execution)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/>
                        <a:t>-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Rearranging the mapping of threads to work and/or data </a:t>
                      </a:r>
                    </a:p>
                    <a:p>
                      <a:pPr algn="l" rtl="0" fontAlgn="base"/>
                      <a:r>
                        <a:rPr lang="en-US" sz="1200"/>
                        <a:t> </a:t>
                      </a:r>
                    </a:p>
                    <a:p>
                      <a:pPr algn="l" rtl="0" fontAlgn="base"/>
                      <a:r>
                        <a:rPr lang="en-US" sz="1200"/>
                        <a:t>Rearranging the layout of the data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6197165"/>
                  </a:ext>
                </a:extLst>
              </a:tr>
              <a:tr h="67805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/>
                        <a:t>Tiling of reused data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/>
                        <a:t>Fewer pipeline stalls waiting for global memory accesses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/>
                        <a:t>Less global memory traffic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/>
                        <a:t>Placing data that is reused within a block in shared memory or registers so that it is transferred between global memory and the SM only once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146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24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Checklist of Common Optimizations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318682"/>
              </p:ext>
            </p:extLst>
          </p:nvPr>
        </p:nvGraphicFramePr>
        <p:xfrm>
          <a:off x="138314" y="891350"/>
          <a:ext cx="8867373" cy="4684842"/>
        </p:xfrm>
        <a:graphic>
          <a:graphicData uri="http://schemas.openxmlformats.org/drawingml/2006/table">
            <a:tbl>
              <a:tblPr/>
              <a:tblGrid>
                <a:gridCol w="1454682">
                  <a:extLst>
                    <a:ext uri="{9D8B030D-6E8A-4147-A177-3AD203B41FA5}">
                      <a16:colId xmlns:a16="http://schemas.microsoft.com/office/drawing/2014/main" val="3060810321"/>
                    </a:ext>
                  </a:extLst>
                </a:gridCol>
                <a:gridCol w="1903472">
                  <a:extLst>
                    <a:ext uri="{9D8B030D-6E8A-4147-A177-3AD203B41FA5}">
                      <a16:colId xmlns:a16="http://schemas.microsoft.com/office/drawing/2014/main" val="1681665511"/>
                    </a:ext>
                  </a:extLst>
                </a:gridCol>
                <a:gridCol w="1748712">
                  <a:extLst>
                    <a:ext uri="{9D8B030D-6E8A-4147-A177-3AD203B41FA5}">
                      <a16:colId xmlns:a16="http://schemas.microsoft.com/office/drawing/2014/main" val="727419090"/>
                    </a:ext>
                  </a:extLst>
                </a:gridCol>
                <a:gridCol w="3760507">
                  <a:extLst>
                    <a:ext uri="{9D8B030D-6E8A-4147-A177-3AD203B41FA5}">
                      <a16:colId xmlns:a16="http://schemas.microsoft.com/office/drawing/2014/main" val="1964481601"/>
                    </a:ext>
                  </a:extLst>
                </a:gridCol>
              </a:tblGrid>
              <a:tr h="35656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/>
                        <a:t>Optimization </a:t>
                      </a:r>
                    </a:p>
                  </a:txBody>
                  <a:tcPr marL="28659" marR="28659" marT="14329" marB="14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/>
                        <a:t>Benefit to </a:t>
                      </a:r>
                    </a:p>
                    <a:p>
                      <a:pPr algn="ctr" rtl="0" fontAlgn="base"/>
                      <a:r>
                        <a:rPr lang="en-US" sz="1200" b="1" dirty="0"/>
                        <a:t>Compute Cores </a:t>
                      </a:r>
                    </a:p>
                  </a:txBody>
                  <a:tcPr marL="28659" marR="28659" marT="14329" marB="14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/>
                        <a:t>Benefit to Memory </a:t>
                      </a:r>
                    </a:p>
                  </a:txBody>
                  <a:tcPr marL="28659" marR="28659" marT="14329" marB="14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/>
                        <a:t>Strategies </a:t>
                      </a:r>
                    </a:p>
                  </a:txBody>
                  <a:tcPr marL="28659" marR="28659" marT="14329" marB="14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646945"/>
                  </a:ext>
                </a:extLst>
              </a:tr>
              <a:tr h="80664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/>
                        <a:t>Maximizing occupancy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/>
                        <a:t>More work to hide pipeline latency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/>
                        <a:t>More parallel memory accesses to hide DRAM latency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/>
                        <a:t>Tuning usage of SM resources such as threads per block, shared memory per block, and registers per thread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542845"/>
                  </a:ext>
                </a:extLst>
              </a:tr>
              <a:tr h="132103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/>
                        <a:t>Enabling coalesced global memory accesses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/>
                        <a:t>Fewer pipeline stalls waiting for global memory accesses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/>
                        <a:t>Less global memory traffic and better utilization of bursts/cache-lines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Transfer between global memory and shared memory in a coalesced manner and performing un-coalesced accesses in shared memory (e.g., corner turning) </a:t>
                      </a:r>
                    </a:p>
                    <a:p>
                      <a:pPr algn="l" rtl="0" fontAlgn="base"/>
                      <a:r>
                        <a:rPr lang="en-US" sz="1200"/>
                        <a:t> </a:t>
                      </a:r>
                    </a:p>
                    <a:p>
                      <a:pPr algn="l" rtl="0" fontAlgn="base"/>
                      <a:r>
                        <a:rPr lang="en-US" sz="1200"/>
                        <a:t>Rearranging the mapping of threads to data </a:t>
                      </a:r>
                    </a:p>
                    <a:p>
                      <a:pPr algn="l" rtl="0" fontAlgn="base"/>
                      <a:r>
                        <a:rPr lang="en-US" sz="1200"/>
                        <a:t> </a:t>
                      </a:r>
                    </a:p>
                    <a:p>
                      <a:pPr algn="l" rtl="0" fontAlgn="base"/>
                      <a:r>
                        <a:rPr lang="en-US" sz="1200"/>
                        <a:t>Rearranging the layout of the data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992385"/>
                  </a:ext>
                </a:extLst>
              </a:tr>
              <a:tr h="74234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/>
                        <a:t>Minimizing control divergence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/>
                        <a:t>High SIMD efficiency (minimizing idle cores during SIMD execution)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/>
                        <a:t>-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Rearranging the mapping of threads to work and/or data </a:t>
                      </a:r>
                    </a:p>
                    <a:p>
                      <a:pPr algn="l" rtl="0" fontAlgn="base"/>
                      <a:r>
                        <a:rPr lang="en-US" sz="1200"/>
                        <a:t> </a:t>
                      </a:r>
                    </a:p>
                    <a:p>
                      <a:pPr algn="l" rtl="0" fontAlgn="base"/>
                      <a:r>
                        <a:rPr lang="en-US" sz="1200"/>
                        <a:t>Rearranging the layout of the data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6197165"/>
                  </a:ext>
                </a:extLst>
              </a:tr>
              <a:tr h="67805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/>
                        <a:t>Tiling of reused data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/>
                        <a:t>Fewer pipeline stalls waiting for global memory accesses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/>
                        <a:t>Less global memory traffic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Placing data that is reused within a block in shared memory or registers so that it is transferred between global memory and the SM only once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146382"/>
                  </a:ext>
                </a:extLst>
              </a:tr>
              <a:tr h="74234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/>
                        <a:t>Privatization </a:t>
                      </a:r>
                    </a:p>
                    <a:p>
                      <a:pPr algn="ctr" rtl="0" fontAlgn="base"/>
                      <a:r>
                        <a:rPr lang="en-US" sz="1200" dirty="0"/>
                        <a:t>(covered later)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/>
                        <a:t>Fewer pipeline stalls waiting for atomic updates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/>
                        <a:t>Less contention and serialization of atomic updates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/>
                        <a:t>Applying partial updates to a private copy of the data then updating the universal copy when done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963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55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Checklist of Common Optimizations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38314" y="891350"/>
          <a:ext cx="8867373" cy="5362892"/>
        </p:xfrm>
        <a:graphic>
          <a:graphicData uri="http://schemas.openxmlformats.org/drawingml/2006/table">
            <a:tbl>
              <a:tblPr/>
              <a:tblGrid>
                <a:gridCol w="1454682">
                  <a:extLst>
                    <a:ext uri="{9D8B030D-6E8A-4147-A177-3AD203B41FA5}">
                      <a16:colId xmlns:a16="http://schemas.microsoft.com/office/drawing/2014/main" val="3060810321"/>
                    </a:ext>
                  </a:extLst>
                </a:gridCol>
                <a:gridCol w="1903472">
                  <a:extLst>
                    <a:ext uri="{9D8B030D-6E8A-4147-A177-3AD203B41FA5}">
                      <a16:colId xmlns:a16="http://schemas.microsoft.com/office/drawing/2014/main" val="1681665511"/>
                    </a:ext>
                  </a:extLst>
                </a:gridCol>
                <a:gridCol w="1748712">
                  <a:extLst>
                    <a:ext uri="{9D8B030D-6E8A-4147-A177-3AD203B41FA5}">
                      <a16:colId xmlns:a16="http://schemas.microsoft.com/office/drawing/2014/main" val="727419090"/>
                    </a:ext>
                  </a:extLst>
                </a:gridCol>
                <a:gridCol w="3760507">
                  <a:extLst>
                    <a:ext uri="{9D8B030D-6E8A-4147-A177-3AD203B41FA5}">
                      <a16:colId xmlns:a16="http://schemas.microsoft.com/office/drawing/2014/main" val="1964481601"/>
                    </a:ext>
                  </a:extLst>
                </a:gridCol>
              </a:tblGrid>
              <a:tr h="35656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/>
                        <a:t>Optimization </a:t>
                      </a:r>
                    </a:p>
                  </a:txBody>
                  <a:tcPr marL="28659" marR="28659" marT="14329" marB="14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/>
                        <a:t>Benefit to </a:t>
                      </a:r>
                    </a:p>
                    <a:p>
                      <a:pPr algn="ctr" rtl="0" fontAlgn="base"/>
                      <a:r>
                        <a:rPr lang="en-US" sz="1200" b="1" dirty="0"/>
                        <a:t>Compute Cores </a:t>
                      </a:r>
                    </a:p>
                  </a:txBody>
                  <a:tcPr marL="28659" marR="28659" marT="14329" marB="14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/>
                        <a:t>Benefit to Memory </a:t>
                      </a:r>
                    </a:p>
                  </a:txBody>
                  <a:tcPr marL="28659" marR="28659" marT="14329" marB="14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b="1" dirty="0"/>
                        <a:t>Strategies </a:t>
                      </a:r>
                    </a:p>
                  </a:txBody>
                  <a:tcPr marL="28659" marR="28659" marT="14329" marB="14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646945"/>
                  </a:ext>
                </a:extLst>
              </a:tr>
              <a:tr h="80664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/>
                        <a:t>Maximizing occupancy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/>
                        <a:t>More work to hide pipeline latency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/>
                        <a:t>More parallel memory accesses to hide DRAM latency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/>
                        <a:t>Tuning usage of SM resources such as threads per block, shared memory per block, and registers per thread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542845"/>
                  </a:ext>
                </a:extLst>
              </a:tr>
              <a:tr h="132103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/>
                        <a:t>Enabling coalesced global memory accesses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/>
                        <a:t>Fewer pipeline stalls waiting for global memory accesses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/>
                        <a:t>Less global memory traffic and better utilization of bursts/cache-lines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Transfer between global memory and shared memory in a coalesced manner and performing un-coalesced accesses in shared memory (e.g., corner turning) </a:t>
                      </a:r>
                    </a:p>
                    <a:p>
                      <a:pPr algn="l" rtl="0" fontAlgn="base"/>
                      <a:r>
                        <a:rPr lang="en-US" sz="1200"/>
                        <a:t> </a:t>
                      </a:r>
                    </a:p>
                    <a:p>
                      <a:pPr algn="l" rtl="0" fontAlgn="base"/>
                      <a:r>
                        <a:rPr lang="en-US" sz="1200"/>
                        <a:t>Rearranging the mapping of threads to data </a:t>
                      </a:r>
                    </a:p>
                    <a:p>
                      <a:pPr algn="l" rtl="0" fontAlgn="base"/>
                      <a:r>
                        <a:rPr lang="en-US" sz="1200"/>
                        <a:t> </a:t>
                      </a:r>
                    </a:p>
                    <a:p>
                      <a:pPr algn="l" rtl="0" fontAlgn="base"/>
                      <a:r>
                        <a:rPr lang="en-US" sz="1200"/>
                        <a:t>Rearranging the layout of the data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992385"/>
                  </a:ext>
                </a:extLst>
              </a:tr>
              <a:tr h="74234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/>
                        <a:t>Minimizing control divergence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/>
                        <a:t>High SIMD efficiency (minimizing idle cores during SIMD execution)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/>
                        <a:t>-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Rearranging the mapping of threads to work and/or data </a:t>
                      </a:r>
                    </a:p>
                    <a:p>
                      <a:pPr algn="l" rtl="0" fontAlgn="base"/>
                      <a:r>
                        <a:rPr lang="en-US" sz="1200"/>
                        <a:t> </a:t>
                      </a:r>
                    </a:p>
                    <a:p>
                      <a:pPr algn="l" rtl="0" fontAlgn="base"/>
                      <a:r>
                        <a:rPr lang="en-US" sz="1200"/>
                        <a:t>Rearranging the layout of the data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6197165"/>
                  </a:ext>
                </a:extLst>
              </a:tr>
              <a:tr h="67805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/>
                        <a:t>Tiling of reused data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/>
                        <a:t>Fewer pipeline stalls waiting for global memory accesses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/>
                        <a:t>Less global memory traffic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Placing data that is reused within a block in shared memory or registers so that it is transferred between global memory and the SM only once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146382"/>
                  </a:ext>
                </a:extLst>
              </a:tr>
              <a:tr h="74234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/>
                        <a:t>Privatization </a:t>
                      </a:r>
                    </a:p>
                    <a:p>
                      <a:pPr algn="ctr" rtl="0" fontAlgn="base"/>
                      <a:r>
                        <a:rPr lang="en-US" sz="1200" dirty="0"/>
                        <a:t>(covered later)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/>
                        <a:t>Fewer pipeline stalls waiting for atomic updates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/>
                        <a:t>Less contention and serialization of atomic updates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Applying partial updates to a private copy of the data then updating the universal copy when done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963097"/>
                  </a:ext>
                </a:extLst>
              </a:tr>
              <a:tr h="67805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/>
                        <a:t>Thread coarsening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/>
                        <a:t>Less redundant work, divergence,  or synchronization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/>
                        <a:t>Less redundant global memory traffic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/>
                        <a:t>Assigning multiple units of parallelism to each thread in order to reduce the “price of parallelism” when it is incurred unnecessarily </a:t>
                      </a:r>
                    </a:p>
                  </a:txBody>
                  <a:tcPr marL="28659" marR="28659" marT="14329" marB="14329" anchor="ctr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870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99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DRAM Cell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796431" y="2202951"/>
            <a:ext cx="1993104" cy="1832388"/>
            <a:chOff x="5770739" y="2202951"/>
            <a:chExt cx="1993104" cy="183238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907899" y="3177454"/>
              <a:ext cx="49496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Isosceles Triangle 6"/>
            <p:cNvSpPr/>
            <p:nvPr/>
          </p:nvSpPr>
          <p:spPr>
            <a:xfrm rot="5400000">
              <a:off x="6354386" y="2986867"/>
              <a:ext cx="484800" cy="387837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6790704" y="3180782"/>
              <a:ext cx="18798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7" idx="1"/>
            </p:cNvCxnSpPr>
            <p:nvPr/>
          </p:nvCxnSpPr>
          <p:spPr>
            <a:xfrm flipV="1">
              <a:off x="6596785" y="2527733"/>
              <a:ext cx="0" cy="531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186525" y="2202951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Enable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58814" y="2992788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In/Out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907899" y="3177454"/>
              <a:ext cx="0" cy="365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07899" y="3606714"/>
              <a:ext cx="0" cy="365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5907899" y="3402879"/>
              <a:ext cx="0" cy="2743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5907899" y="3469554"/>
              <a:ext cx="0" cy="2743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5793599" y="3968664"/>
              <a:ext cx="228600" cy="66675"/>
              <a:chOff x="6360160" y="3968664"/>
              <a:chExt cx="228600" cy="66675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rot="5400000">
                <a:off x="6474460" y="3854364"/>
                <a:ext cx="0" cy="228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5400000">
                <a:off x="6474460" y="3966759"/>
                <a:ext cx="0" cy="1371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5400000">
                <a:off x="6474460" y="3910562"/>
                <a:ext cx="0" cy="1828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Box 20"/>
          <p:cNvSpPr txBox="1"/>
          <p:nvPr/>
        </p:nvSpPr>
        <p:spPr>
          <a:xfrm>
            <a:off x="548640" y="4865614"/>
            <a:ext cx="804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DRAM cell consists of a capacitance that stores a charge and a three-state device (single transistor) that allows data to be read/written (capacitor discharge/charged)</a:t>
            </a:r>
          </a:p>
        </p:txBody>
      </p:sp>
    </p:spTree>
    <p:extLst>
      <p:ext uri="{BB962C8B-B14F-4D97-AF65-F5344CB8AC3E}">
        <p14:creationId xmlns:p14="http://schemas.microsoft.com/office/powerpoint/2010/main" val="26025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Tensions Between Optimizations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Maximizing occupancy</a:t>
            </a:r>
          </a:p>
          <a:p>
            <a:pPr lvl="1"/>
            <a:r>
              <a:rPr lang="en-US" dirty="0"/>
              <a:t>Maximizing occupancy hides pipeline latency, but too many threads may compete for the cache, evicting each others’ data (</a:t>
            </a:r>
            <a:r>
              <a:rPr lang="en-US" i="1" dirty="0"/>
              <a:t>thrashing</a:t>
            </a:r>
            <a:r>
              <a:rPr lang="en-US" dirty="0"/>
              <a:t> the cache)</a:t>
            </a:r>
          </a:p>
          <a:p>
            <a:endParaRPr lang="en-US" dirty="0"/>
          </a:p>
          <a:p>
            <a:r>
              <a:rPr lang="en-US" dirty="0"/>
              <a:t>Shared memory tiling</a:t>
            </a:r>
          </a:p>
          <a:p>
            <a:pPr lvl="1"/>
            <a:r>
              <a:rPr lang="en-US" dirty="0"/>
              <a:t>Using more shared memory enables more data reuse, but may limit occupancy</a:t>
            </a:r>
          </a:p>
          <a:p>
            <a:endParaRPr lang="en-US" dirty="0"/>
          </a:p>
          <a:p>
            <a:r>
              <a:rPr lang="en-US" dirty="0"/>
              <a:t>Thread coarsening</a:t>
            </a:r>
          </a:p>
          <a:p>
            <a:pPr lvl="1"/>
            <a:r>
              <a:rPr lang="en-US" dirty="0"/>
              <a:t>Coarsening reduces parallelization overhead, but requires more resources per thread which may limit occupancy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28157" y="4807037"/>
            <a:ext cx="4287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Need to find the sweet spot that achieves the best compromise</a:t>
            </a:r>
          </a:p>
        </p:txBody>
      </p:sp>
    </p:spTree>
    <p:extLst>
      <p:ext uri="{BB962C8B-B14F-4D97-AF65-F5344CB8AC3E}">
        <p14:creationId xmlns:p14="http://schemas.microsoft.com/office/powerpoint/2010/main" val="63472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Know Your Application’s Bottleneck!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The constraint that limits the performance of an application on a device is called a </a:t>
            </a:r>
            <a:r>
              <a:rPr lang="en-US" b="1" dirty="0">
                <a:solidFill>
                  <a:schemeClr val="accent5"/>
                </a:solidFill>
              </a:rPr>
              <a:t>bottleneck</a:t>
            </a:r>
          </a:p>
          <a:p>
            <a:endParaRPr lang="en-US" dirty="0"/>
          </a:p>
          <a:p>
            <a:r>
              <a:rPr lang="en-US" dirty="0"/>
              <a:t>The bottleneck depends on the application as well as the device itself</a:t>
            </a:r>
          </a:p>
          <a:p>
            <a:endParaRPr lang="en-US" dirty="0"/>
          </a:p>
          <a:p>
            <a:r>
              <a:rPr lang="en-US" dirty="0"/>
              <a:t>Optimizations trade one resource for another to alleviate the bottleneck</a:t>
            </a:r>
          </a:p>
          <a:p>
            <a:endParaRPr lang="en-US" dirty="0"/>
          </a:p>
          <a:p>
            <a:r>
              <a:rPr lang="en-US" dirty="0"/>
              <a:t>Make sure to properly diagnose your application’s bottleneck before applying optimizations</a:t>
            </a:r>
          </a:p>
          <a:p>
            <a:pPr lvl="1"/>
            <a:r>
              <a:rPr lang="en-US" dirty="0"/>
              <a:t>Otherwise, you may be optimizing for the wrong resource</a:t>
            </a:r>
          </a:p>
        </p:txBody>
      </p:sp>
    </p:spTree>
    <p:extLst>
      <p:ext uri="{BB962C8B-B14F-4D97-AF65-F5344CB8AC3E}">
        <p14:creationId xmlns:p14="http://schemas.microsoft.com/office/powerpoint/2010/main" val="271023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Wen-</a:t>
            </a:r>
            <a:r>
              <a:rPr lang="en-US" dirty="0" err="1"/>
              <a:t>mei</a:t>
            </a:r>
            <a:r>
              <a:rPr lang="en-US" dirty="0"/>
              <a:t> W. </a:t>
            </a:r>
            <a:r>
              <a:rPr lang="en-US" dirty="0" err="1"/>
              <a:t>Hwu</a:t>
            </a:r>
            <a:r>
              <a:rPr lang="en-US" dirty="0"/>
              <a:t>, David B. Kirk, and Izzat El Hajj. </a:t>
            </a:r>
            <a:r>
              <a:rPr lang="en-US" i="1" dirty="0"/>
              <a:t>Programming Massively Parallel Processors: A Hands-on Approach</a:t>
            </a:r>
            <a:r>
              <a:rPr lang="en-US" dirty="0"/>
              <a:t>. Morgan Kaufmann, 2022.</a:t>
            </a:r>
          </a:p>
        </p:txBody>
      </p:sp>
    </p:spTree>
    <p:extLst>
      <p:ext uri="{BB962C8B-B14F-4D97-AF65-F5344CB8AC3E}">
        <p14:creationId xmlns:p14="http://schemas.microsoft.com/office/powerpoint/2010/main" val="304906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DRAM Array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409433" y="1433265"/>
            <a:ext cx="1409556" cy="4937760"/>
            <a:chOff x="3409433" y="1422885"/>
            <a:chExt cx="1409556" cy="4937760"/>
          </a:xfrm>
        </p:grpSpPr>
        <p:cxnSp>
          <p:nvCxnSpPr>
            <p:cNvPr id="19" name="Straight Connector 18"/>
            <p:cNvCxnSpPr/>
            <p:nvPr/>
          </p:nvCxnSpPr>
          <p:spPr>
            <a:xfrm flipH="1">
              <a:off x="4795670" y="1422885"/>
              <a:ext cx="0" cy="4937760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3409433" y="1555664"/>
              <a:ext cx="1409556" cy="1507606"/>
              <a:chOff x="3810133" y="1811040"/>
              <a:chExt cx="1409556" cy="1507606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3947293" y="2460761"/>
                <a:ext cx="49496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" name="Isosceles Triangle 3"/>
              <p:cNvSpPr/>
              <p:nvPr/>
            </p:nvSpPr>
            <p:spPr>
              <a:xfrm rot="5400000">
                <a:off x="4393780" y="2270174"/>
                <a:ext cx="484800" cy="387837"/>
              </a:xfrm>
              <a:prstGeom prst="triangl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 flipH="1">
                <a:off x="4830097" y="2464089"/>
                <a:ext cx="3657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>
                <a:stCxn id="4" idx="1"/>
              </p:cNvCxnSpPr>
              <p:nvPr/>
            </p:nvCxnSpPr>
            <p:spPr>
              <a:xfrm flipV="1">
                <a:off x="4636179" y="1811040"/>
                <a:ext cx="0" cy="5318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47293" y="2460761"/>
                <a:ext cx="0" cy="3657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947293" y="2890021"/>
                <a:ext cx="0" cy="3657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>
                <a:off x="3947293" y="2686186"/>
                <a:ext cx="0" cy="2743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>
                <a:off x="3947293" y="2752861"/>
                <a:ext cx="0" cy="2743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" name="Group 12"/>
              <p:cNvGrpSpPr/>
              <p:nvPr/>
            </p:nvGrpSpPr>
            <p:grpSpPr>
              <a:xfrm>
                <a:off x="3832993" y="3251971"/>
                <a:ext cx="228600" cy="66675"/>
                <a:chOff x="6360160" y="3968664"/>
                <a:chExt cx="228600" cy="66675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 rot="5400000">
                  <a:off x="6474460" y="3854364"/>
                  <a:ext cx="0" cy="228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rot="5400000">
                  <a:off x="6474460" y="3966759"/>
                  <a:ext cx="0" cy="137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rot="5400000">
                  <a:off x="6474460" y="3910562"/>
                  <a:ext cx="0" cy="1828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Oval 19"/>
              <p:cNvSpPr/>
              <p:nvPr/>
            </p:nvSpPr>
            <p:spPr>
              <a:xfrm>
                <a:off x="5164825" y="2432643"/>
                <a:ext cx="54864" cy="5606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3409433" y="2610649"/>
              <a:ext cx="1409556" cy="1507606"/>
              <a:chOff x="3810133" y="1811040"/>
              <a:chExt cx="1409556" cy="1507606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3947293" y="2460761"/>
                <a:ext cx="49496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Isosceles Triangle 32"/>
              <p:cNvSpPr/>
              <p:nvPr/>
            </p:nvSpPr>
            <p:spPr>
              <a:xfrm rot="5400000">
                <a:off x="4393780" y="2270174"/>
                <a:ext cx="484800" cy="387837"/>
              </a:xfrm>
              <a:prstGeom prst="triangl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 flipH="1">
                <a:off x="4830097" y="2464089"/>
                <a:ext cx="3657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33" idx="1"/>
              </p:cNvCxnSpPr>
              <p:nvPr/>
            </p:nvCxnSpPr>
            <p:spPr>
              <a:xfrm flipV="1">
                <a:off x="4636179" y="1811040"/>
                <a:ext cx="0" cy="5318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947293" y="2460761"/>
                <a:ext cx="0" cy="3657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947293" y="2890021"/>
                <a:ext cx="0" cy="3657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rot="5400000">
                <a:off x="3947293" y="2686186"/>
                <a:ext cx="0" cy="2743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>
                <a:off x="3947293" y="2752861"/>
                <a:ext cx="0" cy="2743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0" name="Group 39"/>
              <p:cNvGrpSpPr/>
              <p:nvPr/>
            </p:nvGrpSpPr>
            <p:grpSpPr>
              <a:xfrm>
                <a:off x="3832993" y="3251971"/>
                <a:ext cx="228600" cy="66675"/>
                <a:chOff x="6360160" y="3968664"/>
                <a:chExt cx="228600" cy="66675"/>
              </a:xfrm>
            </p:grpSpPr>
            <p:cxnSp>
              <p:nvCxnSpPr>
                <p:cNvPr id="42" name="Straight Connector 41"/>
                <p:cNvCxnSpPr/>
                <p:nvPr/>
              </p:nvCxnSpPr>
              <p:spPr>
                <a:xfrm rot="5400000">
                  <a:off x="6474460" y="3854364"/>
                  <a:ext cx="0" cy="228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rot="5400000">
                  <a:off x="6474460" y="3966759"/>
                  <a:ext cx="0" cy="137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rot="5400000">
                  <a:off x="6474460" y="3910562"/>
                  <a:ext cx="0" cy="1828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Oval 40"/>
              <p:cNvSpPr/>
              <p:nvPr/>
            </p:nvSpPr>
            <p:spPr>
              <a:xfrm>
                <a:off x="5164825" y="2432643"/>
                <a:ext cx="54864" cy="5606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3409433" y="4588285"/>
              <a:ext cx="1409556" cy="1507606"/>
              <a:chOff x="3810133" y="1811040"/>
              <a:chExt cx="1409556" cy="1507606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3947293" y="2460761"/>
                <a:ext cx="49496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Isosceles Triangle 46"/>
              <p:cNvSpPr/>
              <p:nvPr/>
            </p:nvSpPr>
            <p:spPr>
              <a:xfrm rot="5400000">
                <a:off x="4393780" y="2270174"/>
                <a:ext cx="484800" cy="387837"/>
              </a:xfrm>
              <a:prstGeom prst="triangl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 flipH="1">
                <a:off x="4830097" y="2464089"/>
                <a:ext cx="3657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7" idx="1"/>
              </p:cNvCxnSpPr>
              <p:nvPr/>
            </p:nvCxnSpPr>
            <p:spPr>
              <a:xfrm flipV="1">
                <a:off x="4636179" y="1811040"/>
                <a:ext cx="0" cy="5318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947293" y="2460761"/>
                <a:ext cx="0" cy="3657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947293" y="2890021"/>
                <a:ext cx="0" cy="3657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>
                <a:off x="3947293" y="2686186"/>
                <a:ext cx="0" cy="2743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>
                <a:off x="3947293" y="2752861"/>
                <a:ext cx="0" cy="2743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4" name="Group 53"/>
              <p:cNvGrpSpPr/>
              <p:nvPr/>
            </p:nvGrpSpPr>
            <p:grpSpPr>
              <a:xfrm>
                <a:off x="3832993" y="3251971"/>
                <a:ext cx="228600" cy="66675"/>
                <a:chOff x="6360160" y="3968664"/>
                <a:chExt cx="228600" cy="66675"/>
              </a:xfrm>
            </p:grpSpPr>
            <p:cxnSp>
              <p:nvCxnSpPr>
                <p:cNvPr id="56" name="Straight Connector 55"/>
                <p:cNvCxnSpPr/>
                <p:nvPr/>
              </p:nvCxnSpPr>
              <p:spPr>
                <a:xfrm rot="5400000">
                  <a:off x="6474460" y="3854364"/>
                  <a:ext cx="0" cy="228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rot="5400000">
                  <a:off x="6474460" y="3966759"/>
                  <a:ext cx="0" cy="137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rot="5400000">
                  <a:off x="6474460" y="3910562"/>
                  <a:ext cx="0" cy="1828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Oval 54"/>
              <p:cNvSpPr/>
              <p:nvPr/>
            </p:nvSpPr>
            <p:spPr>
              <a:xfrm>
                <a:off x="5164825" y="2432643"/>
                <a:ext cx="54864" cy="5606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4066275" y="4090796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…</a:t>
              </a:r>
            </a:p>
          </p:txBody>
        </p:sp>
      </p:grpSp>
      <p:sp>
        <p:nvSpPr>
          <p:cNvPr id="60" name="Arc 59"/>
          <p:cNvSpPr/>
          <p:nvPr/>
        </p:nvSpPr>
        <p:spPr>
          <a:xfrm>
            <a:off x="3665870" y="3320522"/>
            <a:ext cx="1011791" cy="1391696"/>
          </a:xfrm>
          <a:prstGeom prst="arc">
            <a:avLst>
              <a:gd name="adj1" fmla="val 10960338"/>
              <a:gd name="adj2" fmla="val 0"/>
            </a:avLst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5830416" y="1433265"/>
            <a:ext cx="1409556" cy="4937760"/>
            <a:chOff x="3409433" y="1422885"/>
            <a:chExt cx="1409556" cy="4937760"/>
          </a:xfrm>
        </p:grpSpPr>
        <p:cxnSp>
          <p:nvCxnSpPr>
            <p:cNvPr id="63" name="Straight Connector 62"/>
            <p:cNvCxnSpPr/>
            <p:nvPr/>
          </p:nvCxnSpPr>
          <p:spPr>
            <a:xfrm flipH="1">
              <a:off x="4795670" y="1422885"/>
              <a:ext cx="0" cy="4937760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3409433" y="1555664"/>
              <a:ext cx="1409556" cy="1507606"/>
              <a:chOff x="3810133" y="1811040"/>
              <a:chExt cx="1409556" cy="1507606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>
                <a:off x="3947293" y="2460761"/>
                <a:ext cx="49496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5" name="Isosceles Triangle 94"/>
              <p:cNvSpPr/>
              <p:nvPr/>
            </p:nvSpPr>
            <p:spPr>
              <a:xfrm rot="5400000">
                <a:off x="4393780" y="2270174"/>
                <a:ext cx="484800" cy="387837"/>
              </a:xfrm>
              <a:prstGeom prst="triangl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6" name="Straight Connector 95"/>
              <p:cNvCxnSpPr/>
              <p:nvPr/>
            </p:nvCxnSpPr>
            <p:spPr>
              <a:xfrm flipH="1">
                <a:off x="4830097" y="2464089"/>
                <a:ext cx="3657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95" idx="1"/>
              </p:cNvCxnSpPr>
              <p:nvPr/>
            </p:nvCxnSpPr>
            <p:spPr>
              <a:xfrm flipV="1">
                <a:off x="4636179" y="1811040"/>
                <a:ext cx="0" cy="5318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3947293" y="2460761"/>
                <a:ext cx="0" cy="3657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3947293" y="2890021"/>
                <a:ext cx="0" cy="3657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rot="5400000">
                <a:off x="3947293" y="2686186"/>
                <a:ext cx="0" cy="2743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rot="5400000">
                <a:off x="3947293" y="2752861"/>
                <a:ext cx="0" cy="2743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2" name="Group 101"/>
              <p:cNvGrpSpPr/>
              <p:nvPr/>
            </p:nvGrpSpPr>
            <p:grpSpPr>
              <a:xfrm>
                <a:off x="3832993" y="3251971"/>
                <a:ext cx="228600" cy="66675"/>
                <a:chOff x="6360160" y="3968664"/>
                <a:chExt cx="228600" cy="66675"/>
              </a:xfrm>
            </p:grpSpPr>
            <p:cxnSp>
              <p:nvCxnSpPr>
                <p:cNvPr id="104" name="Straight Connector 103"/>
                <p:cNvCxnSpPr/>
                <p:nvPr/>
              </p:nvCxnSpPr>
              <p:spPr>
                <a:xfrm rot="5400000">
                  <a:off x="6474460" y="3854364"/>
                  <a:ext cx="0" cy="228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 rot="5400000">
                  <a:off x="6474460" y="3966759"/>
                  <a:ext cx="0" cy="137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 rot="5400000">
                  <a:off x="6474460" y="3910562"/>
                  <a:ext cx="0" cy="1828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" name="Oval 102"/>
              <p:cNvSpPr/>
              <p:nvPr/>
            </p:nvSpPr>
            <p:spPr>
              <a:xfrm>
                <a:off x="5164825" y="2432643"/>
                <a:ext cx="54864" cy="5606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3409433" y="2610649"/>
              <a:ext cx="1409556" cy="1507606"/>
              <a:chOff x="3810133" y="1811040"/>
              <a:chExt cx="1409556" cy="1507606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>
                <a:off x="3947293" y="2460761"/>
                <a:ext cx="49496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Isosceles Triangle 81"/>
              <p:cNvSpPr/>
              <p:nvPr/>
            </p:nvSpPr>
            <p:spPr>
              <a:xfrm rot="5400000">
                <a:off x="4393780" y="2270174"/>
                <a:ext cx="484800" cy="387837"/>
              </a:xfrm>
              <a:prstGeom prst="triangl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 flipH="1">
                <a:off x="4830097" y="2464089"/>
                <a:ext cx="3657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stCxn id="82" idx="1"/>
              </p:cNvCxnSpPr>
              <p:nvPr/>
            </p:nvCxnSpPr>
            <p:spPr>
              <a:xfrm flipV="1">
                <a:off x="4636179" y="1811040"/>
                <a:ext cx="0" cy="5318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3947293" y="2460761"/>
                <a:ext cx="0" cy="3657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3947293" y="2890021"/>
                <a:ext cx="0" cy="3657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5400000">
                <a:off x="3947293" y="2686186"/>
                <a:ext cx="0" cy="2743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5400000">
                <a:off x="3947293" y="2752861"/>
                <a:ext cx="0" cy="2743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9" name="Group 88"/>
              <p:cNvGrpSpPr/>
              <p:nvPr/>
            </p:nvGrpSpPr>
            <p:grpSpPr>
              <a:xfrm>
                <a:off x="3832993" y="3251971"/>
                <a:ext cx="228600" cy="66675"/>
                <a:chOff x="6360160" y="3968664"/>
                <a:chExt cx="228600" cy="66675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 rot="5400000">
                  <a:off x="6474460" y="3854364"/>
                  <a:ext cx="0" cy="228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rot="5400000">
                  <a:off x="6474460" y="3966759"/>
                  <a:ext cx="0" cy="137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rot="5400000">
                  <a:off x="6474460" y="3910562"/>
                  <a:ext cx="0" cy="1828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Oval 89"/>
              <p:cNvSpPr/>
              <p:nvPr/>
            </p:nvSpPr>
            <p:spPr>
              <a:xfrm>
                <a:off x="5164825" y="2432643"/>
                <a:ext cx="54864" cy="5606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3409433" y="4588285"/>
              <a:ext cx="1409556" cy="1507606"/>
              <a:chOff x="3810133" y="1811040"/>
              <a:chExt cx="1409556" cy="1507606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3947293" y="2460761"/>
                <a:ext cx="49496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Isosceles Triangle 68"/>
              <p:cNvSpPr/>
              <p:nvPr/>
            </p:nvSpPr>
            <p:spPr>
              <a:xfrm rot="5400000">
                <a:off x="4393780" y="2270174"/>
                <a:ext cx="484800" cy="387837"/>
              </a:xfrm>
              <a:prstGeom prst="triangl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 flipH="1">
                <a:off x="4830097" y="2464089"/>
                <a:ext cx="3657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69" idx="1"/>
              </p:cNvCxnSpPr>
              <p:nvPr/>
            </p:nvCxnSpPr>
            <p:spPr>
              <a:xfrm flipV="1">
                <a:off x="4636179" y="1811040"/>
                <a:ext cx="0" cy="5318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3947293" y="2460761"/>
                <a:ext cx="0" cy="3657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947293" y="2890021"/>
                <a:ext cx="0" cy="3657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rot="5400000">
                <a:off x="3947293" y="2686186"/>
                <a:ext cx="0" cy="2743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rot="5400000">
                <a:off x="3947293" y="2752861"/>
                <a:ext cx="0" cy="2743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6" name="Group 75"/>
              <p:cNvGrpSpPr/>
              <p:nvPr/>
            </p:nvGrpSpPr>
            <p:grpSpPr>
              <a:xfrm>
                <a:off x="3832993" y="3251971"/>
                <a:ext cx="228600" cy="66675"/>
                <a:chOff x="6360160" y="3968664"/>
                <a:chExt cx="228600" cy="66675"/>
              </a:xfrm>
            </p:grpSpPr>
            <p:cxnSp>
              <p:nvCxnSpPr>
                <p:cNvPr id="78" name="Straight Connector 77"/>
                <p:cNvCxnSpPr/>
                <p:nvPr/>
              </p:nvCxnSpPr>
              <p:spPr>
                <a:xfrm rot="5400000">
                  <a:off x="6474460" y="3854364"/>
                  <a:ext cx="0" cy="228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 rot="5400000">
                  <a:off x="6474460" y="3966759"/>
                  <a:ext cx="0" cy="137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rot="5400000">
                  <a:off x="6474460" y="3910562"/>
                  <a:ext cx="0" cy="1828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Oval 76"/>
              <p:cNvSpPr/>
              <p:nvPr/>
            </p:nvSpPr>
            <p:spPr>
              <a:xfrm>
                <a:off x="5164825" y="2432643"/>
                <a:ext cx="54864" cy="5606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4066275" y="4090796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…</a:t>
              </a:r>
            </a:p>
          </p:txBody>
        </p:sp>
      </p:grpSp>
      <p:sp>
        <p:nvSpPr>
          <p:cNvPr id="107" name="Arc 106"/>
          <p:cNvSpPr/>
          <p:nvPr/>
        </p:nvSpPr>
        <p:spPr>
          <a:xfrm>
            <a:off x="6086853" y="3320522"/>
            <a:ext cx="1011791" cy="1391696"/>
          </a:xfrm>
          <a:prstGeom prst="arc">
            <a:avLst>
              <a:gd name="adj1" fmla="val 10960338"/>
              <a:gd name="adj2" fmla="val 0"/>
            </a:avLst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1476029" y="1433265"/>
            <a:ext cx="1409556" cy="4937760"/>
            <a:chOff x="3409433" y="1422885"/>
            <a:chExt cx="1409556" cy="4937760"/>
          </a:xfrm>
        </p:grpSpPr>
        <p:cxnSp>
          <p:nvCxnSpPr>
            <p:cNvPr id="109" name="Straight Connector 108"/>
            <p:cNvCxnSpPr/>
            <p:nvPr/>
          </p:nvCxnSpPr>
          <p:spPr>
            <a:xfrm flipH="1">
              <a:off x="4795670" y="1422885"/>
              <a:ext cx="0" cy="4937760"/>
            </a:xfrm>
            <a:prstGeom prst="lin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10" name="Group 109"/>
            <p:cNvGrpSpPr/>
            <p:nvPr/>
          </p:nvGrpSpPr>
          <p:grpSpPr>
            <a:xfrm>
              <a:off x="3409433" y="1555664"/>
              <a:ext cx="1409556" cy="1507606"/>
              <a:chOff x="3810133" y="1811040"/>
              <a:chExt cx="1409556" cy="1507606"/>
            </a:xfrm>
          </p:grpSpPr>
          <p:cxnSp>
            <p:nvCxnSpPr>
              <p:cNvPr id="140" name="Straight Connector 139"/>
              <p:cNvCxnSpPr/>
              <p:nvPr/>
            </p:nvCxnSpPr>
            <p:spPr>
              <a:xfrm>
                <a:off x="3947293" y="2460761"/>
                <a:ext cx="49496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1" name="Isosceles Triangle 140"/>
              <p:cNvSpPr/>
              <p:nvPr/>
            </p:nvSpPr>
            <p:spPr>
              <a:xfrm rot="5400000">
                <a:off x="4393780" y="2270174"/>
                <a:ext cx="484800" cy="387837"/>
              </a:xfrm>
              <a:prstGeom prst="triangl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2" name="Straight Connector 141"/>
              <p:cNvCxnSpPr/>
              <p:nvPr/>
            </p:nvCxnSpPr>
            <p:spPr>
              <a:xfrm flipH="1">
                <a:off x="4830097" y="2464089"/>
                <a:ext cx="3657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stCxn id="141" idx="1"/>
              </p:cNvCxnSpPr>
              <p:nvPr/>
            </p:nvCxnSpPr>
            <p:spPr>
              <a:xfrm flipV="1">
                <a:off x="4636179" y="1811040"/>
                <a:ext cx="0" cy="5318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3947293" y="2460761"/>
                <a:ext cx="0" cy="3657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3947293" y="2890021"/>
                <a:ext cx="0" cy="3657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rot="5400000">
                <a:off x="3947293" y="2686186"/>
                <a:ext cx="0" cy="2743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rot="5400000">
                <a:off x="3947293" y="2752861"/>
                <a:ext cx="0" cy="2743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8" name="Group 147"/>
              <p:cNvGrpSpPr/>
              <p:nvPr/>
            </p:nvGrpSpPr>
            <p:grpSpPr>
              <a:xfrm>
                <a:off x="3832993" y="3251971"/>
                <a:ext cx="228600" cy="66675"/>
                <a:chOff x="6360160" y="3968664"/>
                <a:chExt cx="228600" cy="66675"/>
              </a:xfrm>
            </p:grpSpPr>
            <p:cxnSp>
              <p:nvCxnSpPr>
                <p:cNvPr id="150" name="Straight Connector 149"/>
                <p:cNvCxnSpPr/>
                <p:nvPr/>
              </p:nvCxnSpPr>
              <p:spPr>
                <a:xfrm rot="5400000">
                  <a:off x="6474460" y="3854364"/>
                  <a:ext cx="0" cy="228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 rot="5400000">
                  <a:off x="6474460" y="3966759"/>
                  <a:ext cx="0" cy="137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 rot="5400000">
                  <a:off x="6474460" y="3910562"/>
                  <a:ext cx="0" cy="1828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Oval 148"/>
              <p:cNvSpPr/>
              <p:nvPr/>
            </p:nvSpPr>
            <p:spPr>
              <a:xfrm>
                <a:off x="5164825" y="2432643"/>
                <a:ext cx="54864" cy="5606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409433" y="2610649"/>
              <a:ext cx="1409556" cy="1507606"/>
              <a:chOff x="3810133" y="1811040"/>
              <a:chExt cx="1409556" cy="1507606"/>
            </a:xfrm>
          </p:grpSpPr>
          <p:cxnSp>
            <p:nvCxnSpPr>
              <p:cNvPr id="127" name="Straight Connector 126"/>
              <p:cNvCxnSpPr/>
              <p:nvPr/>
            </p:nvCxnSpPr>
            <p:spPr>
              <a:xfrm>
                <a:off x="3947293" y="2460761"/>
                <a:ext cx="49496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8" name="Isosceles Triangle 127"/>
              <p:cNvSpPr/>
              <p:nvPr/>
            </p:nvSpPr>
            <p:spPr>
              <a:xfrm rot="5400000">
                <a:off x="4393780" y="2270174"/>
                <a:ext cx="484800" cy="387837"/>
              </a:xfrm>
              <a:prstGeom prst="triangl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 flipH="1">
                <a:off x="4830097" y="2464089"/>
                <a:ext cx="3657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>
                <a:stCxn id="128" idx="1"/>
              </p:cNvCxnSpPr>
              <p:nvPr/>
            </p:nvCxnSpPr>
            <p:spPr>
              <a:xfrm flipV="1">
                <a:off x="4636179" y="1811040"/>
                <a:ext cx="0" cy="5318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3947293" y="2460761"/>
                <a:ext cx="0" cy="3657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947293" y="2890021"/>
                <a:ext cx="0" cy="3657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rot="5400000">
                <a:off x="3947293" y="2686186"/>
                <a:ext cx="0" cy="2743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rot="5400000">
                <a:off x="3947293" y="2752861"/>
                <a:ext cx="0" cy="2743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5" name="Group 134"/>
              <p:cNvGrpSpPr/>
              <p:nvPr/>
            </p:nvGrpSpPr>
            <p:grpSpPr>
              <a:xfrm>
                <a:off x="3832993" y="3251971"/>
                <a:ext cx="228600" cy="66675"/>
                <a:chOff x="6360160" y="3968664"/>
                <a:chExt cx="228600" cy="66675"/>
              </a:xfrm>
            </p:grpSpPr>
            <p:cxnSp>
              <p:nvCxnSpPr>
                <p:cNvPr id="137" name="Straight Connector 136"/>
                <p:cNvCxnSpPr/>
                <p:nvPr/>
              </p:nvCxnSpPr>
              <p:spPr>
                <a:xfrm rot="5400000">
                  <a:off x="6474460" y="3854364"/>
                  <a:ext cx="0" cy="228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 rot="5400000">
                  <a:off x="6474460" y="3966759"/>
                  <a:ext cx="0" cy="137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 rot="5400000">
                  <a:off x="6474460" y="3910562"/>
                  <a:ext cx="0" cy="1828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Oval 135"/>
              <p:cNvSpPr/>
              <p:nvPr/>
            </p:nvSpPr>
            <p:spPr>
              <a:xfrm>
                <a:off x="5164825" y="2432643"/>
                <a:ext cx="54864" cy="5606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3409433" y="4588285"/>
              <a:ext cx="1409556" cy="1507606"/>
              <a:chOff x="3810133" y="1811040"/>
              <a:chExt cx="1409556" cy="1507606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>
                <a:off x="3947293" y="2460761"/>
                <a:ext cx="49496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5" name="Isosceles Triangle 114"/>
              <p:cNvSpPr/>
              <p:nvPr/>
            </p:nvSpPr>
            <p:spPr>
              <a:xfrm rot="5400000">
                <a:off x="4393780" y="2270174"/>
                <a:ext cx="484800" cy="387837"/>
              </a:xfrm>
              <a:prstGeom prst="triangl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 flipH="1">
                <a:off x="4830097" y="2464089"/>
                <a:ext cx="3657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>
                <a:stCxn id="115" idx="1"/>
              </p:cNvCxnSpPr>
              <p:nvPr/>
            </p:nvCxnSpPr>
            <p:spPr>
              <a:xfrm flipV="1">
                <a:off x="4636179" y="1811040"/>
                <a:ext cx="0" cy="5318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3947293" y="2460761"/>
                <a:ext cx="0" cy="3657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3947293" y="2890021"/>
                <a:ext cx="0" cy="3657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rot="5400000">
                <a:off x="3947293" y="2686186"/>
                <a:ext cx="0" cy="2743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rot="5400000">
                <a:off x="3947293" y="2752861"/>
                <a:ext cx="0" cy="2743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2" name="Group 121"/>
              <p:cNvGrpSpPr/>
              <p:nvPr/>
            </p:nvGrpSpPr>
            <p:grpSpPr>
              <a:xfrm>
                <a:off x="3832993" y="3251971"/>
                <a:ext cx="228600" cy="66675"/>
                <a:chOff x="6360160" y="3968664"/>
                <a:chExt cx="228600" cy="66675"/>
              </a:xfrm>
            </p:grpSpPr>
            <p:cxnSp>
              <p:nvCxnSpPr>
                <p:cNvPr id="124" name="Straight Connector 123"/>
                <p:cNvCxnSpPr/>
                <p:nvPr/>
              </p:nvCxnSpPr>
              <p:spPr>
                <a:xfrm rot="5400000">
                  <a:off x="6474460" y="3854364"/>
                  <a:ext cx="0" cy="228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 rot="5400000">
                  <a:off x="6474460" y="3966759"/>
                  <a:ext cx="0" cy="137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 rot="5400000">
                  <a:off x="6474460" y="3910562"/>
                  <a:ext cx="0" cy="1828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Oval 122"/>
              <p:cNvSpPr/>
              <p:nvPr/>
            </p:nvSpPr>
            <p:spPr>
              <a:xfrm>
                <a:off x="5164825" y="2432643"/>
                <a:ext cx="54864" cy="5606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3" name="TextBox 112"/>
            <p:cNvSpPr txBox="1"/>
            <p:nvPr/>
          </p:nvSpPr>
          <p:spPr>
            <a:xfrm>
              <a:off x="4066275" y="4090796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…</a:t>
              </a:r>
            </a:p>
          </p:txBody>
        </p:sp>
      </p:grpSp>
      <p:sp>
        <p:nvSpPr>
          <p:cNvPr id="153" name="Arc 152"/>
          <p:cNvSpPr/>
          <p:nvPr/>
        </p:nvSpPr>
        <p:spPr>
          <a:xfrm>
            <a:off x="1732466" y="3320522"/>
            <a:ext cx="1011791" cy="1391696"/>
          </a:xfrm>
          <a:prstGeom prst="arc">
            <a:avLst>
              <a:gd name="adj1" fmla="val 10960338"/>
              <a:gd name="adj2" fmla="val 0"/>
            </a:avLst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5139870" y="267662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…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299932" y="2827905"/>
            <a:ext cx="17932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DRAM bank consists of a 2D array of DRAM cells activated one row at a time, and read at the column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001486" y="1566044"/>
            <a:ext cx="56549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1001486" y="2623661"/>
            <a:ext cx="56549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>
            <a:off x="1001486" y="4599368"/>
            <a:ext cx="56549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-16778" y="2281806"/>
            <a:ext cx="992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activate row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2818701" y="6409708"/>
            <a:ext cx="3506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read one bit from each column</a:t>
            </a:r>
          </a:p>
        </p:txBody>
      </p:sp>
    </p:spTree>
    <p:extLst>
      <p:ext uri="{BB962C8B-B14F-4D97-AF65-F5344CB8AC3E}">
        <p14:creationId xmlns:p14="http://schemas.microsoft.com/office/powerpoint/2010/main" val="304845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107" grpId="0" animBg="1"/>
      <p:bldP spid="153" grpId="0" animBg="1"/>
      <p:bldP spid="154" grpId="0"/>
      <p:bldP spid="155" grpId="0"/>
      <p:bldP spid="23" grpId="0"/>
      <p:bldP spid="1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DRAM Bank</a:t>
            </a:r>
          </a:p>
        </p:txBody>
      </p:sp>
      <p:sp>
        <p:nvSpPr>
          <p:cNvPr id="56325" name="Rectangle 4"/>
          <p:cNvSpPr>
            <a:spLocks noChangeArrowheads="1"/>
          </p:cNvSpPr>
          <p:nvPr/>
        </p:nvSpPr>
        <p:spPr bwMode="auto">
          <a:xfrm>
            <a:off x="3591540" y="1852053"/>
            <a:ext cx="1981200" cy="1828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/>
              <a:t>DRAM Array</a:t>
            </a:r>
          </a:p>
        </p:txBody>
      </p:sp>
      <p:sp>
        <p:nvSpPr>
          <p:cNvPr id="56326" name="Rectangle 5"/>
          <p:cNvSpPr>
            <a:spLocks noChangeArrowheads="1"/>
          </p:cNvSpPr>
          <p:nvPr/>
        </p:nvSpPr>
        <p:spPr bwMode="auto">
          <a:xfrm>
            <a:off x="2820040" y="1852053"/>
            <a:ext cx="458695" cy="1828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vert270" wrap="none" anchor="ctr"/>
          <a:lstStyle/>
          <a:p>
            <a:pPr algn="ctr" eaLnBrk="0" hangingPunct="0"/>
            <a:r>
              <a:rPr lang="en-US" dirty="0"/>
              <a:t>Row Decoder</a:t>
            </a:r>
          </a:p>
        </p:txBody>
      </p:sp>
      <p:sp>
        <p:nvSpPr>
          <p:cNvPr id="56327" name="Rectangle 6"/>
          <p:cNvSpPr>
            <a:spLocks noChangeArrowheads="1"/>
          </p:cNvSpPr>
          <p:nvPr/>
        </p:nvSpPr>
        <p:spPr bwMode="auto">
          <a:xfrm>
            <a:off x="3591540" y="3909453"/>
            <a:ext cx="19812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/>
              <a:t>Sense Amps</a:t>
            </a:r>
          </a:p>
        </p:txBody>
      </p:sp>
      <p:sp>
        <p:nvSpPr>
          <p:cNvPr id="56328" name="Rectangle 7"/>
          <p:cNvSpPr>
            <a:spLocks noChangeArrowheads="1"/>
          </p:cNvSpPr>
          <p:nvPr/>
        </p:nvSpPr>
        <p:spPr bwMode="auto">
          <a:xfrm>
            <a:off x="3591540" y="4519053"/>
            <a:ext cx="1981200" cy="381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Column Latches</a:t>
            </a:r>
          </a:p>
        </p:txBody>
      </p:sp>
      <p:sp>
        <p:nvSpPr>
          <p:cNvPr id="56329" name="Line 8"/>
          <p:cNvSpPr>
            <a:spLocks noChangeShapeType="1"/>
          </p:cNvSpPr>
          <p:nvPr/>
        </p:nvSpPr>
        <p:spPr bwMode="auto">
          <a:xfrm>
            <a:off x="3279562" y="2879941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6330" name="Line 9"/>
          <p:cNvSpPr>
            <a:spLocks noChangeShapeType="1"/>
          </p:cNvSpPr>
          <p:nvPr/>
        </p:nvSpPr>
        <p:spPr bwMode="auto">
          <a:xfrm>
            <a:off x="4452871" y="368085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6331" name="Line 10"/>
          <p:cNvSpPr>
            <a:spLocks noChangeShapeType="1"/>
          </p:cNvSpPr>
          <p:nvPr/>
        </p:nvSpPr>
        <p:spPr bwMode="auto">
          <a:xfrm>
            <a:off x="4452871" y="429045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6332" name="AutoShape 11"/>
          <p:cNvSpPr>
            <a:spLocks noChangeArrowheads="1"/>
          </p:cNvSpPr>
          <p:nvPr/>
        </p:nvSpPr>
        <p:spPr bwMode="auto">
          <a:xfrm>
            <a:off x="3591540" y="5160403"/>
            <a:ext cx="1981200" cy="3016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431 w 21600"/>
              <a:gd name="T13" fmla="*/ 4431 h 21600"/>
              <a:gd name="T14" fmla="*/ 17169 w 21600"/>
              <a:gd name="T15" fmla="*/ 1716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262" y="21600"/>
                </a:lnTo>
                <a:lnTo>
                  <a:pt x="1633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Mux</a:t>
            </a:r>
          </a:p>
        </p:txBody>
      </p:sp>
      <p:sp>
        <p:nvSpPr>
          <p:cNvPr id="56333" name="Line 12"/>
          <p:cNvSpPr>
            <a:spLocks noChangeShapeType="1"/>
          </p:cNvSpPr>
          <p:nvPr/>
        </p:nvSpPr>
        <p:spPr bwMode="auto">
          <a:xfrm>
            <a:off x="4452871" y="4900053"/>
            <a:ext cx="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6334" name="Line 13"/>
          <p:cNvSpPr>
            <a:spLocks noChangeShapeType="1"/>
          </p:cNvSpPr>
          <p:nvPr/>
        </p:nvSpPr>
        <p:spPr bwMode="auto">
          <a:xfrm>
            <a:off x="4463607" y="5463615"/>
            <a:ext cx="0" cy="2743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6335" name="Line 14"/>
          <p:cNvSpPr>
            <a:spLocks noChangeShapeType="1"/>
          </p:cNvSpPr>
          <p:nvPr/>
        </p:nvSpPr>
        <p:spPr bwMode="auto">
          <a:xfrm>
            <a:off x="2514172" y="2766453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6336" name="Line 15"/>
          <p:cNvSpPr>
            <a:spLocks noChangeShapeType="1"/>
          </p:cNvSpPr>
          <p:nvPr/>
        </p:nvSpPr>
        <p:spPr bwMode="auto">
          <a:xfrm>
            <a:off x="3412086" y="5357253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6337" name="Text Box 16"/>
          <p:cNvSpPr txBox="1">
            <a:spLocks noChangeArrowheads="1"/>
          </p:cNvSpPr>
          <p:nvPr/>
        </p:nvSpPr>
        <p:spPr bwMode="auto">
          <a:xfrm>
            <a:off x="999502" y="2556665"/>
            <a:ext cx="1505340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dirty="0">
                <a:solidFill>
                  <a:schemeClr val="tx1"/>
                </a:solidFill>
                <a:latin typeface="+mn-lt"/>
              </a:rPr>
              <a:t>Row Address</a:t>
            </a:r>
          </a:p>
        </p:txBody>
      </p:sp>
      <p:sp>
        <p:nvSpPr>
          <p:cNvPr id="56338" name="Text Box 17"/>
          <p:cNvSpPr txBox="1">
            <a:spLocks noChangeArrowheads="1"/>
          </p:cNvSpPr>
          <p:nvPr/>
        </p:nvSpPr>
        <p:spPr bwMode="auto">
          <a:xfrm>
            <a:off x="1396134" y="5170999"/>
            <a:ext cx="23321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dirty="0">
                <a:solidFill>
                  <a:schemeClr val="tx1"/>
                </a:solidFill>
                <a:latin typeface="+mn-lt"/>
              </a:rPr>
              <a:t>Column Address</a:t>
            </a:r>
          </a:p>
        </p:txBody>
      </p:sp>
      <p:sp>
        <p:nvSpPr>
          <p:cNvPr id="56339" name="Text Box 18"/>
          <p:cNvSpPr txBox="1">
            <a:spLocks noChangeArrowheads="1"/>
          </p:cNvSpPr>
          <p:nvPr/>
        </p:nvSpPr>
        <p:spPr bwMode="auto">
          <a:xfrm>
            <a:off x="4271863" y="5731892"/>
            <a:ext cx="620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dirty="0">
                <a:solidFill>
                  <a:schemeClr val="tx1"/>
                </a:solidFill>
                <a:latin typeface="+mn-lt"/>
              </a:rPr>
              <a:t>Data</a:t>
            </a:r>
          </a:p>
        </p:txBody>
      </p:sp>
      <p:sp>
        <p:nvSpPr>
          <p:cNvPr id="30" name="Line 8"/>
          <p:cNvSpPr>
            <a:spLocks noChangeShapeType="1"/>
          </p:cNvSpPr>
          <p:nvPr/>
        </p:nvSpPr>
        <p:spPr bwMode="auto">
          <a:xfrm>
            <a:off x="3279562" y="2435441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" name="Line 8"/>
          <p:cNvSpPr>
            <a:spLocks noChangeShapeType="1"/>
          </p:cNvSpPr>
          <p:nvPr/>
        </p:nvSpPr>
        <p:spPr bwMode="auto">
          <a:xfrm>
            <a:off x="3279562" y="1990941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>
            <a:off x="3279562" y="2213191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3279562" y="3546691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" name="Line 8"/>
          <p:cNvSpPr>
            <a:spLocks noChangeShapeType="1"/>
          </p:cNvSpPr>
          <p:nvPr/>
        </p:nvSpPr>
        <p:spPr bwMode="auto">
          <a:xfrm>
            <a:off x="3279562" y="3324441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3279562" y="2657691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" name="Line 8"/>
          <p:cNvSpPr>
            <a:spLocks noChangeShapeType="1"/>
          </p:cNvSpPr>
          <p:nvPr/>
        </p:nvSpPr>
        <p:spPr bwMode="auto">
          <a:xfrm>
            <a:off x="3279562" y="3102191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7" name="Line 9"/>
          <p:cNvSpPr>
            <a:spLocks noChangeShapeType="1"/>
          </p:cNvSpPr>
          <p:nvPr/>
        </p:nvSpPr>
        <p:spPr bwMode="auto">
          <a:xfrm>
            <a:off x="4687594" y="368085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4687594" y="429045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" name="Line 12"/>
          <p:cNvSpPr>
            <a:spLocks noChangeShapeType="1"/>
          </p:cNvSpPr>
          <p:nvPr/>
        </p:nvSpPr>
        <p:spPr bwMode="auto">
          <a:xfrm>
            <a:off x="4687594" y="4900053"/>
            <a:ext cx="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0" name="Line 9"/>
          <p:cNvSpPr>
            <a:spLocks noChangeShapeType="1"/>
          </p:cNvSpPr>
          <p:nvPr/>
        </p:nvSpPr>
        <p:spPr bwMode="auto">
          <a:xfrm>
            <a:off x="4922317" y="368085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1" name="Line 10"/>
          <p:cNvSpPr>
            <a:spLocks noChangeShapeType="1"/>
          </p:cNvSpPr>
          <p:nvPr/>
        </p:nvSpPr>
        <p:spPr bwMode="auto">
          <a:xfrm>
            <a:off x="4922317" y="429045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2" name="Line 12"/>
          <p:cNvSpPr>
            <a:spLocks noChangeShapeType="1"/>
          </p:cNvSpPr>
          <p:nvPr/>
        </p:nvSpPr>
        <p:spPr bwMode="auto">
          <a:xfrm>
            <a:off x="4922317" y="4900053"/>
            <a:ext cx="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3" name="Line 9"/>
          <p:cNvSpPr>
            <a:spLocks noChangeShapeType="1"/>
          </p:cNvSpPr>
          <p:nvPr/>
        </p:nvSpPr>
        <p:spPr bwMode="auto">
          <a:xfrm>
            <a:off x="5391765" y="368085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4" name="Line 10"/>
          <p:cNvSpPr>
            <a:spLocks noChangeShapeType="1"/>
          </p:cNvSpPr>
          <p:nvPr/>
        </p:nvSpPr>
        <p:spPr bwMode="auto">
          <a:xfrm>
            <a:off x="5391765" y="429045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5" name="Line 12"/>
          <p:cNvSpPr>
            <a:spLocks noChangeShapeType="1"/>
          </p:cNvSpPr>
          <p:nvPr/>
        </p:nvSpPr>
        <p:spPr bwMode="auto">
          <a:xfrm>
            <a:off x="5391765" y="4900053"/>
            <a:ext cx="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>
            <a:off x="5157040" y="368085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7" name="Line 10"/>
          <p:cNvSpPr>
            <a:spLocks noChangeShapeType="1"/>
          </p:cNvSpPr>
          <p:nvPr/>
        </p:nvSpPr>
        <p:spPr bwMode="auto">
          <a:xfrm>
            <a:off x="5157040" y="429045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8" name="Line 12"/>
          <p:cNvSpPr>
            <a:spLocks noChangeShapeType="1"/>
          </p:cNvSpPr>
          <p:nvPr/>
        </p:nvSpPr>
        <p:spPr bwMode="auto">
          <a:xfrm>
            <a:off x="5157040" y="4900053"/>
            <a:ext cx="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9" name="Line 9"/>
          <p:cNvSpPr>
            <a:spLocks noChangeShapeType="1"/>
          </p:cNvSpPr>
          <p:nvPr/>
        </p:nvSpPr>
        <p:spPr bwMode="auto">
          <a:xfrm>
            <a:off x="4218148" y="368085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0" name="Line 10"/>
          <p:cNvSpPr>
            <a:spLocks noChangeShapeType="1"/>
          </p:cNvSpPr>
          <p:nvPr/>
        </p:nvSpPr>
        <p:spPr bwMode="auto">
          <a:xfrm>
            <a:off x="4218148" y="429045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>
            <a:off x="4218148" y="4900053"/>
            <a:ext cx="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" name="Line 9"/>
          <p:cNvSpPr>
            <a:spLocks noChangeShapeType="1"/>
          </p:cNvSpPr>
          <p:nvPr/>
        </p:nvSpPr>
        <p:spPr bwMode="auto">
          <a:xfrm>
            <a:off x="3983425" y="368085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3" name="Line 10"/>
          <p:cNvSpPr>
            <a:spLocks noChangeShapeType="1"/>
          </p:cNvSpPr>
          <p:nvPr/>
        </p:nvSpPr>
        <p:spPr bwMode="auto">
          <a:xfrm>
            <a:off x="3983425" y="429045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>
            <a:off x="3983425" y="4900053"/>
            <a:ext cx="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5" name="Line 9"/>
          <p:cNvSpPr>
            <a:spLocks noChangeShapeType="1"/>
          </p:cNvSpPr>
          <p:nvPr/>
        </p:nvSpPr>
        <p:spPr bwMode="auto">
          <a:xfrm>
            <a:off x="3748702" y="368085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6" name="Line 10"/>
          <p:cNvSpPr>
            <a:spLocks noChangeShapeType="1"/>
          </p:cNvSpPr>
          <p:nvPr/>
        </p:nvSpPr>
        <p:spPr bwMode="auto">
          <a:xfrm>
            <a:off x="3748702" y="429045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>
            <a:off x="3748702" y="4900053"/>
            <a:ext cx="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" name="Line 13"/>
          <p:cNvSpPr>
            <a:spLocks noChangeShapeType="1"/>
          </p:cNvSpPr>
          <p:nvPr/>
        </p:nvSpPr>
        <p:spPr bwMode="auto">
          <a:xfrm>
            <a:off x="5001240" y="5463615"/>
            <a:ext cx="0" cy="2743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9" name="Line 13"/>
          <p:cNvSpPr>
            <a:spLocks noChangeShapeType="1"/>
          </p:cNvSpPr>
          <p:nvPr/>
        </p:nvSpPr>
        <p:spPr bwMode="auto">
          <a:xfrm>
            <a:off x="4732424" y="5463615"/>
            <a:ext cx="0" cy="2743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>
            <a:off x="4194790" y="5463615"/>
            <a:ext cx="0" cy="2743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1" name="Text Box 18"/>
          <p:cNvSpPr txBox="1">
            <a:spLocks noChangeArrowheads="1"/>
          </p:cNvSpPr>
          <p:nvPr/>
        </p:nvSpPr>
        <p:spPr bwMode="auto">
          <a:xfrm>
            <a:off x="2869704" y="4839212"/>
            <a:ext cx="6858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b="1" dirty="0">
                <a:solidFill>
                  <a:schemeClr val="accent5"/>
                </a:solidFill>
                <a:latin typeface="+mn-lt"/>
              </a:rPr>
              <a:t>Burst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007100" y="1852053"/>
            <a:ext cx="0" cy="3017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70600" y="3228094"/>
            <a:ext cx="6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Slow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6007100" y="4990851"/>
            <a:ext cx="0" cy="64008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070600" y="5170999"/>
            <a:ext cx="1707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Relatively Faster</a:t>
            </a:r>
          </a:p>
        </p:txBody>
      </p:sp>
    </p:spTree>
    <p:extLst>
      <p:ext uri="{BB962C8B-B14F-4D97-AF65-F5344CB8AC3E}">
        <p14:creationId xmlns:p14="http://schemas.microsoft.com/office/powerpoint/2010/main" val="39646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animBg="1"/>
      <p:bldP spid="56326" grpId="0" animBg="1"/>
      <p:bldP spid="56327" grpId="0" animBg="1"/>
      <p:bldP spid="56328" grpId="0" animBg="1"/>
      <p:bldP spid="56329" grpId="0" animBg="1"/>
      <p:bldP spid="56330" grpId="0" animBg="1"/>
      <p:bldP spid="56331" grpId="0" animBg="1"/>
      <p:bldP spid="56332" grpId="0" animBg="1"/>
      <p:bldP spid="56333" grpId="0" animBg="1"/>
      <p:bldP spid="56334" grpId="0" animBg="1"/>
      <p:bldP spid="56335" grpId="0" animBg="1"/>
      <p:bldP spid="56336" grpId="0" animBg="1"/>
      <p:bldP spid="56337" grpId="0"/>
      <p:bldP spid="56338" grpId="0"/>
      <p:bldP spid="5633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9" grpId="0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DRAM Bank Example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57600" y="2326341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3547812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96689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2557516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942269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1519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2315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73342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8457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20545" y="2326341"/>
          <a:ext cx="1371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8420835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906895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2486058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298850"/>
                  </a:ext>
                </a:extLst>
              </a:tr>
            </a:tbl>
          </a:graphicData>
        </a:graphic>
      </p:graphicFrame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953675" y="1958107"/>
            <a:ext cx="1505340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dirty="0">
                <a:solidFill>
                  <a:schemeClr val="tx1"/>
                </a:solidFill>
                <a:latin typeface="+mn-lt"/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319668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DRAM Bank Example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657600" y="2326341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3547812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96689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2557516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942269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1519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2315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73342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8457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020545" y="2326341"/>
          <a:ext cx="1371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8420835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906895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2486058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298850"/>
                  </a:ext>
                </a:extLst>
              </a:tr>
            </a:tbl>
          </a:graphicData>
        </a:graphic>
      </p:graphicFrame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970407" y="2326341"/>
            <a:ext cx="456852" cy="182740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vert270" wrap="none" anchor="ctr"/>
          <a:lstStyle/>
          <a:p>
            <a:pPr algn="ctr" eaLnBrk="0" hangingPunct="0"/>
            <a:r>
              <a:rPr lang="en-US" dirty="0"/>
              <a:t>Row Decoder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427259" y="2536573"/>
            <a:ext cx="228426" cy="1393590"/>
            <a:chOff x="3427259" y="2268058"/>
            <a:chExt cx="228426" cy="1393590"/>
          </a:xfrm>
        </p:grpSpPr>
        <p:sp>
          <p:nvSpPr>
            <p:cNvPr id="5" name="Line 8"/>
            <p:cNvSpPr>
              <a:spLocks noChangeShapeType="1"/>
            </p:cNvSpPr>
            <p:nvPr/>
          </p:nvSpPr>
          <p:spPr bwMode="auto">
            <a:xfrm>
              <a:off x="3427259" y="2268058"/>
              <a:ext cx="2284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3427259" y="2732588"/>
              <a:ext cx="2284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3427259" y="3197117"/>
              <a:ext cx="228426" cy="0"/>
            </a:xfrm>
            <a:prstGeom prst="line">
              <a:avLst/>
            </a:prstGeom>
            <a:ln w="38100"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427259" y="3661648"/>
              <a:ext cx="2284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953675" y="1958107"/>
            <a:ext cx="1505340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dirty="0">
                <a:solidFill>
                  <a:schemeClr val="tx1"/>
                </a:solidFill>
                <a:latin typeface="+mn-lt"/>
              </a:rPr>
              <a:t>Address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477960" y="2783541"/>
            <a:ext cx="1492447" cy="444073"/>
            <a:chOff x="1477960" y="2515026"/>
            <a:chExt cx="1492447" cy="444073"/>
          </a:xfrm>
        </p:grpSpPr>
        <p:sp>
          <p:nvSpPr>
            <p:cNvPr id="36" name="Line 8"/>
            <p:cNvSpPr>
              <a:spLocks noChangeShapeType="1"/>
            </p:cNvSpPr>
            <p:nvPr/>
          </p:nvSpPr>
          <p:spPr bwMode="auto">
            <a:xfrm>
              <a:off x="1477960" y="2959099"/>
              <a:ext cx="14924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7" name="Line 8"/>
            <p:cNvSpPr>
              <a:spLocks noChangeShapeType="1"/>
            </p:cNvSpPr>
            <p:nvPr/>
          </p:nvSpPr>
          <p:spPr bwMode="auto">
            <a:xfrm>
              <a:off x="1477960" y="2515026"/>
              <a:ext cx="0" cy="4440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23670" y="3379192"/>
            <a:ext cx="2516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part of the address to select the row</a:t>
            </a:r>
          </a:p>
        </p:txBody>
      </p:sp>
    </p:spTree>
    <p:extLst>
      <p:ext uri="{BB962C8B-B14F-4D97-AF65-F5344CB8AC3E}">
        <p14:creationId xmlns:p14="http://schemas.microsoft.com/office/powerpoint/2010/main" val="84224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DRAM Bank Example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57600" y="2326341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3547812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96689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2557516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942269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1519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2315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73342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8457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20545" y="2326341"/>
          <a:ext cx="1371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8420835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906895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2486058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298850"/>
                  </a:ext>
                </a:extLst>
              </a:tr>
            </a:tbl>
          </a:graphicData>
        </a:graphic>
      </p:graphicFrame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970407" y="2326341"/>
            <a:ext cx="456852" cy="182740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vert270" wrap="none" anchor="ctr"/>
          <a:lstStyle/>
          <a:p>
            <a:pPr algn="ctr" eaLnBrk="0" hangingPunct="0"/>
            <a:r>
              <a:rPr lang="en-US" dirty="0"/>
              <a:t>Row Decoder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427259" y="2536573"/>
            <a:ext cx="228426" cy="1393590"/>
            <a:chOff x="3427259" y="2268058"/>
            <a:chExt cx="228426" cy="1393590"/>
          </a:xfrm>
        </p:grpSpPr>
        <p:sp>
          <p:nvSpPr>
            <p:cNvPr id="5" name="Line 8"/>
            <p:cNvSpPr>
              <a:spLocks noChangeShapeType="1"/>
            </p:cNvSpPr>
            <p:nvPr/>
          </p:nvSpPr>
          <p:spPr bwMode="auto">
            <a:xfrm>
              <a:off x="3427259" y="2268058"/>
              <a:ext cx="2284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3427259" y="2732588"/>
              <a:ext cx="2284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3427259" y="3197117"/>
              <a:ext cx="228426" cy="0"/>
            </a:xfrm>
            <a:prstGeom prst="line">
              <a:avLst/>
            </a:prstGeom>
            <a:ln w="38100"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427259" y="3661648"/>
              <a:ext cx="2284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953675" y="1958107"/>
            <a:ext cx="1505340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dirty="0">
                <a:solidFill>
                  <a:schemeClr val="tx1"/>
                </a:solidFill>
                <a:latin typeface="+mn-lt"/>
              </a:rPr>
              <a:t>Address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477960" y="2783541"/>
            <a:ext cx="1492447" cy="444073"/>
            <a:chOff x="1477960" y="2515026"/>
            <a:chExt cx="1492447" cy="444073"/>
          </a:xfrm>
        </p:grpSpPr>
        <p:sp>
          <p:nvSpPr>
            <p:cNvPr id="36" name="Line 8"/>
            <p:cNvSpPr>
              <a:spLocks noChangeShapeType="1"/>
            </p:cNvSpPr>
            <p:nvPr/>
          </p:nvSpPr>
          <p:spPr bwMode="auto">
            <a:xfrm>
              <a:off x="1477960" y="2959099"/>
              <a:ext cx="14924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7" name="Line 8"/>
            <p:cNvSpPr>
              <a:spLocks noChangeShapeType="1"/>
            </p:cNvSpPr>
            <p:nvPr/>
          </p:nvSpPr>
          <p:spPr bwMode="auto">
            <a:xfrm>
              <a:off x="1477960" y="2515026"/>
              <a:ext cx="0" cy="4440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15" name="AutoShape 11"/>
          <p:cNvSpPr>
            <a:spLocks noChangeArrowheads="1"/>
          </p:cNvSpPr>
          <p:nvPr/>
        </p:nvSpPr>
        <p:spPr bwMode="auto">
          <a:xfrm>
            <a:off x="3657600" y="4389851"/>
            <a:ext cx="1827407" cy="4568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431 w 21600"/>
              <a:gd name="T13" fmla="*/ 4431 h 21600"/>
              <a:gd name="T14" fmla="*/ 17169 w 21600"/>
              <a:gd name="T15" fmla="*/ 1716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262" y="21600"/>
                </a:lnTo>
                <a:lnTo>
                  <a:pt x="1633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Mux</a:t>
            </a:r>
          </a:p>
        </p:txBody>
      </p:sp>
      <p:grpSp>
        <p:nvGrpSpPr>
          <p:cNvPr id="16" name="Group 15"/>
          <p:cNvGrpSpPr/>
          <p:nvPr/>
        </p:nvGrpSpPr>
        <p:grpSpPr>
          <a:xfrm rot="5400000">
            <a:off x="4113032" y="3227108"/>
            <a:ext cx="916542" cy="1393590"/>
            <a:chOff x="4685977" y="2292912"/>
            <a:chExt cx="457200" cy="2789305"/>
          </a:xfrm>
        </p:grpSpPr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4685977" y="2292912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>
              <a:off x="4685977" y="3222680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4685977" y="4152448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>
              <a:off x="4685977" y="5082217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402136" y="3142466"/>
            <a:ext cx="1884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Read the entire row (burst)</a:t>
            </a:r>
          </a:p>
        </p:txBody>
      </p:sp>
    </p:spTree>
    <p:extLst>
      <p:ext uri="{BB962C8B-B14F-4D97-AF65-F5344CB8AC3E}">
        <p14:creationId xmlns:p14="http://schemas.microsoft.com/office/powerpoint/2010/main" val="285304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DRAM Bank Example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57600" y="2326341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3547812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966892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2557516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942269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1519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2315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73342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8457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020545" y="2326341"/>
          <a:ext cx="1371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84208355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906895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2486058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298850"/>
                  </a:ext>
                </a:extLst>
              </a:tr>
            </a:tbl>
          </a:graphicData>
        </a:graphic>
      </p:graphicFrame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970407" y="2326341"/>
            <a:ext cx="456852" cy="182740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vert270" wrap="none" anchor="ctr"/>
          <a:lstStyle/>
          <a:p>
            <a:pPr algn="ctr" eaLnBrk="0" hangingPunct="0"/>
            <a:r>
              <a:rPr lang="en-US" dirty="0"/>
              <a:t>Row Decoder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427259" y="2536573"/>
            <a:ext cx="228426" cy="1393590"/>
            <a:chOff x="3427259" y="2268058"/>
            <a:chExt cx="228426" cy="1393590"/>
          </a:xfrm>
        </p:grpSpPr>
        <p:sp>
          <p:nvSpPr>
            <p:cNvPr id="5" name="Line 8"/>
            <p:cNvSpPr>
              <a:spLocks noChangeShapeType="1"/>
            </p:cNvSpPr>
            <p:nvPr/>
          </p:nvSpPr>
          <p:spPr bwMode="auto">
            <a:xfrm>
              <a:off x="3427259" y="2268058"/>
              <a:ext cx="2284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3427259" y="2732588"/>
              <a:ext cx="2284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3427259" y="3197117"/>
              <a:ext cx="228426" cy="0"/>
            </a:xfrm>
            <a:prstGeom prst="line">
              <a:avLst/>
            </a:prstGeom>
            <a:ln w="38100"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427259" y="3661648"/>
              <a:ext cx="2284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953675" y="1958107"/>
            <a:ext cx="1505340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dirty="0">
                <a:solidFill>
                  <a:schemeClr val="tx1"/>
                </a:solidFill>
                <a:latin typeface="+mn-lt"/>
              </a:rPr>
              <a:t>Address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477960" y="2783541"/>
            <a:ext cx="1492447" cy="444073"/>
            <a:chOff x="1477960" y="2515026"/>
            <a:chExt cx="1492447" cy="444073"/>
          </a:xfrm>
        </p:grpSpPr>
        <p:sp>
          <p:nvSpPr>
            <p:cNvPr id="36" name="Line 8"/>
            <p:cNvSpPr>
              <a:spLocks noChangeShapeType="1"/>
            </p:cNvSpPr>
            <p:nvPr/>
          </p:nvSpPr>
          <p:spPr bwMode="auto">
            <a:xfrm>
              <a:off x="1477960" y="2959099"/>
              <a:ext cx="14924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7" name="Line 8"/>
            <p:cNvSpPr>
              <a:spLocks noChangeShapeType="1"/>
            </p:cNvSpPr>
            <p:nvPr/>
          </p:nvSpPr>
          <p:spPr bwMode="auto">
            <a:xfrm>
              <a:off x="1477960" y="2515026"/>
              <a:ext cx="0" cy="4440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15" name="AutoShape 11"/>
          <p:cNvSpPr>
            <a:spLocks noChangeArrowheads="1"/>
          </p:cNvSpPr>
          <p:nvPr/>
        </p:nvSpPr>
        <p:spPr bwMode="auto">
          <a:xfrm>
            <a:off x="3657600" y="4389851"/>
            <a:ext cx="1827407" cy="45685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431 w 21600"/>
              <a:gd name="T13" fmla="*/ 4431 h 21600"/>
              <a:gd name="T14" fmla="*/ 17169 w 21600"/>
              <a:gd name="T15" fmla="*/ 1716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262" y="21600"/>
                </a:lnTo>
                <a:lnTo>
                  <a:pt x="1633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/>
              <a:t>Mux</a:t>
            </a:r>
          </a:p>
        </p:txBody>
      </p:sp>
      <p:grpSp>
        <p:nvGrpSpPr>
          <p:cNvPr id="16" name="Group 15"/>
          <p:cNvGrpSpPr/>
          <p:nvPr/>
        </p:nvGrpSpPr>
        <p:grpSpPr>
          <a:xfrm rot="5400000">
            <a:off x="4113032" y="3227108"/>
            <a:ext cx="916542" cy="1393590"/>
            <a:chOff x="4685977" y="2292912"/>
            <a:chExt cx="457200" cy="2789305"/>
          </a:xfrm>
        </p:grpSpPr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4685977" y="2292912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>
              <a:off x="4685977" y="3222680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4685977" y="4152448"/>
              <a:ext cx="457200" cy="0"/>
            </a:xfrm>
            <a:prstGeom prst="line">
              <a:avLst/>
            </a:prstGeom>
            <a:ln w="38100"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>
              <a:off x="4685977" y="5082217"/>
              <a:ext cx="457200" cy="0"/>
            </a:xfrm>
            <a:prstGeom prst="line">
              <a:avLst/>
            </a:prstGeom>
            <a:ln w="38100"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 rot="5400000">
            <a:off x="4457090" y="4736328"/>
            <a:ext cx="228426" cy="464530"/>
            <a:chOff x="4685977" y="4152448"/>
            <a:chExt cx="457200" cy="929769"/>
          </a:xfrm>
        </p:grpSpPr>
        <p:sp>
          <p:nvSpPr>
            <p:cNvPr id="32" name="Line 8"/>
            <p:cNvSpPr>
              <a:spLocks noChangeShapeType="1"/>
            </p:cNvSpPr>
            <p:nvPr/>
          </p:nvSpPr>
          <p:spPr bwMode="auto">
            <a:xfrm>
              <a:off x="4685977" y="4152448"/>
              <a:ext cx="457200" cy="0"/>
            </a:xfrm>
            <a:prstGeom prst="line">
              <a:avLst/>
            </a:prstGeom>
            <a:ln w="38100"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3" name="Line 8"/>
            <p:cNvSpPr>
              <a:spLocks noChangeShapeType="1"/>
            </p:cNvSpPr>
            <p:nvPr/>
          </p:nvSpPr>
          <p:spPr bwMode="auto">
            <a:xfrm>
              <a:off x="4685977" y="5082217"/>
              <a:ext cx="457200" cy="0"/>
            </a:xfrm>
            <a:prstGeom prst="line">
              <a:avLst/>
            </a:prstGeom>
            <a:ln w="38100"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163238" y="2791218"/>
            <a:ext cx="1711270" cy="1838840"/>
            <a:chOff x="1477960" y="2515026"/>
            <a:chExt cx="1492447" cy="444073"/>
          </a:xfrm>
        </p:grpSpPr>
        <p:sp>
          <p:nvSpPr>
            <p:cNvPr id="35" name="Line 8"/>
            <p:cNvSpPr>
              <a:spLocks noChangeShapeType="1"/>
            </p:cNvSpPr>
            <p:nvPr/>
          </p:nvSpPr>
          <p:spPr bwMode="auto">
            <a:xfrm>
              <a:off x="1477960" y="2959099"/>
              <a:ext cx="14924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9" name="Line 8"/>
            <p:cNvSpPr>
              <a:spLocks noChangeShapeType="1"/>
            </p:cNvSpPr>
            <p:nvPr/>
          </p:nvSpPr>
          <p:spPr bwMode="auto">
            <a:xfrm>
              <a:off x="1477960" y="2515026"/>
              <a:ext cx="0" cy="4440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82233" y="4726235"/>
            <a:ext cx="2973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other part of the address to select columns within row</a:t>
            </a:r>
          </a:p>
        </p:txBody>
      </p:sp>
    </p:spTree>
    <p:extLst>
      <p:ext uri="{BB962C8B-B14F-4D97-AF65-F5344CB8AC3E}">
        <p14:creationId xmlns:p14="http://schemas.microsoft.com/office/powerpoint/2010/main" val="46482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</TotalTime>
  <Words>3037</Words>
  <Application>Microsoft Office PowerPoint</Application>
  <PresentationFormat>On-screen Show (4:3)</PresentationFormat>
  <Paragraphs>503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Tejasvi Waghmare (IL-IN)</dc:creator>
  <cp:lastModifiedBy>Izzat El Hajj</cp:lastModifiedBy>
  <cp:revision>87</cp:revision>
  <dcterms:created xsi:type="dcterms:W3CDTF">2022-03-30T06:33:52Z</dcterms:created>
  <dcterms:modified xsi:type="dcterms:W3CDTF">2022-09-14T10:40:35Z</dcterms:modified>
</cp:coreProperties>
</file>