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BE213-8F30-F5C4-1B8D-CAE9C075AB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F5A2DA-4DE4-4F51-45F7-B13C39FF5A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F75E1B-76A0-C57C-896B-4927495E0ABF}"/>
              </a:ext>
            </a:extLst>
          </p:cNvPr>
          <p:cNvSpPr>
            <a:spLocks noGrp="1"/>
          </p:cNvSpPr>
          <p:nvPr>
            <p:ph type="dt" sz="half" idx="10"/>
          </p:nvPr>
        </p:nvSpPr>
        <p:spPr/>
        <p:txBody>
          <a:bodyPr/>
          <a:lstStyle/>
          <a:p>
            <a:fld id="{8526A6DD-553B-4076-95C6-DF51B5B1E27B}" type="datetimeFigureOut">
              <a:rPr lang="en-IN" smtClean="0"/>
              <a:t>29-05-2024</a:t>
            </a:fld>
            <a:endParaRPr lang="en-IN"/>
          </a:p>
        </p:txBody>
      </p:sp>
      <p:sp>
        <p:nvSpPr>
          <p:cNvPr id="5" name="Footer Placeholder 4">
            <a:extLst>
              <a:ext uri="{FF2B5EF4-FFF2-40B4-BE49-F238E27FC236}">
                <a16:creationId xmlns:a16="http://schemas.microsoft.com/office/drawing/2014/main" id="{9CCBA36F-9133-49AB-A3C5-2136E13C7A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582C3-05C1-931F-0A9A-C51366504B04}"/>
              </a:ext>
            </a:extLst>
          </p:cNvPr>
          <p:cNvSpPr>
            <a:spLocks noGrp="1"/>
          </p:cNvSpPr>
          <p:nvPr>
            <p:ph type="sldNum" sz="quarter" idx="12"/>
          </p:nvPr>
        </p:nvSpPr>
        <p:spPr/>
        <p:txBody>
          <a:bodyPr/>
          <a:lstStyle/>
          <a:p>
            <a:fld id="{2DFCD9DE-953A-4A39-8C79-6A6EB2EECEB6}" type="slidenum">
              <a:rPr lang="en-IN" smtClean="0"/>
              <a:t>‹#›</a:t>
            </a:fld>
            <a:endParaRPr lang="en-IN"/>
          </a:p>
        </p:txBody>
      </p:sp>
    </p:spTree>
    <p:extLst>
      <p:ext uri="{BB962C8B-B14F-4D97-AF65-F5344CB8AC3E}">
        <p14:creationId xmlns:p14="http://schemas.microsoft.com/office/powerpoint/2010/main" val="303666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65D7-90F6-C974-5EE1-417725B5D9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724CC2-E727-B5F4-AB93-1C3E09B8B7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AAF31C-5B9D-6C00-4543-C1EEA1408320}"/>
              </a:ext>
            </a:extLst>
          </p:cNvPr>
          <p:cNvSpPr>
            <a:spLocks noGrp="1"/>
          </p:cNvSpPr>
          <p:nvPr>
            <p:ph type="dt" sz="half" idx="10"/>
          </p:nvPr>
        </p:nvSpPr>
        <p:spPr/>
        <p:txBody>
          <a:bodyPr/>
          <a:lstStyle/>
          <a:p>
            <a:fld id="{8526A6DD-553B-4076-95C6-DF51B5B1E27B}" type="datetimeFigureOut">
              <a:rPr lang="en-IN" smtClean="0"/>
              <a:t>29-05-2024</a:t>
            </a:fld>
            <a:endParaRPr lang="en-IN"/>
          </a:p>
        </p:txBody>
      </p:sp>
      <p:sp>
        <p:nvSpPr>
          <p:cNvPr id="5" name="Footer Placeholder 4">
            <a:extLst>
              <a:ext uri="{FF2B5EF4-FFF2-40B4-BE49-F238E27FC236}">
                <a16:creationId xmlns:a16="http://schemas.microsoft.com/office/drawing/2014/main" id="{3890F429-97F7-5CED-E01A-933B4DABDA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C0E1F1-7CF8-896D-0567-E711B681ECA9}"/>
              </a:ext>
            </a:extLst>
          </p:cNvPr>
          <p:cNvSpPr>
            <a:spLocks noGrp="1"/>
          </p:cNvSpPr>
          <p:nvPr>
            <p:ph type="sldNum" sz="quarter" idx="12"/>
          </p:nvPr>
        </p:nvSpPr>
        <p:spPr/>
        <p:txBody>
          <a:bodyPr/>
          <a:lstStyle/>
          <a:p>
            <a:fld id="{2DFCD9DE-953A-4A39-8C79-6A6EB2EECEB6}" type="slidenum">
              <a:rPr lang="en-IN" smtClean="0"/>
              <a:t>‹#›</a:t>
            </a:fld>
            <a:endParaRPr lang="en-IN"/>
          </a:p>
        </p:txBody>
      </p:sp>
    </p:spTree>
    <p:extLst>
      <p:ext uri="{BB962C8B-B14F-4D97-AF65-F5344CB8AC3E}">
        <p14:creationId xmlns:p14="http://schemas.microsoft.com/office/powerpoint/2010/main" val="3905173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00F6D7-777D-FBAE-7167-EA57EDFB3E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C7B3CC-BDB5-62FF-F418-50CAC04132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9E15CC-8DEA-D0EF-E175-74A6406EDBD7}"/>
              </a:ext>
            </a:extLst>
          </p:cNvPr>
          <p:cNvSpPr>
            <a:spLocks noGrp="1"/>
          </p:cNvSpPr>
          <p:nvPr>
            <p:ph type="dt" sz="half" idx="10"/>
          </p:nvPr>
        </p:nvSpPr>
        <p:spPr/>
        <p:txBody>
          <a:bodyPr/>
          <a:lstStyle/>
          <a:p>
            <a:fld id="{8526A6DD-553B-4076-95C6-DF51B5B1E27B}" type="datetimeFigureOut">
              <a:rPr lang="en-IN" smtClean="0"/>
              <a:t>29-05-2024</a:t>
            </a:fld>
            <a:endParaRPr lang="en-IN"/>
          </a:p>
        </p:txBody>
      </p:sp>
      <p:sp>
        <p:nvSpPr>
          <p:cNvPr id="5" name="Footer Placeholder 4">
            <a:extLst>
              <a:ext uri="{FF2B5EF4-FFF2-40B4-BE49-F238E27FC236}">
                <a16:creationId xmlns:a16="http://schemas.microsoft.com/office/drawing/2014/main" id="{68B82931-512E-70B2-5077-8D23368CF2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9798B-A950-A12A-202C-CE8BF3E6D7FD}"/>
              </a:ext>
            </a:extLst>
          </p:cNvPr>
          <p:cNvSpPr>
            <a:spLocks noGrp="1"/>
          </p:cNvSpPr>
          <p:nvPr>
            <p:ph type="sldNum" sz="quarter" idx="12"/>
          </p:nvPr>
        </p:nvSpPr>
        <p:spPr/>
        <p:txBody>
          <a:bodyPr/>
          <a:lstStyle/>
          <a:p>
            <a:fld id="{2DFCD9DE-953A-4A39-8C79-6A6EB2EECEB6}" type="slidenum">
              <a:rPr lang="en-IN" smtClean="0"/>
              <a:t>‹#›</a:t>
            </a:fld>
            <a:endParaRPr lang="en-IN"/>
          </a:p>
        </p:txBody>
      </p:sp>
    </p:spTree>
    <p:extLst>
      <p:ext uri="{BB962C8B-B14F-4D97-AF65-F5344CB8AC3E}">
        <p14:creationId xmlns:p14="http://schemas.microsoft.com/office/powerpoint/2010/main" val="3417687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FC74C-9CFA-0561-90D0-7B01068B86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0FC4DE-8F43-1D39-EA78-903553786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F97554-05F8-2891-F654-1F9453F60D1B}"/>
              </a:ext>
            </a:extLst>
          </p:cNvPr>
          <p:cNvSpPr>
            <a:spLocks noGrp="1"/>
          </p:cNvSpPr>
          <p:nvPr>
            <p:ph type="dt" sz="half" idx="10"/>
          </p:nvPr>
        </p:nvSpPr>
        <p:spPr/>
        <p:txBody>
          <a:bodyPr/>
          <a:lstStyle/>
          <a:p>
            <a:fld id="{8526A6DD-553B-4076-95C6-DF51B5B1E27B}" type="datetimeFigureOut">
              <a:rPr lang="en-IN" smtClean="0"/>
              <a:t>29-05-2024</a:t>
            </a:fld>
            <a:endParaRPr lang="en-IN"/>
          </a:p>
        </p:txBody>
      </p:sp>
      <p:sp>
        <p:nvSpPr>
          <p:cNvPr id="5" name="Footer Placeholder 4">
            <a:extLst>
              <a:ext uri="{FF2B5EF4-FFF2-40B4-BE49-F238E27FC236}">
                <a16:creationId xmlns:a16="http://schemas.microsoft.com/office/drawing/2014/main" id="{7DFDE8CD-58FE-7958-7A57-7E352D6BA8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AB4371-0D8D-D802-ED03-379E7AD23F14}"/>
              </a:ext>
            </a:extLst>
          </p:cNvPr>
          <p:cNvSpPr>
            <a:spLocks noGrp="1"/>
          </p:cNvSpPr>
          <p:nvPr>
            <p:ph type="sldNum" sz="quarter" idx="12"/>
          </p:nvPr>
        </p:nvSpPr>
        <p:spPr/>
        <p:txBody>
          <a:bodyPr/>
          <a:lstStyle/>
          <a:p>
            <a:fld id="{2DFCD9DE-953A-4A39-8C79-6A6EB2EECEB6}" type="slidenum">
              <a:rPr lang="en-IN" smtClean="0"/>
              <a:t>‹#›</a:t>
            </a:fld>
            <a:endParaRPr lang="en-IN"/>
          </a:p>
        </p:txBody>
      </p:sp>
    </p:spTree>
    <p:extLst>
      <p:ext uri="{BB962C8B-B14F-4D97-AF65-F5344CB8AC3E}">
        <p14:creationId xmlns:p14="http://schemas.microsoft.com/office/powerpoint/2010/main" val="419890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0DD1-CFCA-65D4-BA89-38B3209332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3B171A-0C1D-5F25-0E01-D1FF2D259F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A3CEE7-BAAA-2502-F898-BF618765A3EA}"/>
              </a:ext>
            </a:extLst>
          </p:cNvPr>
          <p:cNvSpPr>
            <a:spLocks noGrp="1"/>
          </p:cNvSpPr>
          <p:nvPr>
            <p:ph type="dt" sz="half" idx="10"/>
          </p:nvPr>
        </p:nvSpPr>
        <p:spPr/>
        <p:txBody>
          <a:bodyPr/>
          <a:lstStyle/>
          <a:p>
            <a:fld id="{8526A6DD-553B-4076-95C6-DF51B5B1E27B}" type="datetimeFigureOut">
              <a:rPr lang="en-IN" smtClean="0"/>
              <a:t>29-05-2024</a:t>
            </a:fld>
            <a:endParaRPr lang="en-IN"/>
          </a:p>
        </p:txBody>
      </p:sp>
      <p:sp>
        <p:nvSpPr>
          <p:cNvPr id="5" name="Footer Placeholder 4">
            <a:extLst>
              <a:ext uri="{FF2B5EF4-FFF2-40B4-BE49-F238E27FC236}">
                <a16:creationId xmlns:a16="http://schemas.microsoft.com/office/drawing/2014/main" id="{0D9CF7D1-B0EA-14EC-B662-138FC22B41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BA8ACD-76D5-DAE1-DEF5-5C712C01D53F}"/>
              </a:ext>
            </a:extLst>
          </p:cNvPr>
          <p:cNvSpPr>
            <a:spLocks noGrp="1"/>
          </p:cNvSpPr>
          <p:nvPr>
            <p:ph type="sldNum" sz="quarter" idx="12"/>
          </p:nvPr>
        </p:nvSpPr>
        <p:spPr/>
        <p:txBody>
          <a:bodyPr/>
          <a:lstStyle/>
          <a:p>
            <a:fld id="{2DFCD9DE-953A-4A39-8C79-6A6EB2EECEB6}" type="slidenum">
              <a:rPr lang="en-IN" smtClean="0"/>
              <a:t>‹#›</a:t>
            </a:fld>
            <a:endParaRPr lang="en-IN"/>
          </a:p>
        </p:txBody>
      </p:sp>
    </p:spTree>
    <p:extLst>
      <p:ext uri="{BB962C8B-B14F-4D97-AF65-F5344CB8AC3E}">
        <p14:creationId xmlns:p14="http://schemas.microsoft.com/office/powerpoint/2010/main" val="983134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61AC-BFFF-96D7-9BDB-AA2D741006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191443-4BE0-F757-B49F-2E6508C536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7F8860-6208-06D1-69BB-3939AD051A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2D37E0-B1E2-1B23-ED61-0BAE7D29F65A}"/>
              </a:ext>
            </a:extLst>
          </p:cNvPr>
          <p:cNvSpPr>
            <a:spLocks noGrp="1"/>
          </p:cNvSpPr>
          <p:nvPr>
            <p:ph type="dt" sz="half" idx="10"/>
          </p:nvPr>
        </p:nvSpPr>
        <p:spPr/>
        <p:txBody>
          <a:bodyPr/>
          <a:lstStyle/>
          <a:p>
            <a:fld id="{8526A6DD-553B-4076-95C6-DF51B5B1E27B}" type="datetimeFigureOut">
              <a:rPr lang="en-IN" smtClean="0"/>
              <a:t>29-05-2024</a:t>
            </a:fld>
            <a:endParaRPr lang="en-IN"/>
          </a:p>
        </p:txBody>
      </p:sp>
      <p:sp>
        <p:nvSpPr>
          <p:cNvPr id="6" name="Footer Placeholder 5">
            <a:extLst>
              <a:ext uri="{FF2B5EF4-FFF2-40B4-BE49-F238E27FC236}">
                <a16:creationId xmlns:a16="http://schemas.microsoft.com/office/drawing/2014/main" id="{58C6A6DA-F412-EC34-7FEF-827BC60D75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B7BED0-8874-3389-E5CB-E45DFE62891A}"/>
              </a:ext>
            </a:extLst>
          </p:cNvPr>
          <p:cNvSpPr>
            <a:spLocks noGrp="1"/>
          </p:cNvSpPr>
          <p:nvPr>
            <p:ph type="sldNum" sz="quarter" idx="12"/>
          </p:nvPr>
        </p:nvSpPr>
        <p:spPr/>
        <p:txBody>
          <a:bodyPr/>
          <a:lstStyle/>
          <a:p>
            <a:fld id="{2DFCD9DE-953A-4A39-8C79-6A6EB2EECEB6}" type="slidenum">
              <a:rPr lang="en-IN" smtClean="0"/>
              <a:t>‹#›</a:t>
            </a:fld>
            <a:endParaRPr lang="en-IN"/>
          </a:p>
        </p:txBody>
      </p:sp>
    </p:spTree>
    <p:extLst>
      <p:ext uri="{BB962C8B-B14F-4D97-AF65-F5344CB8AC3E}">
        <p14:creationId xmlns:p14="http://schemas.microsoft.com/office/powerpoint/2010/main" val="3770010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4022-54DD-F703-3B78-FDB2991CF9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904FEF-6106-ED96-F38A-E7F936262A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AB8C50-D877-3C25-A469-776E965F98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689C26-B7DF-0A47-ED30-031CE17156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B537CD-7538-529F-ED75-5FBB8DC9BC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09D085-6DF9-450D-5A89-F18A2CB95DAB}"/>
              </a:ext>
            </a:extLst>
          </p:cNvPr>
          <p:cNvSpPr>
            <a:spLocks noGrp="1"/>
          </p:cNvSpPr>
          <p:nvPr>
            <p:ph type="dt" sz="half" idx="10"/>
          </p:nvPr>
        </p:nvSpPr>
        <p:spPr/>
        <p:txBody>
          <a:bodyPr/>
          <a:lstStyle/>
          <a:p>
            <a:fld id="{8526A6DD-553B-4076-95C6-DF51B5B1E27B}" type="datetimeFigureOut">
              <a:rPr lang="en-IN" smtClean="0"/>
              <a:t>29-05-2024</a:t>
            </a:fld>
            <a:endParaRPr lang="en-IN"/>
          </a:p>
        </p:txBody>
      </p:sp>
      <p:sp>
        <p:nvSpPr>
          <p:cNvPr id="8" name="Footer Placeholder 7">
            <a:extLst>
              <a:ext uri="{FF2B5EF4-FFF2-40B4-BE49-F238E27FC236}">
                <a16:creationId xmlns:a16="http://schemas.microsoft.com/office/drawing/2014/main" id="{D417C0BC-1B7A-155A-E4BA-D66324F802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16E427-004B-0680-6FD4-35EEFD40F89B}"/>
              </a:ext>
            </a:extLst>
          </p:cNvPr>
          <p:cNvSpPr>
            <a:spLocks noGrp="1"/>
          </p:cNvSpPr>
          <p:nvPr>
            <p:ph type="sldNum" sz="quarter" idx="12"/>
          </p:nvPr>
        </p:nvSpPr>
        <p:spPr/>
        <p:txBody>
          <a:bodyPr/>
          <a:lstStyle/>
          <a:p>
            <a:fld id="{2DFCD9DE-953A-4A39-8C79-6A6EB2EECEB6}" type="slidenum">
              <a:rPr lang="en-IN" smtClean="0"/>
              <a:t>‹#›</a:t>
            </a:fld>
            <a:endParaRPr lang="en-IN"/>
          </a:p>
        </p:txBody>
      </p:sp>
    </p:spTree>
    <p:extLst>
      <p:ext uri="{BB962C8B-B14F-4D97-AF65-F5344CB8AC3E}">
        <p14:creationId xmlns:p14="http://schemas.microsoft.com/office/powerpoint/2010/main" val="193449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38B6-0A7C-097C-A11A-29F9815A15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C07569-DB26-90DF-9E79-6213FE9138B0}"/>
              </a:ext>
            </a:extLst>
          </p:cNvPr>
          <p:cNvSpPr>
            <a:spLocks noGrp="1"/>
          </p:cNvSpPr>
          <p:nvPr>
            <p:ph type="dt" sz="half" idx="10"/>
          </p:nvPr>
        </p:nvSpPr>
        <p:spPr/>
        <p:txBody>
          <a:bodyPr/>
          <a:lstStyle/>
          <a:p>
            <a:fld id="{8526A6DD-553B-4076-95C6-DF51B5B1E27B}" type="datetimeFigureOut">
              <a:rPr lang="en-IN" smtClean="0"/>
              <a:t>29-05-2024</a:t>
            </a:fld>
            <a:endParaRPr lang="en-IN"/>
          </a:p>
        </p:txBody>
      </p:sp>
      <p:sp>
        <p:nvSpPr>
          <p:cNvPr id="4" name="Footer Placeholder 3">
            <a:extLst>
              <a:ext uri="{FF2B5EF4-FFF2-40B4-BE49-F238E27FC236}">
                <a16:creationId xmlns:a16="http://schemas.microsoft.com/office/drawing/2014/main" id="{63F9CD89-CDD6-9CDE-9CCD-A4210CFFCD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FE3CEC-3F2B-9F11-5742-F1167B03ED5B}"/>
              </a:ext>
            </a:extLst>
          </p:cNvPr>
          <p:cNvSpPr>
            <a:spLocks noGrp="1"/>
          </p:cNvSpPr>
          <p:nvPr>
            <p:ph type="sldNum" sz="quarter" idx="12"/>
          </p:nvPr>
        </p:nvSpPr>
        <p:spPr/>
        <p:txBody>
          <a:bodyPr/>
          <a:lstStyle/>
          <a:p>
            <a:fld id="{2DFCD9DE-953A-4A39-8C79-6A6EB2EECEB6}" type="slidenum">
              <a:rPr lang="en-IN" smtClean="0"/>
              <a:t>‹#›</a:t>
            </a:fld>
            <a:endParaRPr lang="en-IN"/>
          </a:p>
        </p:txBody>
      </p:sp>
    </p:spTree>
    <p:extLst>
      <p:ext uri="{BB962C8B-B14F-4D97-AF65-F5344CB8AC3E}">
        <p14:creationId xmlns:p14="http://schemas.microsoft.com/office/powerpoint/2010/main" val="28084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4BC368-8207-512F-7526-F7B4B4F859D1}"/>
              </a:ext>
            </a:extLst>
          </p:cNvPr>
          <p:cNvSpPr>
            <a:spLocks noGrp="1"/>
          </p:cNvSpPr>
          <p:nvPr>
            <p:ph type="dt" sz="half" idx="10"/>
          </p:nvPr>
        </p:nvSpPr>
        <p:spPr/>
        <p:txBody>
          <a:bodyPr/>
          <a:lstStyle/>
          <a:p>
            <a:fld id="{8526A6DD-553B-4076-95C6-DF51B5B1E27B}" type="datetimeFigureOut">
              <a:rPr lang="en-IN" smtClean="0"/>
              <a:t>29-05-2024</a:t>
            </a:fld>
            <a:endParaRPr lang="en-IN"/>
          </a:p>
        </p:txBody>
      </p:sp>
      <p:sp>
        <p:nvSpPr>
          <p:cNvPr id="3" name="Footer Placeholder 2">
            <a:extLst>
              <a:ext uri="{FF2B5EF4-FFF2-40B4-BE49-F238E27FC236}">
                <a16:creationId xmlns:a16="http://schemas.microsoft.com/office/drawing/2014/main" id="{117ED5CB-7E4D-6DA5-C9E0-9737F11393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EEE6B1-00D8-7957-4500-CAED9DE2B969}"/>
              </a:ext>
            </a:extLst>
          </p:cNvPr>
          <p:cNvSpPr>
            <a:spLocks noGrp="1"/>
          </p:cNvSpPr>
          <p:nvPr>
            <p:ph type="sldNum" sz="quarter" idx="12"/>
          </p:nvPr>
        </p:nvSpPr>
        <p:spPr/>
        <p:txBody>
          <a:bodyPr/>
          <a:lstStyle/>
          <a:p>
            <a:fld id="{2DFCD9DE-953A-4A39-8C79-6A6EB2EECEB6}" type="slidenum">
              <a:rPr lang="en-IN" smtClean="0"/>
              <a:t>‹#›</a:t>
            </a:fld>
            <a:endParaRPr lang="en-IN"/>
          </a:p>
        </p:txBody>
      </p:sp>
    </p:spTree>
    <p:extLst>
      <p:ext uri="{BB962C8B-B14F-4D97-AF65-F5344CB8AC3E}">
        <p14:creationId xmlns:p14="http://schemas.microsoft.com/office/powerpoint/2010/main" val="2552679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FDD5E-761B-A73A-9474-F85CDF4D7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6604A6-7D46-F560-9D2F-519F83DEAD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94740F-8328-B17F-29DA-A0FE3B3518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C16AE9-793E-E2A7-93C4-85A185184142}"/>
              </a:ext>
            </a:extLst>
          </p:cNvPr>
          <p:cNvSpPr>
            <a:spLocks noGrp="1"/>
          </p:cNvSpPr>
          <p:nvPr>
            <p:ph type="dt" sz="half" idx="10"/>
          </p:nvPr>
        </p:nvSpPr>
        <p:spPr/>
        <p:txBody>
          <a:bodyPr/>
          <a:lstStyle/>
          <a:p>
            <a:fld id="{8526A6DD-553B-4076-95C6-DF51B5B1E27B}" type="datetimeFigureOut">
              <a:rPr lang="en-IN" smtClean="0"/>
              <a:t>29-05-2024</a:t>
            </a:fld>
            <a:endParaRPr lang="en-IN"/>
          </a:p>
        </p:txBody>
      </p:sp>
      <p:sp>
        <p:nvSpPr>
          <p:cNvPr id="6" name="Footer Placeholder 5">
            <a:extLst>
              <a:ext uri="{FF2B5EF4-FFF2-40B4-BE49-F238E27FC236}">
                <a16:creationId xmlns:a16="http://schemas.microsoft.com/office/drawing/2014/main" id="{AAE7838A-E657-04A8-019E-08B8D1D098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E20812-8799-25A6-1A28-3D7163677C4E}"/>
              </a:ext>
            </a:extLst>
          </p:cNvPr>
          <p:cNvSpPr>
            <a:spLocks noGrp="1"/>
          </p:cNvSpPr>
          <p:nvPr>
            <p:ph type="sldNum" sz="quarter" idx="12"/>
          </p:nvPr>
        </p:nvSpPr>
        <p:spPr/>
        <p:txBody>
          <a:bodyPr/>
          <a:lstStyle/>
          <a:p>
            <a:fld id="{2DFCD9DE-953A-4A39-8C79-6A6EB2EECEB6}" type="slidenum">
              <a:rPr lang="en-IN" smtClean="0"/>
              <a:t>‹#›</a:t>
            </a:fld>
            <a:endParaRPr lang="en-IN"/>
          </a:p>
        </p:txBody>
      </p:sp>
    </p:spTree>
    <p:extLst>
      <p:ext uri="{BB962C8B-B14F-4D97-AF65-F5344CB8AC3E}">
        <p14:creationId xmlns:p14="http://schemas.microsoft.com/office/powerpoint/2010/main" val="93645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FED9-B8DD-81A5-EAE9-4ACF7A3566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AA9932-9B18-FAB5-0296-7F72028432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BAA492-7D0E-BAEA-2892-0FD8C7826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8FF1D-DA70-DC7A-577E-9615CEA55FB5}"/>
              </a:ext>
            </a:extLst>
          </p:cNvPr>
          <p:cNvSpPr>
            <a:spLocks noGrp="1"/>
          </p:cNvSpPr>
          <p:nvPr>
            <p:ph type="dt" sz="half" idx="10"/>
          </p:nvPr>
        </p:nvSpPr>
        <p:spPr/>
        <p:txBody>
          <a:bodyPr/>
          <a:lstStyle/>
          <a:p>
            <a:fld id="{8526A6DD-553B-4076-95C6-DF51B5B1E27B}" type="datetimeFigureOut">
              <a:rPr lang="en-IN" smtClean="0"/>
              <a:t>29-05-2024</a:t>
            </a:fld>
            <a:endParaRPr lang="en-IN"/>
          </a:p>
        </p:txBody>
      </p:sp>
      <p:sp>
        <p:nvSpPr>
          <p:cNvPr id="6" name="Footer Placeholder 5">
            <a:extLst>
              <a:ext uri="{FF2B5EF4-FFF2-40B4-BE49-F238E27FC236}">
                <a16:creationId xmlns:a16="http://schemas.microsoft.com/office/drawing/2014/main" id="{519C5D2D-C6BC-7E71-ECB0-44BCB4333E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2FB342-FA11-B0EA-597E-45822E4332F3}"/>
              </a:ext>
            </a:extLst>
          </p:cNvPr>
          <p:cNvSpPr>
            <a:spLocks noGrp="1"/>
          </p:cNvSpPr>
          <p:nvPr>
            <p:ph type="sldNum" sz="quarter" idx="12"/>
          </p:nvPr>
        </p:nvSpPr>
        <p:spPr/>
        <p:txBody>
          <a:bodyPr/>
          <a:lstStyle/>
          <a:p>
            <a:fld id="{2DFCD9DE-953A-4A39-8C79-6A6EB2EECEB6}" type="slidenum">
              <a:rPr lang="en-IN" smtClean="0"/>
              <a:t>‹#›</a:t>
            </a:fld>
            <a:endParaRPr lang="en-IN"/>
          </a:p>
        </p:txBody>
      </p:sp>
    </p:spTree>
    <p:extLst>
      <p:ext uri="{BB962C8B-B14F-4D97-AF65-F5344CB8AC3E}">
        <p14:creationId xmlns:p14="http://schemas.microsoft.com/office/powerpoint/2010/main" val="227256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E3A2E4-8939-BBE9-49BA-62FAAFE23B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9464E2-1836-3868-C2B8-0F45AF8151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E1B277-4383-5DDF-0C4D-3516894E60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6A6DD-553B-4076-95C6-DF51B5B1E27B}" type="datetimeFigureOut">
              <a:rPr lang="en-IN" smtClean="0"/>
              <a:t>29-05-2024</a:t>
            </a:fld>
            <a:endParaRPr lang="en-IN"/>
          </a:p>
        </p:txBody>
      </p:sp>
      <p:sp>
        <p:nvSpPr>
          <p:cNvPr id="5" name="Footer Placeholder 4">
            <a:extLst>
              <a:ext uri="{FF2B5EF4-FFF2-40B4-BE49-F238E27FC236}">
                <a16:creationId xmlns:a16="http://schemas.microsoft.com/office/drawing/2014/main" id="{F8064BD4-89ED-E2A8-0E3E-183DF1C750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0B471E-D9C0-6426-8C2E-BA6950F1F9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FCD9DE-953A-4A39-8C79-6A6EB2EECEB6}" type="slidenum">
              <a:rPr lang="en-IN" smtClean="0"/>
              <a:t>‹#›</a:t>
            </a:fld>
            <a:endParaRPr lang="en-IN"/>
          </a:p>
        </p:txBody>
      </p:sp>
    </p:spTree>
    <p:extLst>
      <p:ext uri="{BB962C8B-B14F-4D97-AF65-F5344CB8AC3E}">
        <p14:creationId xmlns:p14="http://schemas.microsoft.com/office/powerpoint/2010/main" val="1618705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66D3-5136-4C2D-F109-E35F402A3851}"/>
              </a:ext>
            </a:extLst>
          </p:cNvPr>
          <p:cNvSpPr>
            <a:spLocks noGrp="1"/>
          </p:cNvSpPr>
          <p:nvPr>
            <p:ph type="ctrTitle"/>
          </p:nvPr>
        </p:nvSpPr>
        <p:spPr/>
        <p:txBody>
          <a:bodyPr>
            <a:normAutofit fontScale="90000"/>
          </a:bodyPr>
          <a:lstStyle/>
          <a:p>
            <a:r>
              <a:rPr lang="en-US" sz="6700" b="1" dirty="0">
                <a:latin typeface="Aptos" panose="020B0004020202020204" pitchFamily="34" charset="0"/>
              </a:rPr>
              <a:t>Introduction to Advanced SQL Concepts</a:t>
            </a:r>
            <a:br>
              <a:rPr lang="en-US" b="1" dirty="0"/>
            </a:br>
            <a:endParaRPr lang="en-IN" dirty="0"/>
          </a:p>
        </p:txBody>
      </p:sp>
      <p:sp>
        <p:nvSpPr>
          <p:cNvPr id="3" name="Subtitle 2">
            <a:extLst>
              <a:ext uri="{FF2B5EF4-FFF2-40B4-BE49-F238E27FC236}">
                <a16:creationId xmlns:a16="http://schemas.microsoft.com/office/drawing/2014/main" id="{91C8D149-F35E-5B97-A6A6-492409F00C8F}"/>
              </a:ext>
            </a:extLst>
          </p:cNvPr>
          <p:cNvSpPr>
            <a:spLocks noGrp="1"/>
          </p:cNvSpPr>
          <p:nvPr>
            <p:ph type="subTitle" idx="1"/>
          </p:nvPr>
        </p:nvSpPr>
        <p:spPr/>
        <p:txBody>
          <a:bodyPr/>
          <a:lstStyle/>
          <a:p>
            <a:pPr algn="l"/>
            <a:r>
              <a:rPr lang="en-US" dirty="0">
                <a:latin typeface="Aptos" panose="020B0004020202020204" pitchFamily="34" charset="0"/>
              </a:rPr>
              <a:t>This presentation will explore key advanced SQL topics, including joins, views, and subqueries, and their practical applications in industry. We'll dive into the different types of these SQL features and examine real-world case studies to understand their impact.</a:t>
            </a:r>
          </a:p>
          <a:p>
            <a:pPr algn="l"/>
            <a:endParaRPr lang="en-IN" dirty="0"/>
          </a:p>
        </p:txBody>
      </p:sp>
    </p:spTree>
    <p:extLst>
      <p:ext uri="{BB962C8B-B14F-4D97-AF65-F5344CB8AC3E}">
        <p14:creationId xmlns:p14="http://schemas.microsoft.com/office/powerpoint/2010/main" val="2293212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457F-733E-FB76-2F9A-FF852E9BCBDF}"/>
              </a:ext>
            </a:extLst>
          </p:cNvPr>
          <p:cNvSpPr>
            <a:spLocks noGrp="1"/>
          </p:cNvSpPr>
          <p:nvPr>
            <p:ph type="title"/>
          </p:nvPr>
        </p:nvSpPr>
        <p:spPr>
          <a:xfrm>
            <a:off x="838200" y="365125"/>
            <a:ext cx="10515600" cy="1021223"/>
          </a:xfrm>
        </p:spPr>
        <p:txBody>
          <a:bodyPr>
            <a:normAutofit fontScale="90000"/>
          </a:bodyPr>
          <a:lstStyle/>
          <a:p>
            <a:r>
              <a:rPr lang="en-IN" b="1" dirty="0">
                <a:latin typeface="Aptos" panose="020B0004020202020204" pitchFamily="34" charset="0"/>
              </a:rPr>
              <a:t>Subqueries - Case Study</a:t>
            </a:r>
            <a:br>
              <a:rPr lang="en-IN" b="1" dirty="0"/>
            </a:br>
            <a:endParaRPr lang="en-IN" dirty="0"/>
          </a:p>
        </p:txBody>
      </p:sp>
      <p:sp>
        <p:nvSpPr>
          <p:cNvPr id="3" name="Content Placeholder 2">
            <a:extLst>
              <a:ext uri="{FF2B5EF4-FFF2-40B4-BE49-F238E27FC236}">
                <a16:creationId xmlns:a16="http://schemas.microsoft.com/office/drawing/2014/main" id="{D1E52A30-5E27-4384-ECE3-444CC77B0EF1}"/>
              </a:ext>
            </a:extLst>
          </p:cNvPr>
          <p:cNvSpPr>
            <a:spLocks noGrp="1"/>
          </p:cNvSpPr>
          <p:nvPr>
            <p:ph idx="1"/>
          </p:nvPr>
        </p:nvSpPr>
        <p:spPr>
          <a:xfrm>
            <a:off x="838200" y="1297858"/>
            <a:ext cx="10515600" cy="4879105"/>
          </a:xfrm>
        </p:spPr>
        <p:txBody>
          <a:bodyPr>
            <a:normAutofit fontScale="92500" lnSpcReduction="20000"/>
          </a:bodyPr>
          <a:lstStyle/>
          <a:p>
            <a:pPr>
              <a:buFont typeface="Arial" panose="020B0604020202020204" pitchFamily="34" charset="0"/>
              <a:buChar char="•"/>
            </a:pPr>
            <a:r>
              <a:rPr lang="en-US" b="1" dirty="0">
                <a:latin typeface="Aptos" panose="020B0004020202020204" pitchFamily="34" charset="0"/>
              </a:rPr>
              <a:t>Case Study</a:t>
            </a:r>
            <a:r>
              <a:rPr lang="en-US" dirty="0">
                <a:latin typeface="Aptos" panose="020B0004020202020204" pitchFamily="34" charset="0"/>
              </a:rPr>
              <a:t>: Financial Analysis.</a:t>
            </a:r>
          </a:p>
          <a:p>
            <a:pPr>
              <a:buFont typeface="Arial" panose="020B0604020202020204" pitchFamily="34" charset="0"/>
              <a:buChar char="•"/>
            </a:pPr>
            <a:endParaRPr lang="en-US" dirty="0">
              <a:latin typeface="Aptos" panose="020B0004020202020204" pitchFamily="34" charset="0"/>
            </a:endParaRPr>
          </a:p>
          <a:p>
            <a:pPr>
              <a:buFont typeface="Arial" panose="020B0604020202020204" pitchFamily="34" charset="0"/>
              <a:buChar char="•"/>
            </a:pPr>
            <a:r>
              <a:rPr lang="en-US" b="1" dirty="0">
                <a:latin typeface="Aptos" panose="020B0004020202020204" pitchFamily="34" charset="0"/>
              </a:rPr>
              <a:t>Scenario</a:t>
            </a:r>
            <a:r>
              <a:rPr lang="en-US" dirty="0">
                <a:latin typeface="Aptos" panose="020B0004020202020204" pitchFamily="34" charset="0"/>
              </a:rPr>
              <a:t>: Identifying accounts with transactions exceeding a threshold.</a:t>
            </a:r>
          </a:p>
          <a:p>
            <a:pPr>
              <a:buFont typeface="Arial" panose="020B0604020202020204" pitchFamily="34" charset="0"/>
              <a:buChar char="•"/>
            </a:pPr>
            <a:endParaRPr lang="en-US" dirty="0">
              <a:latin typeface="Aptos" panose="020B0004020202020204" pitchFamily="34" charset="0"/>
            </a:endParaRPr>
          </a:p>
          <a:p>
            <a:pPr>
              <a:buFont typeface="Arial" panose="020B0604020202020204" pitchFamily="34" charset="0"/>
              <a:buChar char="•"/>
            </a:pPr>
            <a:r>
              <a:rPr lang="en-US" b="1" dirty="0">
                <a:latin typeface="Aptos" panose="020B0004020202020204" pitchFamily="34" charset="0"/>
              </a:rPr>
              <a:t>Data</a:t>
            </a:r>
            <a:r>
              <a:rPr lang="en-US" dirty="0">
                <a:latin typeface="Aptos" panose="020B0004020202020204" pitchFamily="34" charset="0"/>
              </a:rPr>
              <a:t>: Accounts table and Transactions table.</a:t>
            </a:r>
          </a:p>
          <a:p>
            <a:pPr>
              <a:buFont typeface="Arial" panose="020B0604020202020204" pitchFamily="34" charset="0"/>
              <a:buChar char="•"/>
            </a:pPr>
            <a:endParaRPr lang="en-US" dirty="0">
              <a:latin typeface="Aptos" panose="020B0004020202020204" pitchFamily="34" charset="0"/>
            </a:endParaRPr>
          </a:p>
          <a:p>
            <a:pPr>
              <a:buFont typeface="Arial" panose="020B0604020202020204" pitchFamily="34" charset="0"/>
              <a:buChar char="•"/>
            </a:pPr>
            <a:r>
              <a:rPr lang="en-US" b="1" dirty="0">
                <a:latin typeface="Aptos" panose="020B0004020202020204" pitchFamily="34" charset="0"/>
              </a:rPr>
              <a:t>Query Example</a:t>
            </a:r>
            <a:r>
              <a:rPr lang="en-US" dirty="0">
                <a:latin typeface="Aptos" panose="020B0004020202020204" pitchFamily="34" charset="0"/>
              </a:rPr>
              <a:t>: Using subqueries to find high-value transactions.</a:t>
            </a:r>
          </a:p>
          <a:p>
            <a:pPr>
              <a:buFont typeface="Arial" panose="020B0604020202020204" pitchFamily="34" charset="0"/>
              <a:buChar char="•"/>
            </a:pPr>
            <a:endParaRPr lang="en-US" dirty="0">
              <a:latin typeface="Aptos" panose="020B0004020202020204" pitchFamily="34" charset="0"/>
            </a:endParaRPr>
          </a:p>
          <a:p>
            <a:pPr marL="0" indent="0">
              <a:buNone/>
            </a:pPr>
            <a:r>
              <a:rPr lang="en-US" dirty="0">
                <a:latin typeface="Book Antiqua" panose="02040602050305030304" pitchFamily="18" charset="0"/>
              </a:rPr>
              <a:t>SELECT </a:t>
            </a:r>
            <a:r>
              <a:rPr lang="en-US" dirty="0" err="1">
                <a:latin typeface="Book Antiqua" panose="02040602050305030304" pitchFamily="18" charset="0"/>
              </a:rPr>
              <a:t>AccountID</a:t>
            </a:r>
            <a:r>
              <a:rPr lang="en-US" dirty="0">
                <a:latin typeface="Book Antiqua" panose="02040602050305030304" pitchFamily="18" charset="0"/>
              </a:rPr>
              <a:t>, </a:t>
            </a:r>
            <a:r>
              <a:rPr lang="en-US" dirty="0" err="1">
                <a:latin typeface="Book Antiqua" panose="02040602050305030304" pitchFamily="18" charset="0"/>
              </a:rPr>
              <a:t>AccountName</a:t>
            </a:r>
            <a:r>
              <a:rPr lang="en-US" dirty="0">
                <a:latin typeface="Book Antiqua" panose="02040602050305030304" pitchFamily="18" charset="0"/>
              </a:rPr>
              <a:t> FROM Accounts WHERE</a:t>
            </a:r>
          </a:p>
          <a:p>
            <a:pPr marL="0" indent="0">
              <a:buNone/>
            </a:pPr>
            <a:r>
              <a:rPr lang="en-US" dirty="0">
                <a:latin typeface="Book Antiqua" panose="02040602050305030304" pitchFamily="18" charset="0"/>
              </a:rPr>
              <a:t> </a:t>
            </a:r>
            <a:r>
              <a:rPr lang="en-US" dirty="0" err="1">
                <a:latin typeface="Book Antiqua" panose="02040602050305030304" pitchFamily="18" charset="0"/>
              </a:rPr>
              <a:t>AccountID</a:t>
            </a:r>
            <a:r>
              <a:rPr lang="en-US" dirty="0">
                <a:latin typeface="Book Antiqua" panose="02040602050305030304" pitchFamily="18" charset="0"/>
              </a:rPr>
              <a:t> IN (SELECT </a:t>
            </a:r>
            <a:r>
              <a:rPr lang="en-US" dirty="0" err="1">
                <a:latin typeface="Book Antiqua" panose="02040602050305030304" pitchFamily="18" charset="0"/>
              </a:rPr>
              <a:t>AccountID</a:t>
            </a:r>
            <a:r>
              <a:rPr lang="en-US" dirty="0">
                <a:latin typeface="Book Antiqua" panose="02040602050305030304" pitchFamily="18" charset="0"/>
              </a:rPr>
              <a:t> FROM Transactions WHERE</a:t>
            </a:r>
          </a:p>
          <a:p>
            <a:pPr marL="0" indent="0">
              <a:buNone/>
            </a:pPr>
            <a:r>
              <a:rPr lang="en-US" dirty="0">
                <a:latin typeface="Book Antiqua" panose="02040602050305030304" pitchFamily="18" charset="0"/>
              </a:rPr>
              <a:t> Amount &gt; 10000);</a:t>
            </a:r>
          </a:p>
          <a:p>
            <a:endParaRPr lang="en-IN" dirty="0"/>
          </a:p>
        </p:txBody>
      </p:sp>
    </p:spTree>
    <p:extLst>
      <p:ext uri="{BB962C8B-B14F-4D97-AF65-F5344CB8AC3E}">
        <p14:creationId xmlns:p14="http://schemas.microsoft.com/office/powerpoint/2010/main" val="147378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7CE65-A4F5-9CE0-06D9-1C7224819C71}"/>
              </a:ext>
            </a:extLst>
          </p:cNvPr>
          <p:cNvSpPr>
            <a:spLocks noGrp="1"/>
          </p:cNvSpPr>
          <p:nvPr>
            <p:ph type="title"/>
          </p:nvPr>
        </p:nvSpPr>
        <p:spPr>
          <a:xfrm>
            <a:off x="838200" y="365126"/>
            <a:ext cx="10515600" cy="598436"/>
          </a:xfrm>
        </p:spPr>
        <p:txBody>
          <a:bodyPr>
            <a:normAutofit fontScale="90000"/>
          </a:bodyPr>
          <a:lstStyle/>
          <a:p>
            <a:r>
              <a:rPr lang="en-IN" b="1" dirty="0">
                <a:latin typeface="Aptos" panose="020B0004020202020204" pitchFamily="34" charset="0"/>
              </a:rPr>
              <a:t>Joins and Their Types</a:t>
            </a:r>
            <a:br>
              <a:rPr lang="en-IN" b="1" dirty="0"/>
            </a:br>
            <a:endParaRPr lang="en-IN" dirty="0"/>
          </a:p>
        </p:txBody>
      </p:sp>
      <p:sp>
        <p:nvSpPr>
          <p:cNvPr id="3" name="Content Placeholder 2">
            <a:extLst>
              <a:ext uri="{FF2B5EF4-FFF2-40B4-BE49-F238E27FC236}">
                <a16:creationId xmlns:a16="http://schemas.microsoft.com/office/drawing/2014/main" id="{5214D471-FA5C-7110-2DED-D89F6BE668A0}"/>
              </a:ext>
            </a:extLst>
          </p:cNvPr>
          <p:cNvSpPr>
            <a:spLocks noGrp="1"/>
          </p:cNvSpPr>
          <p:nvPr>
            <p:ph idx="1"/>
          </p:nvPr>
        </p:nvSpPr>
        <p:spPr>
          <a:xfrm>
            <a:off x="838200" y="1042218"/>
            <a:ext cx="10515600" cy="5450655"/>
          </a:xfrm>
        </p:spPr>
        <p:txBody>
          <a:bodyPr>
            <a:normAutofit fontScale="85000" lnSpcReduction="20000"/>
          </a:bodyPr>
          <a:lstStyle/>
          <a:p>
            <a:r>
              <a:rPr lang="en-US" sz="2600" b="1" dirty="0">
                <a:latin typeface="Aptos" panose="020B0004020202020204" pitchFamily="34" charset="0"/>
              </a:rPr>
              <a:t>Definition: </a:t>
            </a:r>
            <a:r>
              <a:rPr lang="en-US" sz="2600" dirty="0">
                <a:latin typeface="Aptos" panose="020B0004020202020204" pitchFamily="34" charset="0"/>
              </a:rPr>
              <a:t>Joins are used to combine rows from two or more tables based on a related column between them.</a:t>
            </a:r>
          </a:p>
          <a:p>
            <a:pPr marL="0" indent="0">
              <a:buNone/>
            </a:pPr>
            <a:endParaRPr lang="en-US" sz="2600" dirty="0">
              <a:latin typeface="Aptos" panose="020B0004020202020204" pitchFamily="34" charset="0"/>
            </a:endParaRPr>
          </a:p>
          <a:p>
            <a:r>
              <a:rPr lang="en-US" sz="2600" b="1" dirty="0">
                <a:latin typeface="Aptos" panose="020B0004020202020204" pitchFamily="34" charset="0"/>
              </a:rPr>
              <a:t>Importance: </a:t>
            </a:r>
            <a:r>
              <a:rPr lang="en-US" sz="2600" dirty="0">
                <a:latin typeface="Aptos" panose="020B0004020202020204" pitchFamily="34" charset="0"/>
              </a:rPr>
              <a:t>Essential for querying relational databases.</a:t>
            </a:r>
          </a:p>
          <a:p>
            <a:pPr marL="0" indent="0">
              <a:buNone/>
            </a:pPr>
            <a:endParaRPr lang="en-US" sz="2600" dirty="0">
              <a:latin typeface="Aptos" panose="020B0004020202020204" pitchFamily="34" charset="0"/>
            </a:endParaRPr>
          </a:p>
          <a:p>
            <a:r>
              <a:rPr lang="en-US" sz="2600" b="1" dirty="0">
                <a:latin typeface="Aptos" panose="020B0004020202020204" pitchFamily="34" charset="0"/>
              </a:rPr>
              <a:t>Types:</a:t>
            </a:r>
            <a:endParaRPr lang="en-US" sz="2600" dirty="0">
              <a:latin typeface="Aptos" panose="020B0004020202020204" pitchFamily="34" charset="0"/>
            </a:endParaRPr>
          </a:p>
          <a:p>
            <a:pPr marL="0" indent="0">
              <a:buNone/>
            </a:pPr>
            <a:r>
              <a:rPr lang="en-US" sz="2600" b="1" dirty="0">
                <a:latin typeface="Aptos" panose="020B0004020202020204" pitchFamily="34" charset="0"/>
              </a:rPr>
              <a:t>  Inner Join</a:t>
            </a:r>
          </a:p>
          <a:p>
            <a:pPr marL="0" indent="0">
              <a:buNone/>
            </a:pPr>
            <a:r>
              <a:rPr lang="en-US" sz="2600" dirty="0">
                <a:latin typeface="Aptos" panose="020B0004020202020204" pitchFamily="34" charset="0"/>
              </a:rPr>
              <a:t>  Combines rows from multiple tables based on a related column, returning only the matching rows.</a:t>
            </a:r>
          </a:p>
          <a:p>
            <a:pPr marL="0" indent="0">
              <a:buNone/>
            </a:pPr>
            <a:endParaRPr lang="en-US" sz="2600" dirty="0">
              <a:latin typeface="Aptos" panose="020B0004020202020204" pitchFamily="34" charset="0"/>
            </a:endParaRPr>
          </a:p>
          <a:p>
            <a:pPr marL="0" indent="0">
              <a:buNone/>
            </a:pPr>
            <a:r>
              <a:rPr lang="en-US" sz="2600" b="1" dirty="0">
                <a:latin typeface="Aptos" panose="020B0004020202020204" pitchFamily="34" charset="0"/>
              </a:rPr>
              <a:t> Outer Joins</a:t>
            </a:r>
          </a:p>
          <a:p>
            <a:pPr marL="0" indent="0">
              <a:buNone/>
            </a:pPr>
            <a:r>
              <a:rPr lang="en-US" sz="2600" dirty="0">
                <a:latin typeface="Aptos" panose="020B0004020202020204" pitchFamily="34" charset="0"/>
              </a:rPr>
              <a:t> Includes all rows from both tables, filling in missing values with NULLs. Left ,Right , Full Outer Joins are  variations.</a:t>
            </a:r>
          </a:p>
          <a:p>
            <a:pPr marL="0" indent="0">
              <a:buNone/>
            </a:pPr>
            <a:endParaRPr lang="en-US" sz="2600" dirty="0">
              <a:latin typeface="Aptos" panose="020B0004020202020204" pitchFamily="34" charset="0"/>
            </a:endParaRPr>
          </a:p>
          <a:p>
            <a:pPr marL="0" indent="0">
              <a:buNone/>
            </a:pPr>
            <a:r>
              <a:rPr lang="en-US" sz="2600" b="1" dirty="0">
                <a:latin typeface="Aptos" panose="020B0004020202020204" pitchFamily="34" charset="0"/>
              </a:rPr>
              <a:t> Self-Joins</a:t>
            </a:r>
          </a:p>
          <a:p>
            <a:pPr marL="0" indent="0">
              <a:buNone/>
            </a:pPr>
            <a:r>
              <a:rPr lang="en-US" sz="2600" dirty="0">
                <a:latin typeface="Aptos" panose="020B0004020202020204" pitchFamily="34" charset="0"/>
              </a:rPr>
              <a:t> Joins a table to itself, allowing you to compare values within the same table.</a:t>
            </a:r>
          </a:p>
          <a:p>
            <a:endParaRPr lang="en-US" sz="2600" dirty="0"/>
          </a:p>
          <a:p>
            <a:endParaRPr lang="en-IN" dirty="0"/>
          </a:p>
        </p:txBody>
      </p:sp>
    </p:spTree>
    <p:extLst>
      <p:ext uri="{BB962C8B-B14F-4D97-AF65-F5344CB8AC3E}">
        <p14:creationId xmlns:p14="http://schemas.microsoft.com/office/powerpoint/2010/main" val="2435059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F1D6D-A3DD-00D0-70DE-26D05A26E105}"/>
              </a:ext>
            </a:extLst>
          </p:cNvPr>
          <p:cNvSpPr>
            <a:spLocks noGrp="1"/>
          </p:cNvSpPr>
          <p:nvPr>
            <p:ph type="title"/>
          </p:nvPr>
        </p:nvSpPr>
        <p:spPr>
          <a:xfrm>
            <a:off x="838200" y="365125"/>
            <a:ext cx="10515600" cy="716423"/>
          </a:xfrm>
        </p:spPr>
        <p:txBody>
          <a:bodyPr>
            <a:normAutofit fontScale="90000"/>
          </a:bodyPr>
          <a:lstStyle/>
          <a:p>
            <a:r>
              <a:rPr lang="en-IN" b="1" dirty="0">
                <a:latin typeface="Aptos" panose="020B0004020202020204" pitchFamily="34" charset="0"/>
              </a:rPr>
              <a:t>Industrial Applications of Joins</a:t>
            </a:r>
            <a:br>
              <a:rPr lang="en-IN" b="1" dirty="0"/>
            </a:br>
            <a:endParaRPr lang="en-IN" dirty="0"/>
          </a:p>
        </p:txBody>
      </p:sp>
      <p:sp>
        <p:nvSpPr>
          <p:cNvPr id="3" name="Content Placeholder 2">
            <a:extLst>
              <a:ext uri="{FF2B5EF4-FFF2-40B4-BE49-F238E27FC236}">
                <a16:creationId xmlns:a16="http://schemas.microsoft.com/office/drawing/2014/main" id="{9B0086ED-0CBB-D50A-8099-7767D7DCB9A6}"/>
              </a:ext>
            </a:extLst>
          </p:cNvPr>
          <p:cNvSpPr>
            <a:spLocks noGrp="1"/>
          </p:cNvSpPr>
          <p:nvPr>
            <p:ph idx="1"/>
          </p:nvPr>
        </p:nvSpPr>
        <p:spPr>
          <a:xfrm>
            <a:off x="838200" y="1347019"/>
            <a:ext cx="10515600" cy="4829944"/>
          </a:xfrm>
        </p:spPr>
        <p:txBody>
          <a:bodyPr>
            <a:normAutofit lnSpcReduction="10000"/>
          </a:bodyPr>
          <a:lstStyle/>
          <a:p>
            <a:r>
              <a:rPr lang="en-US" b="1" dirty="0">
                <a:latin typeface="Aptos" panose="020B0004020202020204" pitchFamily="34" charset="0"/>
              </a:rPr>
              <a:t>Sales reports:</a:t>
            </a:r>
          </a:p>
          <a:p>
            <a:pPr marL="0" indent="0">
              <a:buNone/>
            </a:pPr>
            <a:r>
              <a:rPr lang="en-US" dirty="0">
                <a:latin typeface="Aptos" panose="020B0004020202020204" pitchFamily="34" charset="0"/>
              </a:rPr>
              <a:t>Combine customer, product, and order data to generate comprehensive sales reports.</a:t>
            </a:r>
          </a:p>
          <a:p>
            <a:pPr marL="0" indent="0">
              <a:buNone/>
            </a:pPr>
            <a:endParaRPr lang="en-US" b="1" dirty="0">
              <a:latin typeface="Aptos" panose="020B0004020202020204" pitchFamily="34" charset="0"/>
            </a:endParaRPr>
          </a:p>
          <a:p>
            <a:r>
              <a:rPr lang="en-US" b="1" dirty="0">
                <a:latin typeface="Aptos" panose="020B0004020202020204" pitchFamily="34" charset="0"/>
              </a:rPr>
              <a:t>Healthcare Analytics:</a:t>
            </a:r>
          </a:p>
          <a:p>
            <a:pPr marL="0" indent="0">
              <a:buNone/>
            </a:pPr>
            <a:r>
              <a:rPr lang="en-US" dirty="0">
                <a:latin typeface="Aptos" panose="020B0004020202020204" pitchFamily="34" charset="0"/>
              </a:rPr>
              <a:t>Hospitals and clinics use joins to combine patient records, billing data, and clinical information, for comprehensive reports.</a:t>
            </a:r>
          </a:p>
          <a:p>
            <a:pPr marL="0" indent="0">
              <a:buNone/>
            </a:pPr>
            <a:endParaRPr lang="en-US" dirty="0">
              <a:latin typeface="Aptos" panose="020B0004020202020204" pitchFamily="34" charset="0"/>
            </a:endParaRPr>
          </a:p>
          <a:p>
            <a:pPr marL="0" indent="0">
              <a:buNone/>
            </a:pPr>
            <a:r>
              <a:rPr lang="en-US" b="1" dirty="0">
                <a:latin typeface="Aptos" panose="020B0004020202020204" pitchFamily="34" charset="0"/>
              </a:rPr>
              <a:t>Financial Reporting:</a:t>
            </a:r>
          </a:p>
          <a:p>
            <a:pPr marL="0" indent="0">
              <a:buNone/>
            </a:pPr>
            <a:r>
              <a:rPr lang="en-US" dirty="0">
                <a:latin typeface="Aptos" panose="020B0004020202020204" pitchFamily="34" charset="0"/>
              </a:rPr>
              <a:t>Merging transaction and account tables for auditing and fraud detection.</a:t>
            </a:r>
            <a:endParaRPr lang="en-IN" dirty="0">
              <a:latin typeface="Aptos" panose="020B0004020202020204" pitchFamily="34" charset="0"/>
            </a:endParaRPr>
          </a:p>
        </p:txBody>
      </p:sp>
    </p:spTree>
    <p:extLst>
      <p:ext uri="{BB962C8B-B14F-4D97-AF65-F5344CB8AC3E}">
        <p14:creationId xmlns:p14="http://schemas.microsoft.com/office/powerpoint/2010/main" val="171062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15BD3-1BA9-591F-BEFD-93B7055E2A2D}"/>
              </a:ext>
            </a:extLst>
          </p:cNvPr>
          <p:cNvSpPr>
            <a:spLocks noGrp="1"/>
          </p:cNvSpPr>
          <p:nvPr>
            <p:ph type="title"/>
          </p:nvPr>
        </p:nvSpPr>
        <p:spPr>
          <a:xfrm>
            <a:off x="838200" y="365125"/>
            <a:ext cx="10515600" cy="775417"/>
          </a:xfrm>
        </p:spPr>
        <p:txBody>
          <a:bodyPr/>
          <a:lstStyle/>
          <a:p>
            <a:r>
              <a:rPr lang="en-IN" b="1" dirty="0">
                <a:latin typeface="Aptos" panose="020B0004020202020204" pitchFamily="34" charset="0"/>
              </a:rPr>
              <a:t>Joins - Case Study</a:t>
            </a:r>
          </a:p>
        </p:txBody>
      </p:sp>
      <p:sp>
        <p:nvSpPr>
          <p:cNvPr id="3" name="Content Placeholder 2">
            <a:extLst>
              <a:ext uri="{FF2B5EF4-FFF2-40B4-BE49-F238E27FC236}">
                <a16:creationId xmlns:a16="http://schemas.microsoft.com/office/drawing/2014/main" id="{1A888DEE-BF3F-7D5C-4A5C-AEE065F7ABDD}"/>
              </a:ext>
            </a:extLst>
          </p:cNvPr>
          <p:cNvSpPr>
            <a:spLocks noGrp="1"/>
          </p:cNvSpPr>
          <p:nvPr>
            <p:ph idx="1"/>
          </p:nvPr>
        </p:nvSpPr>
        <p:spPr>
          <a:xfrm>
            <a:off x="838200" y="1455174"/>
            <a:ext cx="10515600" cy="4721789"/>
          </a:xfrm>
        </p:spPr>
        <p:txBody>
          <a:bodyPr>
            <a:normAutofit fontScale="92500" lnSpcReduction="20000"/>
          </a:bodyPr>
          <a:lstStyle/>
          <a:p>
            <a:pPr>
              <a:buFont typeface="Arial" panose="020B0604020202020204" pitchFamily="34" charset="0"/>
              <a:buChar char="•"/>
            </a:pPr>
            <a:r>
              <a:rPr lang="en-US" b="1" dirty="0">
                <a:latin typeface="Aptos" panose="020B0004020202020204" pitchFamily="34" charset="0"/>
              </a:rPr>
              <a:t>Case Study</a:t>
            </a:r>
            <a:r>
              <a:rPr lang="en-US" dirty="0">
                <a:latin typeface="Aptos" panose="020B0004020202020204" pitchFamily="34" charset="0"/>
              </a:rPr>
              <a:t>: E-commerce Platform</a:t>
            </a:r>
          </a:p>
          <a:p>
            <a:pPr>
              <a:buFont typeface="Arial" panose="020B0604020202020204" pitchFamily="34" charset="0"/>
              <a:buChar char="•"/>
            </a:pPr>
            <a:endParaRPr lang="en-US" dirty="0">
              <a:latin typeface="Aptos" panose="020B0004020202020204" pitchFamily="34" charset="0"/>
            </a:endParaRPr>
          </a:p>
          <a:p>
            <a:pPr>
              <a:buFont typeface="Arial" panose="020B0604020202020204" pitchFamily="34" charset="0"/>
              <a:buChar char="•"/>
            </a:pPr>
            <a:r>
              <a:rPr lang="en-US" b="1" dirty="0">
                <a:latin typeface="Aptos" panose="020B0004020202020204" pitchFamily="34" charset="0"/>
              </a:rPr>
              <a:t>Scenario</a:t>
            </a:r>
            <a:r>
              <a:rPr lang="en-US" dirty="0">
                <a:latin typeface="Aptos" panose="020B0004020202020204" pitchFamily="34" charset="0"/>
              </a:rPr>
              <a:t>: Analyzing customer purchase behavior.</a:t>
            </a:r>
          </a:p>
          <a:p>
            <a:pPr>
              <a:buFont typeface="Arial" panose="020B0604020202020204" pitchFamily="34" charset="0"/>
              <a:buChar char="•"/>
            </a:pPr>
            <a:endParaRPr lang="en-US" dirty="0">
              <a:latin typeface="Aptos" panose="020B0004020202020204" pitchFamily="34" charset="0"/>
            </a:endParaRPr>
          </a:p>
          <a:p>
            <a:pPr>
              <a:buFont typeface="Arial" panose="020B0604020202020204" pitchFamily="34" charset="0"/>
              <a:buChar char="•"/>
            </a:pPr>
            <a:r>
              <a:rPr lang="en-US" b="1" dirty="0">
                <a:latin typeface="Aptos" panose="020B0004020202020204" pitchFamily="34" charset="0"/>
              </a:rPr>
              <a:t>Data</a:t>
            </a:r>
            <a:r>
              <a:rPr lang="en-US" dirty="0">
                <a:latin typeface="Aptos" panose="020B0004020202020204" pitchFamily="34" charset="0"/>
              </a:rPr>
              <a:t>: Customer table and Orders table.</a:t>
            </a:r>
          </a:p>
          <a:p>
            <a:pPr>
              <a:buFont typeface="Arial" panose="020B0604020202020204" pitchFamily="34" charset="0"/>
              <a:buChar char="•"/>
            </a:pPr>
            <a:endParaRPr lang="en-US" dirty="0">
              <a:latin typeface="Aptos" panose="020B0004020202020204" pitchFamily="34" charset="0"/>
            </a:endParaRPr>
          </a:p>
          <a:p>
            <a:pPr>
              <a:buFont typeface="Arial" panose="020B0604020202020204" pitchFamily="34" charset="0"/>
              <a:buChar char="•"/>
            </a:pPr>
            <a:r>
              <a:rPr lang="en-US" b="1" dirty="0">
                <a:latin typeface="Aptos" panose="020B0004020202020204" pitchFamily="34" charset="0"/>
              </a:rPr>
              <a:t>Query Example</a:t>
            </a:r>
            <a:r>
              <a:rPr lang="en-US" dirty="0">
                <a:latin typeface="Aptos" panose="020B0004020202020204" pitchFamily="34" charset="0"/>
              </a:rPr>
              <a:t>: Using Inner Join to find all customers who made purchases.</a:t>
            </a:r>
          </a:p>
          <a:p>
            <a:pPr>
              <a:buFont typeface="Arial" panose="020B0604020202020204" pitchFamily="34" charset="0"/>
              <a:buChar char="•"/>
            </a:pPr>
            <a:endParaRPr lang="en-US" dirty="0"/>
          </a:p>
          <a:p>
            <a:pPr marL="0" indent="0">
              <a:buNone/>
            </a:pPr>
            <a:r>
              <a:rPr lang="en-IN" sz="2600" dirty="0">
                <a:latin typeface="Book Antiqua" panose="02040602050305030304" pitchFamily="18" charset="0"/>
              </a:rPr>
              <a:t>SELECT </a:t>
            </a:r>
            <a:r>
              <a:rPr lang="en-IN" sz="2600" dirty="0" err="1">
                <a:latin typeface="Book Antiqua" panose="02040602050305030304" pitchFamily="18" charset="0"/>
              </a:rPr>
              <a:t>Customers.CustomerID</a:t>
            </a:r>
            <a:r>
              <a:rPr lang="en-IN" sz="2600" dirty="0">
                <a:latin typeface="Book Antiqua" panose="02040602050305030304" pitchFamily="18" charset="0"/>
              </a:rPr>
              <a:t>, </a:t>
            </a:r>
            <a:r>
              <a:rPr lang="en-IN" sz="2600" dirty="0" err="1">
                <a:latin typeface="Book Antiqua" panose="02040602050305030304" pitchFamily="18" charset="0"/>
              </a:rPr>
              <a:t>Customers.Name</a:t>
            </a:r>
            <a:r>
              <a:rPr lang="en-IN" sz="2600" dirty="0">
                <a:latin typeface="Book Antiqua" panose="02040602050305030304" pitchFamily="18" charset="0"/>
              </a:rPr>
              <a:t>,</a:t>
            </a:r>
          </a:p>
          <a:p>
            <a:pPr marL="0" indent="0">
              <a:buNone/>
            </a:pPr>
            <a:r>
              <a:rPr lang="en-IN" sz="2600" dirty="0" err="1">
                <a:latin typeface="Book Antiqua" panose="02040602050305030304" pitchFamily="18" charset="0"/>
              </a:rPr>
              <a:t>Orders.OrderID</a:t>
            </a:r>
            <a:r>
              <a:rPr lang="en-IN" sz="2600" dirty="0">
                <a:latin typeface="Book Antiqua" panose="02040602050305030304" pitchFamily="18" charset="0"/>
              </a:rPr>
              <a:t>, </a:t>
            </a:r>
            <a:r>
              <a:rPr lang="en-IN" sz="2600" dirty="0" err="1">
                <a:latin typeface="Book Antiqua" panose="02040602050305030304" pitchFamily="18" charset="0"/>
              </a:rPr>
              <a:t>Orders.OrderDate</a:t>
            </a:r>
            <a:r>
              <a:rPr lang="en-IN" sz="2600" dirty="0">
                <a:latin typeface="Book Antiqua" panose="02040602050305030304" pitchFamily="18" charset="0"/>
              </a:rPr>
              <a:t> FROM Customers INNER JOIN</a:t>
            </a:r>
          </a:p>
          <a:p>
            <a:pPr marL="0" indent="0">
              <a:buNone/>
            </a:pPr>
            <a:r>
              <a:rPr lang="en-IN" sz="2600" dirty="0">
                <a:latin typeface="Book Antiqua" panose="02040602050305030304" pitchFamily="18" charset="0"/>
              </a:rPr>
              <a:t>Orders ON </a:t>
            </a:r>
            <a:r>
              <a:rPr lang="en-IN" sz="2600" dirty="0" err="1">
                <a:latin typeface="Book Antiqua" panose="02040602050305030304" pitchFamily="18" charset="0"/>
              </a:rPr>
              <a:t>Customers.CustomerID</a:t>
            </a:r>
            <a:r>
              <a:rPr lang="en-IN" sz="2600" dirty="0">
                <a:latin typeface="Book Antiqua" panose="02040602050305030304" pitchFamily="18" charset="0"/>
              </a:rPr>
              <a:t> = </a:t>
            </a:r>
            <a:r>
              <a:rPr lang="en-IN" sz="2600" dirty="0" err="1">
                <a:latin typeface="Book Antiqua" panose="02040602050305030304" pitchFamily="18" charset="0"/>
              </a:rPr>
              <a:t>Orders.CustomerID</a:t>
            </a:r>
            <a:r>
              <a:rPr lang="en-IN" sz="2600" dirty="0">
                <a:latin typeface="Book Antiqua" panose="02040602050305030304" pitchFamily="18" charset="0"/>
              </a:rPr>
              <a:t>;</a:t>
            </a:r>
            <a:endParaRPr lang="en-US" sz="2600" dirty="0">
              <a:latin typeface="Book Antiqua" panose="02040602050305030304" pitchFamily="18" charset="0"/>
            </a:endParaRPr>
          </a:p>
          <a:p>
            <a:endParaRPr lang="en-IN" dirty="0"/>
          </a:p>
        </p:txBody>
      </p:sp>
    </p:spTree>
    <p:extLst>
      <p:ext uri="{BB962C8B-B14F-4D97-AF65-F5344CB8AC3E}">
        <p14:creationId xmlns:p14="http://schemas.microsoft.com/office/powerpoint/2010/main" val="390022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B0D8E-3BA4-D663-A670-E5DC087E5799}"/>
              </a:ext>
            </a:extLst>
          </p:cNvPr>
          <p:cNvSpPr>
            <a:spLocks noGrp="1"/>
          </p:cNvSpPr>
          <p:nvPr>
            <p:ph type="title"/>
          </p:nvPr>
        </p:nvSpPr>
        <p:spPr>
          <a:xfrm>
            <a:off x="838200" y="365126"/>
            <a:ext cx="10515600" cy="578772"/>
          </a:xfrm>
        </p:spPr>
        <p:txBody>
          <a:bodyPr>
            <a:normAutofit fontScale="90000"/>
          </a:bodyPr>
          <a:lstStyle/>
          <a:p>
            <a:r>
              <a:rPr lang="en-IN" b="1" dirty="0">
                <a:latin typeface="Aptos" panose="020B0004020202020204" pitchFamily="34" charset="0"/>
              </a:rPr>
              <a:t>Views and Their Types</a:t>
            </a:r>
            <a:br>
              <a:rPr lang="en-IN" b="1" dirty="0"/>
            </a:br>
            <a:endParaRPr lang="en-IN" dirty="0"/>
          </a:p>
        </p:txBody>
      </p:sp>
      <p:sp>
        <p:nvSpPr>
          <p:cNvPr id="3" name="Content Placeholder 2">
            <a:extLst>
              <a:ext uri="{FF2B5EF4-FFF2-40B4-BE49-F238E27FC236}">
                <a16:creationId xmlns:a16="http://schemas.microsoft.com/office/drawing/2014/main" id="{0A4318BB-471D-15A1-8652-2E792E14FCE5}"/>
              </a:ext>
            </a:extLst>
          </p:cNvPr>
          <p:cNvSpPr>
            <a:spLocks noGrp="1"/>
          </p:cNvSpPr>
          <p:nvPr>
            <p:ph idx="1"/>
          </p:nvPr>
        </p:nvSpPr>
        <p:spPr>
          <a:xfrm>
            <a:off x="838200" y="1101213"/>
            <a:ext cx="10515600" cy="5075750"/>
          </a:xfrm>
        </p:spPr>
        <p:txBody>
          <a:bodyPr>
            <a:normAutofit fontScale="77500" lnSpcReduction="20000"/>
          </a:bodyPr>
          <a:lstStyle/>
          <a:p>
            <a:pPr marL="0" indent="0">
              <a:buNone/>
            </a:pPr>
            <a:r>
              <a:rPr lang="en-US" b="1" dirty="0">
                <a:latin typeface="Aptos" panose="020B0004020202020204" pitchFamily="34" charset="0"/>
              </a:rPr>
              <a:t>Definition: </a:t>
            </a:r>
            <a:r>
              <a:rPr lang="en-US" dirty="0">
                <a:latin typeface="Aptos" panose="020B0004020202020204" pitchFamily="34" charset="0"/>
              </a:rPr>
              <a:t>A view is a virtual table based on the result-set of an SQL statement.</a:t>
            </a:r>
          </a:p>
          <a:p>
            <a:pPr marL="0" indent="0">
              <a:buNone/>
            </a:pPr>
            <a:endParaRPr lang="en-US" dirty="0">
              <a:latin typeface="Aptos" panose="020B0004020202020204" pitchFamily="34" charset="0"/>
            </a:endParaRPr>
          </a:p>
          <a:p>
            <a:pPr marL="0" indent="0">
              <a:buNone/>
            </a:pPr>
            <a:r>
              <a:rPr lang="en-US" b="1" dirty="0">
                <a:latin typeface="Aptos" panose="020B0004020202020204" pitchFamily="34" charset="0"/>
              </a:rPr>
              <a:t>Purpose: </a:t>
            </a:r>
            <a:r>
              <a:rPr lang="en-US" dirty="0">
                <a:latin typeface="Aptos" panose="020B0004020202020204" pitchFamily="34" charset="0"/>
              </a:rPr>
              <a:t>Simplifies complex queries, enhances security, and improves readability.</a:t>
            </a:r>
          </a:p>
          <a:p>
            <a:pPr marL="0" indent="0">
              <a:buNone/>
            </a:pPr>
            <a:endParaRPr lang="en-US" dirty="0">
              <a:latin typeface="Aptos" panose="020B0004020202020204" pitchFamily="34" charset="0"/>
            </a:endParaRPr>
          </a:p>
          <a:p>
            <a:pPr marL="0" indent="0">
              <a:buNone/>
            </a:pPr>
            <a:r>
              <a:rPr lang="en-US" b="1" dirty="0">
                <a:latin typeface="Aptos" panose="020B0004020202020204" pitchFamily="34" charset="0"/>
              </a:rPr>
              <a:t>Types:</a:t>
            </a:r>
          </a:p>
          <a:p>
            <a:r>
              <a:rPr lang="en-US" b="1" dirty="0">
                <a:latin typeface="Aptos" panose="020B0004020202020204" pitchFamily="34" charset="0"/>
              </a:rPr>
              <a:t>Simple Views:</a:t>
            </a:r>
          </a:p>
          <a:p>
            <a:pPr marL="0" indent="0">
              <a:buNone/>
            </a:pPr>
            <a:r>
              <a:rPr lang="en-US" dirty="0">
                <a:latin typeface="Aptos" panose="020B0004020202020204" pitchFamily="34" charset="0"/>
              </a:rPr>
              <a:t>Based on a single table without advanced SQL functions or joins.</a:t>
            </a:r>
          </a:p>
          <a:p>
            <a:pPr marL="0" indent="0">
              <a:buNone/>
            </a:pPr>
            <a:endParaRPr lang="en-US" b="1" dirty="0">
              <a:latin typeface="Aptos" panose="020B0004020202020204" pitchFamily="34" charset="0"/>
            </a:endParaRPr>
          </a:p>
          <a:p>
            <a:r>
              <a:rPr lang="en-US" b="1" dirty="0">
                <a:latin typeface="Aptos" panose="020B0004020202020204" pitchFamily="34" charset="0"/>
              </a:rPr>
              <a:t>Updatable Views:</a:t>
            </a:r>
          </a:p>
          <a:p>
            <a:pPr marL="0" indent="0">
              <a:buNone/>
            </a:pPr>
            <a:r>
              <a:rPr lang="en-US" dirty="0">
                <a:latin typeface="Aptos" panose="020B0004020202020204" pitchFamily="34" charset="0"/>
              </a:rPr>
              <a:t>Based on multiple tables and can include advanced SQL functions, aggregate functions, and joins.</a:t>
            </a:r>
          </a:p>
          <a:p>
            <a:pPr marL="0" indent="0">
              <a:buNone/>
            </a:pPr>
            <a:endParaRPr lang="en-US" b="1" dirty="0">
              <a:latin typeface="Aptos" panose="020B0004020202020204" pitchFamily="34" charset="0"/>
            </a:endParaRPr>
          </a:p>
          <a:p>
            <a:r>
              <a:rPr lang="en-US" b="1" dirty="0">
                <a:latin typeface="Aptos" panose="020B0004020202020204" pitchFamily="34" charset="0"/>
              </a:rPr>
              <a:t>Materialized Views:</a:t>
            </a:r>
          </a:p>
          <a:p>
            <a:pPr marL="0" indent="0">
              <a:buNone/>
            </a:pPr>
            <a:r>
              <a:rPr lang="en-US" dirty="0">
                <a:latin typeface="Aptos" panose="020B0004020202020204" pitchFamily="34" charset="0"/>
              </a:rPr>
              <a:t>Stores the result of a query physically in the database and refreshes periodically.</a:t>
            </a:r>
            <a:endParaRPr lang="en-IN" b="1" dirty="0">
              <a:latin typeface="Aptos" panose="020B0004020202020204" pitchFamily="34" charset="0"/>
            </a:endParaRPr>
          </a:p>
        </p:txBody>
      </p:sp>
    </p:spTree>
    <p:extLst>
      <p:ext uri="{BB962C8B-B14F-4D97-AF65-F5344CB8AC3E}">
        <p14:creationId xmlns:p14="http://schemas.microsoft.com/office/powerpoint/2010/main" val="3315486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4B9C-99C7-B554-448C-CB7282B110E4}"/>
              </a:ext>
            </a:extLst>
          </p:cNvPr>
          <p:cNvSpPr>
            <a:spLocks noGrp="1"/>
          </p:cNvSpPr>
          <p:nvPr>
            <p:ph type="title"/>
          </p:nvPr>
        </p:nvSpPr>
        <p:spPr>
          <a:xfrm>
            <a:off x="838200" y="365126"/>
            <a:ext cx="10515600" cy="637764"/>
          </a:xfrm>
        </p:spPr>
        <p:txBody>
          <a:bodyPr>
            <a:normAutofit fontScale="90000"/>
          </a:bodyPr>
          <a:lstStyle/>
          <a:p>
            <a:r>
              <a:rPr lang="en-IN" b="1" dirty="0">
                <a:latin typeface="Aptos" panose="020B0004020202020204" pitchFamily="34" charset="0"/>
              </a:rPr>
              <a:t>Industrial Applications of Views</a:t>
            </a:r>
            <a:br>
              <a:rPr lang="en-IN" b="1" dirty="0"/>
            </a:br>
            <a:endParaRPr lang="en-IN" dirty="0"/>
          </a:p>
        </p:txBody>
      </p:sp>
      <p:sp>
        <p:nvSpPr>
          <p:cNvPr id="3" name="Content Placeholder 2">
            <a:extLst>
              <a:ext uri="{FF2B5EF4-FFF2-40B4-BE49-F238E27FC236}">
                <a16:creationId xmlns:a16="http://schemas.microsoft.com/office/drawing/2014/main" id="{6FCD5254-673E-7771-F892-F821704C7CF2}"/>
              </a:ext>
            </a:extLst>
          </p:cNvPr>
          <p:cNvSpPr>
            <a:spLocks noGrp="1"/>
          </p:cNvSpPr>
          <p:nvPr>
            <p:ph idx="1"/>
          </p:nvPr>
        </p:nvSpPr>
        <p:spPr>
          <a:xfrm>
            <a:off x="838200" y="1002890"/>
            <a:ext cx="10515600" cy="5489984"/>
          </a:xfrm>
        </p:spPr>
        <p:txBody>
          <a:bodyPr>
            <a:normAutofit fontScale="85000" lnSpcReduction="20000"/>
          </a:bodyPr>
          <a:lstStyle/>
          <a:p>
            <a:r>
              <a:rPr lang="en-US" b="1" dirty="0">
                <a:latin typeface="Aptos" panose="020B0004020202020204" pitchFamily="34" charset="0"/>
              </a:rPr>
              <a:t>Data Abstraction</a:t>
            </a:r>
          </a:p>
          <a:p>
            <a:pPr marL="0" indent="0">
              <a:buNone/>
            </a:pPr>
            <a:r>
              <a:rPr lang="en-US" dirty="0">
                <a:latin typeface="Aptos" panose="020B0004020202020204" pitchFamily="34" charset="0"/>
              </a:rPr>
              <a:t>Views can simplify complex database structures, presenting a clean, user-friendly interface. Simplifying data retrieval for business users.</a:t>
            </a:r>
          </a:p>
          <a:p>
            <a:pPr marL="0" indent="0">
              <a:buNone/>
            </a:pPr>
            <a:endParaRPr lang="en-US" dirty="0">
              <a:latin typeface="Aptos" panose="020B0004020202020204" pitchFamily="34" charset="0"/>
            </a:endParaRPr>
          </a:p>
          <a:p>
            <a:r>
              <a:rPr lang="en-US" b="1" dirty="0">
                <a:latin typeface="Aptos" panose="020B0004020202020204" pitchFamily="34" charset="0"/>
              </a:rPr>
              <a:t>Access Control</a:t>
            </a:r>
          </a:p>
          <a:p>
            <a:pPr marL="0" indent="0">
              <a:buNone/>
            </a:pPr>
            <a:r>
              <a:rPr lang="en-US" dirty="0">
                <a:latin typeface="Aptos" panose="020B0004020202020204" pitchFamily="34" charset="0"/>
              </a:rPr>
              <a:t>Views can be used to grant users access to only the data they need, improving security.</a:t>
            </a:r>
          </a:p>
          <a:p>
            <a:pPr marL="0" indent="0">
              <a:buNone/>
            </a:pPr>
            <a:endParaRPr lang="en-US" dirty="0">
              <a:latin typeface="Aptos" panose="020B0004020202020204" pitchFamily="34" charset="0"/>
            </a:endParaRPr>
          </a:p>
          <a:p>
            <a:r>
              <a:rPr lang="en-US" b="1" dirty="0">
                <a:latin typeface="Aptos" panose="020B0004020202020204" pitchFamily="34" charset="0"/>
              </a:rPr>
              <a:t>Performance Optimization</a:t>
            </a:r>
          </a:p>
          <a:p>
            <a:pPr marL="0" indent="0">
              <a:buNone/>
            </a:pPr>
            <a:r>
              <a:rPr lang="en-US" dirty="0">
                <a:latin typeface="Aptos" panose="020B0004020202020204" pitchFamily="34" charset="0"/>
              </a:rPr>
              <a:t>Materialized views can significantly boost query speed for frequently accessed data.</a:t>
            </a:r>
          </a:p>
          <a:p>
            <a:pPr marL="0" indent="0">
              <a:buNone/>
            </a:pPr>
            <a:endParaRPr lang="en-US" dirty="0">
              <a:latin typeface="Aptos" panose="020B0004020202020204" pitchFamily="34" charset="0"/>
            </a:endParaRPr>
          </a:p>
          <a:p>
            <a:r>
              <a:rPr lang="en-US" b="1" dirty="0">
                <a:latin typeface="Aptos" panose="020B0004020202020204" pitchFamily="34" charset="0"/>
              </a:rPr>
              <a:t>Data Transformation</a:t>
            </a:r>
          </a:p>
          <a:p>
            <a:pPr marL="0" indent="0">
              <a:buNone/>
            </a:pPr>
            <a:r>
              <a:rPr lang="en-US" dirty="0">
                <a:latin typeface="Aptos" panose="020B0004020202020204" pitchFamily="34" charset="0"/>
              </a:rPr>
              <a:t>Views can be used to transform and aggregate data, making it more suitable for reporting.</a:t>
            </a:r>
          </a:p>
          <a:p>
            <a:endParaRPr lang="en-IN" dirty="0"/>
          </a:p>
        </p:txBody>
      </p:sp>
    </p:spTree>
    <p:extLst>
      <p:ext uri="{BB962C8B-B14F-4D97-AF65-F5344CB8AC3E}">
        <p14:creationId xmlns:p14="http://schemas.microsoft.com/office/powerpoint/2010/main" val="3061530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8AF6-2D55-8970-425D-9AA31A36DAD3}"/>
              </a:ext>
            </a:extLst>
          </p:cNvPr>
          <p:cNvSpPr>
            <a:spLocks noGrp="1"/>
          </p:cNvSpPr>
          <p:nvPr>
            <p:ph type="title"/>
          </p:nvPr>
        </p:nvSpPr>
        <p:spPr>
          <a:xfrm>
            <a:off x="838200" y="0"/>
            <a:ext cx="10515600" cy="1179871"/>
          </a:xfrm>
        </p:spPr>
        <p:txBody>
          <a:bodyPr>
            <a:normAutofit fontScale="90000"/>
          </a:bodyPr>
          <a:lstStyle/>
          <a:p>
            <a:r>
              <a:rPr lang="en-IN" sz="4000" b="1" dirty="0">
                <a:latin typeface="Aptos" panose="020B0004020202020204" pitchFamily="34" charset="0"/>
              </a:rPr>
              <a:t>Views - Case Study</a:t>
            </a:r>
            <a:br>
              <a:rPr lang="en-IN" b="1" dirty="0"/>
            </a:br>
            <a:endParaRPr lang="en-IN" dirty="0"/>
          </a:p>
        </p:txBody>
      </p:sp>
      <p:sp>
        <p:nvSpPr>
          <p:cNvPr id="3" name="Content Placeholder 2">
            <a:extLst>
              <a:ext uri="{FF2B5EF4-FFF2-40B4-BE49-F238E27FC236}">
                <a16:creationId xmlns:a16="http://schemas.microsoft.com/office/drawing/2014/main" id="{00AF0920-5EA9-0079-7C12-1C3E8805A11F}"/>
              </a:ext>
            </a:extLst>
          </p:cNvPr>
          <p:cNvSpPr>
            <a:spLocks noGrp="1"/>
          </p:cNvSpPr>
          <p:nvPr>
            <p:ph idx="1"/>
          </p:nvPr>
        </p:nvSpPr>
        <p:spPr>
          <a:xfrm>
            <a:off x="838200" y="1179871"/>
            <a:ext cx="10515600" cy="5240594"/>
          </a:xfrm>
        </p:spPr>
        <p:txBody>
          <a:bodyPr>
            <a:normAutofit fontScale="92500" lnSpcReduction="10000"/>
          </a:bodyPr>
          <a:lstStyle/>
          <a:p>
            <a:pPr>
              <a:buFont typeface="Arial" panose="020B0604020202020204" pitchFamily="34" charset="0"/>
              <a:buChar char="•"/>
            </a:pPr>
            <a:r>
              <a:rPr lang="en-US" b="1" dirty="0">
                <a:latin typeface="Aptos" panose="020B0004020202020204" pitchFamily="34" charset="0"/>
              </a:rPr>
              <a:t>Case Study</a:t>
            </a:r>
            <a:r>
              <a:rPr lang="en-US" dirty="0">
                <a:latin typeface="Aptos" panose="020B0004020202020204" pitchFamily="34" charset="0"/>
              </a:rPr>
              <a:t>: Healthcare System</a:t>
            </a:r>
          </a:p>
          <a:p>
            <a:pPr>
              <a:buFont typeface="Arial" panose="020B0604020202020204" pitchFamily="34" charset="0"/>
              <a:buChar char="•"/>
            </a:pPr>
            <a:endParaRPr lang="en-US" dirty="0">
              <a:latin typeface="Aptos" panose="020B0004020202020204" pitchFamily="34" charset="0"/>
            </a:endParaRPr>
          </a:p>
          <a:p>
            <a:pPr>
              <a:buFont typeface="Arial" panose="020B0604020202020204" pitchFamily="34" charset="0"/>
              <a:buChar char="•"/>
            </a:pPr>
            <a:r>
              <a:rPr lang="en-US" b="1" dirty="0">
                <a:latin typeface="Aptos" panose="020B0004020202020204" pitchFamily="34" charset="0"/>
              </a:rPr>
              <a:t>Scenario</a:t>
            </a:r>
            <a:r>
              <a:rPr lang="en-US" dirty="0">
                <a:latin typeface="Aptos" panose="020B0004020202020204" pitchFamily="34" charset="0"/>
              </a:rPr>
              <a:t>: Providing doctors with patient summaries.</a:t>
            </a:r>
          </a:p>
          <a:p>
            <a:pPr>
              <a:buFont typeface="Arial" panose="020B0604020202020204" pitchFamily="34" charset="0"/>
              <a:buChar char="•"/>
            </a:pPr>
            <a:endParaRPr lang="en-US" dirty="0">
              <a:latin typeface="Aptos" panose="020B0004020202020204" pitchFamily="34" charset="0"/>
            </a:endParaRPr>
          </a:p>
          <a:p>
            <a:pPr>
              <a:buFont typeface="Arial" panose="020B0604020202020204" pitchFamily="34" charset="0"/>
              <a:buChar char="•"/>
            </a:pPr>
            <a:r>
              <a:rPr lang="en-US" b="1" dirty="0">
                <a:latin typeface="Aptos" panose="020B0004020202020204" pitchFamily="34" charset="0"/>
              </a:rPr>
              <a:t>Data</a:t>
            </a:r>
            <a:r>
              <a:rPr lang="en-US" dirty="0">
                <a:latin typeface="Aptos" panose="020B0004020202020204" pitchFamily="34" charset="0"/>
              </a:rPr>
              <a:t>: Patients table and </a:t>
            </a:r>
            <a:r>
              <a:rPr lang="en-US" dirty="0" err="1">
                <a:latin typeface="Aptos" panose="020B0004020202020204" pitchFamily="34" charset="0"/>
              </a:rPr>
              <a:t>MedicalRecords</a:t>
            </a:r>
            <a:r>
              <a:rPr lang="en-US" dirty="0">
                <a:latin typeface="Aptos" panose="020B0004020202020204" pitchFamily="34" charset="0"/>
              </a:rPr>
              <a:t> table.</a:t>
            </a:r>
          </a:p>
          <a:p>
            <a:pPr>
              <a:buFont typeface="Arial" panose="020B0604020202020204" pitchFamily="34" charset="0"/>
              <a:buChar char="•"/>
            </a:pPr>
            <a:endParaRPr lang="en-US" dirty="0">
              <a:latin typeface="Aptos" panose="020B0004020202020204" pitchFamily="34" charset="0"/>
            </a:endParaRPr>
          </a:p>
          <a:p>
            <a:pPr>
              <a:buFont typeface="Arial" panose="020B0604020202020204" pitchFamily="34" charset="0"/>
              <a:buChar char="•"/>
            </a:pPr>
            <a:r>
              <a:rPr lang="en-US" b="1" dirty="0">
                <a:latin typeface="Aptos" panose="020B0004020202020204" pitchFamily="34" charset="0"/>
              </a:rPr>
              <a:t>View Example</a:t>
            </a:r>
            <a:r>
              <a:rPr lang="en-US" dirty="0">
                <a:latin typeface="Aptos" panose="020B0004020202020204" pitchFamily="34" charset="0"/>
              </a:rPr>
              <a:t>: Creating a view for patient summaries.</a:t>
            </a:r>
          </a:p>
          <a:p>
            <a:pPr>
              <a:buFont typeface="Arial" panose="020B0604020202020204" pitchFamily="34" charset="0"/>
              <a:buChar char="•"/>
            </a:pPr>
            <a:endParaRPr lang="en-US" dirty="0">
              <a:latin typeface="Book Antiqua" panose="02040602050305030304" pitchFamily="18" charset="0"/>
            </a:endParaRPr>
          </a:p>
          <a:p>
            <a:pPr marL="0" indent="0">
              <a:buNone/>
            </a:pPr>
            <a:r>
              <a:rPr lang="en-IN" sz="2200" dirty="0">
                <a:latin typeface="Book Antiqua" panose="02040602050305030304" pitchFamily="18" charset="0"/>
              </a:rPr>
              <a:t>CREATE VIEW </a:t>
            </a:r>
            <a:r>
              <a:rPr lang="en-IN" sz="2200" dirty="0" err="1">
                <a:latin typeface="Book Antiqua" panose="02040602050305030304" pitchFamily="18" charset="0"/>
              </a:rPr>
              <a:t>PatientSummary</a:t>
            </a:r>
            <a:r>
              <a:rPr lang="en-IN" sz="2200" dirty="0">
                <a:latin typeface="Book Antiqua" panose="02040602050305030304" pitchFamily="18" charset="0"/>
              </a:rPr>
              <a:t> AS SELECT </a:t>
            </a:r>
            <a:r>
              <a:rPr lang="en-IN" sz="2200" dirty="0" err="1">
                <a:latin typeface="Book Antiqua" panose="02040602050305030304" pitchFamily="18" charset="0"/>
              </a:rPr>
              <a:t>Patients.PatientID</a:t>
            </a:r>
            <a:r>
              <a:rPr lang="en-IN" sz="2200" dirty="0">
                <a:latin typeface="Book Antiqua" panose="02040602050305030304" pitchFamily="18" charset="0"/>
              </a:rPr>
              <a:t>,</a:t>
            </a:r>
          </a:p>
          <a:p>
            <a:pPr marL="0" indent="0">
              <a:buNone/>
            </a:pPr>
            <a:r>
              <a:rPr lang="en-IN" sz="2200" dirty="0">
                <a:latin typeface="Book Antiqua" panose="02040602050305030304" pitchFamily="18" charset="0"/>
              </a:rPr>
              <a:t> </a:t>
            </a:r>
            <a:r>
              <a:rPr lang="en-IN" sz="2200" dirty="0" err="1">
                <a:latin typeface="Book Antiqua" panose="02040602050305030304" pitchFamily="18" charset="0"/>
              </a:rPr>
              <a:t>Patients.Name</a:t>
            </a:r>
            <a:r>
              <a:rPr lang="en-IN" sz="2200" dirty="0">
                <a:latin typeface="Book Antiqua" panose="02040602050305030304" pitchFamily="18" charset="0"/>
              </a:rPr>
              <a:t>, </a:t>
            </a:r>
            <a:r>
              <a:rPr lang="en-IN" sz="2200" dirty="0" err="1">
                <a:latin typeface="Book Antiqua" panose="02040602050305030304" pitchFamily="18" charset="0"/>
              </a:rPr>
              <a:t>MedicalRecords.Diagnosis</a:t>
            </a:r>
            <a:r>
              <a:rPr lang="en-IN" sz="2200" dirty="0">
                <a:latin typeface="Book Antiqua" panose="02040602050305030304" pitchFamily="18" charset="0"/>
              </a:rPr>
              <a:t>,</a:t>
            </a:r>
          </a:p>
          <a:p>
            <a:pPr marL="0" indent="0">
              <a:buNone/>
            </a:pPr>
            <a:r>
              <a:rPr lang="en-IN" sz="2200" dirty="0">
                <a:latin typeface="Book Antiqua" panose="02040602050305030304" pitchFamily="18" charset="0"/>
              </a:rPr>
              <a:t> </a:t>
            </a:r>
            <a:r>
              <a:rPr lang="en-IN" sz="2200" dirty="0" err="1">
                <a:latin typeface="Book Antiqua" panose="02040602050305030304" pitchFamily="18" charset="0"/>
              </a:rPr>
              <a:t>MedicalRecords.Treatment</a:t>
            </a:r>
            <a:r>
              <a:rPr lang="en-IN" sz="2200" dirty="0">
                <a:latin typeface="Book Antiqua" panose="02040602050305030304" pitchFamily="18" charset="0"/>
              </a:rPr>
              <a:t> FROM Patients INNER JOIN</a:t>
            </a:r>
          </a:p>
          <a:p>
            <a:pPr marL="0" indent="0">
              <a:buNone/>
            </a:pPr>
            <a:r>
              <a:rPr lang="en-IN" sz="2200" dirty="0">
                <a:latin typeface="Book Antiqua" panose="02040602050305030304" pitchFamily="18" charset="0"/>
              </a:rPr>
              <a:t> </a:t>
            </a:r>
            <a:r>
              <a:rPr lang="en-IN" sz="2200" dirty="0" err="1">
                <a:latin typeface="Book Antiqua" panose="02040602050305030304" pitchFamily="18" charset="0"/>
              </a:rPr>
              <a:t>MedicalRecords</a:t>
            </a:r>
            <a:r>
              <a:rPr lang="en-IN" sz="2200" dirty="0">
                <a:latin typeface="Book Antiqua" panose="02040602050305030304" pitchFamily="18" charset="0"/>
              </a:rPr>
              <a:t> ON </a:t>
            </a:r>
            <a:r>
              <a:rPr lang="en-IN" sz="2200" dirty="0" err="1">
                <a:latin typeface="Book Antiqua" panose="02040602050305030304" pitchFamily="18" charset="0"/>
              </a:rPr>
              <a:t>Patients.PatientID</a:t>
            </a:r>
            <a:r>
              <a:rPr lang="en-IN" sz="2200" dirty="0">
                <a:latin typeface="Book Antiqua" panose="02040602050305030304" pitchFamily="18" charset="0"/>
              </a:rPr>
              <a:t> = </a:t>
            </a:r>
            <a:r>
              <a:rPr lang="en-IN" sz="2200" dirty="0" err="1">
                <a:latin typeface="Book Antiqua" panose="02040602050305030304" pitchFamily="18" charset="0"/>
              </a:rPr>
              <a:t>MedicalRecords.PatientID</a:t>
            </a:r>
            <a:r>
              <a:rPr lang="en-IN" sz="2200" dirty="0">
                <a:latin typeface="Book Antiqua" panose="02040602050305030304" pitchFamily="18" charset="0"/>
              </a:rPr>
              <a:t>;</a:t>
            </a:r>
            <a:endParaRPr lang="en-US" sz="2200" dirty="0">
              <a:latin typeface="Book Antiqua" panose="02040602050305030304" pitchFamily="18" charset="0"/>
            </a:endParaRPr>
          </a:p>
          <a:p>
            <a:pPr marL="0" indent="0">
              <a:buNone/>
            </a:pPr>
            <a:endParaRPr lang="en-US" dirty="0">
              <a:latin typeface="Aptos" panose="020B0004020202020204" pitchFamily="34" charset="0"/>
            </a:endParaRPr>
          </a:p>
          <a:p>
            <a:endParaRPr lang="en-IN" dirty="0"/>
          </a:p>
        </p:txBody>
      </p:sp>
    </p:spTree>
    <p:extLst>
      <p:ext uri="{BB962C8B-B14F-4D97-AF65-F5344CB8AC3E}">
        <p14:creationId xmlns:p14="http://schemas.microsoft.com/office/powerpoint/2010/main" val="914992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CAC3-97CD-5A44-8719-A471C5B41E0D}"/>
              </a:ext>
            </a:extLst>
          </p:cNvPr>
          <p:cNvSpPr>
            <a:spLocks noGrp="1"/>
          </p:cNvSpPr>
          <p:nvPr>
            <p:ph type="title"/>
          </p:nvPr>
        </p:nvSpPr>
        <p:spPr>
          <a:xfrm>
            <a:off x="838200" y="365125"/>
            <a:ext cx="10515600" cy="391959"/>
          </a:xfrm>
        </p:spPr>
        <p:txBody>
          <a:bodyPr>
            <a:normAutofit fontScale="90000"/>
          </a:bodyPr>
          <a:lstStyle/>
          <a:p>
            <a:r>
              <a:rPr lang="en-US" b="1" dirty="0">
                <a:latin typeface="Aptos" panose="020B0004020202020204" pitchFamily="34" charset="0"/>
              </a:rPr>
              <a:t>Subqueries and Their Types</a:t>
            </a:r>
            <a:endParaRPr lang="en-IN" b="1" dirty="0">
              <a:latin typeface="Aptos" panose="020B0004020202020204" pitchFamily="34" charset="0"/>
            </a:endParaRPr>
          </a:p>
        </p:txBody>
      </p:sp>
      <p:sp>
        <p:nvSpPr>
          <p:cNvPr id="3" name="Content Placeholder 2">
            <a:extLst>
              <a:ext uri="{FF2B5EF4-FFF2-40B4-BE49-F238E27FC236}">
                <a16:creationId xmlns:a16="http://schemas.microsoft.com/office/drawing/2014/main" id="{A022DE15-CB9B-74A3-8418-DDCDCF97CFEA}"/>
              </a:ext>
            </a:extLst>
          </p:cNvPr>
          <p:cNvSpPr>
            <a:spLocks noGrp="1"/>
          </p:cNvSpPr>
          <p:nvPr>
            <p:ph idx="1"/>
          </p:nvPr>
        </p:nvSpPr>
        <p:spPr>
          <a:xfrm>
            <a:off x="838200" y="934065"/>
            <a:ext cx="10515600" cy="5633883"/>
          </a:xfrm>
        </p:spPr>
        <p:txBody>
          <a:bodyPr>
            <a:normAutofit fontScale="55000" lnSpcReduction="20000"/>
          </a:bodyPr>
          <a:lstStyle/>
          <a:p>
            <a:r>
              <a:rPr lang="en-US" sz="3600" b="1" dirty="0">
                <a:latin typeface="Aptos" panose="020B0004020202020204" pitchFamily="34" charset="0"/>
              </a:rPr>
              <a:t>Definition</a:t>
            </a:r>
            <a:r>
              <a:rPr lang="en-US" sz="3600" dirty="0">
                <a:latin typeface="Aptos" panose="020B0004020202020204" pitchFamily="34" charset="0"/>
              </a:rPr>
              <a:t>: A subquery is a query nested within another SQL query.</a:t>
            </a:r>
          </a:p>
          <a:p>
            <a:endParaRPr lang="en-US" sz="3600" dirty="0">
              <a:latin typeface="Aptos" panose="020B0004020202020204" pitchFamily="34" charset="0"/>
            </a:endParaRPr>
          </a:p>
          <a:p>
            <a:r>
              <a:rPr lang="en-US" sz="3600" b="1" dirty="0">
                <a:latin typeface="Aptos" panose="020B0004020202020204" pitchFamily="34" charset="0"/>
              </a:rPr>
              <a:t>Usage: </a:t>
            </a:r>
            <a:r>
              <a:rPr lang="en-US" sz="3600" dirty="0">
                <a:latin typeface="Aptos" panose="020B0004020202020204" pitchFamily="34" charset="0"/>
              </a:rPr>
              <a:t>Used to perform operations that require multiple steps.</a:t>
            </a:r>
          </a:p>
          <a:p>
            <a:endParaRPr lang="en-IN" sz="3600" dirty="0">
              <a:latin typeface="Aptos" panose="020B0004020202020204" pitchFamily="34" charset="0"/>
            </a:endParaRPr>
          </a:p>
          <a:p>
            <a:r>
              <a:rPr lang="en-IN" sz="3600" b="1" dirty="0">
                <a:latin typeface="Aptos" panose="020B0004020202020204" pitchFamily="34" charset="0"/>
              </a:rPr>
              <a:t>Types</a:t>
            </a:r>
            <a:r>
              <a:rPr lang="en-IN" sz="3600" dirty="0">
                <a:latin typeface="Aptos" panose="020B0004020202020204" pitchFamily="34" charset="0"/>
              </a:rPr>
              <a:t>:</a:t>
            </a:r>
          </a:p>
          <a:p>
            <a:r>
              <a:rPr lang="en-IN" sz="3600" b="1" dirty="0">
                <a:latin typeface="Aptos" panose="020B0004020202020204" pitchFamily="34" charset="0"/>
              </a:rPr>
              <a:t>Single-row Subqueries:</a:t>
            </a:r>
          </a:p>
          <a:p>
            <a:pPr marL="0" indent="0">
              <a:buNone/>
            </a:pPr>
            <a:r>
              <a:rPr lang="en-US" sz="3600" dirty="0">
                <a:latin typeface="Aptos" panose="020B0004020202020204" pitchFamily="34" charset="0"/>
              </a:rPr>
              <a:t>Returns only one row of results.</a:t>
            </a:r>
          </a:p>
          <a:p>
            <a:pPr marL="0" indent="0">
              <a:buNone/>
            </a:pPr>
            <a:endParaRPr lang="en-IN" sz="3600" b="1" dirty="0">
              <a:latin typeface="Aptos" panose="020B0004020202020204" pitchFamily="34" charset="0"/>
            </a:endParaRPr>
          </a:p>
          <a:p>
            <a:r>
              <a:rPr lang="en-IN" sz="3600" b="1" dirty="0">
                <a:latin typeface="Aptos" panose="020B0004020202020204" pitchFamily="34" charset="0"/>
              </a:rPr>
              <a:t>Multiple-row Subqueries:</a:t>
            </a:r>
          </a:p>
          <a:p>
            <a:pPr marL="0" indent="0">
              <a:buNone/>
            </a:pPr>
            <a:r>
              <a:rPr lang="en-US" sz="3600" dirty="0">
                <a:latin typeface="Aptos" panose="020B0004020202020204" pitchFamily="34" charset="0"/>
              </a:rPr>
              <a:t>Returns more than one row of results.</a:t>
            </a:r>
          </a:p>
          <a:p>
            <a:pPr marL="0" indent="0">
              <a:buNone/>
            </a:pPr>
            <a:endParaRPr lang="en-IN" sz="3600" b="1" dirty="0">
              <a:latin typeface="Aptos" panose="020B0004020202020204" pitchFamily="34" charset="0"/>
            </a:endParaRPr>
          </a:p>
          <a:p>
            <a:r>
              <a:rPr lang="en-IN" sz="3600" b="1" dirty="0">
                <a:latin typeface="Aptos" panose="020B0004020202020204" pitchFamily="34" charset="0"/>
              </a:rPr>
              <a:t>Correlated Subqueries:</a:t>
            </a:r>
          </a:p>
          <a:p>
            <a:pPr marL="0" indent="0">
              <a:buNone/>
            </a:pPr>
            <a:r>
              <a:rPr lang="en-US" sz="3600" dirty="0">
                <a:latin typeface="Aptos" panose="020B0004020202020204" pitchFamily="34" charset="0"/>
              </a:rPr>
              <a:t>Uses values from the outer query and is executed once for each row processed by the outer query.</a:t>
            </a:r>
          </a:p>
          <a:p>
            <a:pPr marL="0" indent="0">
              <a:buNone/>
            </a:pPr>
            <a:endParaRPr lang="en-IN" sz="3600" b="1" dirty="0">
              <a:latin typeface="Aptos" panose="020B0004020202020204" pitchFamily="34" charset="0"/>
            </a:endParaRPr>
          </a:p>
          <a:p>
            <a:r>
              <a:rPr lang="en-IN" sz="3600" b="1" dirty="0">
                <a:latin typeface="Aptos" panose="020B0004020202020204" pitchFamily="34" charset="0"/>
              </a:rPr>
              <a:t>Nested Subqueries:</a:t>
            </a:r>
          </a:p>
          <a:p>
            <a:pPr marL="0" indent="0">
              <a:buNone/>
            </a:pPr>
            <a:r>
              <a:rPr lang="en-US" sz="3600" dirty="0">
                <a:latin typeface="Aptos" panose="020B0004020202020204" pitchFamily="34" charset="0"/>
              </a:rPr>
              <a:t>Subqueries within subqueries, multiple levels deep.</a:t>
            </a:r>
            <a:endParaRPr lang="en-IN" sz="3600" b="1" dirty="0">
              <a:latin typeface="Aptos" panose="020B0004020202020204" pitchFamily="34" charset="0"/>
            </a:endParaRPr>
          </a:p>
          <a:p>
            <a:endParaRPr lang="en-IN" dirty="0"/>
          </a:p>
          <a:p>
            <a:endParaRPr lang="en-IN" dirty="0"/>
          </a:p>
          <a:p>
            <a:endParaRPr lang="en-US" dirty="0"/>
          </a:p>
        </p:txBody>
      </p:sp>
    </p:spTree>
    <p:extLst>
      <p:ext uri="{BB962C8B-B14F-4D97-AF65-F5344CB8AC3E}">
        <p14:creationId xmlns:p14="http://schemas.microsoft.com/office/powerpoint/2010/main" val="1540198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4EFC-3F16-85D8-334A-A2020BCF9D69}"/>
              </a:ext>
            </a:extLst>
          </p:cNvPr>
          <p:cNvSpPr>
            <a:spLocks noGrp="1"/>
          </p:cNvSpPr>
          <p:nvPr>
            <p:ph type="title"/>
          </p:nvPr>
        </p:nvSpPr>
        <p:spPr/>
        <p:txBody>
          <a:bodyPr/>
          <a:lstStyle/>
          <a:p>
            <a:r>
              <a:rPr lang="en-IN" b="1" dirty="0">
                <a:latin typeface="Aptos" panose="020B0004020202020204" pitchFamily="34" charset="0"/>
              </a:rPr>
              <a:t>Industrial Applications of Subqueries</a:t>
            </a:r>
          </a:p>
        </p:txBody>
      </p:sp>
      <p:sp>
        <p:nvSpPr>
          <p:cNvPr id="3" name="Content Placeholder 2">
            <a:extLst>
              <a:ext uri="{FF2B5EF4-FFF2-40B4-BE49-F238E27FC236}">
                <a16:creationId xmlns:a16="http://schemas.microsoft.com/office/drawing/2014/main" id="{2A31CC81-E84F-1362-1804-5B67066DBB01}"/>
              </a:ext>
            </a:extLst>
          </p:cNvPr>
          <p:cNvSpPr>
            <a:spLocks noGrp="1"/>
          </p:cNvSpPr>
          <p:nvPr>
            <p:ph idx="1"/>
          </p:nvPr>
        </p:nvSpPr>
        <p:spPr/>
        <p:txBody>
          <a:bodyPr>
            <a:noAutofit/>
          </a:bodyPr>
          <a:lstStyle/>
          <a:p>
            <a:r>
              <a:rPr lang="en-US" sz="2400" b="1" dirty="0">
                <a:latin typeface="Aptos" panose="020B0004020202020204" pitchFamily="34" charset="0"/>
              </a:rPr>
              <a:t>Data Filtering and Analysis</a:t>
            </a:r>
            <a:r>
              <a:rPr lang="en-US" sz="2400" dirty="0">
                <a:latin typeface="Aptos" panose="020B0004020202020204" pitchFamily="34" charset="0"/>
              </a:rPr>
              <a:t>: Subqueries are widely used in e-commerce for filtering products based on dynamic criteria, such as retrieving all items that are priced below the average price within a specific category.</a:t>
            </a:r>
          </a:p>
          <a:p>
            <a:endParaRPr lang="en-US" sz="2400" dirty="0">
              <a:latin typeface="Aptos" panose="020B0004020202020204" pitchFamily="34" charset="0"/>
            </a:endParaRPr>
          </a:p>
          <a:p>
            <a:r>
              <a:rPr lang="en-US" sz="2400" b="1" dirty="0">
                <a:latin typeface="Aptos" panose="020B0004020202020204" pitchFamily="34" charset="0"/>
              </a:rPr>
              <a:t>Hierarchical Data Management: </a:t>
            </a:r>
            <a:r>
              <a:rPr lang="en-US" sz="2400" dirty="0">
                <a:latin typeface="Aptos" panose="020B0004020202020204" pitchFamily="34" charset="0"/>
              </a:rPr>
              <a:t>In organizational databases, subqueries help in managing hierarchical relationships by identifying employees who have higher salaries than the average salary within their respective departments.</a:t>
            </a:r>
          </a:p>
          <a:p>
            <a:endParaRPr lang="en-US" sz="2400" dirty="0">
              <a:latin typeface="Aptos" panose="020B0004020202020204" pitchFamily="34" charset="0"/>
            </a:endParaRPr>
          </a:p>
          <a:p>
            <a:r>
              <a:rPr lang="en-US" sz="2400" b="1" dirty="0">
                <a:latin typeface="Aptos" panose="020B0004020202020204" pitchFamily="34" charset="0"/>
              </a:rPr>
              <a:t>Data Validation</a:t>
            </a:r>
            <a:r>
              <a:rPr lang="en-US" sz="2400" dirty="0">
                <a:latin typeface="Aptos" panose="020B0004020202020204" pitchFamily="34" charset="0"/>
              </a:rPr>
              <a:t>: Subqueries are essential in finance for validating transactions by ensuring that each transaction amount does not exceed the account balance at the time of the transaction.</a:t>
            </a:r>
            <a:endParaRPr lang="en-IN" sz="2400" dirty="0">
              <a:latin typeface="Aptos" panose="020B0004020202020204" pitchFamily="34" charset="0"/>
            </a:endParaRPr>
          </a:p>
        </p:txBody>
      </p:sp>
    </p:spTree>
    <p:extLst>
      <p:ext uri="{BB962C8B-B14F-4D97-AF65-F5344CB8AC3E}">
        <p14:creationId xmlns:p14="http://schemas.microsoft.com/office/powerpoint/2010/main" val="440079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769</Words>
  <Application>Microsoft Office PowerPoint</Application>
  <PresentationFormat>Widescreen</PresentationFormat>
  <Paragraphs>112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Book Antiqua</vt:lpstr>
      <vt:lpstr>Calibri</vt:lpstr>
      <vt:lpstr>Calibri Light</vt:lpstr>
      <vt:lpstr>Office Theme</vt:lpstr>
      <vt:lpstr>Introduction to Advanced SQL Concepts </vt:lpstr>
      <vt:lpstr>Joins and Their Types </vt:lpstr>
      <vt:lpstr>Industrial Applications of Joins </vt:lpstr>
      <vt:lpstr>Joins - Case Study</vt:lpstr>
      <vt:lpstr>Views and Their Types </vt:lpstr>
      <vt:lpstr>Industrial Applications of Views </vt:lpstr>
      <vt:lpstr>Views - Case Study </vt:lpstr>
      <vt:lpstr>Subqueries and Their Types</vt:lpstr>
      <vt:lpstr>Industrial Applications of Subqueries</vt:lpstr>
      <vt:lpstr>Subqueries - Case Study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Advanced SQL Concepts </dc:title>
  <dc:creator>chaithanya gowda</dc:creator>
  <cp:lastModifiedBy>chaithanya gowda</cp:lastModifiedBy>
  <cp:revision>1</cp:revision>
  <dcterms:created xsi:type="dcterms:W3CDTF">2024-05-29T19:14:35Z</dcterms:created>
  <dcterms:modified xsi:type="dcterms:W3CDTF">2024-05-29T19:18:43Z</dcterms:modified>
</cp:coreProperties>
</file>