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8" r:id="rId6"/>
    <p:sldId id="333" r:id="rId7"/>
    <p:sldId id="260" r:id="rId8"/>
    <p:sldId id="352" r:id="rId9"/>
    <p:sldId id="368" r:id="rId10"/>
    <p:sldId id="369" r:id="rId11"/>
    <p:sldId id="370" r:id="rId12"/>
    <p:sldId id="371" r:id="rId13"/>
    <p:sldId id="373" r:id="rId14"/>
    <p:sldId id="374" r:id="rId15"/>
    <p:sldId id="36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15D2B-AF46-FB34-0A35-20308A371197}" v="1003" dt="2025-01-22T05:03:19.748"/>
    <p1510:client id="{423BF716-6742-59FD-E7A8-195B18A5E6D8}" v="1" dt="2025-01-22T10:17:42.806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4" r:id="rId13"/>
    <p:sldLayoutId id="2147483715" r:id="rId14"/>
    <p:sldLayoutId id="2147483716" r:id="rId15"/>
    <p:sldLayoutId id="2147483717" r:id="rId16"/>
    <p:sldLayoutId id="2147483672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586" y="-304551"/>
            <a:ext cx="9592828" cy="6260874"/>
          </a:xfrm>
        </p:spPr>
        <p:txBody>
          <a:bodyPr>
            <a:noAutofit/>
          </a:bodyPr>
          <a:lstStyle/>
          <a:p>
            <a:r>
              <a:rPr lang="en-US" sz="4500" dirty="0">
                <a:ea typeface="+mj-lt"/>
                <a:cs typeface="+mj-lt"/>
              </a:rPr>
              <a:t>The magic behind the offside detection in football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D1D3B-0E5C-F140-7BC5-1B15A806CE33}"/>
              </a:ext>
            </a:extLst>
          </p:cNvPr>
          <p:cNvSpPr txBox="1"/>
          <p:nvPr/>
        </p:nvSpPr>
        <p:spPr>
          <a:xfrm>
            <a:off x="3202021" y="4025098"/>
            <a:ext cx="578795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Presented by: Daniel-Cristian-Marian </a:t>
            </a:r>
            <a:r>
              <a:rPr lang="ro-RO" sz="2000" dirty="0" err="1"/>
              <a:t>Țăpuși</a:t>
            </a:r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Offside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C1B6-FE9A-B24D-C949-9BAB8E6749A8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700" spc="50">
                <a:solidFill>
                  <a:schemeClr val="tx1">
                    <a:alpha val="60000"/>
                  </a:schemeClr>
                </a:solidFill>
              </a:rPr>
              <a:t>Identifies the last defender using angle and distance metrics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700" spc="50">
                <a:solidFill>
                  <a:schemeClr val="tx1">
                    <a:alpha val="60000"/>
                  </a:schemeClr>
                </a:solidFill>
              </a:rPr>
              <a:t>Draws the offside line from the last defender to the vanishing point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700" spc="50">
                <a:solidFill>
                  <a:schemeClr val="tx1">
                    <a:alpha val="60000"/>
                  </a:schemeClr>
                </a:solidFill>
              </a:rPr>
              <a:t>Compares attacking players' positions to the offside line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endParaRPr lang="en-US" sz="1700" spc="5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math calculator&#10;&#10;AI-generated content may be incorrect.">
            <a:extLst>
              <a:ext uri="{FF2B5EF4-FFF2-40B4-BE49-F238E27FC236}">
                <a16:creationId xmlns:a16="http://schemas.microsoft.com/office/drawing/2014/main" id="{8DEA100F-A2B5-EF85-F4E0-4B8DCF03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941" y="540033"/>
            <a:ext cx="4028256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Final result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football game with multiple colored lines&#10;&#10;AI-generated content may be incorrect.">
            <a:extLst>
              <a:ext uri="{FF2B5EF4-FFF2-40B4-BE49-F238E27FC236}">
                <a16:creationId xmlns:a16="http://schemas.microsoft.com/office/drawing/2014/main" id="{ABD44136-0579-24D1-05D7-8CB561E7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342" y="4227"/>
            <a:ext cx="12682602" cy="68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2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C1B6-FE9A-B24D-C949-9BAB8E6749A8}"/>
              </a:ext>
            </a:extLst>
          </p:cNvPr>
          <p:cNvSpPr txBox="1"/>
          <p:nvPr/>
        </p:nvSpPr>
        <p:spPr>
          <a:xfrm>
            <a:off x="990101" y="1998530"/>
            <a:ext cx="102201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Incorporate deep learning models for player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tracking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Extend the system to handle video inputs for real-time detection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Improve robustness in dynamic scenarios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1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EB46-3B5A-40F3-1C22-555BF4AB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offside?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08085-8824-4174-679E-5BFAE46D64CA}"/>
              </a:ext>
            </a:extLst>
          </p:cNvPr>
          <p:cNvSpPr txBox="1"/>
          <p:nvPr/>
        </p:nvSpPr>
        <p:spPr>
          <a:xfrm>
            <a:off x="993807" y="2285330"/>
            <a:ext cx="10224491" cy="27809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 player is offside if they are nearer to the opponent's goal than the second-last defender and the ball</a:t>
            </a:r>
            <a:endParaRPr lang="en-US" dirty="0"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Human referees and VAR are prone to errors and delays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Goal: Present the mathematical approach behind the offside detection using computer vision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Challenges</a:t>
            </a:r>
            <a:endParaRPr lang="en-US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C6116-4864-70AD-42D8-6E362EE5FF99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Dynamic camera angles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Occlusions and overlapping players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Varying lighting conditions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b="1" spc="5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football game on a field">
            <a:extLst>
              <a:ext uri="{FF2B5EF4-FFF2-40B4-BE49-F238E27FC236}">
                <a16:creationId xmlns:a16="http://schemas.microsoft.com/office/drawing/2014/main" id="{674EC276-1771-D2FB-F2DA-CAC83D50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06" y="540000"/>
            <a:ext cx="4896000" cy="2754000"/>
          </a:xfrm>
          <a:prstGeom prst="rect">
            <a:avLst/>
          </a:prstGeom>
        </p:spPr>
      </p:pic>
      <p:pic>
        <p:nvPicPr>
          <p:cNvPr id="4" name="Picture 3" descr="A football game with people in the stands&#10;&#10;AI-generated content may be incorrect.">
            <a:extLst>
              <a:ext uri="{FF2B5EF4-FFF2-40B4-BE49-F238E27FC236}">
                <a16:creationId xmlns:a16="http://schemas.microsoft.com/office/drawing/2014/main" id="{1B9D0F64-4DA0-D229-1109-29EA9185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06" y="3564000"/>
            <a:ext cx="4896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Pipeline overview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3929-1146-DCB7-AFD1-339658613C31}"/>
              </a:ext>
            </a:extLst>
          </p:cNvPr>
          <p:cNvSpPr/>
          <p:nvPr/>
        </p:nvSpPr>
        <p:spPr>
          <a:xfrm>
            <a:off x="598126" y="1713501"/>
            <a:ext cx="3223789" cy="186578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1. Player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2EB1E-B934-372B-B5AC-3B10909EC899}"/>
              </a:ext>
            </a:extLst>
          </p:cNvPr>
          <p:cNvSpPr/>
          <p:nvPr/>
        </p:nvSpPr>
        <p:spPr>
          <a:xfrm>
            <a:off x="4515450" y="1713501"/>
            <a:ext cx="3223789" cy="186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2. Team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AA679-D380-B3C8-2300-E200D0F9F63D}"/>
              </a:ext>
            </a:extLst>
          </p:cNvPr>
          <p:cNvSpPr/>
          <p:nvPr/>
        </p:nvSpPr>
        <p:spPr>
          <a:xfrm>
            <a:off x="8422041" y="1713501"/>
            <a:ext cx="3223789" cy="1865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3. Field</a:t>
            </a:r>
            <a:r>
              <a:rPr lang="en-US" dirty="0"/>
              <a:t> line detection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AB725-D301-886D-FA27-2DD8ED96A2F9}"/>
              </a:ext>
            </a:extLst>
          </p:cNvPr>
          <p:cNvSpPr/>
          <p:nvPr/>
        </p:nvSpPr>
        <p:spPr>
          <a:xfrm>
            <a:off x="598126" y="4171219"/>
            <a:ext cx="3223789" cy="186578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4. Vanishing point estimation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FA448-9898-7BD6-3DAB-4BE3DA2F6B5A}"/>
              </a:ext>
            </a:extLst>
          </p:cNvPr>
          <p:cNvSpPr/>
          <p:nvPr/>
        </p:nvSpPr>
        <p:spPr>
          <a:xfrm>
            <a:off x="4515450" y="4171219"/>
            <a:ext cx="3223789" cy="186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5. Offside line determination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40C53-206C-BB04-195D-85DE605F8EF0}"/>
              </a:ext>
            </a:extLst>
          </p:cNvPr>
          <p:cNvSpPr/>
          <p:nvPr/>
        </p:nvSpPr>
        <p:spPr>
          <a:xfrm>
            <a:off x="8422041" y="4171219"/>
            <a:ext cx="3223789" cy="1865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C1B6-FE9A-B24D-C949-9BAB8E6749A8}"/>
              </a:ext>
            </a:extLst>
          </p:cNvPr>
          <p:cNvSpPr txBox="1"/>
          <p:nvPr/>
        </p:nvSpPr>
        <p:spPr>
          <a:xfrm>
            <a:off x="990101" y="1846130"/>
            <a:ext cx="102201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Uses YOLOv8 for detecting players, referees and the ball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Outputs bounding boxes for each detected human</a:t>
            </a:r>
            <a:endParaRPr lang="en-US" dirty="0"/>
          </a:p>
        </p:txBody>
      </p:sp>
      <p:pic>
        <p:nvPicPr>
          <p:cNvPr id="5" name="Picture 4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87902C16-85AF-30B9-CCB7-F251B8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1312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C1B6-FE9A-B24D-C949-9BAB8E6749A8}"/>
              </a:ext>
            </a:extLst>
          </p:cNvPr>
          <p:cNvSpPr txBox="1"/>
          <p:nvPr/>
        </p:nvSpPr>
        <p:spPr>
          <a:xfrm>
            <a:off x="990101" y="1846130"/>
            <a:ext cx="102201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players are classified into teams based on their jersey colors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K-means clustering it is used to extract the dominant colors</a:t>
            </a:r>
            <a:endParaRPr lang="en-US" dirty="0"/>
          </a:p>
        </p:txBody>
      </p:sp>
      <p:pic>
        <p:nvPicPr>
          <p:cNvPr id="5" name="Picture 4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87902C16-85AF-30B9-CCB7-F251B8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1312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 line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C1B6-FE9A-B24D-C949-9BAB8E6749A8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Hough transform for field lines detection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endParaRPr lang="en-US" sz="2000" spc="5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Lines are filtered based on angles and grouped into clusters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football game with players on a field&#10;&#10;AI-generated content may be incorrect.">
            <a:extLst>
              <a:ext uri="{FF2B5EF4-FFF2-40B4-BE49-F238E27FC236}">
                <a16:creationId xmlns:a16="http://schemas.microsoft.com/office/drawing/2014/main" id="{D7C52D20-507C-8BA5-0817-6FF69F8D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2021455"/>
            <a:ext cx="4999885" cy="28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Vanishing point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C1B6-FE9A-B24D-C949-9BAB8E6749A8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The point where parallel lines in the 3D world appear to converge in a 2D image</a:t>
            </a:r>
            <a:endParaRPr lang="en-US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Used to correct perspective distortions in player positions</a:t>
            </a:r>
            <a:endParaRPr lang="en-US" sz="20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endParaRPr lang="en-US" sz="2000" spc="5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spc="50" dirty="0">
              <a:solidFill>
                <a:srgbClr val="000000">
                  <a:alpha val="60000"/>
                </a:srgb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on a football field&#10;&#10;AI-generated content may be incorrect.">
            <a:extLst>
              <a:ext uri="{FF2B5EF4-FFF2-40B4-BE49-F238E27FC236}">
                <a16:creationId xmlns:a16="http://schemas.microsoft.com/office/drawing/2014/main" id="{85B5238C-B827-EEBF-28EC-09B2CED0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2108953"/>
            <a:ext cx="4999885" cy="26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6637-C2D9-7969-C0CC-3F27139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The formulas behind the vanishing point estimation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" name="Picture 2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24480077-F61C-A7A8-A08C-1DC59DE9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921464"/>
            <a:ext cx="4999885" cy="50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493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{FA743E1A-782A-4723-B963-B666237D4909}tf11158769_win32</Template>
  <TotalTime>746</TotalTime>
  <Words>1291</Words>
  <Application>Microsoft Office PowerPoint</Application>
  <PresentationFormat>Widescreen</PresentationFormat>
  <Paragraphs>163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FrostyVTI</vt:lpstr>
      <vt:lpstr>The magic behind the offside detection in football</vt:lpstr>
      <vt:lpstr>What is the offside?</vt:lpstr>
      <vt:lpstr>Challenges</vt:lpstr>
      <vt:lpstr>Pipeline overview</vt:lpstr>
      <vt:lpstr>Player detection</vt:lpstr>
      <vt:lpstr>Team classification</vt:lpstr>
      <vt:lpstr>Field line detection</vt:lpstr>
      <vt:lpstr>Vanishing point estimation</vt:lpstr>
      <vt:lpstr>The formulas behind the vanishing point estimation</vt:lpstr>
      <vt:lpstr>Offside analysis</vt:lpstr>
      <vt:lpstr>Final result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Constantin-Mihai CIOCAN (117970)</dc:creator>
  <cp:lastModifiedBy>Constantin-Mihai CIOCAN (117970)</cp:lastModifiedBy>
  <cp:revision>945</cp:revision>
  <dcterms:created xsi:type="dcterms:W3CDTF">2024-12-16T13:12:39Z</dcterms:created>
  <dcterms:modified xsi:type="dcterms:W3CDTF">2025-01-22T10:17:50Z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