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8944B-1BE4-4968-A764-287364AAFFC5}" v="35" dt="2019-08-03T22:25:34.227"/>
    <p1510:client id="{D1A11FAA-9AE7-4855-83BD-E2CDAC402E3A}" v="1" dt="2019-08-03T23:10:53.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814" autoAdjust="0"/>
    <p:restoredTop sz="94660"/>
  </p:normalViewPr>
  <p:slideViewPr>
    <p:cSldViewPr snapToGrid="0">
      <p:cViewPr varScale="1">
        <p:scale>
          <a:sx n="127" d="100"/>
          <a:sy n="127" d="100"/>
        </p:scale>
        <p:origin x="7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ryfblok.blogspot.com/2010_10_01_archive.html" TargetMode="External"/><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laprofonline.wordpress.com/2014/07/14/scuola-lo-stipendio-differenziato-ripagherebbe-dalla-fatica-gli-insegnanti-di-italiano-e-latino/" TargetMode="External"/><Relationship Id="rId2" Type="http://schemas.openxmlformats.org/officeDocument/2006/relationships/image" Target="../media/image6.jpg"/><Relationship Id="rId1" Type="http://schemas.openxmlformats.org/officeDocument/2006/relationships/slideLayout" Target="../slideLayouts/slideLayout8.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hyperlink" Target="https://geo-python.github.io/2017/lessons/L5/pandas-overview.html" TargetMode="External"/><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90D7-452C-4E4D-A7BA-0500B926855A}"/>
              </a:ext>
            </a:extLst>
          </p:cNvPr>
          <p:cNvSpPr>
            <a:spLocks noGrp="1"/>
          </p:cNvSpPr>
          <p:nvPr>
            <p:ph type="ctrTitle"/>
          </p:nvPr>
        </p:nvSpPr>
        <p:spPr/>
        <p:txBody>
          <a:bodyPr/>
          <a:lstStyle/>
          <a:p>
            <a:r>
              <a:rPr lang="en-US" dirty="0"/>
              <a:t>MCC’s Course Enrollment Data: </a:t>
            </a:r>
            <a:br>
              <a:rPr lang="en-US" dirty="0"/>
            </a:br>
            <a:r>
              <a:rPr lang="en-US" dirty="0"/>
              <a:t>An Event Analysis</a:t>
            </a:r>
          </a:p>
        </p:txBody>
      </p:sp>
      <p:sp>
        <p:nvSpPr>
          <p:cNvPr id="3" name="Subtitle 2">
            <a:extLst>
              <a:ext uri="{FF2B5EF4-FFF2-40B4-BE49-F238E27FC236}">
                <a16:creationId xmlns:a16="http://schemas.microsoft.com/office/drawing/2014/main" id="{41461DAA-EC4D-4397-9566-64EE3F199134}"/>
              </a:ext>
            </a:extLst>
          </p:cNvPr>
          <p:cNvSpPr>
            <a:spLocks noGrp="1"/>
          </p:cNvSpPr>
          <p:nvPr>
            <p:ph type="subTitle" idx="1"/>
          </p:nvPr>
        </p:nvSpPr>
        <p:spPr>
          <a:xfrm>
            <a:off x="1154955" y="4777379"/>
            <a:ext cx="8825658" cy="1566713"/>
          </a:xfrm>
        </p:spPr>
        <p:txBody>
          <a:bodyPr>
            <a:normAutofit/>
          </a:bodyPr>
          <a:lstStyle/>
          <a:p>
            <a:r>
              <a:rPr lang="en-US" dirty="0"/>
              <a:t>By Chris Tapia</a:t>
            </a:r>
          </a:p>
          <a:p>
            <a:endParaRPr lang="en-US" dirty="0"/>
          </a:p>
        </p:txBody>
      </p:sp>
    </p:spTree>
    <p:extLst>
      <p:ext uri="{BB962C8B-B14F-4D97-AF65-F5344CB8AC3E}">
        <p14:creationId xmlns:p14="http://schemas.microsoft.com/office/powerpoint/2010/main" val="142114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A326-08EE-4142-9330-C7A9B374A8A4}"/>
              </a:ext>
            </a:extLst>
          </p:cNvPr>
          <p:cNvSpPr>
            <a:spLocks noGrp="1"/>
          </p:cNvSpPr>
          <p:nvPr>
            <p:ph type="title"/>
          </p:nvPr>
        </p:nvSpPr>
        <p:spPr>
          <a:xfrm>
            <a:off x="1154953" y="1233487"/>
            <a:ext cx="3401064" cy="1447800"/>
          </a:xfrm>
        </p:spPr>
        <p:txBody>
          <a:bodyPr/>
          <a:lstStyle/>
          <a:p>
            <a:r>
              <a:rPr lang="en-US" sz="3200" dirty="0"/>
              <a:t>I’ve Learned So Much!</a:t>
            </a:r>
          </a:p>
        </p:txBody>
      </p:sp>
      <p:pic>
        <p:nvPicPr>
          <p:cNvPr id="6" name="Content Placeholder 5" descr="A close up of a logo&#10;&#10;Description automatically generated">
            <a:extLst>
              <a:ext uri="{FF2B5EF4-FFF2-40B4-BE49-F238E27FC236}">
                <a16:creationId xmlns:a16="http://schemas.microsoft.com/office/drawing/2014/main" id="{C6AE104C-580A-4262-B01B-06787026CC02}"/>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410994" y="1957387"/>
            <a:ext cx="3943350" cy="3552825"/>
          </a:xfrm>
        </p:spPr>
      </p:pic>
      <p:sp>
        <p:nvSpPr>
          <p:cNvPr id="4" name="Text Placeholder 3">
            <a:extLst>
              <a:ext uri="{FF2B5EF4-FFF2-40B4-BE49-F238E27FC236}">
                <a16:creationId xmlns:a16="http://schemas.microsoft.com/office/drawing/2014/main" id="{AE7CE81F-9512-46EB-AD00-6BA675133F01}"/>
              </a:ext>
            </a:extLst>
          </p:cNvPr>
          <p:cNvSpPr>
            <a:spLocks noGrp="1"/>
          </p:cNvSpPr>
          <p:nvPr>
            <p:ph type="body" sz="half" idx="2"/>
          </p:nvPr>
        </p:nvSpPr>
        <p:spPr>
          <a:xfrm>
            <a:off x="1154953" y="3129280"/>
            <a:ext cx="3401063" cy="3552825"/>
          </a:xfrm>
        </p:spPr>
        <p:txBody>
          <a:bodyPr>
            <a:normAutofit fontScale="92500"/>
          </a:bodyPr>
          <a:lstStyle/>
          <a:p>
            <a:pPr marL="285750" indent="-285750">
              <a:buFont typeface="Wingdings" panose="05000000000000000000" pitchFamily="2" charset="2"/>
              <a:buChar char="Ø"/>
            </a:pPr>
            <a:r>
              <a:rPr lang="en-US" dirty="0"/>
              <a:t>This project had me utilize almost all the concepts I’ve learn so far. I learned to innovate and to use Python with efficient data structures</a:t>
            </a:r>
          </a:p>
          <a:p>
            <a:pPr marL="285750" indent="-285750">
              <a:buFont typeface="Wingdings" panose="05000000000000000000" pitchFamily="2" charset="2"/>
              <a:buChar char="Ø"/>
            </a:pPr>
            <a:r>
              <a:rPr lang="en-US" dirty="0"/>
              <a:t>This provided me with a real-world experience developing real solutions that can helps others, makes their lives easier and in turn help a business grow </a:t>
            </a:r>
          </a:p>
          <a:p>
            <a:pPr marL="285750" indent="-285750">
              <a:buFont typeface="Wingdings" panose="05000000000000000000" pitchFamily="2" charset="2"/>
              <a:buChar char="Ø"/>
            </a:pPr>
            <a:r>
              <a:rPr lang="en-US" dirty="0"/>
              <a:t>What I would do next time, is start by building my main Class and __init__ first to declare which variables I might use and go from there. That way I don’t have to clean the code up afterwards as much.</a:t>
            </a:r>
          </a:p>
        </p:txBody>
      </p:sp>
      <p:sp>
        <p:nvSpPr>
          <p:cNvPr id="7" name="TextBox 6">
            <a:extLst>
              <a:ext uri="{FF2B5EF4-FFF2-40B4-BE49-F238E27FC236}">
                <a16:creationId xmlns:a16="http://schemas.microsoft.com/office/drawing/2014/main" id="{54110468-972D-49CE-B78C-BEC920667EC3}"/>
              </a:ext>
            </a:extLst>
          </p:cNvPr>
          <p:cNvSpPr txBox="1"/>
          <p:nvPr/>
        </p:nvSpPr>
        <p:spPr>
          <a:xfrm>
            <a:off x="5410994" y="5510212"/>
            <a:ext cx="3943350" cy="230832"/>
          </a:xfrm>
          <a:prstGeom prst="rect">
            <a:avLst/>
          </a:prstGeom>
          <a:noFill/>
        </p:spPr>
        <p:txBody>
          <a:bodyPr wrap="square" rtlCol="0">
            <a:spAutoFit/>
          </a:bodyPr>
          <a:lstStyle/>
          <a:p>
            <a:r>
              <a:rPr lang="en-US" sz="900">
                <a:hlinkClick r:id="rId3" tooltip="http://skryfblok.blogspot.com/2010_10_01_archive.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82792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9489-3107-47CF-BB4F-CB72B64E5318}"/>
              </a:ext>
            </a:extLst>
          </p:cNvPr>
          <p:cNvSpPr>
            <a:spLocks noGrp="1"/>
          </p:cNvSpPr>
          <p:nvPr>
            <p:ph type="title"/>
          </p:nvPr>
        </p:nvSpPr>
        <p:spPr/>
        <p:txBody>
          <a:bodyPr/>
          <a:lstStyle/>
          <a:p>
            <a:r>
              <a:rPr lang="en-US" sz="2800" dirty="0"/>
              <a:t>What’s Going On?</a:t>
            </a:r>
          </a:p>
        </p:txBody>
      </p:sp>
      <p:pic>
        <p:nvPicPr>
          <p:cNvPr id="6" name="Content Placeholder 5">
            <a:extLst>
              <a:ext uri="{FF2B5EF4-FFF2-40B4-BE49-F238E27FC236}">
                <a16:creationId xmlns:a16="http://schemas.microsoft.com/office/drawing/2014/main" id="{E909AEFA-4048-4CBF-BF6C-DD815640564C}"/>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001419" y="1876425"/>
            <a:ext cx="4762500" cy="3714750"/>
          </a:xfrm>
        </p:spPr>
      </p:pic>
      <p:sp>
        <p:nvSpPr>
          <p:cNvPr id="4" name="Text Placeholder 3">
            <a:extLst>
              <a:ext uri="{FF2B5EF4-FFF2-40B4-BE49-F238E27FC236}">
                <a16:creationId xmlns:a16="http://schemas.microsoft.com/office/drawing/2014/main" id="{ED49245D-8D0D-4A2C-92C7-E6EFE9148C94}"/>
              </a:ext>
            </a:extLst>
          </p:cNvPr>
          <p:cNvSpPr>
            <a:spLocks noGrp="1"/>
          </p:cNvSpPr>
          <p:nvPr>
            <p:ph type="body" sz="half" idx="2"/>
          </p:nvPr>
        </p:nvSpPr>
        <p:spPr>
          <a:xfrm>
            <a:off x="1154953" y="3129280"/>
            <a:ext cx="3401063" cy="3122664"/>
          </a:xfrm>
        </p:spPr>
        <p:txBody>
          <a:bodyPr/>
          <a:lstStyle/>
          <a:p>
            <a:pPr marL="285750" indent="-285750">
              <a:buFont typeface="Arial" panose="020B0604020202020204" pitchFamily="34" charset="0"/>
              <a:buChar char="•"/>
            </a:pPr>
            <a:r>
              <a:rPr lang="en-US" dirty="0"/>
              <a:t>Are you a college professor?</a:t>
            </a:r>
          </a:p>
          <a:p>
            <a:pPr marL="285750" indent="-285750">
              <a:buFont typeface="Arial" panose="020B0604020202020204" pitchFamily="34" charset="0"/>
              <a:buChar char="•"/>
            </a:pPr>
            <a:r>
              <a:rPr lang="en-US" dirty="0"/>
              <a:t>Are you wondering why there aren’t as many student enrolled this semester?</a:t>
            </a:r>
          </a:p>
          <a:p>
            <a:pPr marL="285750" indent="-285750">
              <a:buFont typeface="Arial" panose="020B0604020202020204" pitchFamily="34" charset="0"/>
              <a:buChar char="•"/>
            </a:pPr>
            <a:r>
              <a:rPr lang="en-US" dirty="0"/>
              <a:t>You may even be noticing a pattern with this particular course.</a:t>
            </a:r>
          </a:p>
          <a:p>
            <a:pPr marL="285750" indent="-285750">
              <a:buFont typeface="Arial" panose="020B0604020202020204" pitchFamily="34" charset="0"/>
              <a:buChar char="•"/>
            </a:pPr>
            <a:r>
              <a:rPr lang="en-US" dirty="0"/>
              <a:t>Now you’re probably playing the guessing game, maybe you even think it’s you!</a:t>
            </a:r>
          </a:p>
        </p:txBody>
      </p:sp>
      <p:sp>
        <p:nvSpPr>
          <p:cNvPr id="7" name="TextBox 6">
            <a:extLst>
              <a:ext uri="{FF2B5EF4-FFF2-40B4-BE49-F238E27FC236}">
                <a16:creationId xmlns:a16="http://schemas.microsoft.com/office/drawing/2014/main" id="{07DAA00C-8DD2-4655-BAFB-B332E85A9E06}"/>
              </a:ext>
            </a:extLst>
          </p:cNvPr>
          <p:cNvSpPr txBox="1"/>
          <p:nvPr/>
        </p:nvSpPr>
        <p:spPr>
          <a:xfrm>
            <a:off x="5001419" y="5591175"/>
            <a:ext cx="4762500" cy="230832"/>
          </a:xfrm>
          <a:prstGeom prst="rect">
            <a:avLst/>
          </a:prstGeom>
          <a:noFill/>
        </p:spPr>
        <p:txBody>
          <a:bodyPr wrap="square" rtlCol="0">
            <a:spAutoFit/>
          </a:bodyPr>
          <a:lstStyle/>
          <a:p>
            <a:r>
              <a:rPr lang="en-US" sz="900">
                <a:hlinkClick r:id="rId3" tooltip="http://laprofonline.wordpress.com/2014/07/14/scuola-lo-stipendio-differenziato-ripagherebbe-dalla-fatica-gli-insegnanti-di-italiano-e-latino/"/>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21017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7" name="Picture 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8" name="Picture 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9" name="Oval 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1"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2" name="Rectangle 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3" name="Rectangle 45">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3251D-3564-4A6E-9720-B3AB47C09B81}"/>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0" i="0" kern="1200" dirty="0">
                <a:solidFill>
                  <a:srgbClr val="EBEBEB"/>
                </a:solidFill>
                <a:latin typeface="+mj-lt"/>
                <a:ea typeface="+mj-ea"/>
                <a:cs typeface="+mj-cs"/>
              </a:rPr>
              <a:t>Let’s Look at the Data!</a:t>
            </a:r>
          </a:p>
        </p:txBody>
      </p:sp>
      <p:sp>
        <p:nvSpPr>
          <p:cNvPr id="7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49">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Content Placeholder 5">
            <a:extLst>
              <a:ext uri="{FF2B5EF4-FFF2-40B4-BE49-F238E27FC236}">
                <a16:creationId xmlns:a16="http://schemas.microsoft.com/office/drawing/2014/main" id="{29DF36B7-75F5-4693-AF9F-1352BE068AD3}"/>
              </a:ext>
            </a:extLst>
          </p:cNvPr>
          <p:cNvPicPr>
            <a:picLocks noGrp="1" noChangeAspect="1"/>
          </p:cNvPicPr>
          <p:nvPr>
            <p:ph idx="1"/>
          </p:nvPr>
        </p:nvPicPr>
        <p:blipFill>
          <a:blip r:embed="rId6"/>
          <a:stretch>
            <a:fillRect/>
          </a:stretch>
        </p:blipFill>
        <p:spPr>
          <a:xfrm>
            <a:off x="6093992" y="1657784"/>
            <a:ext cx="5449889" cy="3542428"/>
          </a:xfrm>
          <a:prstGeom prst="rect">
            <a:avLst/>
          </a:prstGeom>
          <a:effectLst/>
        </p:spPr>
      </p:pic>
      <p:sp>
        <p:nvSpPr>
          <p:cNvPr id="76" name="Rectangle 5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A6651219-5163-43AB-8775-236E02E2A50D}"/>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a:buFont typeface="Wingdings 3" charset="2"/>
              <a:buChar char=""/>
            </a:pPr>
            <a:r>
              <a:rPr lang="en-US" dirty="0">
                <a:solidFill>
                  <a:srgbClr val="EBEBEB"/>
                </a:solidFill>
              </a:rPr>
              <a:t>To get answers, we can look to the data</a:t>
            </a:r>
          </a:p>
          <a:p>
            <a:pPr>
              <a:buFont typeface="Wingdings 3" charset="2"/>
              <a:buChar char=""/>
            </a:pPr>
            <a:r>
              <a:rPr lang="en-US" dirty="0">
                <a:solidFill>
                  <a:srgbClr val="EBEBEB"/>
                </a:solidFill>
              </a:rPr>
              <a:t>Raw data is unorganized and difficult to visualize</a:t>
            </a:r>
          </a:p>
          <a:p>
            <a:pPr>
              <a:buFont typeface="Wingdings 3" charset="2"/>
              <a:buChar char=""/>
            </a:pPr>
            <a:r>
              <a:rPr lang="en-US" dirty="0">
                <a:solidFill>
                  <a:srgbClr val="EBEBEB"/>
                </a:solidFill>
              </a:rPr>
              <a:t>Doesn’t give us answers to our problem!</a:t>
            </a:r>
          </a:p>
          <a:p>
            <a:pPr>
              <a:buFont typeface="Wingdings 3" charset="2"/>
              <a:buChar char=""/>
            </a:pPr>
            <a:r>
              <a:rPr lang="en-US" dirty="0">
                <a:solidFill>
                  <a:srgbClr val="EBEBEB"/>
                </a:solidFill>
              </a:rPr>
              <a:t>How can we filter this data and grab only what we need while also showing us what it means?</a:t>
            </a:r>
          </a:p>
          <a:p>
            <a:pPr>
              <a:buFont typeface="Wingdings 3" charset="2"/>
              <a:buChar char=""/>
            </a:pPr>
            <a:endParaRPr lang="en-US" dirty="0">
              <a:solidFill>
                <a:srgbClr val="EBEBEB"/>
              </a:solidFill>
            </a:endParaRPr>
          </a:p>
          <a:p>
            <a:pPr>
              <a:buFont typeface="Wingdings 3" charset="2"/>
              <a:buChar char=""/>
            </a:pPr>
            <a:endParaRPr lang="en-US" dirty="0">
              <a:solidFill>
                <a:srgbClr val="EBEBEB"/>
              </a:solidFill>
            </a:endParaRPr>
          </a:p>
          <a:p>
            <a:pPr>
              <a:buFont typeface="Wingdings 3" charset="2"/>
              <a:buChar char=""/>
            </a:pPr>
            <a:endParaRPr lang="en-US" dirty="0">
              <a:solidFill>
                <a:srgbClr val="EBEBEB"/>
              </a:solidFill>
            </a:endParaRPr>
          </a:p>
        </p:txBody>
      </p:sp>
    </p:spTree>
    <p:extLst>
      <p:ext uri="{BB962C8B-B14F-4D97-AF65-F5344CB8AC3E}">
        <p14:creationId xmlns:p14="http://schemas.microsoft.com/office/powerpoint/2010/main" val="304563668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2" name="Picture 9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4" name="Oval 9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6" name="Picture 9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8" name="Picture 9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0" name="Rectangle 9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D3C08F9-CAC1-4B35-BF4E-DFDE9CFB17D5}"/>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sz="4200" b="0" i="0" kern="1200" dirty="0">
                <a:solidFill>
                  <a:schemeClr val="tx2"/>
                </a:solidFill>
                <a:latin typeface="+mj-lt"/>
                <a:ea typeface="+mj-ea"/>
                <a:cs typeface="+mj-cs"/>
              </a:rPr>
              <a:t>Python and Pandas</a:t>
            </a:r>
          </a:p>
        </p:txBody>
      </p:sp>
      <p:sp>
        <p:nvSpPr>
          <p:cNvPr id="4" name="Text Placeholder 3">
            <a:extLst>
              <a:ext uri="{FF2B5EF4-FFF2-40B4-BE49-F238E27FC236}">
                <a16:creationId xmlns:a16="http://schemas.microsoft.com/office/drawing/2014/main" id="{3747792C-BDAA-423B-BEC3-CFBF34254267}"/>
              </a:ext>
            </a:extLst>
          </p:cNvPr>
          <p:cNvSpPr>
            <a:spLocks noGrp="1"/>
          </p:cNvSpPr>
          <p:nvPr>
            <p:ph type="body" sz="half" idx="2"/>
          </p:nvPr>
        </p:nvSpPr>
        <p:spPr>
          <a:xfrm>
            <a:off x="1103311" y="2052214"/>
            <a:ext cx="4338409" cy="4196185"/>
          </a:xfrm>
        </p:spPr>
        <p:txBody>
          <a:bodyPr vert="horz" lIns="91440" tIns="45720" rIns="91440" bIns="45720" rtlCol="0">
            <a:normAutofit/>
          </a:bodyPr>
          <a:lstStyle/>
          <a:p>
            <a:pPr>
              <a:buFont typeface="Wingdings 3" charset="2"/>
              <a:buChar char=""/>
            </a:pPr>
            <a:r>
              <a:rPr lang="en-US" dirty="0"/>
              <a:t>I developed a program using Python and Pandas</a:t>
            </a:r>
          </a:p>
          <a:p>
            <a:pPr>
              <a:buFont typeface="Wingdings 3" charset="2"/>
              <a:buChar char=""/>
            </a:pPr>
            <a:r>
              <a:rPr lang="en-US" dirty="0"/>
              <a:t>Pandas is an essential Data Science tool</a:t>
            </a:r>
          </a:p>
          <a:p>
            <a:pPr>
              <a:buFont typeface="Wingdings 3" charset="2"/>
              <a:buChar char=""/>
            </a:pPr>
            <a:r>
              <a:rPr lang="en-US" dirty="0"/>
              <a:t>I use it to import the CSV with all the data and even have the user decide how many files of that data too look through and what course or subject they want to look at</a:t>
            </a:r>
          </a:p>
          <a:p>
            <a:pPr>
              <a:buFont typeface="Wingdings 3" charset="2"/>
              <a:buChar char=""/>
            </a:pPr>
            <a:r>
              <a:rPr lang="en-US" dirty="0"/>
              <a:t>Now we can start looking at a range of data to compare</a:t>
            </a:r>
          </a:p>
        </p:txBody>
      </p:sp>
      <p:pic>
        <p:nvPicPr>
          <p:cNvPr id="6" name="Content Placeholder 5" descr="A close up of a sign&#10;&#10;Description automatically generated">
            <a:extLst>
              <a:ext uri="{FF2B5EF4-FFF2-40B4-BE49-F238E27FC236}">
                <a16:creationId xmlns:a16="http://schemas.microsoft.com/office/drawing/2014/main" id="{E95E587B-6B67-48FA-84A7-4BF604CAEFC1}"/>
              </a:ext>
            </a:extLst>
          </p:cNvPr>
          <p:cNvPicPr>
            <a:picLocks noGrp="1" noChangeAspect="1"/>
          </p:cNvPicPr>
          <p:nvPr>
            <p:ph idx="1"/>
          </p:nvPr>
        </p:nvPicPr>
        <p:blipFill>
          <a:blip r:embed="rId7">
            <a:extLst>
              <a:ext uri="{837473B0-CC2E-450A-ABE3-18F120FF3D39}">
                <a1611:picAttrSrcUrl xmlns:a1611="http://schemas.microsoft.com/office/drawing/2016/11/main" r:id="rId8"/>
              </a:ext>
            </a:extLst>
          </a:blip>
          <a:stretch>
            <a:fillRect/>
          </a:stretch>
        </p:blipFill>
        <p:spPr>
          <a:xfrm>
            <a:off x="6091916" y="2542076"/>
            <a:ext cx="5451627" cy="3216459"/>
          </a:xfrm>
          <a:prstGeom prst="rect">
            <a:avLst/>
          </a:prstGeom>
          <a:effectLst>
            <a:outerShdw blurRad="50800" dist="38100" dir="5400000" algn="t" rotWithShape="0">
              <a:prstClr val="black">
                <a:alpha val="43000"/>
              </a:prstClr>
            </a:outerShdw>
          </a:effectLst>
        </p:spPr>
      </p:pic>
      <p:sp>
        <p:nvSpPr>
          <p:cNvPr id="7" name="TextBox 6">
            <a:extLst>
              <a:ext uri="{FF2B5EF4-FFF2-40B4-BE49-F238E27FC236}">
                <a16:creationId xmlns:a16="http://schemas.microsoft.com/office/drawing/2014/main" id="{6D568595-5C10-415D-9456-BC0E3AE945C9}"/>
              </a:ext>
            </a:extLst>
          </p:cNvPr>
          <p:cNvSpPr txBox="1"/>
          <p:nvPr/>
        </p:nvSpPr>
        <p:spPr>
          <a:xfrm>
            <a:off x="8863001" y="5558480"/>
            <a:ext cx="26805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s://geo-python.github.io/2017/lessons/L5/pandas-overview.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03804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2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7E246-C61F-428C-B5B7-314940795598}"/>
              </a:ext>
            </a:extLst>
          </p:cNvPr>
          <p:cNvSpPr>
            <a:spLocks noGrp="1"/>
          </p:cNvSpPr>
          <p:nvPr>
            <p:ph type="title"/>
          </p:nvPr>
        </p:nvSpPr>
        <p:spPr>
          <a:xfrm>
            <a:off x="643855" y="231648"/>
            <a:ext cx="3108626" cy="1444752"/>
          </a:xfrm>
        </p:spPr>
        <p:txBody>
          <a:bodyPr vert="horz" lIns="91440" tIns="45720" rIns="91440" bIns="45720" rtlCol="0" anchor="b">
            <a:normAutofit/>
          </a:bodyPr>
          <a:lstStyle/>
          <a:p>
            <a:r>
              <a:rPr lang="en-US" sz="3200" b="0" i="0" kern="1200" dirty="0">
                <a:solidFill>
                  <a:srgbClr val="EBEBEB"/>
                </a:solidFill>
                <a:latin typeface="+mj-lt"/>
                <a:ea typeface="+mj-ea"/>
                <a:cs typeface="+mj-cs"/>
              </a:rPr>
              <a:t>Subject Enrollments</a:t>
            </a:r>
          </a:p>
        </p:txBody>
      </p:sp>
      <p:sp>
        <p:nvSpPr>
          <p:cNvPr id="3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 name="Freeform: Shape 2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41" name="Rectangle 2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7A6FB3AE-3CC0-42D0-B900-7CA317A9AAA8}"/>
              </a:ext>
            </a:extLst>
          </p:cNvPr>
          <p:cNvSpPr>
            <a:spLocks noGrp="1"/>
          </p:cNvSpPr>
          <p:nvPr>
            <p:ph type="body" sz="half" idx="2"/>
          </p:nvPr>
        </p:nvSpPr>
        <p:spPr>
          <a:xfrm>
            <a:off x="587839" y="2572667"/>
            <a:ext cx="3108057" cy="3478044"/>
          </a:xfrm>
        </p:spPr>
        <p:txBody>
          <a:bodyPr vert="horz" lIns="91440" tIns="45720" rIns="91440" bIns="45720" rtlCol="0">
            <a:normAutofit lnSpcReduction="10000"/>
          </a:bodyPr>
          <a:lstStyle/>
          <a:p>
            <a:pPr>
              <a:buFont typeface="Wingdings 3" charset="2"/>
              <a:buChar char=""/>
            </a:pPr>
            <a:r>
              <a:rPr lang="en-US" dirty="0">
                <a:solidFill>
                  <a:srgbClr val="FFFFFF"/>
                </a:solidFill>
              </a:rPr>
              <a:t>When you run the program, if you choose the option to see the data for a subject (showing all the courses under that subject), it will display all the courses enrollment data</a:t>
            </a:r>
          </a:p>
          <a:p>
            <a:pPr>
              <a:buFont typeface="Wingdings 3" charset="2"/>
              <a:buChar char=""/>
            </a:pPr>
            <a:r>
              <a:rPr lang="en-US" dirty="0">
                <a:solidFill>
                  <a:srgbClr val="FFFFFF"/>
                </a:solidFill>
              </a:rPr>
              <a:t>You then choose how many days back you want to compare it to. </a:t>
            </a:r>
          </a:p>
          <a:p>
            <a:pPr>
              <a:buFont typeface="Wingdings 3" charset="2"/>
              <a:buChar char=""/>
            </a:pPr>
            <a:r>
              <a:rPr lang="en-US" dirty="0">
                <a:solidFill>
                  <a:srgbClr val="FFFFFF"/>
                </a:solidFill>
              </a:rPr>
              <a:t>The horizontal bar graph, displayed to the right, will pop up and be saved for you as well</a:t>
            </a:r>
          </a:p>
          <a:p>
            <a:pPr>
              <a:buFont typeface="Wingdings 3" charset="2"/>
              <a:buChar char=""/>
            </a:pPr>
            <a:r>
              <a:rPr lang="en-US" dirty="0">
                <a:solidFill>
                  <a:srgbClr val="FFFFFF"/>
                </a:solidFill>
              </a:rPr>
              <a:t>It’s color coded and the two course dates are next to each other for easy viewing</a:t>
            </a:r>
          </a:p>
        </p:txBody>
      </p:sp>
      <p:pic>
        <p:nvPicPr>
          <p:cNvPr id="7" name="Content Placeholder 6" descr="A screenshot of a cell phone&#10;&#10;Description automatically generated">
            <a:extLst>
              <a:ext uri="{FF2B5EF4-FFF2-40B4-BE49-F238E27FC236}">
                <a16:creationId xmlns:a16="http://schemas.microsoft.com/office/drawing/2014/main" id="{5FD6085F-4B42-4795-8CF4-D30EC0664DD9}"/>
              </a:ext>
            </a:extLst>
          </p:cNvPr>
          <p:cNvPicPr>
            <a:picLocks noGrp="1" noChangeAspect="1"/>
          </p:cNvPicPr>
          <p:nvPr>
            <p:ph idx="1"/>
          </p:nvPr>
        </p:nvPicPr>
        <p:blipFill>
          <a:blip r:embed="rId6"/>
          <a:stretch>
            <a:fillRect/>
          </a:stretch>
        </p:blipFill>
        <p:spPr>
          <a:xfrm>
            <a:off x="5048451" y="2572667"/>
            <a:ext cx="6495847" cy="2322265"/>
          </a:xfrm>
          <a:prstGeom prst="rect">
            <a:avLst/>
          </a:prstGeom>
          <a:effectLst/>
        </p:spPr>
      </p:pic>
    </p:spTree>
    <p:extLst>
      <p:ext uri="{BB962C8B-B14F-4D97-AF65-F5344CB8AC3E}">
        <p14:creationId xmlns:p14="http://schemas.microsoft.com/office/powerpoint/2010/main" val="5009187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4" name="Picture 35">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5" name="Picture 37">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39">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41">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8" name="Picture 43">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9" name="Rectangle 45">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B4D5AF-D5C9-4E68-8B0D-FFE784A755A0}"/>
              </a:ext>
            </a:extLst>
          </p:cNvPr>
          <p:cNvSpPr>
            <a:spLocks noGrp="1"/>
          </p:cNvSpPr>
          <p:nvPr>
            <p:ph type="title"/>
          </p:nvPr>
        </p:nvSpPr>
        <p:spPr>
          <a:xfrm>
            <a:off x="646112" y="452718"/>
            <a:ext cx="4165580" cy="1400530"/>
          </a:xfrm>
        </p:spPr>
        <p:txBody>
          <a:bodyPr vert="horz" lIns="91440" tIns="45720" rIns="91440" bIns="45720" rtlCol="0" anchor="t">
            <a:normAutofit fontScale="90000"/>
          </a:bodyPr>
          <a:lstStyle/>
          <a:p>
            <a:r>
              <a:rPr lang="en-US" sz="4200" dirty="0"/>
              <a:t>Subject Growth &amp; Highlights</a:t>
            </a:r>
          </a:p>
        </p:txBody>
      </p:sp>
      <p:sp>
        <p:nvSpPr>
          <p:cNvPr id="60" name="Freeform: Shape 47">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61"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3F4A23B2-3E79-4106-9B27-0EDF5D4CB158}"/>
              </a:ext>
            </a:extLst>
          </p:cNvPr>
          <p:cNvPicPr>
            <a:picLocks noGrp="1" noChangeAspect="1"/>
          </p:cNvPicPr>
          <p:nvPr>
            <p:ph idx="1"/>
          </p:nvPr>
        </p:nvPicPr>
        <p:blipFill>
          <a:blip r:embed="rId7"/>
          <a:stretch>
            <a:fillRect/>
          </a:stretch>
        </p:blipFill>
        <p:spPr>
          <a:xfrm>
            <a:off x="6631838" y="1152983"/>
            <a:ext cx="4338534" cy="3242202"/>
          </a:xfrm>
          <a:prstGeom prst="rect">
            <a:avLst/>
          </a:prstGeom>
          <a:effectLst/>
        </p:spPr>
      </p:pic>
      <p:sp>
        <p:nvSpPr>
          <p:cNvPr id="62" name="Rectangle 51">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53703AB2-914C-41B6-B4E6-AF52B00D6168}"/>
              </a:ext>
            </a:extLst>
          </p:cNvPr>
          <p:cNvSpPr>
            <a:spLocks noGrp="1"/>
          </p:cNvSpPr>
          <p:nvPr>
            <p:ph type="body" sz="half" idx="2"/>
          </p:nvPr>
        </p:nvSpPr>
        <p:spPr>
          <a:xfrm>
            <a:off x="584033" y="2366262"/>
            <a:ext cx="4165146" cy="2638491"/>
          </a:xfrm>
        </p:spPr>
        <p:txBody>
          <a:bodyPr vert="horz" lIns="91440" tIns="45720" rIns="91440" bIns="45720" rtlCol="0">
            <a:normAutofit/>
          </a:bodyPr>
          <a:lstStyle/>
          <a:p>
            <a:pPr>
              <a:buFont typeface="Wingdings 3" charset="2"/>
              <a:buChar char=""/>
            </a:pPr>
            <a:r>
              <a:rPr lang="en-US" dirty="0"/>
              <a:t>Upon running that subject data comparison, a printed section called “Highlights” will display the course with the most growth and then the one with the least growth</a:t>
            </a:r>
          </a:p>
          <a:p>
            <a:pPr>
              <a:buFont typeface="Wingdings 3" charset="2"/>
              <a:buChar char=""/>
            </a:pPr>
            <a:r>
              <a:rPr lang="en-US" dirty="0"/>
              <a:t>You’ll also have the Subject Growth CSV file you can look at to get a rundown of all the courses, their growth percentage and the net additions of that period</a:t>
            </a:r>
          </a:p>
        </p:txBody>
      </p:sp>
      <p:pic>
        <p:nvPicPr>
          <p:cNvPr id="10" name="Picture 9" descr="A picture containing photo, black&#10;&#10;Description automatically generated">
            <a:extLst>
              <a:ext uri="{FF2B5EF4-FFF2-40B4-BE49-F238E27FC236}">
                <a16:creationId xmlns:a16="http://schemas.microsoft.com/office/drawing/2014/main" id="{8DCAF760-7B8C-47C1-9018-0BB92569239C}"/>
              </a:ext>
            </a:extLst>
          </p:cNvPr>
          <p:cNvPicPr>
            <a:picLocks noChangeAspect="1"/>
          </p:cNvPicPr>
          <p:nvPr/>
        </p:nvPicPr>
        <p:blipFill>
          <a:blip r:embed="rId8"/>
          <a:stretch>
            <a:fillRect/>
          </a:stretch>
        </p:blipFill>
        <p:spPr>
          <a:xfrm>
            <a:off x="6094409" y="4691408"/>
            <a:ext cx="5449471" cy="1556991"/>
          </a:xfrm>
          <a:prstGeom prst="rect">
            <a:avLst/>
          </a:prstGeom>
          <a:effectLst/>
        </p:spPr>
      </p:pic>
      <p:sp>
        <p:nvSpPr>
          <p:cNvPr id="12" name="TextBox 11">
            <a:extLst>
              <a:ext uri="{FF2B5EF4-FFF2-40B4-BE49-F238E27FC236}">
                <a16:creationId xmlns:a16="http://schemas.microsoft.com/office/drawing/2014/main" id="{7BF5A131-5E11-4B0B-99BF-687392798874}"/>
              </a:ext>
            </a:extLst>
          </p:cNvPr>
          <p:cNvSpPr txBox="1"/>
          <p:nvPr/>
        </p:nvSpPr>
        <p:spPr>
          <a:xfrm>
            <a:off x="7925526" y="6326570"/>
            <a:ext cx="1787236" cy="369332"/>
          </a:xfrm>
          <a:prstGeom prst="rect">
            <a:avLst/>
          </a:prstGeom>
          <a:noFill/>
        </p:spPr>
        <p:txBody>
          <a:bodyPr wrap="square" rtlCol="0">
            <a:spAutoFit/>
          </a:bodyPr>
          <a:lstStyle/>
          <a:p>
            <a:r>
              <a:rPr lang="en-US" dirty="0">
                <a:solidFill>
                  <a:schemeClr val="bg1"/>
                </a:solidFill>
              </a:rPr>
              <a:t>Highlights</a:t>
            </a:r>
          </a:p>
        </p:txBody>
      </p:sp>
    </p:spTree>
    <p:extLst>
      <p:ext uri="{BB962C8B-B14F-4D97-AF65-F5344CB8AC3E}">
        <p14:creationId xmlns:p14="http://schemas.microsoft.com/office/powerpoint/2010/main" val="29325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8CEC6-8FF3-46C4-8AA9-7E86EA8D1350}"/>
              </a:ext>
            </a:extLst>
          </p:cNvPr>
          <p:cNvSpPr>
            <a:spLocks noGrp="1"/>
          </p:cNvSpPr>
          <p:nvPr>
            <p:ph type="title"/>
          </p:nvPr>
        </p:nvSpPr>
        <p:spPr>
          <a:xfrm>
            <a:off x="643855" y="1141407"/>
            <a:ext cx="3108626" cy="1444752"/>
          </a:xfrm>
        </p:spPr>
        <p:txBody>
          <a:bodyPr vert="horz" lIns="91440" tIns="45720" rIns="91440" bIns="45720" rtlCol="0" anchor="b">
            <a:normAutofit/>
          </a:bodyPr>
          <a:lstStyle/>
          <a:p>
            <a:r>
              <a:rPr lang="en-US" sz="3200" b="0" i="0" kern="1200" dirty="0">
                <a:solidFill>
                  <a:srgbClr val="EBEBEB"/>
                </a:solidFill>
                <a:latin typeface="+mj-lt"/>
                <a:ea typeface="+mj-ea"/>
                <a:cs typeface="+mj-cs"/>
              </a:rPr>
              <a:t>Course Enrollments</a:t>
            </a:r>
          </a:p>
        </p:txBody>
      </p:sp>
      <p:sp>
        <p:nvSpPr>
          <p:cNvPr id="2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9" name="Rectangle 2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78F97B43-E433-46F4-A8F9-9CA5799C29C2}"/>
              </a:ext>
            </a:extLst>
          </p:cNvPr>
          <p:cNvSpPr>
            <a:spLocks noGrp="1"/>
          </p:cNvSpPr>
          <p:nvPr>
            <p:ph type="body" sz="half" idx="2"/>
          </p:nvPr>
        </p:nvSpPr>
        <p:spPr>
          <a:xfrm>
            <a:off x="643855" y="3072385"/>
            <a:ext cx="3108057" cy="2947415"/>
          </a:xfrm>
        </p:spPr>
        <p:txBody>
          <a:bodyPr vert="horz" lIns="91440" tIns="45720" rIns="91440" bIns="45720" rtlCol="0">
            <a:normAutofit/>
          </a:bodyPr>
          <a:lstStyle/>
          <a:p>
            <a:pPr>
              <a:buFont typeface="Wingdings 3" charset="2"/>
              <a:buChar char=""/>
            </a:pPr>
            <a:r>
              <a:rPr lang="en-US" dirty="0">
                <a:solidFill>
                  <a:srgbClr val="FFFFFF"/>
                </a:solidFill>
              </a:rPr>
              <a:t>When you run the program, if you choose the option to see the data for a specific course, it will display all the days for the amount that you choose to go back to unlike the Subject function </a:t>
            </a:r>
          </a:p>
          <a:p>
            <a:pPr>
              <a:buFont typeface="Wingdings 3" charset="2"/>
              <a:buChar char=""/>
            </a:pPr>
            <a:r>
              <a:rPr lang="en-US" dirty="0">
                <a:solidFill>
                  <a:srgbClr val="FFFFFF"/>
                </a:solidFill>
              </a:rPr>
              <a:t>To show you a gradual representation of that data instead of two different dates</a:t>
            </a:r>
          </a:p>
          <a:p>
            <a:pPr>
              <a:buFont typeface="Wingdings 3" charset="2"/>
              <a:buChar char=""/>
            </a:pPr>
            <a:r>
              <a:rPr lang="en-US" dirty="0">
                <a:solidFill>
                  <a:srgbClr val="FFFFFF"/>
                </a:solidFill>
              </a:rPr>
              <a:t>More detail!</a:t>
            </a:r>
          </a:p>
          <a:p>
            <a:pPr>
              <a:buFont typeface="Wingdings 3" charset="2"/>
              <a:buChar char=""/>
            </a:pPr>
            <a:endParaRPr lang="en-US" dirty="0">
              <a:solidFill>
                <a:srgbClr val="FFFFFF"/>
              </a:solidFill>
            </a:endParaRPr>
          </a:p>
          <a:p>
            <a:pPr>
              <a:buFont typeface="Wingdings 3" charset="2"/>
              <a:buChar char=""/>
            </a:pPr>
            <a:endParaRPr lang="en-US" dirty="0">
              <a:solidFill>
                <a:srgbClr val="FFFFFF"/>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2ACCC9CD-DAF1-449B-9E60-77BEBC15BEF5}"/>
              </a:ext>
            </a:extLst>
          </p:cNvPr>
          <p:cNvPicPr>
            <a:picLocks noGrp="1" noChangeAspect="1"/>
          </p:cNvPicPr>
          <p:nvPr>
            <p:ph idx="1"/>
          </p:nvPr>
        </p:nvPicPr>
        <p:blipFill>
          <a:blip r:embed="rId6"/>
          <a:stretch>
            <a:fillRect/>
          </a:stretch>
        </p:blipFill>
        <p:spPr>
          <a:xfrm>
            <a:off x="5048451" y="2580787"/>
            <a:ext cx="6495847" cy="2306024"/>
          </a:xfrm>
          <a:prstGeom prst="rect">
            <a:avLst/>
          </a:prstGeom>
          <a:effectLst/>
        </p:spPr>
      </p:pic>
    </p:spTree>
    <p:extLst>
      <p:ext uri="{BB962C8B-B14F-4D97-AF65-F5344CB8AC3E}">
        <p14:creationId xmlns:p14="http://schemas.microsoft.com/office/powerpoint/2010/main" val="181785279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1" name="Picture 1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1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1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1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2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2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B03B549-7029-46F4-8DC9-3C4DC1C1D322}"/>
              </a:ext>
            </a:extLst>
          </p:cNvPr>
          <p:cNvSpPr>
            <a:spLocks noGrp="1"/>
          </p:cNvSpPr>
          <p:nvPr>
            <p:ph type="title"/>
          </p:nvPr>
        </p:nvSpPr>
        <p:spPr>
          <a:xfrm>
            <a:off x="646111" y="1447799"/>
            <a:ext cx="3105075" cy="1444750"/>
          </a:xfrm>
        </p:spPr>
        <p:txBody>
          <a:bodyPr vert="horz" lIns="91440" tIns="45720" rIns="91440" bIns="45720" rtlCol="0" anchor="b">
            <a:normAutofit/>
          </a:bodyPr>
          <a:lstStyle/>
          <a:p>
            <a:r>
              <a:rPr lang="en-US" sz="3200" dirty="0"/>
              <a:t>Course Data &amp; Summary</a:t>
            </a:r>
          </a:p>
        </p:txBody>
      </p:sp>
      <p:sp>
        <p:nvSpPr>
          <p:cNvPr id="37" name="Freeform: Shape 24">
            <a:extLst>
              <a:ext uri="{FF2B5EF4-FFF2-40B4-BE49-F238E27FC236}">
                <a16:creationId xmlns:a16="http://schemas.microsoft.com/office/drawing/2014/main" id="{C77F74B7-5344-4985-8463-5B8EE703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8" name="Freeform 23">
            <a:extLst>
              <a:ext uri="{FF2B5EF4-FFF2-40B4-BE49-F238E27FC236}">
                <a16:creationId xmlns:a16="http://schemas.microsoft.com/office/drawing/2014/main" id="{0E38218E-B21F-433A-BB44-F15DE7DC6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9" name="Rectangle 28">
            <a:extLst>
              <a:ext uri="{FF2B5EF4-FFF2-40B4-BE49-F238E27FC236}">
                <a16:creationId xmlns:a16="http://schemas.microsoft.com/office/drawing/2014/main" id="{080DD7D4-CD57-4577-ACCC-43E1C72F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BF77E71F-24EE-4673-8084-96A8CB0FAEEB}"/>
              </a:ext>
            </a:extLst>
          </p:cNvPr>
          <p:cNvSpPr>
            <a:spLocks noGrp="1"/>
          </p:cNvSpPr>
          <p:nvPr>
            <p:ph type="body" sz="half" idx="2"/>
          </p:nvPr>
        </p:nvSpPr>
        <p:spPr>
          <a:xfrm>
            <a:off x="646111" y="3088493"/>
            <a:ext cx="3104751" cy="3588754"/>
          </a:xfrm>
        </p:spPr>
        <p:txBody>
          <a:bodyPr vert="horz" lIns="91440" tIns="45720" rIns="91440" bIns="45720" rtlCol="0">
            <a:normAutofit fontScale="92500" lnSpcReduction="10000"/>
          </a:bodyPr>
          <a:lstStyle/>
          <a:p>
            <a:pPr>
              <a:buFont typeface="Wingdings 3" charset="2"/>
              <a:buChar char=""/>
            </a:pPr>
            <a:r>
              <a:rPr lang="en-US" sz="1600" dirty="0"/>
              <a:t>The approach for the specific course data was to get </a:t>
            </a:r>
            <a:r>
              <a:rPr lang="en-US" sz="1600" u="sng" dirty="0"/>
              <a:t>detail</a:t>
            </a:r>
            <a:r>
              <a:rPr lang="en-US" sz="1600" dirty="0"/>
              <a:t>.</a:t>
            </a:r>
          </a:p>
          <a:p>
            <a:pPr>
              <a:buFont typeface="Wingdings 3" charset="2"/>
              <a:buChar char=""/>
            </a:pPr>
            <a:r>
              <a:rPr lang="en-US" sz="1600" dirty="0"/>
              <a:t>On the left, you have the CSV file that gives you a complete breakdown with CRN to see their numbers and on what day. The Graph just provides a quick visual giving totals.</a:t>
            </a:r>
          </a:p>
          <a:p>
            <a:pPr>
              <a:buFont typeface="Wingdings 3" charset="2"/>
              <a:buChar char=""/>
            </a:pPr>
            <a:r>
              <a:rPr lang="en-US" sz="1600" dirty="0"/>
              <a:t>The right image is the summary, giving a message based on the Standard Deviation of the course’s enrollment</a:t>
            </a:r>
          </a:p>
          <a:p>
            <a:pPr>
              <a:buFont typeface="Wingdings 3" charset="2"/>
              <a:buChar char=""/>
            </a:pPr>
            <a:r>
              <a:rPr lang="en-US" sz="1600" dirty="0"/>
              <a:t>A growth percentage is also displayed in the summary</a:t>
            </a:r>
          </a:p>
        </p:txBody>
      </p:sp>
      <p:pic>
        <p:nvPicPr>
          <p:cNvPr id="8" name="Picture 7" descr="A large room&#10;&#10;Description automatically generated">
            <a:extLst>
              <a:ext uri="{FF2B5EF4-FFF2-40B4-BE49-F238E27FC236}">
                <a16:creationId xmlns:a16="http://schemas.microsoft.com/office/drawing/2014/main" id="{3995F759-C930-4EBB-9AC5-9711876CE4B9}"/>
              </a:ext>
            </a:extLst>
          </p:cNvPr>
          <p:cNvPicPr>
            <a:picLocks noChangeAspect="1"/>
          </p:cNvPicPr>
          <p:nvPr/>
        </p:nvPicPr>
        <p:blipFill>
          <a:blip r:embed="rId7"/>
          <a:stretch>
            <a:fillRect/>
          </a:stretch>
        </p:blipFill>
        <p:spPr>
          <a:xfrm>
            <a:off x="4654238" y="-22351"/>
            <a:ext cx="1713573" cy="6902702"/>
          </a:xfrm>
          <a:prstGeom prst="rect">
            <a:avLst/>
          </a:prstGeom>
          <a:effectLst/>
        </p:spPr>
      </p:pic>
      <p:pic>
        <p:nvPicPr>
          <p:cNvPr id="6" name="Content Placeholder 5" descr="A close up of a screen&#10;&#10;Description automatically generated">
            <a:extLst>
              <a:ext uri="{FF2B5EF4-FFF2-40B4-BE49-F238E27FC236}">
                <a16:creationId xmlns:a16="http://schemas.microsoft.com/office/drawing/2014/main" id="{E3361EC0-FD2E-4017-9378-4B0A5CE50203}"/>
              </a:ext>
            </a:extLst>
          </p:cNvPr>
          <p:cNvPicPr>
            <a:picLocks noGrp="1" noChangeAspect="1"/>
          </p:cNvPicPr>
          <p:nvPr>
            <p:ph idx="1"/>
          </p:nvPr>
        </p:nvPicPr>
        <p:blipFill>
          <a:blip r:embed="rId8"/>
          <a:stretch>
            <a:fillRect/>
          </a:stretch>
        </p:blipFill>
        <p:spPr>
          <a:xfrm>
            <a:off x="6580664" y="3456011"/>
            <a:ext cx="5583935" cy="711952"/>
          </a:xfrm>
          <a:prstGeom prst="rect">
            <a:avLst/>
          </a:prstGeom>
          <a:effectLst/>
        </p:spPr>
      </p:pic>
    </p:spTree>
    <p:extLst>
      <p:ext uri="{BB962C8B-B14F-4D97-AF65-F5344CB8AC3E}">
        <p14:creationId xmlns:p14="http://schemas.microsoft.com/office/powerpoint/2010/main" val="42740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F839-86BF-43C4-AAB9-A78045D25AEA}"/>
              </a:ext>
            </a:extLst>
          </p:cNvPr>
          <p:cNvSpPr>
            <a:spLocks noGrp="1"/>
          </p:cNvSpPr>
          <p:nvPr>
            <p:ph type="title"/>
          </p:nvPr>
        </p:nvSpPr>
        <p:spPr>
          <a:xfrm>
            <a:off x="1154952" y="723900"/>
            <a:ext cx="3401064" cy="1447800"/>
          </a:xfrm>
        </p:spPr>
        <p:txBody>
          <a:bodyPr/>
          <a:lstStyle/>
          <a:p>
            <a:r>
              <a:rPr lang="en-US" sz="3200" dirty="0"/>
              <a:t>Sending</a:t>
            </a:r>
            <a:r>
              <a:rPr lang="en-US" dirty="0"/>
              <a:t> </a:t>
            </a:r>
            <a:r>
              <a:rPr lang="en-US" sz="3200" dirty="0"/>
              <a:t>Emails</a:t>
            </a:r>
            <a:r>
              <a:rPr lang="en-US" dirty="0"/>
              <a:t>!</a:t>
            </a:r>
          </a:p>
        </p:txBody>
      </p:sp>
      <p:sp>
        <p:nvSpPr>
          <p:cNvPr id="4" name="Text Placeholder 3">
            <a:extLst>
              <a:ext uri="{FF2B5EF4-FFF2-40B4-BE49-F238E27FC236}">
                <a16:creationId xmlns:a16="http://schemas.microsoft.com/office/drawing/2014/main" id="{5CD88435-4C32-44BE-B763-38DFE0ABAABB}"/>
              </a:ext>
            </a:extLst>
          </p:cNvPr>
          <p:cNvSpPr>
            <a:spLocks noGrp="1"/>
          </p:cNvSpPr>
          <p:nvPr>
            <p:ph type="body" sz="half" idx="2"/>
          </p:nvPr>
        </p:nvSpPr>
        <p:spPr>
          <a:xfrm>
            <a:off x="1154953" y="2679406"/>
            <a:ext cx="3401063" cy="3345474"/>
          </a:xfrm>
        </p:spPr>
        <p:txBody>
          <a:bodyPr>
            <a:normAutofit lnSpcReduction="10000"/>
          </a:bodyPr>
          <a:lstStyle/>
          <a:p>
            <a:pPr marL="285750" indent="-285750">
              <a:buFont typeface="Wingdings" panose="05000000000000000000" pitchFamily="2" charset="2"/>
              <a:buChar char="Ø"/>
            </a:pPr>
            <a:r>
              <a:rPr lang="en-US" dirty="0"/>
              <a:t>Well now that you’ve seen the data, what now?</a:t>
            </a:r>
          </a:p>
          <a:p>
            <a:pPr marL="285750" indent="-285750">
              <a:buFont typeface="Wingdings" panose="05000000000000000000" pitchFamily="2" charset="2"/>
              <a:buChar char="Ø"/>
            </a:pPr>
            <a:r>
              <a:rPr lang="en-US" dirty="0"/>
              <a:t>You can choose to input your email and even to your colleagues! </a:t>
            </a:r>
          </a:p>
          <a:p>
            <a:pPr marL="285750" indent="-285750">
              <a:buFont typeface="Wingdings" panose="05000000000000000000" pitchFamily="2" charset="2"/>
              <a:buChar char="Ø"/>
            </a:pPr>
            <a:r>
              <a:rPr lang="en-US" dirty="0"/>
              <a:t>This makes it easy so you can revisit crucial data that you would either like to review later or share it to reveal areas of opportunities!</a:t>
            </a:r>
          </a:p>
          <a:p>
            <a:pPr marL="285750" indent="-285750">
              <a:buFont typeface="Wingdings" panose="05000000000000000000" pitchFamily="2" charset="2"/>
              <a:buChar char="Ø"/>
            </a:pPr>
            <a:r>
              <a:rPr lang="en-US" dirty="0"/>
              <a:t>As shown in the image, the Subject displays the data detail, the body shows your summary or highlights, and attached is your graph and new CSV file.</a:t>
            </a:r>
          </a:p>
        </p:txBody>
      </p:sp>
      <p:pic>
        <p:nvPicPr>
          <p:cNvPr id="10" name="Content Placeholder 9" descr="A screenshot of a social media post&#10;&#10;Description automatically generated">
            <a:extLst>
              <a:ext uri="{FF2B5EF4-FFF2-40B4-BE49-F238E27FC236}">
                <a16:creationId xmlns:a16="http://schemas.microsoft.com/office/drawing/2014/main" id="{2BB9A2FC-7512-427E-AF9D-E6EA33CB5FEF}"/>
              </a:ext>
            </a:extLst>
          </p:cNvPr>
          <p:cNvPicPr>
            <a:picLocks noGrp="1" noChangeAspect="1"/>
          </p:cNvPicPr>
          <p:nvPr>
            <p:ph idx="1"/>
          </p:nvPr>
        </p:nvPicPr>
        <p:blipFill>
          <a:blip r:embed="rId2"/>
          <a:stretch>
            <a:fillRect/>
          </a:stretch>
        </p:blipFill>
        <p:spPr>
          <a:xfrm>
            <a:off x="5660418" y="1447800"/>
            <a:ext cx="3444502" cy="4572000"/>
          </a:xfrm>
        </p:spPr>
      </p:pic>
    </p:spTree>
    <p:extLst>
      <p:ext uri="{BB962C8B-B14F-4D97-AF65-F5344CB8AC3E}">
        <p14:creationId xmlns:p14="http://schemas.microsoft.com/office/powerpoint/2010/main" val="1173857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34</TotalTime>
  <Words>689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MCC’s Course Enrollment Data:  An Event Analysis</vt:lpstr>
      <vt:lpstr>What’s Going On?</vt:lpstr>
      <vt:lpstr>Let’s Look at the Data!</vt:lpstr>
      <vt:lpstr>Python and Pandas</vt:lpstr>
      <vt:lpstr>Subject Enrollments</vt:lpstr>
      <vt:lpstr>Subject Growth &amp; Highlights</vt:lpstr>
      <vt:lpstr>Course Enrollments</vt:lpstr>
      <vt:lpstr>Course Data &amp; Summary</vt:lpstr>
      <vt:lpstr>Sending Emails!</vt:lpstr>
      <vt:lpstr>I’ve Learned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MCC’s Course Enrollment Data:  An Event Analysis</dc:title>
  <dc:creator>Chris Tapia</dc:creator>
  <cp:lastModifiedBy>Chris Tapia</cp:lastModifiedBy>
  <cp:revision>2</cp:revision>
  <dcterms:created xsi:type="dcterms:W3CDTF">2019-08-03T22:03:32Z</dcterms:created>
  <dcterms:modified xsi:type="dcterms:W3CDTF">2019-12-16T03:21:03Z</dcterms:modified>
</cp:coreProperties>
</file>