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86" r:id="rId4"/>
    <p:sldId id="293" r:id="rId5"/>
    <p:sldId id="280" r:id="rId6"/>
    <p:sldId id="281" r:id="rId7"/>
    <p:sldId id="282" r:id="rId8"/>
    <p:sldId id="283" r:id="rId9"/>
    <p:sldId id="287" r:id="rId10"/>
    <p:sldId id="288" r:id="rId11"/>
    <p:sldId id="289" r:id="rId12"/>
    <p:sldId id="290" r:id="rId13"/>
    <p:sldId id="291"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2" d="100"/>
          <a:sy n="72"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14B84-1C1D-4404-894B-E2654F4FB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62713F-209D-4A43-AEA8-2E2327561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E4729-8C1B-4A90-BFB5-EDA19FD5D94B}"/>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5" name="Footer Placeholder 4">
            <a:extLst>
              <a:ext uri="{FF2B5EF4-FFF2-40B4-BE49-F238E27FC236}">
                <a16:creationId xmlns:a16="http://schemas.microsoft.com/office/drawing/2014/main" id="{90F47DBD-0E3C-499F-AD4E-D49CC34FA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03F9C-18C3-49E3-9BA1-559D682B98BE}"/>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21146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4BA6-EF8E-4B30-A98D-B2566B3C7F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60DC90-D34B-48A5-B293-7079C23D26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0DFCD7-C559-49B1-A78F-A36FD180E64C}"/>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5" name="Footer Placeholder 4">
            <a:extLst>
              <a:ext uri="{FF2B5EF4-FFF2-40B4-BE49-F238E27FC236}">
                <a16:creationId xmlns:a16="http://schemas.microsoft.com/office/drawing/2014/main" id="{F063EE1C-A5FD-494F-B474-4FA8E152E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57EE6-3C9B-4A40-834D-A01BCF001A6B}"/>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331434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2D863F-A82C-4309-A898-AF197D442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8619D2-8CFD-4571-90A2-C6324A2015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BD9B3-52FD-4A83-A3EB-8855AD803A15}"/>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5" name="Footer Placeholder 4">
            <a:extLst>
              <a:ext uri="{FF2B5EF4-FFF2-40B4-BE49-F238E27FC236}">
                <a16:creationId xmlns:a16="http://schemas.microsoft.com/office/drawing/2014/main" id="{3A405F9E-BEAA-4BC4-B23B-5332C01D4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636F7-BADB-4487-AEBC-073BBE01C1A6}"/>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3328874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5B84B-CCAD-481D-8C57-804C00B370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1ABC9-C773-4163-B8B0-CAE76F64E5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EA780-3164-4CBE-88B4-DE6E0A72A655}"/>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5" name="Footer Placeholder 4">
            <a:extLst>
              <a:ext uri="{FF2B5EF4-FFF2-40B4-BE49-F238E27FC236}">
                <a16:creationId xmlns:a16="http://schemas.microsoft.com/office/drawing/2014/main" id="{133002D4-4659-4B94-A3A5-493B020A0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4B206-076D-4BE8-BDA9-9E8DFB1603AC}"/>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121480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2AB0-CDF4-4E60-A045-AEC9D7977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DF0C02-7E41-46FD-BA2C-4532C13346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EA0ED-B41A-4963-89DC-11F8B20D1C46}"/>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5" name="Footer Placeholder 4">
            <a:extLst>
              <a:ext uri="{FF2B5EF4-FFF2-40B4-BE49-F238E27FC236}">
                <a16:creationId xmlns:a16="http://schemas.microsoft.com/office/drawing/2014/main" id="{FE5F09E1-384B-4D4E-9D17-8EA00E241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E1B41-C59E-4B04-B21A-A4268A53995E}"/>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228959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C44F-440D-4889-A618-A49A20EC2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20E932-8964-4F04-A81C-8420156A2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BB2A7-EB07-4310-AB06-A5BCED1117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69785-45B3-4E0F-AA2D-F0750AA1D679}"/>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6" name="Footer Placeholder 5">
            <a:extLst>
              <a:ext uri="{FF2B5EF4-FFF2-40B4-BE49-F238E27FC236}">
                <a16:creationId xmlns:a16="http://schemas.microsoft.com/office/drawing/2014/main" id="{DF34FD83-4DDA-410D-B8A0-26A959591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B4617-BA15-44B3-9ADC-660833D1DDC1}"/>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833004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5FB3-CC60-4EBC-9CB1-0C98E8E3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09DD35-C77C-4EC1-94B5-7FFB0978D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AB294B-5F56-492A-999A-87BAAC468A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1E31B1-0C08-44F1-B6D1-AE938EE74F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A3D04-E81F-4A26-85A6-14C2399ED9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D4647C-4AA6-4EF6-8532-FB06FB836142}"/>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8" name="Footer Placeholder 7">
            <a:extLst>
              <a:ext uri="{FF2B5EF4-FFF2-40B4-BE49-F238E27FC236}">
                <a16:creationId xmlns:a16="http://schemas.microsoft.com/office/drawing/2014/main" id="{2D59C95A-CCBD-487F-9759-F3E36DB82F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086994-01D5-43F5-BEB3-DB1D2048923A}"/>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66850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790C-FAE7-4E1A-8E15-EDAB833421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3921E9-0ACA-4AA9-8592-E3B83C000BF3}"/>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4" name="Footer Placeholder 3">
            <a:extLst>
              <a:ext uri="{FF2B5EF4-FFF2-40B4-BE49-F238E27FC236}">
                <a16:creationId xmlns:a16="http://schemas.microsoft.com/office/drawing/2014/main" id="{5973653D-8CD3-4EB3-B9EF-7DE5A16ED2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9D04F2-9123-45EA-A8AC-70A6749720D1}"/>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39548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DB5254-D7E7-42C1-92C0-9485F9385058}"/>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3" name="Footer Placeholder 2">
            <a:extLst>
              <a:ext uri="{FF2B5EF4-FFF2-40B4-BE49-F238E27FC236}">
                <a16:creationId xmlns:a16="http://schemas.microsoft.com/office/drawing/2014/main" id="{677C1BE6-DCD4-40CA-80E1-D8173EAD4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A4A254-F028-4C9E-AF2F-AFAF6B92B8A0}"/>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379581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77B4-7CF4-46FD-8D46-BBD955606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D96E89-1D02-40A9-B341-971948603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A7B60C-7966-4E17-9A38-091CC6692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CC753-1F63-40EE-ACE4-38F9233AAC1D}"/>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6" name="Footer Placeholder 5">
            <a:extLst>
              <a:ext uri="{FF2B5EF4-FFF2-40B4-BE49-F238E27FC236}">
                <a16:creationId xmlns:a16="http://schemas.microsoft.com/office/drawing/2014/main" id="{EA407568-BD0B-4F71-8794-DC4CD3192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C248D-7702-4968-A209-50A38D554C83}"/>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309001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7C86-AC51-42DA-968C-1C53C01E1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A3FC2F-DED2-42B2-93D2-442C426BA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9A4416-E074-4647-A821-641E8DC58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C8DAD-96B1-4059-9588-F5A22CD9D6BA}"/>
              </a:ext>
            </a:extLst>
          </p:cNvPr>
          <p:cNvSpPr>
            <a:spLocks noGrp="1"/>
          </p:cNvSpPr>
          <p:nvPr>
            <p:ph type="dt" sz="half" idx="10"/>
          </p:nvPr>
        </p:nvSpPr>
        <p:spPr/>
        <p:txBody>
          <a:bodyPr/>
          <a:lstStyle/>
          <a:p>
            <a:fld id="{A4AFC468-6464-4AED-AFFB-29289446A7B4}" type="datetimeFigureOut">
              <a:rPr lang="en-US" smtClean="0"/>
              <a:t>11/19/2021</a:t>
            </a:fld>
            <a:endParaRPr lang="en-US"/>
          </a:p>
        </p:txBody>
      </p:sp>
      <p:sp>
        <p:nvSpPr>
          <p:cNvPr id="6" name="Footer Placeholder 5">
            <a:extLst>
              <a:ext uri="{FF2B5EF4-FFF2-40B4-BE49-F238E27FC236}">
                <a16:creationId xmlns:a16="http://schemas.microsoft.com/office/drawing/2014/main" id="{FC4F95E7-E3C8-4B98-A8BE-F366CFF70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B678E-000B-4D25-93C6-A5B214547FFC}"/>
              </a:ext>
            </a:extLst>
          </p:cNvPr>
          <p:cNvSpPr>
            <a:spLocks noGrp="1"/>
          </p:cNvSpPr>
          <p:nvPr>
            <p:ph type="sldNum" sz="quarter" idx="12"/>
          </p:nvPr>
        </p:nvSpPr>
        <p:spPr/>
        <p:txBody>
          <a:bodyPr/>
          <a:lstStyle/>
          <a:p>
            <a:fld id="{2AE39722-4C11-44CB-92B4-55D41302BBEE}" type="slidenum">
              <a:rPr lang="en-US" smtClean="0"/>
              <a:t>‹#›</a:t>
            </a:fld>
            <a:endParaRPr lang="en-US"/>
          </a:p>
        </p:txBody>
      </p:sp>
    </p:spTree>
    <p:extLst>
      <p:ext uri="{BB962C8B-B14F-4D97-AF65-F5344CB8AC3E}">
        <p14:creationId xmlns:p14="http://schemas.microsoft.com/office/powerpoint/2010/main" val="120500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78DBF-752F-466E-A2C0-523A892A40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700F3-51D4-4320-805C-B90414772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AB0A9-A0C0-4693-B8EB-E4C27A2C8E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FC468-6464-4AED-AFFB-29289446A7B4}" type="datetimeFigureOut">
              <a:rPr lang="en-US" smtClean="0"/>
              <a:t>11/19/2021</a:t>
            </a:fld>
            <a:endParaRPr lang="en-US"/>
          </a:p>
        </p:txBody>
      </p:sp>
      <p:sp>
        <p:nvSpPr>
          <p:cNvPr id="5" name="Footer Placeholder 4">
            <a:extLst>
              <a:ext uri="{FF2B5EF4-FFF2-40B4-BE49-F238E27FC236}">
                <a16:creationId xmlns:a16="http://schemas.microsoft.com/office/drawing/2014/main" id="{E615E303-D3CD-4E85-A986-BB5331B4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D80172-417E-43DC-8957-F2F7DFB4C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39722-4C11-44CB-92B4-55D41302BBEE}" type="slidenum">
              <a:rPr lang="en-US" smtClean="0"/>
              <a:t>‹#›</a:t>
            </a:fld>
            <a:endParaRPr lang="en-US"/>
          </a:p>
        </p:txBody>
      </p:sp>
    </p:spTree>
    <p:extLst>
      <p:ext uri="{BB962C8B-B14F-4D97-AF65-F5344CB8AC3E}">
        <p14:creationId xmlns:p14="http://schemas.microsoft.com/office/powerpoint/2010/main" val="395712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Open%E2%80%93closed_princip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7200" b="1" dirty="0">
                <a:latin typeface="Gabriola" panose="04040605051002020D02" pitchFamily="82" charset="0"/>
              </a:rPr>
              <a:t>Design Patterns </a:t>
            </a:r>
            <a:br>
              <a:rPr lang="en-US" sz="7200" b="1" dirty="0">
                <a:latin typeface="Gabriola" panose="04040605051002020D02" pitchFamily="82" charset="0"/>
              </a:rPr>
            </a:br>
            <a:r>
              <a:rPr lang="en-US" sz="7200" b="1" dirty="0">
                <a:latin typeface="Gabriola" panose="04040605051002020D02" pitchFamily="82" charset="0"/>
              </a:rPr>
              <a:t>Strategy Pattern</a:t>
            </a:r>
            <a:endParaRPr lang="ar-SA" sz="7200" b="1" dirty="0">
              <a:latin typeface="Gabriola" panose="04040605051002020D02" pitchFamily="82" charset="0"/>
            </a:endParaRPr>
          </a:p>
        </p:txBody>
      </p:sp>
      <p:sp>
        <p:nvSpPr>
          <p:cNvPr id="3" name="Subtitle 2"/>
          <p:cNvSpPr>
            <a:spLocks noGrp="1"/>
          </p:cNvSpPr>
          <p:nvPr>
            <p:ph type="subTitle" idx="1"/>
          </p:nvPr>
        </p:nvSpPr>
        <p:spPr/>
        <p:txBody>
          <a:bodyPr/>
          <a:lstStyle/>
          <a:p>
            <a:r>
              <a:rPr lang="en-US" b="1" dirty="0">
                <a:solidFill>
                  <a:srgbClr val="C00000"/>
                </a:solidFill>
              </a:rPr>
              <a:t>Lecture 6</a:t>
            </a:r>
            <a:endParaRPr lang="ar-SA" b="1" dirty="0">
              <a:solidFill>
                <a:srgbClr val="C00000"/>
              </a:solidFill>
            </a:endParaRPr>
          </a:p>
        </p:txBody>
      </p:sp>
      <p:sp>
        <p:nvSpPr>
          <p:cNvPr id="4" name="TextBox 3"/>
          <p:cNvSpPr txBox="1"/>
          <p:nvPr/>
        </p:nvSpPr>
        <p:spPr>
          <a:xfrm>
            <a:off x="9199418" y="5957455"/>
            <a:ext cx="2937163" cy="523220"/>
          </a:xfrm>
          <a:prstGeom prst="rect">
            <a:avLst/>
          </a:prstGeom>
          <a:noFill/>
        </p:spPr>
        <p:txBody>
          <a:bodyPr wrap="square" rtlCol="1">
            <a:spAutoFit/>
          </a:bodyPr>
          <a:lstStyle/>
          <a:p>
            <a:r>
              <a:rPr lang="en-US" sz="2800" b="1" dirty="0">
                <a:solidFill>
                  <a:srgbClr val="C00000"/>
                </a:solidFill>
                <a:latin typeface="Gabriola" panose="04040605051002020D02" pitchFamily="82" charset="0"/>
              </a:rPr>
              <a:t>Teacher</a:t>
            </a:r>
            <a:r>
              <a:rPr lang="en-US" sz="2800" b="1" dirty="0">
                <a:latin typeface="Gabriola" panose="04040605051002020D02" pitchFamily="82" charset="0"/>
              </a:rPr>
              <a:t>: Baida’a Lala’a</a:t>
            </a:r>
            <a:endParaRPr lang="ar-SA" sz="2800" b="1" dirty="0">
              <a:latin typeface="Gabriola" panose="04040605051002020D02" pitchFamily="82" charset="0"/>
            </a:endParaRPr>
          </a:p>
        </p:txBody>
      </p:sp>
    </p:spTree>
    <p:extLst>
      <p:ext uri="{BB962C8B-B14F-4D97-AF65-F5344CB8AC3E}">
        <p14:creationId xmlns:p14="http://schemas.microsoft.com/office/powerpoint/2010/main" val="169229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DD80-5B08-466D-A63D-7614D538454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0203475-AEE9-4154-94A3-0BEA2498FDB9}"/>
              </a:ext>
            </a:extLst>
          </p:cNvPr>
          <p:cNvSpPr>
            <a:spLocks noGrp="1"/>
          </p:cNvSpPr>
          <p:nvPr>
            <p:ph idx="1"/>
          </p:nvPr>
        </p:nvSpPr>
        <p:spPr/>
        <p:txBody>
          <a:bodyPr/>
          <a:lstStyle/>
          <a:p>
            <a:r>
              <a:rPr lang="en-US" b="1" dirty="0"/>
              <a:t>Strategy interface:</a:t>
            </a:r>
            <a:r>
              <a:rPr lang="en-US" dirty="0"/>
              <a:t> An abstract interface, defining the structure for all the available concrete strategies.</a:t>
            </a:r>
          </a:p>
          <a:p>
            <a:endParaRPr lang="en-US" dirty="0"/>
          </a:p>
        </p:txBody>
      </p:sp>
      <p:sp>
        <p:nvSpPr>
          <p:cNvPr id="4" name="Rectangle 1">
            <a:extLst>
              <a:ext uri="{FF2B5EF4-FFF2-40B4-BE49-F238E27FC236}">
                <a16:creationId xmlns:a16="http://schemas.microsoft.com/office/drawing/2014/main" id="{8A7BB8EC-E205-4473-A1B8-504471D103FD}"/>
              </a:ext>
            </a:extLst>
          </p:cNvPr>
          <p:cNvSpPr>
            <a:spLocks noChangeArrowheads="1"/>
          </p:cNvSpPr>
          <p:nvPr/>
        </p:nvSpPr>
        <p:spPr bwMode="auto">
          <a:xfrm>
            <a:off x="2093842" y="3107149"/>
            <a:ext cx="6771861" cy="2006909"/>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66D9EF"/>
                </a:solidFill>
                <a:effectLst/>
                <a:latin typeface="Consolas" panose="020B0609020204030204" pitchFamily="49" charset="0"/>
              </a:rPr>
              <a:t>class</a:t>
            </a:r>
            <a:r>
              <a:rPr kumimoji="0" lang="en-US" altLang="en-US" sz="2800" b="0" i="0" u="none" strike="noStrike" cap="none" normalizeH="0" baseline="0" dirty="0">
                <a:ln>
                  <a:noFill/>
                </a:ln>
                <a:solidFill>
                  <a:srgbClr val="F8F8F2"/>
                </a:solidFill>
                <a:effectLst/>
                <a:latin typeface="Consolas" panose="020B0609020204030204" pitchFamily="49" charset="0"/>
              </a:rPr>
              <a:t> </a:t>
            </a:r>
            <a:r>
              <a:rPr kumimoji="0" lang="en-US" altLang="en-US" sz="2800" b="0" i="0" u="none" strike="noStrike" cap="none" normalizeH="0" baseline="0" dirty="0">
                <a:ln>
                  <a:noFill/>
                </a:ln>
                <a:solidFill>
                  <a:srgbClr val="E6DB74"/>
                </a:solidFill>
                <a:effectLst/>
                <a:latin typeface="Consolas" panose="020B0609020204030204" pitchFamily="49" charset="0"/>
              </a:rPr>
              <a:t>Strategy</a:t>
            </a:r>
            <a:r>
              <a:rPr kumimoji="0" lang="en-US" altLang="en-US" sz="2800" b="0" i="0" u="none" strike="noStrike" cap="none" normalizeH="0" baseline="0" dirty="0">
                <a:ln>
                  <a:noFill/>
                </a:ln>
                <a:solidFill>
                  <a:srgbClr val="F8F8F2"/>
                </a:solidFill>
                <a:effectLst/>
                <a:latin typeface="Consolas" panose="020B0609020204030204" pitchFamily="49" charset="0"/>
              </a:rPr>
              <a:t>():</a:t>
            </a:r>
          </a:p>
          <a:p>
            <a:pPr lvl="1" eaLnBrk="0" fontAlgn="base" hangingPunct="0">
              <a:spcBef>
                <a:spcPct val="0"/>
              </a:spcBef>
              <a:spcAft>
                <a:spcPct val="0"/>
              </a:spcAft>
            </a:pPr>
            <a:r>
              <a:rPr kumimoji="0" lang="en-US" altLang="en-US" sz="2800" b="0" i="0" u="none" strike="noStrike" cap="none" normalizeH="0" baseline="0" dirty="0">
                <a:ln>
                  <a:noFill/>
                </a:ln>
                <a:solidFill>
                  <a:srgbClr val="F8F8F2"/>
                </a:solidFill>
                <a:effectLst/>
                <a:latin typeface="Consolas" panose="020B0609020204030204" pitchFamily="49" charset="0"/>
              </a:rPr>
              <a:t>@</a:t>
            </a:r>
            <a:r>
              <a:rPr kumimoji="0" lang="en-US" altLang="en-US" sz="2800" b="0" i="0" u="none" strike="noStrike" cap="none" normalizeH="0" baseline="0" dirty="0" err="1">
                <a:ln>
                  <a:noFill/>
                </a:ln>
                <a:solidFill>
                  <a:srgbClr val="F8F8F2"/>
                </a:solidFill>
                <a:effectLst/>
                <a:latin typeface="Consolas" panose="020B0609020204030204" pitchFamily="49" charset="0"/>
              </a:rPr>
              <a:t>abstractmethod</a:t>
            </a:r>
            <a:r>
              <a:rPr kumimoji="0" lang="en-US" altLang="en-US" sz="2800" b="0" i="0" u="none" strike="noStrike" cap="none" normalizeH="0" baseline="0" dirty="0">
                <a:ln>
                  <a:noFill/>
                </a:ln>
                <a:solidFill>
                  <a:srgbClr val="F8F8F2"/>
                </a:solidFill>
                <a:effectLst/>
                <a:latin typeface="Consolas" panose="020B0609020204030204" pitchFamily="49" charset="0"/>
              </a:rPr>
              <a:t> </a:t>
            </a:r>
          </a:p>
          <a:p>
            <a:pPr lvl="1" eaLnBrk="0" fontAlgn="base" hangingPunct="0">
              <a:spcBef>
                <a:spcPct val="0"/>
              </a:spcBef>
              <a:spcAft>
                <a:spcPct val="0"/>
              </a:spcAft>
            </a:pPr>
            <a:r>
              <a:rPr kumimoji="0" lang="en-US" altLang="en-US" sz="2800" b="0" i="0" u="none" strike="noStrike" cap="none" normalizeH="0" baseline="0" dirty="0">
                <a:ln>
                  <a:noFill/>
                </a:ln>
                <a:solidFill>
                  <a:srgbClr val="66D9EF"/>
                </a:solidFill>
                <a:effectLst/>
                <a:latin typeface="Consolas" panose="020B0609020204030204" pitchFamily="49" charset="0"/>
              </a:rPr>
              <a:t>def</a:t>
            </a:r>
            <a:r>
              <a:rPr lang="en-US" altLang="en-US" sz="2800" dirty="0">
                <a:solidFill>
                  <a:srgbClr val="F8F8F2"/>
                </a:solidFill>
                <a:latin typeface="Consolas" panose="020B0609020204030204" pitchFamily="49" charset="0"/>
              </a:rPr>
              <a:t> </a:t>
            </a:r>
            <a:r>
              <a:rPr kumimoji="0" lang="en-US" altLang="en-US" sz="2800" b="0" i="0" u="none" strike="noStrike" cap="none" normalizeH="0" baseline="0" dirty="0" err="1">
                <a:ln>
                  <a:noFill/>
                </a:ln>
                <a:solidFill>
                  <a:srgbClr val="E6DB74"/>
                </a:solidFill>
                <a:effectLst/>
                <a:latin typeface="Consolas" panose="020B0609020204030204" pitchFamily="49" charset="0"/>
              </a:rPr>
              <a:t>algorithm_interface</a:t>
            </a:r>
            <a:r>
              <a:rPr kumimoji="0" lang="en-US" altLang="en-US" sz="2800" b="0" i="0" u="none" strike="noStrike" cap="none" normalizeH="0" baseline="0" dirty="0">
                <a:ln>
                  <a:noFill/>
                </a:ln>
                <a:solidFill>
                  <a:srgbClr val="F8F8F2"/>
                </a:solidFill>
                <a:effectLst/>
                <a:latin typeface="Consolas" panose="020B0609020204030204" pitchFamily="49" charset="0"/>
              </a:rPr>
              <a:t>(self): 	</a:t>
            </a:r>
            <a:r>
              <a:rPr kumimoji="0" lang="en-US" altLang="en-US" sz="2800" b="0" i="0" u="none" strike="noStrike" cap="none" normalizeH="0" baseline="0" dirty="0">
                <a:ln>
                  <a:noFill/>
                </a:ln>
                <a:solidFill>
                  <a:srgbClr val="66D9EF"/>
                </a:solidFill>
                <a:effectLst/>
                <a:latin typeface="Consolas" panose="020B0609020204030204" pitchFamily="49" charset="0"/>
              </a:rPr>
              <a:t>pass</a:t>
            </a:r>
            <a:r>
              <a:rPr kumimoji="0" lang="en-US" altLang="en-US" sz="36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159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EC27-E19D-4CB8-B148-00C037F1E0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FB72FD-85A2-4F4B-946A-9DFB4254DF4B}"/>
              </a:ext>
            </a:extLst>
          </p:cNvPr>
          <p:cNvSpPr>
            <a:spLocks noGrp="1"/>
          </p:cNvSpPr>
          <p:nvPr>
            <p:ph idx="1"/>
          </p:nvPr>
        </p:nvSpPr>
        <p:spPr>
          <a:xfrm>
            <a:off x="838200" y="1895061"/>
            <a:ext cx="10515600" cy="2372139"/>
          </a:xfrm>
        </p:spPr>
        <p:txBody>
          <a:bodyPr/>
          <a:lstStyle/>
          <a:p>
            <a:r>
              <a:rPr lang="en-US" b="1" dirty="0"/>
              <a:t>Concrete Strategy Interfaces:</a:t>
            </a:r>
            <a:r>
              <a:rPr lang="en-US" dirty="0"/>
              <a:t> Interfaces implementing all available strategies(</a:t>
            </a:r>
            <a:r>
              <a:rPr lang="en-US" dirty="0" err="1"/>
              <a:t>i.e</a:t>
            </a:r>
            <a:r>
              <a:rPr lang="en-US" dirty="0"/>
              <a:t> algorithms).</a:t>
            </a:r>
          </a:p>
          <a:p>
            <a:endParaRPr lang="en-US" dirty="0"/>
          </a:p>
        </p:txBody>
      </p:sp>
      <p:sp>
        <p:nvSpPr>
          <p:cNvPr id="4" name="Rectangle 1">
            <a:extLst>
              <a:ext uri="{FF2B5EF4-FFF2-40B4-BE49-F238E27FC236}">
                <a16:creationId xmlns:a16="http://schemas.microsoft.com/office/drawing/2014/main" id="{367B31BC-015A-4D8F-8331-6F19F22970F0}"/>
              </a:ext>
            </a:extLst>
          </p:cNvPr>
          <p:cNvSpPr>
            <a:spLocks noChangeArrowheads="1"/>
          </p:cNvSpPr>
          <p:nvPr/>
        </p:nvSpPr>
        <p:spPr bwMode="auto">
          <a:xfrm>
            <a:off x="1934817" y="3037231"/>
            <a:ext cx="7368209" cy="2868684"/>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D9EF"/>
                </a:solidFill>
                <a:effectLst/>
                <a:latin typeface="Consolas" panose="020B0609020204030204" pitchFamily="49" charset="0"/>
              </a:rPr>
              <a:t>class</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err="1">
                <a:ln>
                  <a:noFill/>
                </a:ln>
                <a:solidFill>
                  <a:srgbClr val="E6DB74"/>
                </a:solidFill>
                <a:effectLst/>
                <a:latin typeface="Consolas" panose="020B0609020204030204" pitchFamily="49" charset="0"/>
              </a:rPr>
              <a:t>Strategy_A</a:t>
            </a:r>
            <a:r>
              <a:rPr kumimoji="0" lang="en-US" altLang="en-US" sz="2400" b="0" i="0" u="none" strike="noStrike" cap="none" normalizeH="0" baseline="0" dirty="0">
                <a:ln>
                  <a:noFill/>
                </a:ln>
                <a:solidFill>
                  <a:srgbClr val="F8F8F2"/>
                </a:solidFill>
                <a:effectLst/>
                <a:latin typeface="Consolas" panose="020B0609020204030204" pitchFamily="49" charset="0"/>
              </a:rPr>
              <a:t>(Strategy):</a:t>
            </a:r>
          </a:p>
          <a:p>
            <a:pPr lvl="1" eaLnBrk="0" fontAlgn="base" hangingPunct="0">
              <a:spcBef>
                <a:spcPct val="0"/>
              </a:spcBef>
              <a:spcAft>
                <a:spcPct val="0"/>
              </a:spcAft>
            </a:pP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a:ln>
                  <a:noFill/>
                </a:ln>
                <a:solidFill>
                  <a:srgbClr val="A6E22E"/>
                </a:solidFill>
                <a:effectLst/>
                <a:latin typeface="Consolas" panose="020B0609020204030204" pitchFamily="49" charset="0"/>
              </a:rPr>
              <a:t>"""Implementation of </a:t>
            </a:r>
            <a:r>
              <a:rPr kumimoji="0" lang="en-US" altLang="en-US" sz="2400" b="0" i="0" u="none" strike="noStrike" cap="none" normalizeH="0" baseline="0" dirty="0" err="1">
                <a:ln>
                  <a:noFill/>
                </a:ln>
                <a:solidFill>
                  <a:srgbClr val="A6E22E"/>
                </a:solidFill>
                <a:effectLst/>
                <a:latin typeface="Consolas" panose="020B0609020204030204" pitchFamily="49" charset="0"/>
              </a:rPr>
              <a:t>Algotihms</a:t>
            </a:r>
            <a:r>
              <a:rPr kumimoji="0" lang="en-US" altLang="en-US" sz="2400" b="0" i="0" u="none" strike="noStrike" cap="none" normalizeH="0" baseline="0" dirty="0">
                <a:ln>
                  <a:noFill/>
                </a:ln>
                <a:solidFill>
                  <a:srgbClr val="A6E22E"/>
                </a:solidFill>
                <a:effectLst/>
                <a:latin typeface="Consolas" panose="020B0609020204030204" pitchFamily="49" charset="0"/>
              </a:rPr>
              <a:t>"""</a:t>
            </a:r>
            <a:r>
              <a:rPr kumimoji="0" lang="en-US" altLang="en-US" sz="2400" b="0" i="0" u="none" strike="noStrike" cap="none" normalizeH="0" baseline="0" dirty="0">
                <a:ln>
                  <a:noFill/>
                </a:ln>
                <a:solidFill>
                  <a:srgbClr val="F8F8F2"/>
                </a:solidFill>
                <a:effectLst/>
                <a:latin typeface="Consolas" panose="020B0609020204030204" pitchFamily="49" charset="0"/>
              </a:rPr>
              <a:t> </a:t>
            </a:r>
          </a:p>
          <a:p>
            <a:pPr lvl="1" eaLnBrk="0" fontAlgn="base" hangingPunct="0">
              <a:spcBef>
                <a:spcPct val="0"/>
              </a:spcBef>
              <a:spcAft>
                <a:spcPct val="0"/>
              </a:spcAft>
            </a:pPr>
            <a:r>
              <a:rPr kumimoji="0" lang="en-US" altLang="en-US" sz="2400" b="0" i="0" u="none" strike="noStrike" cap="none" normalizeH="0" baseline="0" dirty="0">
                <a:ln>
                  <a:noFill/>
                </a:ln>
                <a:solidFill>
                  <a:srgbClr val="66D9EF"/>
                </a:solidFill>
                <a:effectLst/>
                <a:latin typeface="Consolas" panose="020B0609020204030204" pitchFamily="49" charset="0"/>
              </a:rPr>
              <a:t>def</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err="1">
                <a:ln>
                  <a:noFill/>
                </a:ln>
                <a:solidFill>
                  <a:srgbClr val="E6DB74"/>
                </a:solidFill>
                <a:effectLst/>
                <a:latin typeface="Consolas" panose="020B0609020204030204" pitchFamily="49" charset="0"/>
              </a:rPr>
              <a:t>algorithm_interface</a:t>
            </a:r>
            <a:r>
              <a:rPr kumimoji="0" lang="en-US" altLang="en-US" sz="2400" b="0" i="0" u="none" strike="noStrike" cap="none" normalizeH="0" baseline="0" dirty="0">
                <a:ln>
                  <a:noFill/>
                </a:ln>
                <a:solidFill>
                  <a:srgbClr val="F8F8F2"/>
                </a:solidFill>
                <a:effectLst/>
                <a:latin typeface="Consolas" panose="020B0609020204030204" pitchFamily="49" charset="0"/>
              </a:rPr>
              <a:t>(self): </a:t>
            </a:r>
          </a:p>
          <a:p>
            <a:pPr lvl="1" eaLnBrk="0" fontAlgn="base" hangingPunct="0">
              <a:spcBef>
                <a:spcPct val="0"/>
              </a:spcBef>
              <a:spcAft>
                <a:spcPct val="0"/>
              </a:spcAft>
            </a:pPr>
            <a:r>
              <a:rPr kumimoji="0" lang="en-US" altLang="en-US" sz="2400" b="0" i="0" u="none" strike="noStrike" cap="none" normalizeH="0" baseline="0" dirty="0">
                <a:ln>
                  <a:noFill/>
                </a:ln>
                <a:solidFill>
                  <a:srgbClr val="66D9EF"/>
                </a:solidFill>
                <a:effectLst/>
                <a:latin typeface="Consolas" panose="020B0609020204030204" pitchFamily="49" charset="0"/>
              </a:rPr>
              <a:t>	Pass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D9EF"/>
                </a:solidFill>
                <a:effectLst/>
                <a:latin typeface="Consolas" panose="020B0609020204030204" pitchFamily="49" charset="0"/>
              </a:rPr>
              <a:t>class</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err="1">
                <a:ln>
                  <a:noFill/>
                </a:ln>
                <a:solidFill>
                  <a:srgbClr val="E6DB74"/>
                </a:solidFill>
                <a:effectLst/>
                <a:latin typeface="Consolas" panose="020B0609020204030204" pitchFamily="49" charset="0"/>
              </a:rPr>
              <a:t>Strategy_B</a:t>
            </a:r>
            <a:r>
              <a:rPr kumimoji="0" lang="en-US" altLang="en-US" sz="2400" b="0" i="0" u="none" strike="noStrike" cap="none" normalizeH="0" baseline="0" dirty="0">
                <a:ln>
                  <a:noFill/>
                </a:ln>
                <a:solidFill>
                  <a:srgbClr val="F8F8F2"/>
                </a:solidFill>
                <a:effectLst/>
                <a:latin typeface="Consolas" panose="020B0609020204030204" pitchFamily="49" charset="0"/>
              </a:rPr>
              <a:t>(Strategy):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66D9EF"/>
                </a:solidFill>
                <a:latin typeface="Consolas" panose="020B0609020204030204" pitchFamily="49" charset="0"/>
              </a:rPr>
              <a:t>   </a:t>
            </a:r>
            <a:r>
              <a:rPr kumimoji="0" lang="en-US" altLang="en-US" sz="2400" b="0" i="0" u="none" strike="noStrike" cap="none" normalizeH="0" baseline="0" dirty="0">
                <a:ln>
                  <a:noFill/>
                </a:ln>
                <a:solidFill>
                  <a:srgbClr val="66D9EF"/>
                </a:solidFill>
                <a:effectLst/>
                <a:latin typeface="Consolas" panose="020B0609020204030204" pitchFamily="49" charset="0"/>
              </a:rPr>
              <a:t>def</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err="1">
                <a:ln>
                  <a:noFill/>
                </a:ln>
                <a:solidFill>
                  <a:srgbClr val="E6DB74"/>
                </a:solidFill>
                <a:effectLst/>
                <a:latin typeface="Consolas" panose="020B0609020204030204" pitchFamily="49" charset="0"/>
              </a:rPr>
              <a:t>algorithm_interface</a:t>
            </a:r>
            <a:r>
              <a:rPr kumimoji="0" lang="en-US" altLang="en-US" sz="2400" b="0" i="0" u="none" strike="noStrike" cap="none" normalizeH="0" baseline="0" dirty="0">
                <a:ln>
                  <a:noFill/>
                </a:ln>
                <a:solidFill>
                  <a:srgbClr val="F8F8F2"/>
                </a:solidFill>
                <a:effectLst/>
                <a:latin typeface="Consolas" panose="020B0609020204030204" pitchFamily="49" charset="0"/>
              </a:rPr>
              <a:t>(self):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D9EF"/>
                </a:solidFill>
                <a:effectLst/>
                <a:latin typeface="Consolas" panose="020B0609020204030204" pitchFamily="49" charset="0"/>
              </a:rPr>
              <a:t>	pass</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6789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DD1A-9E1A-4347-A3F0-651D9B83EE3E}"/>
              </a:ext>
            </a:extLst>
          </p:cNvPr>
          <p:cNvSpPr>
            <a:spLocks noGrp="1"/>
          </p:cNvSpPr>
          <p:nvPr>
            <p:ph type="title"/>
          </p:nvPr>
        </p:nvSpPr>
        <p:spPr/>
        <p:txBody>
          <a:bodyPr>
            <a:noAutofit/>
          </a:bodyPr>
          <a:lstStyle/>
          <a:p>
            <a:r>
              <a:rPr lang="en-US" sz="3200" b="1" dirty="0">
                <a:solidFill>
                  <a:srgbClr val="FF0000"/>
                </a:solidFill>
                <a:latin typeface="Gabriola" panose="04040605051002020D02" pitchFamily="82" charset="0"/>
                <a:ea typeface="+mn-ea"/>
                <a:cs typeface="+mn-cs"/>
              </a:rPr>
              <a:t>Example</a:t>
            </a:r>
            <a:r>
              <a:rPr lang="en-US" sz="2400" b="1" dirty="0">
                <a:latin typeface="+mn-lt"/>
                <a:ea typeface="+mn-ea"/>
                <a:cs typeface="+mn-cs"/>
              </a:rPr>
              <a:t>:</a:t>
            </a:r>
            <a:br>
              <a:rPr lang="en-US" sz="2400" b="1" dirty="0">
                <a:latin typeface="+mn-lt"/>
                <a:ea typeface="+mn-ea"/>
                <a:cs typeface="+mn-cs"/>
              </a:rPr>
            </a:br>
            <a:r>
              <a:rPr lang="en-US" sz="2400" dirty="0">
                <a:latin typeface="+mn-lt"/>
                <a:ea typeface="+mn-ea"/>
                <a:cs typeface="+mn-cs"/>
              </a:rPr>
              <a:t>An application deciding which discount offer to apply on shopping amount.</a:t>
            </a:r>
            <a:br>
              <a:rPr lang="en-US" sz="2400" dirty="0">
                <a:latin typeface="+mn-lt"/>
                <a:ea typeface="+mn-ea"/>
                <a:cs typeface="+mn-cs"/>
              </a:rPr>
            </a:br>
            <a:r>
              <a:rPr lang="en-US" sz="2400" dirty="0">
                <a:latin typeface="+mn-lt"/>
                <a:ea typeface="+mn-ea"/>
                <a:cs typeface="+mn-cs"/>
              </a:rPr>
              <a:t>Product class, serving as context class</a:t>
            </a:r>
            <a:r>
              <a:rPr lang="en-US" sz="1800" dirty="0"/>
              <a:t>.</a:t>
            </a:r>
          </a:p>
        </p:txBody>
      </p:sp>
      <p:sp>
        <p:nvSpPr>
          <p:cNvPr id="4" name="Rectangle 1">
            <a:extLst>
              <a:ext uri="{FF2B5EF4-FFF2-40B4-BE49-F238E27FC236}">
                <a16:creationId xmlns:a16="http://schemas.microsoft.com/office/drawing/2014/main" id="{CA339A73-9E79-4E59-B219-C24F149877AE}"/>
              </a:ext>
            </a:extLst>
          </p:cNvPr>
          <p:cNvSpPr>
            <a:spLocks noGrp="1" noChangeArrowheads="1"/>
          </p:cNvSpPr>
          <p:nvPr>
            <p:ph idx="1"/>
          </p:nvPr>
        </p:nvSpPr>
        <p:spPr bwMode="auto">
          <a:xfrm>
            <a:off x="419099" y="1752242"/>
            <a:ext cx="11353801" cy="4653788"/>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rgbClr val="66D9EF"/>
                </a:solidFill>
                <a:effectLst/>
                <a:latin typeface="Consolas" panose="020B0609020204030204" pitchFamily="49" charset="0"/>
              </a:rPr>
              <a:t>class</a:t>
            </a:r>
            <a:r>
              <a:rPr kumimoji="0" lang="en-US" altLang="en-US" sz="2400" i="0" u="none" strike="noStrike" cap="none" normalizeH="0" baseline="0" dirty="0">
                <a:ln>
                  <a:noFill/>
                </a:ln>
                <a:solidFill>
                  <a:srgbClr val="F8F8F2"/>
                </a:solidFill>
                <a:effectLst/>
                <a:latin typeface="Consolas" panose="020B0609020204030204" pitchFamily="49" charset="0"/>
              </a:rPr>
              <a:t> </a:t>
            </a:r>
            <a:r>
              <a:rPr kumimoji="0" lang="en-US" altLang="en-US" sz="2400" i="0" u="none" strike="noStrike" cap="none" normalizeH="0" baseline="0" dirty="0">
                <a:ln>
                  <a:noFill/>
                </a:ln>
                <a:solidFill>
                  <a:srgbClr val="E6DB74"/>
                </a:solidFill>
                <a:effectLst/>
                <a:latin typeface="Consolas" panose="020B0609020204030204" pitchFamily="49" charset="0"/>
              </a:rPr>
              <a:t>Product</a:t>
            </a:r>
            <a:r>
              <a:rPr kumimoji="0" lang="en-US" altLang="en-US" sz="2400" i="0" u="none" strike="noStrike" cap="none" normalizeH="0" baseline="0" dirty="0">
                <a:ln>
                  <a:noFill/>
                </a:ln>
                <a:solidFill>
                  <a:srgbClr val="F8F8F2"/>
                </a:solidFill>
                <a:effectLst/>
                <a:latin typeface="Consolas" panose="020B0609020204030204" pitchFamily="49" charset="0"/>
              </a:rPr>
              <a:t>:</a:t>
            </a:r>
          </a:p>
          <a:p>
            <a:pPr marL="457200" lvl="1" indent="0" eaLnBrk="0" fontAlgn="base" hangingPunct="0">
              <a:lnSpc>
                <a:spcPct val="100000"/>
              </a:lnSpc>
              <a:spcBef>
                <a:spcPct val="0"/>
              </a:spcBef>
              <a:spcAft>
                <a:spcPct val="0"/>
              </a:spcAft>
              <a:buNone/>
            </a:pPr>
            <a:r>
              <a:rPr kumimoji="0" lang="en-US" altLang="en-US" sz="2000" i="0" u="none" strike="noStrike" cap="none" normalizeH="0" baseline="0" dirty="0">
                <a:ln>
                  <a:noFill/>
                </a:ln>
                <a:solidFill>
                  <a:srgbClr val="A6E22E"/>
                </a:solidFill>
                <a:effectLst/>
                <a:latin typeface="Consolas" panose="020B0609020204030204" pitchFamily="49" charset="0"/>
              </a:rPr>
              <a:t>"""Context class""“</a:t>
            </a:r>
          </a:p>
          <a:p>
            <a:pPr marL="457200" lvl="1" indent="0" eaLnBrk="0" fontAlgn="base" hangingPunct="0">
              <a:lnSpc>
                <a:spcPct val="100000"/>
              </a:lnSpc>
              <a:spcBef>
                <a:spcPct val="0"/>
              </a:spcBef>
              <a:spcAft>
                <a:spcPct val="0"/>
              </a:spcAft>
              <a:buNone/>
            </a:pPr>
            <a:r>
              <a:rPr kumimoji="0" lang="en-US" altLang="en-US" sz="2000" i="0" u="none" strike="noStrike" cap="none" normalizeH="0" baseline="0" dirty="0">
                <a:ln>
                  <a:noFill/>
                </a:ln>
                <a:solidFill>
                  <a:srgbClr val="66D9EF"/>
                </a:solidFill>
                <a:effectLst/>
                <a:latin typeface="Consolas" panose="020B0609020204030204" pitchFamily="49" charset="0"/>
              </a:rPr>
              <a:t>def</a:t>
            </a:r>
            <a:r>
              <a:rPr kumimoji="0" lang="en-US" altLang="en-US" sz="2000" i="0" u="none" strike="noStrike" cap="none" normalizeH="0" baseline="0" dirty="0">
                <a:ln>
                  <a:noFill/>
                </a:ln>
                <a:solidFill>
                  <a:srgbClr val="F8F8F2"/>
                </a:solidFill>
                <a:effectLst/>
                <a:latin typeface="Consolas" panose="020B0609020204030204" pitchFamily="49" charset="0"/>
              </a:rPr>
              <a:t> </a:t>
            </a:r>
            <a:r>
              <a:rPr kumimoji="0" lang="en-US" altLang="en-US" sz="2000" i="0" u="none" strike="noStrike" cap="none" normalizeH="0" baseline="0" dirty="0">
                <a:ln>
                  <a:noFill/>
                </a:ln>
                <a:solidFill>
                  <a:srgbClr val="E6DB74"/>
                </a:solidFill>
                <a:effectLst/>
                <a:latin typeface="Consolas" panose="020B0609020204030204" pitchFamily="49" charset="0"/>
              </a:rPr>
              <a:t>__</a:t>
            </a:r>
            <a:r>
              <a:rPr kumimoji="0" lang="en-US" altLang="en-US" sz="2000" i="0" u="none" strike="noStrike" cap="none" normalizeH="0" baseline="0" dirty="0" err="1">
                <a:ln>
                  <a:noFill/>
                </a:ln>
                <a:solidFill>
                  <a:srgbClr val="E6DB74"/>
                </a:solidFill>
                <a:effectLst/>
                <a:latin typeface="Consolas" panose="020B0609020204030204" pitchFamily="49" charset="0"/>
              </a:rPr>
              <a:t>init</a:t>
            </a:r>
            <a:r>
              <a:rPr kumimoji="0" lang="en-US" altLang="en-US" sz="2000" i="0" u="none" strike="noStrike" cap="none" normalizeH="0" baseline="0" dirty="0">
                <a:ln>
                  <a:noFill/>
                </a:ln>
                <a:solidFill>
                  <a:srgbClr val="E6DB74"/>
                </a:solidFill>
                <a:effectLst/>
                <a:latin typeface="Consolas" panose="020B0609020204030204" pitchFamily="49" charset="0"/>
              </a:rPr>
              <a:t>__</a:t>
            </a:r>
            <a:r>
              <a:rPr kumimoji="0" lang="en-US" altLang="en-US" sz="2000" i="0" u="none" strike="noStrike" cap="none" normalizeH="0" baseline="0" dirty="0">
                <a:ln>
                  <a:noFill/>
                </a:ln>
                <a:solidFill>
                  <a:srgbClr val="F8F8F2"/>
                </a:solidFill>
                <a:effectLst/>
                <a:latin typeface="Consolas" panose="020B0609020204030204" pitchFamily="49" charset="0"/>
              </a:rPr>
              <a:t>(self, price, strategy = None): </a:t>
            </a:r>
          </a:p>
          <a:p>
            <a:pPr marL="457200" lvl="1" indent="0" eaLnBrk="0" fontAlgn="base" hangingPunct="0">
              <a:lnSpc>
                <a:spcPct val="100000"/>
              </a:lnSpc>
              <a:spcBef>
                <a:spcPct val="0"/>
              </a:spcBef>
              <a:spcAft>
                <a:spcPct val="0"/>
              </a:spcAft>
              <a:buNone/>
            </a:pPr>
            <a:r>
              <a:rPr kumimoji="0" lang="en-US" altLang="en-US" sz="2000" i="0" u="none" strike="noStrike" cap="none" normalizeH="0" baseline="0" dirty="0">
                <a:ln>
                  <a:noFill/>
                </a:ln>
                <a:solidFill>
                  <a:srgbClr val="F8F8F2"/>
                </a:solidFill>
                <a:effectLst/>
                <a:latin typeface="Consolas" panose="020B0609020204030204" pitchFamily="49" charset="0"/>
              </a:rPr>
              <a:t>	</a:t>
            </a:r>
            <a:r>
              <a:rPr kumimoji="0" lang="en-US" altLang="en-US" sz="2000" i="0" u="none" strike="noStrike" cap="none" normalizeH="0" baseline="0" dirty="0" err="1">
                <a:ln>
                  <a:noFill/>
                </a:ln>
                <a:solidFill>
                  <a:srgbClr val="F8F8F2"/>
                </a:solidFill>
                <a:effectLst/>
                <a:latin typeface="Consolas" panose="020B0609020204030204" pitchFamily="49" charset="0"/>
              </a:rPr>
              <a:t>self.price</a:t>
            </a:r>
            <a:r>
              <a:rPr kumimoji="0" lang="en-US" altLang="en-US" sz="2000" i="0" u="none" strike="noStrike" cap="none" normalizeH="0" baseline="0" dirty="0">
                <a:ln>
                  <a:noFill/>
                </a:ln>
                <a:solidFill>
                  <a:srgbClr val="F8F8F2"/>
                </a:solidFill>
                <a:effectLst/>
                <a:latin typeface="Consolas" panose="020B0609020204030204" pitchFamily="49" charset="0"/>
              </a:rPr>
              <a:t> = price </a:t>
            </a:r>
          </a:p>
          <a:p>
            <a:pPr marL="457200" lvl="1" indent="0" eaLnBrk="0" fontAlgn="base" hangingPunct="0">
              <a:lnSpc>
                <a:spcPct val="100000"/>
              </a:lnSpc>
              <a:spcBef>
                <a:spcPct val="0"/>
              </a:spcBef>
              <a:spcAft>
                <a:spcPct val="0"/>
              </a:spcAft>
              <a:buNone/>
            </a:pPr>
            <a:r>
              <a:rPr lang="en-US" altLang="en-US" sz="2000" dirty="0">
                <a:solidFill>
                  <a:srgbClr val="F8F8F2"/>
                </a:solidFill>
                <a:latin typeface="Consolas" panose="020B0609020204030204" pitchFamily="49" charset="0"/>
              </a:rPr>
              <a:t>   </a:t>
            </a:r>
            <a:r>
              <a:rPr kumimoji="0" lang="en-US" altLang="en-US" sz="2000" i="0" u="none" strike="noStrike" cap="none" normalizeH="0" baseline="0" dirty="0" err="1">
                <a:ln>
                  <a:noFill/>
                </a:ln>
                <a:solidFill>
                  <a:srgbClr val="F8F8F2"/>
                </a:solidFill>
                <a:effectLst/>
                <a:latin typeface="Consolas" panose="020B0609020204030204" pitchFamily="49" charset="0"/>
              </a:rPr>
              <a:t>self.strategy</a:t>
            </a:r>
            <a:r>
              <a:rPr kumimoji="0" lang="en-US" altLang="en-US" sz="2000" i="0" u="none" strike="noStrike" cap="none" normalizeH="0" baseline="0" dirty="0">
                <a:ln>
                  <a:noFill/>
                </a:ln>
                <a:solidFill>
                  <a:srgbClr val="F8F8F2"/>
                </a:solidFill>
                <a:effectLst/>
                <a:latin typeface="Consolas" panose="020B0609020204030204" pitchFamily="49" charset="0"/>
              </a:rPr>
              <a:t> = strategy</a:t>
            </a:r>
          </a:p>
          <a:p>
            <a:pPr marL="457200" lvl="1" indent="0" eaLnBrk="0" fontAlgn="base" hangingPunct="0">
              <a:lnSpc>
                <a:spcPct val="100000"/>
              </a:lnSpc>
              <a:spcBef>
                <a:spcPct val="0"/>
              </a:spcBef>
              <a:spcAft>
                <a:spcPct val="0"/>
              </a:spcAft>
              <a:buNone/>
            </a:pPr>
            <a:r>
              <a:rPr kumimoji="0" lang="en-US" altLang="en-US" sz="2000" i="0" u="none" strike="noStrike" cap="none" normalizeH="0" baseline="0" dirty="0">
                <a:ln>
                  <a:noFill/>
                </a:ln>
                <a:solidFill>
                  <a:srgbClr val="66D9EF"/>
                </a:solidFill>
                <a:effectLst/>
                <a:latin typeface="Consolas" panose="020B0609020204030204" pitchFamily="49" charset="0"/>
              </a:rPr>
              <a:t>def</a:t>
            </a:r>
            <a:r>
              <a:rPr kumimoji="0" lang="en-US" altLang="en-US" sz="2000" i="0" u="none" strike="noStrike" cap="none" normalizeH="0" baseline="0" dirty="0">
                <a:ln>
                  <a:noFill/>
                </a:ln>
                <a:solidFill>
                  <a:srgbClr val="F8F8F2"/>
                </a:solidFill>
                <a:effectLst/>
                <a:latin typeface="Consolas" panose="020B0609020204030204" pitchFamily="49" charset="0"/>
              </a:rPr>
              <a:t> </a:t>
            </a:r>
            <a:r>
              <a:rPr kumimoji="0" lang="en-US" altLang="en-US" sz="2000" i="0" u="none" strike="noStrike" cap="none" normalizeH="0" baseline="0" dirty="0" err="1">
                <a:ln>
                  <a:noFill/>
                </a:ln>
                <a:solidFill>
                  <a:srgbClr val="E6DB74"/>
                </a:solidFill>
                <a:effectLst/>
                <a:latin typeface="Consolas" panose="020B0609020204030204" pitchFamily="49" charset="0"/>
              </a:rPr>
              <a:t>price_after_discount</a:t>
            </a:r>
            <a:r>
              <a:rPr kumimoji="0" lang="en-US" altLang="en-US" sz="2000" i="0" u="none" strike="noStrike" cap="none" normalizeH="0" baseline="0" dirty="0">
                <a:ln>
                  <a:noFill/>
                </a:ln>
                <a:solidFill>
                  <a:srgbClr val="F8F8F2"/>
                </a:solidFill>
                <a:effectLst/>
                <a:latin typeface="Consolas" panose="020B0609020204030204" pitchFamily="49" charset="0"/>
              </a:rPr>
              <a:t>(self): </a:t>
            </a:r>
          </a:p>
          <a:p>
            <a:pPr marL="914400" lvl="2" indent="0" eaLnBrk="0" fontAlgn="base" hangingPunct="0">
              <a:lnSpc>
                <a:spcPct val="100000"/>
              </a:lnSpc>
              <a:spcBef>
                <a:spcPct val="0"/>
              </a:spcBef>
              <a:spcAft>
                <a:spcPct val="0"/>
              </a:spcAft>
              <a:buNone/>
            </a:pPr>
            <a:r>
              <a:rPr kumimoji="0" lang="en-US" altLang="en-US" i="0" u="none" strike="noStrike" cap="none" normalizeH="0" baseline="0" dirty="0">
                <a:ln>
                  <a:noFill/>
                </a:ln>
                <a:solidFill>
                  <a:srgbClr val="66D9EF"/>
                </a:solidFill>
                <a:effectLst/>
                <a:latin typeface="Consolas" panose="020B0609020204030204" pitchFamily="49" charset="0"/>
              </a:rPr>
              <a:t>if</a:t>
            </a:r>
            <a:r>
              <a:rPr kumimoji="0" lang="en-US" altLang="en-US" i="0" u="none" strike="noStrike" cap="none" normalizeH="0" baseline="0" dirty="0">
                <a:ln>
                  <a:noFill/>
                </a:ln>
                <a:solidFill>
                  <a:srgbClr val="F8F8F2"/>
                </a:solidFill>
                <a:effectLst/>
                <a:latin typeface="Consolas" panose="020B0609020204030204" pitchFamily="49" charset="0"/>
              </a:rPr>
              <a:t> </a:t>
            </a:r>
            <a:r>
              <a:rPr kumimoji="0" lang="en-US" altLang="en-US" i="0" u="none" strike="noStrike" cap="none" normalizeH="0" baseline="0" dirty="0" err="1">
                <a:ln>
                  <a:noFill/>
                </a:ln>
                <a:solidFill>
                  <a:srgbClr val="F8F8F2"/>
                </a:solidFill>
                <a:effectLst/>
                <a:latin typeface="Consolas" panose="020B0609020204030204" pitchFamily="49" charset="0"/>
              </a:rPr>
              <a:t>self.strategy</a:t>
            </a:r>
            <a:r>
              <a:rPr kumimoji="0" lang="en-US" altLang="en-US" i="0" u="none" strike="noStrike" cap="none" normalizeH="0" baseline="0" dirty="0">
                <a:ln>
                  <a:noFill/>
                </a:ln>
                <a:solidFill>
                  <a:srgbClr val="F8F8F2"/>
                </a:solidFill>
                <a:effectLst/>
                <a:latin typeface="Consolas" panose="020B0609020204030204" pitchFamily="49" charset="0"/>
              </a:rPr>
              <a:t>: </a:t>
            </a:r>
          </a:p>
          <a:p>
            <a:pPr marL="914400" lvl="2" indent="0" eaLnBrk="0" fontAlgn="base" hangingPunct="0">
              <a:lnSpc>
                <a:spcPct val="100000"/>
              </a:lnSpc>
              <a:spcBef>
                <a:spcPct val="0"/>
              </a:spcBef>
              <a:spcAft>
                <a:spcPct val="0"/>
              </a:spcAft>
              <a:buNone/>
            </a:pPr>
            <a:r>
              <a:rPr kumimoji="0" lang="en-US" altLang="en-US" i="0" u="none" strike="noStrike" cap="none" normalizeH="0" baseline="0" dirty="0">
                <a:ln>
                  <a:noFill/>
                </a:ln>
                <a:solidFill>
                  <a:srgbClr val="F8F8F2"/>
                </a:solidFill>
                <a:effectLst/>
                <a:latin typeface="Consolas" panose="020B0609020204030204" pitchFamily="49" charset="0"/>
              </a:rPr>
              <a:t>	discount = </a:t>
            </a:r>
            <a:r>
              <a:rPr kumimoji="0" lang="en-US" altLang="en-US" i="0" u="none" strike="noStrike" cap="none" normalizeH="0" baseline="0" dirty="0" err="1">
                <a:ln>
                  <a:noFill/>
                </a:ln>
                <a:solidFill>
                  <a:srgbClr val="F8F8F2"/>
                </a:solidFill>
                <a:effectLst/>
                <a:latin typeface="Consolas" panose="020B0609020204030204" pitchFamily="49" charset="0"/>
              </a:rPr>
              <a:t>self.strategy.discount</a:t>
            </a:r>
            <a:r>
              <a:rPr kumimoji="0" lang="en-US" altLang="en-US" i="0" u="none" strike="noStrike" cap="none" normalizeH="0" baseline="0" dirty="0">
                <a:ln>
                  <a:noFill/>
                </a:ln>
                <a:solidFill>
                  <a:srgbClr val="F8F8F2"/>
                </a:solidFill>
                <a:effectLst/>
                <a:latin typeface="Consolas" panose="020B0609020204030204" pitchFamily="49" charset="0"/>
              </a:rPr>
              <a:t>(</a:t>
            </a:r>
            <a:r>
              <a:rPr kumimoji="0" lang="en-US" altLang="en-US" i="0" u="none" strike="noStrike" cap="none" normalizeH="0" baseline="0" dirty="0" err="1">
                <a:ln>
                  <a:noFill/>
                </a:ln>
                <a:solidFill>
                  <a:srgbClr val="F8F8F2"/>
                </a:solidFill>
                <a:effectLst/>
                <a:latin typeface="Consolas" panose="020B0609020204030204" pitchFamily="49" charset="0"/>
              </a:rPr>
              <a:t>self.price</a:t>
            </a:r>
            <a:r>
              <a:rPr kumimoji="0" lang="en-US" altLang="en-US" i="0" u="none" strike="noStrike" cap="none" normalizeH="0" baseline="0" dirty="0">
                <a:ln>
                  <a:noFill/>
                </a:ln>
                <a:solidFill>
                  <a:srgbClr val="F8F8F2"/>
                </a:solidFill>
                <a:effectLst/>
                <a:latin typeface="Consolas" panose="020B0609020204030204" pitchFamily="49" charset="0"/>
              </a:rPr>
              <a:t>)</a:t>
            </a:r>
          </a:p>
          <a:p>
            <a:pPr marL="914400" lvl="2" indent="0" eaLnBrk="0" fontAlgn="base" hangingPunct="0">
              <a:lnSpc>
                <a:spcPct val="100000"/>
              </a:lnSpc>
              <a:spcBef>
                <a:spcPct val="0"/>
              </a:spcBef>
              <a:spcAft>
                <a:spcPct val="0"/>
              </a:spcAft>
              <a:buNone/>
            </a:pPr>
            <a:r>
              <a:rPr kumimoji="0" lang="en-US" altLang="en-US" i="0" u="none" strike="noStrike" cap="none" normalizeH="0" baseline="0" dirty="0">
                <a:ln>
                  <a:noFill/>
                </a:ln>
                <a:solidFill>
                  <a:srgbClr val="66D9EF"/>
                </a:solidFill>
                <a:effectLst/>
                <a:latin typeface="Consolas" panose="020B0609020204030204" pitchFamily="49" charset="0"/>
              </a:rPr>
              <a:t>else</a:t>
            </a:r>
            <a:r>
              <a:rPr kumimoji="0" lang="en-US" altLang="en-US" i="0" u="none" strike="noStrike" cap="none" normalizeH="0" baseline="0" dirty="0">
                <a:ln>
                  <a:noFill/>
                </a:ln>
                <a:solidFill>
                  <a:srgbClr val="F8F8F2"/>
                </a:solidFill>
                <a:effectLst/>
                <a:latin typeface="Consolas" panose="020B0609020204030204" pitchFamily="49" charset="0"/>
              </a:rPr>
              <a:t>: </a:t>
            </a:r>
          </a:p>
          <a:p>
            <a:pPr marL="914400" lvl="2" indent="0" eaLnBrk="0" fontAlgn="base" hangingPunct="0">
              <a:lnSpc>
                <a:spcPct val="100000"/>
              </a:lnSpc>
              <a:spcBef>
                <a:spcPct val="0"/>
              </a:spcBef>
              <a:spcAft>
                <a:spcPct val="0"/>
              </a:spcAft>
              <a:buNone/>
            </a:pPr>
            <a:r>
              <a:rPr lang="en-US" altLang="en-US" dirty="0">
                <a:solidFill>
                  <a:srgbClr val="F8F8F2"/>
                </a:solidFill>
                <a:latin typeface="Consolas" panose="020B0609020204030204" pitchFamily="49" charset="0"/>
              </a:rPr>
              <a:t>	</a:t>
            </a:r>
            <a:r>
              <a:rPr kumimoji="0" lang="en-US" altLang="en-US" i="0" u="none" strike="noStrike" cap="none" normalizeH="0" baseline="0" dirty="0">
                <a:ln>
                  <a:noFill/>
                </a:ln>
                <a:solidFill>
                  <a:srgbClr val="F8F8F2"/>
                </a:solidFill>
                <a:effectLst/>
                <a:latin typeface="Consolas" panose="020B0609020204030204" pitchFamily="49" charset="0"/>
              </a:rPr>
              <a:t>discount = </a:t>
            </a:r>
            <a:r>
              <a:rPr kumimoji="0" lang="en-US" altLang="en-US" i="0" u="none" strike="noStrike" cap="none" normalizeH="0" baseline="0" dirty="0">
                <a:ln>
                  <a:noFill/>
                </a:ln>
                <a:solidFill>
                  <a:srgbClr val="AE81FF"/>
                </a:solidFill>
                <a:effectLst/>
                <a:latin typeface="Consolas" panose="020B0609020204030204" pitchFamily="49" charset="0"/>
              </a:rPr>
              <a:t>0</a:t>
            </a:r>
            <a:r>
              <a:rPr kumimoji="0" lang="en-US" altLang="en-US" i="0" u="none" strike="noStrike" cap="none" normalizeH="0" baseline="0" dirty="0">
                <a:ln>
                  <a:noFill/>
                </a:ln>
                <a:solidFill>
                  <a:srgbClr val="F8F8F2"/>
                </a:solidFill>
                <a:effectLst/>
                <a:latin typeface="Consolas" panose="020B0609020204030204" pitchFamily="49" charset="0"/>
              </a:rPr>
              <a:t> </a:t>
            </a:r>
          </a:p>
          <a:p>
            <a:pPr marL="914400" lvl="2" indent="0" eaLnBrk="0" fontAlgn="base" hangingPunct="0">
              <a:lnSpc>
                <a:spcPct val="100000"/>
              </a:lnSpc>
              <a:spcBef>
                <a:spcPct val="0"/>
              </a:spcBef>
              <a:spcAft>
                <a:spcPct val="0"/>
              </a:spcAft>
              <a:buNone/>
            </a:pPr>
            <a:r>
              <a:rPr kumimoji="0" lang="en-US" altLang="en-US" i="0" u="none" strike="noStrike" cap="none" normalizeH="0" baseline="0" dirty="0">
                <a:ln>
                  <a:noFill/>
                </a:ln>
                <a:solidFill>
                  <a:srgbClr val="66D9EF"/>
                </a:solidFill>
                <a:effectLst/>
                <a:latin typeface="Consolas" panose="020B0609020204030204" pitchFamily="49" charset="0"/>
              </a:rPr>
              <a:t>return</a:t>
            </a:r>
            <a:r>
              <a:rPr kumimoji="0" lang="en-US" altLang="en-US" i="0" u="none" strike="noStrike" cap="none" normalizeH="0" baseline="0" dirty="0">
                <a:ln>
                  <a:noFill/>
                </a:ln>
                <a:solidFill>
                  <a:srgbClr val="F8F8F2"/>
                </a:solidFill>
                <a:effectLst/>
                <a:latin typeface="Consolas" panose="020B0609020204030204" pitchFamily="49" charset="0"/>
              </a:rPr>
              <a:t> </a:t>
            </a:r>
            <a:r>
              <a:rPr kumimoji="0" lang="en-US" altLang="en-US" i="0" u="none" strike="noStrike" cap="none" normalizeH="0" baseline="0" dirty="0" err="1">
                <a:ln>
                  <a:noFill/>
                </a:ln>
                <a:solidFill>
                  <a:srgbClr val="F8F8F2"/>
                </a:solidFill>
                <a:effectLst/>
                <a:latin typeface="Consolas" panose="020B0609020204030204" pitchFamily="49" charset="0"/>
              </a:rPr>
              <a:t>self.price</a:t>
            </a:r>
            <a:r>
              <a:rPr kumimoji="0" lang="en-US" altLang="en-US" i="0" u="none" strike="noStrike" cap="none" normalizeH="0" baseline="0" dirty="0">
                <a:ln>
                  <a:noFill/>
                </a:ln>
                <a:solidFill>
                  <a:srgbClr val="F8F8F2"/>
                </a:solidFill>
                <a:effectLst/>
                <a:latin typeface="Consolas" panose="020B0609020204030204" pitchFamily="49" charset="0"/>
              </a:rPr>
              <a:t> - discount </a:t>
            </a:r>
          </a:p>
          <a:p>
            <a:pPr marL="457200" lvl="1" indent="0" eaLnBrk="0" fontAlgn="base" hangingPunct="0">
              <a:lnSpc>
                <a:spcPct val="100000"/>
              </a:lnSpc>
              <a:spcBef>
                <a:spcPct val="0"/>
              </a:spcBef>
              <a:spcAft>
                <a:spcPct val="0"/>
              </a:spcAft>
              <a:buNone/>
            </a:pPr>
            <a:r>
              <a:rPr kumimoji="0" lang="en-US" altLang="en-US" sz="1800" i="0" u="none" strike="noStrike" cap="none" normalizeH="0" baseline="0" dirty="0">
                <a:ln>
                  <a:noFill/>
                </a:ln>
                <a:solidFill>
                  <a:srgbClr val="66D9EF"/>
                </a:solidFill>
                <a:effectLst/>
                <a:latin typeface="Consolas" panose="020B0609020204030204" pitchFamily="49" charset="0"/>
              </a:rPr>
              <a:t>def</a:t>
            </a:r>
            <a:r>
              <a:rPr kumimoji="0" lang="en-US" altLang="en-US" sz="1800" i="0" u="none" strike="noStrike" cap="none" normalizeH="0" baseline="0" dirty="0">
                <a:ln>
                  <a:noFill/>
                </a:ln>
                <a:solidFill>
                  <a:srgbClr val="F8F8F2"/>
                </a:solidFill>
                <a:effectLst/>
                <a:latin typeface="Consolas" panose="020B0609020204030204" pitchFamily="49" charset="0"/>
              </a:rPr>
              <a:t> </a:t>
            </a:r>
            <a:r>
              <a:rPr kumimoji="0" lang="en-US" altLang="en-US" sz="1800" i="0" u="none" strike="noStrike" cap="none" normalizeH="0" baseline="0" dirty="0">
                <a:ln>
                  <a:noFill/>
                </a:ln>
                <a:solidFill>
                  <a:srgbClr val="E6DB74"/>
                </a:solidFill>
                <a:effectLst/>
                <a:latin typeface="Consolas" panose="020B0609020204030204" pitchFamily="49" charset="0"/>
              </a:rPr>
              <a:t>__str__</a:t>
            </a:r>
            <a:r>
              <a:rPr kumimoji="0" lang="en-US" altLang="en-US" sz="1800" i="0" u="none" strike="noStrike" cap="none" normalizeH="0" baseline="0" dirty="0">
                <a:ln>
                  <a:noFill/>
                </a:ln>
                <a:solidFill>
                  <a:srgbClr val="F8F8F2"/>
                </a:solidFill>
                <a:effectLst/>
                <a:latin typeface="Consolas" panose="020B0609020204030204" pitchFamily="49" charset="0"/>
              </a:rPr>
              <a:t>(self): </a:t>
            </a:r>
          </a:p>
          <a:p>
            <a:pPr marL="457200" lvl="1" indent="0" eaLnBrk="0" fontAlgn="base" hangingPunct="0">
              <a:lnSpc>
                <a:spcPct val="100000"/>
              </a:lnSpc>
              <a:spcBef>
                <a:spcPct val="0"/>
              </a:spcBef>
              <a:spcAft>
                <a:spcPct val="0"/>
              </a:spcAft>
              <a:buNone/>
            </a:pPr>
            <a:r>
              <a:rPr kumimoji="0" lang="en-US" altLang="en-US" sz="1800" i="0" u="none" strike="noStrike" cap="none" normalizeH="0" baseline="0" dirty="0">
                <a:ln>
                  <a:noFill/>
                </a:ln>
                <a:solidFill>
                  <a:srgbClr val="66D9EF"/>
                </a:solidFill>
                <a:effectLst/>
                <a:latin typeface="Consolas" panose="020B0609020204030204" pitchFamily="49" charset="0"/>
              </a:rPr>
              <a:t>	return</a:t>
            </a:r>
            <a:r>
              <a:rPr kumimoji="0" lang="en-US" altLang="en-US" sz="1800" i="0" u="none" strike="noStrike" cap="none" normalizeH="0" baseline="0" dirty="0">
                <a:ln>
                  <a:noFill/>
                </a:ln>
                <a:solidFill>
                  <a:srgbClr val="F8F8F2"/>
                </a:solidFill>
                <a:effectLst/>
                <a:latin typeface="Consolas" panose="020B0609020204030204" pitchFamily="49" charset="0"/>
              </a:rPr>
              <a:t> </a:t>
            </a:r>
            <a:r>
              <a:rPr kumimoji="0" lang="en-US" altLang="en-US" sz="1800" i="0" u="none" strike="noStrike" cap="none" normalizeH="0" baseline="0" dirty="0" err="1">
                <a:ln>
                  <a:noFill/>
                </a:ln>
                <a:solidFill>
                  <a:srgbClr val="F8F8F2"/>
                </a:solidFill>
                <a:effectLst/>
                <a:latin typeface="Consolas" panose="020B0609020204030204" pitchFamily="49" charset="0"/>
              </a:rPr>
              <a:t>f</a:t>
            </a:r>
            <a:r>
              <a:rPr kumimoji="0" lang="en-US" altLang="en-US" sz="1800" i="0" u="none" strike="noStrike" cap="none" normalizeH="0" baseline="0" dirty="0" err="1">
                <a:ln>
                  <a:noFill/>
                </a:ln>
                <a:solidFill>
                  <a:srgbClr val="A6E22E"/>
                </a:solidFill>
                <a:effectLst/>
                <a:latin typeface="Consolas" panose="020B0609020204030204" pitchFamily="49" charset="0"/>
              </a:rPr>
              <a:t>"Price</a:t>
            </a:r>
            <a:r>
              <a:rPr kumimoji="0" lang="en-US" altLang="en-US" sz="1800" i="0" u="none" strike="noStrike" cap="none" normalizeH="0" baseline="0" dirty="0">
                <a:ln>
                  <a:noFill/>
                </a:ln>
                <a:solidFill>
                  <a:srgbClr val="A6E22E"/>
                </a:solidFill>
                <a:effectLst/>
                <a:latin typeface="Consolas" panose="020B0609020204030204" pitchFamily="49" charset="0"/>
              </a:rPr>
              <a:t>: {</a:t>
            </a:r>
            <a:r>
              <a:rPr kumimoji="0" lang="en-US" altLang="en-US" sz="1800" i="0" u="none" strike="noStrike" cap="none" normalizeH="0" baseline="0" dirty="0" err="1">
                <a:ln>
                  <a:noFill/>
                </a:ln>
                <a:solidFill>
                  <a:srgbClr val="A6E22E"/>
                </a:solidFill>
                <a:effectLst/>
                <a:latin typeface="Consolas" panose="020B0609020204030204" pitchFamily="49" charset="0"/>
              </a:rPr>
              <a:t>self.price</a:t>
            </a:r>
            <a:r>
              <a:rPr kumimoji="0" lang="en-US" altLang="en-US" sz="1800" i="0" u="none" strike="noStrike" cap="none" normalizeH="0" baseline="0" dirty="0">
                <a:ln>
                  <a:noFill/>
                </a:ln>
                <a:solidFill>
                  <a:srgbClr val="A6E22E"/>
                </a:solidFill>
                <a:effectLst/>
                <a:latin typeface="Consolas" panose="020B0609020204030204" pitchFamily="49" charset="0"/>
              </a:rPr>
              <a:t>}, price after discount: 			 	{</a:t>
            </a:r>
            <a:r>
              <a:rPr kumimoji="0" lang="en-US" altLang="en-US" sz="1800" i="0" u="none" strike="noStrike" cap="none" normalizeH="0" baseline="0" dirty="0" err="1">
                <a:ln>
                  <a:noFill/>
                </a:ln>
                <a:solidFill>
                  <a:srgbClr val="A6E22E"/>
                </a:solidFill>
                <a:effectLst/>
                <a:latin typeface="Consolas" panose="020B0609020204030204" pitchFamily="49" charset="0"/>
              </a:rPr>
              <a:t>self.price_after_discount</a:t>
            </a:r>
            <a:r>
              <a:rPr kumimoji="0" lang="en-US" altLang="en-US" sz="1800" i="0" u="none" strike="noStrike" cap="none" normalizeH="0" baseline="0" dirty="0">
                <a:ln>
                  <a:noFill/>
                </a:ln>
                <a:solidFill>
                  <a:srgbClr val="A6E22E"/>
                </a:solidFill>
                <a:effectLst/>
                <a:latin typeface="Consolas" panose="020B0609020204030204" pitchFamily="49" charset="0"/>
              </a:rPr>
              <a:t>()}"</a:t>
            </a:r>
            <a:r>
              <a:rPr kumimoji="0" lang="en-US" altLang="en-US" i="0" u="none" strike="noStrike" cap="none" normalizeH="0" baseline="0" dirty="0">
                <a:ln>
                  <a:noFill/>
                </a:ln>
                <a:solidFill>
                  <a:schemeClr val="tx1"/>
                </a:solidFill>
                <a:effectLst/>
              </a:rPr>
              <a:t> </a:t>
            </a:r>
            <a:endParaRPr kumimoji="0" lang="en-US" altLang="en-US" sz="4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310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68A7-5323-4C38-B624-58A172045C2A}"/>
              </a:ext>
            </a:extLst>
          </p:cNvPr>
          <p:cNvSpPr>
            <a:spLocks noGrp="1"/>
          </p:cNvSpPr>
          <p:nvPr>
            <p:ph type="title"/>
          </p:nvPr>
        </p:nvSpPr>
        <p:spPr/>
        <p:txBody>
          <a:bodyPr>
            <a:normAutofit/>
          </a:bodyPr>
          <a:lstStyle/>
          <a:p>
            <a:r>
              <a:rPr lang="en-US" sz="5400" b="1" dirty="0">
                <a:latin typeface="Gabriola" panose="04040605051002020D02" pitchFamily="82" charset="0"/>
              </a:rPr>
              <a:t>Concrete strategies</a:t>
            </a:r>
          </a:p>
        </p:txBody>
      </p:sp>
      <p:sp>
        <p:nvSpPr>
          <p:cNvPr id="4" name="Rectangle 1">
            <a:extLst>
              <a:ext uri="{FF2B5EF4-FFF2-40B4-BE49-F238E27FC236}">
                <a16:creationId xmlns:a16="http://schemas.microsoft.com/office/drawing/2014/main" id="{E53F4161-1059-4856-9F00-A7CD53A66D5A}"/>
              </a:ext>
            </a:extLst>
          </p:cNvPr>
          <p:cNvSpPr>
            <a:spLocks noGrp="1" noChangeArrowheads="1"/>
          </p:cNvSpPr>
          <p:nvPr>
            <p:ph idx="1"/>
          </p:nvPr>
        </p:nvSpPr>
        <p:spPr bwMode="auto">
          <a:xfrm>
            <a:off x="838200" y="2720843"/>
            <a:ext cx="9710530" cy="256090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D9EF"/>
                </a:solidFill>
                <a:effectLst/>
                <a:latin typeface="Consolas" panose="020B0609020204030204" pitchFamily="49" charset="0"/>
              </a:rPr>
              <a:t>class</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err="1">
                <a:ln>
                  <a:noFill/>
                </a:ln>
                <a:solidFill>
                  <a:srgbClr val="E6DB74"/>
                </a:solidFill>
                <a:effectLst/>
                <a:latin typeface="Consolas" panose="020B0609020204030204" pitchFamily="49" charset="0"/>
              </a:rPr>
              <a:t>Sale_Discount</a:t>
            </a:r>
            <a:r>
              <a:rPr kumimoji="0" lang="en-US" altLang="en-US" sz="2400" b="0" i="0" u="none" strike="noStrike" cap="none" normalizeH="0" baseline="0" dirty="0">
                <a:ln>
                  <a:noFill/>
                </a:ln>
                <a:solidFill>
                  <a:srgbClr val="F8F8F2"/>
                </a:solidFill>
                <a:effectLst/>
                <a:latin typeface="Consolas" panose="020B0609020204030204" pitchFamily="49" charset="0"/>
              </a:rPr>
              <a:t>: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66D9EF"/>
                </a:solidFill>
                <a:effectLst/>
                <a:latin typeface="Consolas" panose="020B0609020204030204" pitchFamily="49" charset="0"/>
              </a:rPr>
              <a:t>def</a:t>
            </a: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a:ln>
                  <a:noFill/>
                </a:ln>
                <a:solidFill>
                  <a:srgbClr val="E6DB74"/>
                </a:solidFill>
                <a:effectLst/>
                <a:latin typeface="Consolas" panose="020B0609020204030204" pitchFamily="49" charset="0"/>
              </a:rPr>
              <a:t>discount</a:t>
            </a:r>
            <a:r>
              <a:rPr kumimoji="0" lang="en-US" altLang="en-US" b="0" i="0" u="none" strike="noStrike" cap="none" normalizeH="0" baseline="0" dirty="0">
                <a:ln>
                  <a:noFill/>
                </a:ln>
                <a:solidFill>
                  <a:srgbClr val="F8F8F2"/>
                </a:solidFill>
                <a:effectLst/>
                <a:latin typeface="Consolas" panose="020B0609020204030204" pitchFamily="49" charset="0"/>
              </a:rPr>
              <a:t>(price):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66D9EF"/>
                </a:solidFill>
                <a:effectLst/>
                <a:latin typeface="Consolas" panose="020B0609020204030204" pitchFamily="49" charset="0"/>
              </a:rPr>
              <a:t>	return</a:t>
            </a:r>
            <a:r>
              <a:rPr kumimoji="0" lang="en-US" altLang="en-US" b="0" i="0" u="none" strike="noStrike" cap="none" normalizeH="0" baseline="0" dirty="0">
                <a:ln>
                  <a:noFill/>
                </a:ln>
                <a:solidFill>
                  <a:srgbClr val="F8F8F2"/>
                </a:solidFill>
                <a:effectLst/>
                <a:latin typeface="Consolas" panose="020B0609020204030204" pitchFamily="49" charset="0"/>
              </a:rPr>
              <a:t> price * </a:t>
            </a:r>
            <a:r>
              <a:rPr kumimoji="0" lang="en-US" altLang="en-US" b="0" i="0" u="none" strike="noStrike" cap="none" normalizeH="0" baseline="0" dirty="0">
                <a:ln>
                  <a:noFill/>
                </a:ln>
                <a:solidFill>
                  <a:srgbClr val="AE81FF"/>
                </a:solidFill>
                <a:effectLst/>
                <a:latin typeface="Consolas" panose="020B0609020204030204" pitchFamily="49" charset="0"/>
              </a:rPr>
              <a:t>0.25</a:t>
            </a:r>
            <a:r>
              <a:rPr kumimoji="0" lang="en-US" altLang="en-US" b="0" i="0" u="none" strike="noStrike" cap="none" normalizeH="0" baseline="0" dirty="0">
                <a:ln>
                  <a:noFill/>
                </a:ln>
                <a:solidFill>
                  <a:srgbClr val="F8F8F2"/>
                </a:solidFill>
                <a:effectLst/>
                <a:latin typeface="Consolas" panose="020B0609020204030204" pitchFamily="49" charset="0"/>
              </a:rPr>
              <a:t> + </a:t>
            </a:r>
            <a:r>
              <a:rPr kumimoji="0" lang="en-US" altLang="en-US" b="0" i="0" u="none" strike="noStrike" cap="none" normalizeH="0" baseline="0" dirty="0">
                <a:ln>
                  <a:noFill/>
                </a:ln>
                <a:solidFill>
                  <a:srgbClr val="AE81FF"/>
                </a:solidFill>
                <a:effectLst/>
                <a:latin typeface="Consolas" panose="020B0609020204030204" pitchFamily="49" charset="0"/>
              </a:rPr>
              <a:t>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D9EF"/>
                </a:solidFill>
                <a:effectLst/>
                <a:latin typeface="Consolas" panose="020B0609020204030204" pitchFamily="49" charset="0"/>
              </a:rPr>
              <a:t>class</a:t>
            </a: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err="1">
                <a:ln>
                  <a:noFill/>
                </a:ln>
                <a:solidFill>
                  <a:srgbClr val="E6DB74"/>
                </a:solidFill>
                <a:effectLst/>
                <a:latin typeface="Consolas" panose="020B0609020204030204" pitchFamily="49" charset="0"/>
              </a:rPr>
              <a:t>Regular_Discount</a:t>
            </a:r>
            <a:r>
              <a:rPr kumimoji="0" lang="en-US" altLang="en-US" b="0" i="0" u="none" strike="noStrike" cap="none" normalizeH="0" baseline="0" dirty="0">
                <a:ln>
                  <a:noFill/>
                </a:ln>
                <a:solidFill>
                  <a:srgbClr val="F8F8F2"/>
                </a:solidFill>
                <a:effectLst/>
                <a:latin typeface="Consolas" panose="020B0609020204030204" pitchFamily="49" charset="0"/>
              </a:rPr>
              <a:t>: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66D9EF"/>
                </a:solidFill>
                <a:effectLst/>
                <a:latin typeface="Consolas" panose="020B0609020204030204" pitchFamily="49" charset="0"/>
              </a:rPr>
              <a:t>def</a:t>
            </a:r>
            <a:r>
              <a:rPr kumimoji="0" lang="en-US" altLang="en-US" b="0" i="0" u="none" strike="noStrike" cap="none" normalizeH="0" baseline="0" dirty="0">
                <a:ln>
                  <a:noFill/>
                </a:ln>
                <a:solidFill>
                  <a:srgbClr val="F8F8F2"/>
                </a:solidFill>
                <a:effectLst/>
                <a:latin typeface="Consolas" panose="020B0609020204030204" pitchFamily="49" charset="0"/>
              </a:rPr>
              <a:t> </a:t>
            </a:r>
            <a:r>
              <a:rPr kumimoji="0" lang="en-US" altLang="en-US" b="0" i="0" u="none" strike="noStrike" cap="none" normalizeH="0" baseline="0" dirty="0">
                <a:ln>
                  <a:noFill/>
                </a:ln>
                <a:solidFill>
                  <a:srgbClr val="E6DB74"/>
                </a:solidFill>
                <a:effectLst/>
                <a:latin typeface="Consolas" panose="020B0609020204030204" pitchFamily="49" charset="0"/>
              </a:rPr>
              <a:t>discount</a:t>
            </a:r>
            <a:r>
              <a:rPr kumimoji="0" lang="en-US" altLang="en-US" b="0" i="0" u="none" strike="noStrike" cap="none" normalizeH="0" baseline="0" dirty="0">
                <a:ln>
                  <a:noFill/>
                </a:ln>
                <a:solidFill>
                  <a:srgbClr val="F8F8F2"/>
                </a:solidFill>
                <a:effectLst/>
                <a:latin typeface="Consolas" panose="020B0609020204030204" pitchFamily="49" charset="0"/>
              </a:rPr>
              <a:t>(price): </a:t>
            </a:r>
          </a:p>
          <a:p>
            <a:pPr marL="457200" lvl="1"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rgbClr val="66D9EF"/>
                </a:solidFill>
                <a:effectLst/>
                <a:latin typeface="Consolas" panose="020B0609020204030204" pitchFamily="49" charset="0"/>
              </a:rPr>
              <a:t>	return</a:t>
            </a:r>
            <a:r>
              <a:rPr kumimoji="0" lang="en-US" altLang="en-US" b="0" i="0" u="none" strike="noStrike" cap="none" normalizeH="0" baseline="0" dirty="0">
                <a:ln>
                  <a:noFill/>
                </a:ln>
                <a:solidFill>
                  <a:srgbClr val="F8F8F2"/>
                </a:solidFill>
                <a:effectLst/>
                <a:latin typeface="Consolas" panose="020B0609020204030204" pitchFamily="49" charset="0"/>
              </a:rPr>
              <a:t> price * </a:t>
            </a:r>
            <a:r>
              <a:rPr kumimoji="0" lang="en-US" altLang="en-US" b="0" i="0" u="none" strike="noStrike" cap="none" normalizeH="0" baseline="0" dirty="0">
                <a:ln>
                  <a:noFill/>
                </a:ln>
                <a:solidFill>
                  <a:srgbClr val="AE81FF"/>
                </a:solidFill>
                <a:effectLst/>
                <a:latin typeface="Consolas" panose="020B0609020204030204" pitchFamily="49" charset="0"/>
              </a:rPr>
              <a:t>0.20</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889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EFBF-9BF9-4A71-A746-CD6F5880E5C4}"/>
              </a:ext>
            </a:extLst>
          </p:cNvPr>
          <p:cNvSpPr>
            <a:spLocks noGrp="1"/>
          </p:cNvSpPr>
          <p:nvPr>
            <p:ph type="title"/>
          </p:nvPr>
        </p:nvSpPr>
        <p:spPr/>
        <p:txBody>
          <a:bodyPr>
            <a:normAutofit/>
          </a:bodyPr>
          <a:lstStyle/>
          <a:p>
            <a:r>
              <a:rPr lang="en-US" sz="4800" b="1" dirty="0">
                <a:latin typeface="Gabriola" panose="04040605051002020D02" pitchFamily="82" charset="0"/>
              </a:rPr>
              <a:t>The Client Code</a:t>
            </a:r>
          </a:p>
        </p:txBody>
      </p:sp>
      <p:sp>
        <p:nvSpPr>
          <p:cNvPr id="5" name="Rectangle 2">
            <a:extLst>
              <a:ext uri="{FF2B5EF4-FFF2-40B4-BE49-F238E27FC236}">
                <a16:creationId xmlns:a16="http://schemas.microsoft.com/office/drawing/2014/main" id="{FA7243ED-8550-4F26-8FF7-3362FBD0F006}"/>
              </a:ext>
            </a:extLst>
          </p:cNvPr>
          <p:cNvSpPr>
            <a:spLocks noGrp="1" noChangeArrowheads="1"/>
          </p:cNvSpPr>
          <p:nvPr>
            <p:ph idx="1"/>
          </p:nvPr>
        </p:nvSpPr>
        <p:spPr bwMode="auto">
          <a:xfrm>
            <a:off x="838200" y="1864900"/>
            <a:ext cx="9418983" cy="163757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D9EF"/>
                </a:solidFill>
                <a:effectLst/>
                <a:latin typeface="Consolas" panose="020B0609020204030204" pitchFamily="49" charset="0"/>
              </a:rPr>
              <a:t>if</a:t>
            </a:r>
            <a:r>
              <a:rPr kumimoji="0" lang="en-US" altLang="en-US" sz="2400" b="0" i="0" u="none" strike="noStrike" cap="none" normalizeH="0" baseline="0" dirty="0">
                <a:ln>
                  <a:noFill/>
                </a:ln>
                <a:solidFill>
                  <a:srgbClr val="F8F8F2"/>
                </a:solidFill>
                <a:effectLst/>
                <a:latin typeface="Consolas" panose="020B0609020204030204" pitchFamily="49" charset="0"/>
              </a:rPr>
              <a:t> __name__ == </a:t>
            </a:r>
            <a:r>
              <a:rPr kumimoji="0" lang="en-US" altLang="en-US" sz="2400" b="0" i="0" u="none" strike="noStrike" cap="none" normalizeH="0" baseline="0" dirty="0">
                <a:ln>
                  <a:noFill/>
                </a:ln>
                <a:solidFill>
                  <a:srgbClr val="A6E22E"/>
                </a:solidFill>
                <a:effectLst/>
                <a:latin typeface="Consolas" panose="020B0609020204030204" pitchFamily="49" charset="0"/>
              </a:rPr>
              <a:t>"__main__"</a:t>
            </a:r>
            <a:r>
              <a:rPr kumimoji="0" lang="en-US" altLang="en-US" sz="2400" b="0" i="0" u="none" strike="noStrike" cap="none" normalizeH="0" baseline="0" dirty="0">
                <a:ln>
                  <a:noFill/>
                </a:ln>
                <a:solidFill>
                  <a:srgbClr val="F8F8F2"/>
                </a:solidFill>
                <a:effectLst/>
                <a:latin typeface="Consolas" panose="020B0609020204030204" pitchFamily="49" charset="0"/>
              </a:rPr>
              <a:t>: </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rgbClr val="66D9EF"/>
                </a:solidFill>
                <a:effectLst/>
                <a:latin typeface="Consolas" panose="020B0609020204030204" pitchFamily="49" charset="0"/>
              </a:rPr>
              <a:t>print</a:t>
            </a:r>
            <a:r>
              <a:rPr kumimoji="0" lang="en-US" altLang="en-US" sz="2000" b="0" i="0" u="none" strike="noStrike" cap="none" normalizeH="0" baseline="0" dirty="0">
                <a:ln>
                  <a:noFill/>
                </a:ln>
                <a:solidFill>
                  <a:srgbClr val="F8F8F2"/>
                </a:solidFill>
                <a:effectLst/>
                <a:latin typeface="Consolas" panose="020B0609020204030204" pitchFamily="49" charset="0"/>
              </a:rPr>
              <a:t>(Product(</a:t>
            </a:r>
            <a:r>
              <a:rPr kumimoji="0" lang="en-US" altLang="en-US" sz="2000" b="0" i="0" u="none" strike="noStrike" cap="none" normalizeH="0" baseline="0" dirty="0">
                <a:ln>
                  <a:noFill/>
                </a:ln>
                <a:solidFill>
                  <a:srgbClr val="AE81FF"/>
                </a:solidFill>
                <a:effectLst/>
                <a:latin typeface="Consolas" panose="020B0609020204030204" pitchFamily="49" charset="0"/>
              </a:rPr>
              <a:t>20000</a:t>
            </a:r>
            <a:r>
              <a:rPr kumimoji="0" lang="en-US" altLang="en-US" sz="2000" b="0" i="0" u="none" strike="noStrike" cap="none" normalizeH="0" baseline="0" dirty="0">
                <a:ln>
                  <a:noFill/>
                </a:ln>
                <a:solidFill>
                  <a:srgbClr val="F8F8F2"/>
                </a:solidFill>
                <a:effectLst/>
                <a:latin typeface="Consolas" panose="020B0609020204030204" pitchFamily="49" charset="0"/>
              </a:rPr>
              <a:t>)) </a:t>
            </a:r>
          </a:p>
          <a:p>
            <a:pPr marL="457200" lvl="1"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rgbClr val="66D9EF"/>
                </a:solidFill>
                <a:effectLst/>
                <a:latin typeface="Consolas" panose="020B0609020204030204" pitchFamily="49" charset="0"/>
              </a:rPr>
              <a:t>print</a:t>
            </a:r>
            <a:r>
              <a:rPr kumimoji="0" lang="en-US" altLang="en-US" sz="2000" b="0" i="0" u="none" strike="noStrike" cap="none" normalizeH="0" baseline="0" dirty="0">
                <a:ln>
                  <a:noFill/>
                </a:ln>
                <a:solidFill>
                  <a:srgbClr val="F8F8F2"/>
                </a:solidFill>
                <a:effectLst/>
                <a:latin typeface="Consolas" panose="020B0609020204030204" pitchFamily="49" charset="0"/>
              </a:rPr>
              <a:t>(Product(</a:t>
            </a:r>
            <a:r>
              <a:rPr kumimoji="0" lang="en-US" altLang="en-US" sz="2000" b="0" i="0" u="none" strike="noStrike" cap="none" normalizeH="0" baseline="0" dirty="0">
                <a:ln>
                  <a:noFill/>
                </a:ln>
                <a:solidFill>
                  <a:srgbClr val="AE81FF"/>
                </a:solidFill>
                <a:effectLst/>
                <a:latin typeface="Consolas" panose="020B0609020204030204" pitchFamily="49" charset="0"/>
              </a:rPr>
              <a:t>20000</a:t>
            </a:r>
            <a:r>
              <a:rPr kumimoji="0" lang="en-US" altLang="en-US" sz="2000" b="0" i="0" u="none" strike="noStrike" cap="none" normalizeH="0" baseline="0" dirty="0">
                <a:ln>
                  <a:noFill/>
                </a:ln>
                <a:solidFill>
                  <a:srgbClr val="F8F8F2"/>
                </a:solidFill>
                <a:effectLst/>
                <a:latin typeface="Consolas" panose="020B0609020204030204" pitchFamily="49" charset="0"/>
              </a:rPr>
              <a:t>, strategy = </a:t>
            </a:r>
            <a:r>
              <a:rPr kumimoji="0" lang="en-US" altLang="en-US" sz="2000" b="0" i="0" u="none" strike="noStrike" cap="none" normalizeH="0" baseline="0" dirty="0" err="1">
                <a:ln>
                  <a:noFill/>
                </a:ln>
                <a:solidFill>
                  <a:srgbClr val="F8F8F2"/>
                </a:solidFill>
                <a:effectLst/>
                <a:latin typeface="Consolas" panose="020B0609020204030204" pitchFamily="49" charset="0"/>
              </a:rPr>
              <a:t>Sale_Discount</a:t>
            </a:r>
            <a:r>
              <a:rPr kumimoji="0" lang="en-US" altLang="en-US" sz="2000" b="0" i="0" u="none" strike="noStrike" cap="none" normalizeH="0" baseline="0" dirty="0">
                <a:ln>
                  <a:noFill/>
                </a:ln>
                <a:solidFill>
                  <a:srgbClr val="F8F8F2"/>
                </a:solidFill>
                <a:effectLst/>
                <a:latin typeface="Consolas" panose="020B0609020204030204" pitchFamily="49" charset="0"/>
              </a:rPr>
              <a:t>)) </a:t>
            </a:r>
            <a:r>
              <a:rPr kumimoji="0" lang="en-US" altLang="en-US" sz="2000" b="0" i="0" u="none" strike="noStrike" cap="none" normalizeH="0" baseline="0" dirty="0">
                <a:ln>
                  <a:noFill/>
                </a:ln>
                <a:solidFill>
                  <a:srgbClr val="66D9EF"/>
                </a:solidFill>
                <a:effectLst/>
                <a:latin typeface="Consolas" panose="020B0609020204030204" pitchFamily="49" charset="0"/>
              </a:rPr>
              <a:t>print</a:t>
            </a:r>
            <a:r>
              <a:rPr kumimoji="0" lang="en-US" altLang="en-US" sz="2000" b="0" i="0" u="none" strike="noStrike" cap="none" normalizeH="0" baseline="0" dirty="0">
                <a:ln>
                  <a:noFill/>
                </a:ln>
                <a:solidFill>
                  <a:srgbClr val="F8F8F2"/>
                </a:solidFill>
                <a:effectLst/>
                <a:latin typeface="Consolas" panose="020B0609020204030204" pitchFamily="49" charset="0"/>
              </a:rPr>
              <a:t>(Product(</a:t>
            </a:r>
            <a:r>
              <a:rPr kumimoji="0" lang="en-US" altLang="en-US" sz="2000" b="0" i="0" u="none" strike="noStrike" cap="none" normalizeH="0" baseline="0" dirty="0">
                <a:ln>
                  <a:noFill/>
                </a:ln>
                <a:solidFill>
                  <a:srgbClr val="AE81FF"/>
                </a:solidFill>
                <a:effectLst/>
                <a:latin typeface="Consolas" panose="020B0609020204030204" pitchFamily="49" charset="0"/>
              </a:rPr>
              <a:t>20000</a:t>
            </a:r>
            <a:r>
              <a:rPr kumimoji="0" lang="en-US" altLang="en-US" sz="2000" b="0" i="0" u="none" strike="noStrike" cap="none" normalizeH="0" baseline="0" dirty="0">
                <a:ln>
                  <a:noFill/>
                </a:ln>
                <a:solidFill>
                  <a:srgbClr val="F8F8F2"/>
                </a:solidFill>
                <a:effectLst/>
                <a:latin typeface="Consolas" panose="020B0609020204030204" pitchFamily="49" charset="0"/>
              </a:rPr>
              <a:t>, strategy = </a:t>
            </a:r>
            <a:r>
              <a:rPr kumimoji="0" lang="en-US" altLang="en-US" sz="2000" b="0" i="0" u="none" strike="noStrike" cap="none" normalizeH="0" baseline="0" dirty="0" err="1">
                <a:ln>
                  <a:noFill/>
                </a:ln>
                <a:solidFill>
                  <a:srgbClr val="F8F8F2"/>
                </a:solidFill>
                <a:effectLst/>
                <a:latin typeface="Consolas" panose="020B0609020204030204" pitchFamily="49" charset="0"/>
              </a:rPr>
              <a:t>Regular_Discount</a:t>
            </a:r>
            <a:r>
              <a:rPr kumimoji="0" lang="en-US" altLang="en-US" sz="2000" b="0" i="0" u="none" strike="noStrike" cap="none" normalizeH="0" baseline="0" dirty="0">
                <a:ln>
                  <a:noFill/>
                </a:ln>
                <a:solidFill>
                  <a:srgbClr val="F8F8F2"/>
                </a:solidFill>
                <a:effectLst/>
                <a:latin typeface="Consolas" panose="020B0609020204030204" pitchFamily="49" charset="0"/>
              </a:rPr>
              <a:t>))</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7599C60-3C21-4B47-9FAA-BB9745D670FA}"/>
              </a:ext>
            </a:extLst>
          </p:cNvPr>
          <p:cNvSpPr>
            <a:spLocks noChangeArrowheads="1"/>
          </p:cNvSpPr>
          <p:nvPr/>
        </p:nvSpPr>
        <p:spPr bwMode="auto">
          <a:xfrm>
            <a:off x="1139687" y="4210943"/>
            <a:ext cx="8057322" cy="1391356"/>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8F8F2"/>
                </a:solidFill>
                <a:effectLst/>
                <a:latin typeface="Consolas" panose="020B0609020204030204" pitchFamily="49" charset="0"/>
              </a:rPr>
              <a:t>Price: </a:t>
            </a:r>
            <a:r>
              <a:rPr kumimoji="0" lang="en-US" altLang="en-US" sz="2400" b="0" i="0" u="none" strike="noStrike" cap="none" normalizeH="0" baseline="0" dirty="0">
                <a:ln>
                  <a:noFill/>
                </a:ln>
                <a:solidFill>
                  <a:srgbClr val="AE81FF"/>
                </a:solidFill>
                <a:effectLst/>
                <a:latin typeface="Consolas" panose="020B0609020204030204" pitchFamily="49" charset="0"/>
              </a:rPr>
              <a:t>20000</a:t>
            </a:r>
            <a:r>
              <a:rPr kumimoji="0" lang="en-US" altLang="en-US" sz="2400" b="0" i="0" u="none" strike="noStrike" cap="none" normalizeH="0" baseline="0" dirty="0">
                <a:ln>
                  <a:noFill/>
                </a:ln>
                <a:solidFill>
                  <a:srgbClr val="F8F8F2"/>
                </a:solidFill>
                <a:effectLst/>
                <a:latin typeface="Consolas" panose="020B0609020204030204" pitchFamily="49" charset="0"/>
              </a:rPr>
              <a:t>, price after discount: </a:t>
            </a:r>
            <a:r>
              <a:rPr kumimoji="0" lang="en-US" altLang="en-US" sz="2400" b="0" i="0" u="none" strike="noStrike" cap="none" normalizeH="0" baseline="0" dirty="0">
                <a:ln>
                  <a:noFill/>
                </a:ln>
                <a:solidFill>
                  <a:srgbClr val="AE81FF"/>
                </a:solidFill>
                <a:effectLst/>
                <a:latin typeface="Consolas" panose="020B0609020204030204" pitchFamily="49" charset="0"/>
              </a:rPr>
              <a:t>20000</a:t>
            </a:r>
            <a:r>
              <a:rPr kumimoji="0" lang="en-US" altLang="en-US" sz="2400" b="0" i="0" u="none" strike="noStrike" cap="none" normalizeH="0" baseline="0" dirty="0">
                <a:ln>
                  <a:noFill/>
                </a:ln>
                <a:solidFill>
                  <a:srgbClr val="F8F8F2"/>
                </a:solidFill>
                <a:effectLst/>
                <a:latin typeface="Consolas" panose="020B0609020204030204" pitchFamily="49" charset="0"/>
              </a:rPr>
              <a:t> Price: </a:t>
            </a:r>
            <a:r>
              <a:rPr kumimoji="0" lang="en-US" altLang="en-US" sz="2400" b="0" i="0" u="none" strike="noStrike" cap="none" normalizeH="0" baseline="0" dirty="0">
                <a:ln>
                  <a:noFill/>
                </a:ln>
                <a:solidFill>
                  <a:srgbClr val="AE81FF"/>
                </a:solidFill>
                <a:effectLst/>
                <a:latin typeface="Consolas" panose="020B0609020204030204" pitchFamily="49" charset="0"/>
              </a:rPr>
              <a:t>20000</a:t>
            </a:r>
            <a:r>
              <a:rPr kumimoji="0" lang="en-US" altLang="en-US" sz="2400" b="0" i="0" u="none" strike="noStrike" cap="none" normalizeH="0" baseline="0" dirty="0">
                <a:ln>
                  <a:noFill/>
                </a:ln>
                <a:solidFill>
                  <a:srgbClr val="F8F8F2"/>
                </a:solidFill>
                <a:effectLst/>
                <a:latin typeface="Consolas" panose="020B0609020204030204" pitchFamily="49" charset="0"/>
              </a:rPr>
              <a:t>, price after discount: </a:t>
            </a:r>
            <a:r>
              <a:rPr kumimoji="0" lang="en-US" altLang="en-US" sz="2400" b="0" i="0" u="none" strike="noStrike" cap="none" normalizeH="0" baseline="0" dirty="0">
                <a:ln>
                  <a:noFill/>
                </a:ln>
                <a:solidFill>
                  <a:srgbClr val="AE81FF"/>
                </a:solidFill>
                <a:effectLst/>
                <a:latin typeface="Consolas" panose="020B0609020204030204" pitchFamily="49" charset="0"/>
              </a:rPr>
              <a:t>14980.0</a:t>
            </a:r>
            <a:r>
              <a:rPr kumimoji="0" lang="en-US" altLang="en-US" sz="2400" b="0" i="0" u="none" strike="noStrike" cap="none" normalizeH="0" baseline="0" dirty="0">
                <a:ln>
                  <a:noFill/>
                </a:ln>
                <a:solidFill>
                  <a:srgbClr val="F8F8F2"/>
                </a:solidFill>
                <a:effectLst/>
                <a:latin typeface="Consolas" panose="020B0609020204030204" pitchFamily="49" charset="0"/>
              </a:rPr>
              <a:t> Price: </a:t>
            </a:r>
            <a:r>
              <a:rPr kumimoji="0" lang="en-US" altLang="en-US" sz="2400" b="0" i="0" u="none" strike="noStrike" cap="none" normalizeH="0" baseline="0" dirty="0">
                <a:ln>
                  <a:noFill/>
                </a:ln>
                <a:solidFill>
                  <a:srgbClr val="AE81FF"/>
                </a:solidFill>
                <a:effectLst/>
                <a:latin typeface="Consolas" panose="020B0609020204030204" pitchFamily="49" charset="0"/>
              </a:rPr>
              <a:t>20000</a:t>
            </a:r>
            <a:r>
              <a:rPr kumimoji="0" lang="en-US" altLang="en-US" sz="2400" b="0" i="0" u="none" strike="noStrike" cap="none" normalizeH="0" baseline="0" dirty="0">
                <a:ln>
                  <a:noFill/>
                </a:ln>
                <a:solidFill>
                  <a:srgbClr val="F8F8F2"/>
                </a:solidFill>
                <a:effectLst/>
                <a:latin typeface="Consolas" panose="020B0609020204030204" pitchFamily="49" charset="0"/>
              </a:rPr>
              <a:t>, price after discount: </a:t>
            </a:r>
            <a:r>
              <a:rPr kumimoji="0" lang="en-US" altLang="en-US" sz="2400" b="0" i="0" u="none" strike="noStrike" cap="none" normalizeH="0" baseline="0" dirty="0">
                <a:ln>
                  <a:noFill/>
                </a:ln>
                <a:solidFill>
                  <a:srgbClr val="AE81FF"/>
                </a:solidFill>
                <a:effectLst/>
                <a:latin typeface="Consolas" panose="020B0609020204030204" pitchFamily="49" charset="0"/>
              </a:rPr>
              <a:t>16000.0</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405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a:latin typeface="Gabriola" panose="04040605051002020D02" pitchFamily="82" charset="0"/>
              </a:rPr>
              <a:t>Strategy Pattern</a:t>
            </a:r>
            <a:endParaRPr lang="ar-SA" sz="7200" b="1" dirty="0">
              <a:latin typeface="Gabriola" panose="04040605051002020D02" pitchFamily="82" charset="0"/>
            </a:endParaRPr>
          </a:p>
        </p:txBody>
      </p:sp>
      <p:sp>
        <p:nvSpPr>
          <p:cNvPr id="3" name="Subtitle 2"/>
          <p:cNvSpPr>
            <a:spLocks noGrp="1"/>
          </p:cNvSpPr>
          <p:nvPr>
            <p:ph type="subTitle" idx="1"/>
          </p:nvPr>
        </p:nvSpPr>
        <p:spPr/>
        <p:txBody>
          <a:bodyPr/>
          <a:lstStyle/>
          <a:p>
            <a:r>
              <a:rPr lang="en-US" b="1" dirty="0"/>
              <a:t>Strategy</a:t>
            </a:r>
            <a:r>
              <a:rPr lang="en-US" dirty="0"/>
              <a:t> is a </a:t>
            </a:r>
            <a:r>
              <a:rPr lang="en-US" b="1" dirty="0">
                <a:solidFill>
                  <a:srgbClr val="C00000"/>
                </a:solidFill>
              </a:rPr>
              <a:t>behavioral design pattern </a:t>
            </a:r>
            <a:r>
              <a:rPr lang="en-US" dirty="0"/>
              <a:t>that lets you define a family of algorithms, put each of them into a separate class, and make their objects interchangeable.</a:t>
            </a:r>
            <a:endParaRPr lang="ar-SA" dirty="0"/>
          </a:p>
        </p:txBody>
      </p:sp>
    </p:spTree>
    <p:extLst>
      <p:ext uri="{BB962C8B-B14F-4D97-AF65-F5344CB8AC3E}">
        <p14:creationId xmlns:p14="http://schemas.microsoft.com/office/powerpoint/2010/main" val="156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343D-276D-414B-938A-DADF75CBAD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12FF62-3406-4232-9C25-E836E9A89175}"/>
              </a:ext>
            </a:extLst>
          </p:cNvPr>
          <p:cNvSpPr>
            <a:spLocks noGrp="1"/>
          </p:cNvSpPr>
          <p:nvPr>
            <p:ph idx="1"/>
          </p:nvPr>
        </p:nvSpPr>
        <p:spPr>
          <a:xfrm>
            <a:off x="838200" y="1825625"/>
            <a:ext cx="10515600" cy="4667250"/>
          </a:xfrm>
        </p:spPr>
        <p:txBody>
          <a:bodyPr>
            <a:normAutofit lnSpcReduction="10000"/>
          </a:bodyPr>
          <a:lstStyle/>
          <a:p>
            <a:pPr>
              <a:lnSpc>
                <a:spcPct val="120000"/>
              </a:lnSpc>
            </a:pPr>
            <a:r>
              <a:rPr lang="en-US" sz="2400" dirty="0"/>
              <a:t>Strategy Design Pattern is preferred to use within the applications where the </a:t>
            </a:r>
            <a:r>
              <a:rPr lang="en-US" sz="2400" b="1" dirty="0"/>
              <a:t>underlying</a:t>
            </a:r>
            <a:r>
              <a:rPr lang="en-US" sz="2400" dirty="0"/>
              <a:t> </a:t>
            </a:r>
            <a:r>
              <a:rPr lang="en-US" sz="2400" b="1" dirty="0"/>
              <a:t>algorithms need to be selected at runtime</a:t>
            </a:r>
            <a:r>
              <a:rPr lang="en-US" sz="2400" dirty="0"/>
              <a:t>.</a:t>
            </a:r>
          </a:p>
          <a:p>
            <a:pPr>
              <a:lnSpc>
                <a:spcPct val="120000"/>
              </a:lnSpc>
            </a:pPr>
            <a:r>
              <a:rPr lang="en-US" sz="2400" b="1" dirty="0"/>
              <a:t>Strategy Pattern suggests introducing an interface, which can enable the functionality to choose the algorithm at run time.</a:t>
            </a:r>
            <a:endParaRPr lang="en-US" sz="2400" dirty="0"/>
          </a:p>
          <a:p>
            <a:pPr>
              <a:lnSpc>
                <a:spcPct val="120000"/>
              </a:lnSpc>
            </a:pPr>
            <a:r>
              <a:rPr lang="en-US" sz="2400" dirty="0"/>
              <a:t>Strategy pattern follows the </a:t>
            </a:r>
            <a:r>
              <a:rPr lang="en-US" sz="2400" dirty="0">
                <a:hlinkClick r:id="rId2"/>
              </a:rPr>
              <a:t>Open/close principle</a:t>
            </a:r>
            <a:r>
              <a:rPr lang="en-US" sz="2400" dirty="0"/>
              <a:t>; a software application is open for extension but closed for modification. It means you can add any number of additional strategies without modifying the main class. It makes your code more flexible and easy to maintain.</a:t>
            </a:r>
          </a:p>
          <a:p>
            <a:pPr>
              <a:lnSpc>
                <a:spcPct val="120000"/>
              </a:lnSpc>
            </a:pPr>
            <a:r>
              <a:rPr lang="en-US" sz="2400" b="1" dirty="0"/>
              <a:t>Use the pattern when your class has a massive conditional operator that switches between different variants of the same algorithm.</a:t>
            </a:r>
            <a:endParaRPr lang="en-US" sz="2400" dirty="0"/>
          </a:p>
          <a:p>
            <a:pPr>
              <a:lnSpc>
                <a:spcPct val="120000"/>
              </a:lnSpc>
            </a:pPr>
            <a:endParaRPr lang="en-US" sz="2400" dirty="0"/>
          </a:p>
        </p:txBody>
      </p:sp>
    </p:spTree>
    <p:extLst>
      <p:ext uri="{BB962C8B-B14F-4D97-AF65-F5344CB8AC3E}">
        <p14:creationId xmlns:p14="http://schemas.microsoft.com/office/powerpoint/2010/main" val="216285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6F314-3C3E-455E-98CC-B4A921434AE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33C3C9B-3742-4763-B15B-4C5410451AB9}"/>
              </a:ext>
            </a:extLst>
          </p:cNvPr>
          <p:cNvPicPr>
            <a:picLocks noGrp="1" noChangeAspect="1"/>
          </p:cNvPicPr>
          <p:nvPr>
            <p:ph idx="1"/>
          </p:nvPr>
        </p:nvPicPr>
        <p:blipFill rotWithShape="1">
          <a:blip r:embed="rId2"/>
          <a:srcRect l="36302" t="36847" r="17124" b="8562"/>
          <a:stretch/>
        </p:blipFill>
        <p:spPr>
          <a:xfrm>
            <a:off x="2239618" y="1798982"/>
            <a:ext cx="6944140" cy="4576240"/>
          </a:xfrm>
          <a:prstGeom prst="rect">
            <a:avLst/>
          </a:prstGeom>
        </p:spPr>
      </p:pic>
    </p:spTree>
    <p:extLst>
      <p:ext uri="{BB962C8B-B14F-4D97-AF65-F5344CB8AC3E}">
        <p14:creationId xmlns:p14="http://schemas.microsoft.com/office/powerpoint/2010/main" val="72271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480B-2B4E-4248-8FEF-345B92F16AA9}"/>
              </a:ext>
            </a:extLst>
          </p:cNvPr>
          <p:cNvSpPr>
            <a:spLocks noGrp="1"/>
          </p:cNvSpPr>
          <p:nvPr>
            <p:ph type="title"/>
          </p:nvPr>
        </p:nvSpPr>
        <p:spPr/>
        <p:txBody>
          <a:bodyPr>
            <a:normAutofit/>
          </a:bodyPr>
          <a:lstStyle/>
          <a:p>
            <a:r>
              <a:rPr lang="en-US" sz="5400" b="1" dirty="0">
                <a:latin typeface="Gabriola" panose="04040605051002020D02" pitchFamily="82" charset="0"/>
              </a:rPr>
              <a:t>Problem</a:t>
            </a:r>
            <a:endParaRPr lang="en-US" sz="5400" dirty="0">
              <a:latin typeface="Gabriola" panose="04040605051002020D02" pitchFamily="82" charset="0"/>
            </a:endParaRPr>
          </a:p>
        </p:txBody>
      </p:sp>
      <p:sp>
        <p:nvSpPr>
          <p:cNvPr id="3" name="Content Placeholder 2">
            <a:extLst>
              <a:ext uri="{FF2B5EF4-FFF2-40B4-BE49-F238E27FC236}">
                <a16:creationId xmlns:a16="http://schemas.microsoft.com/office/drawing/2014/main" id="{824BFDAC-FF45-4712-984E-14BC9C7E0C00}"/>
              </a:ext>
            </a:extLst>
          </p:cNvPr>
          <p:cNvSpPr>
            <a:spLocks noGrp="1"/>
          </p:cNvSpPr>
          <p:nvPr>
            <p:ph idx="1"/>
          </p:nvPr>
        </p:nvSpPr>
        <p:spPr/>
        <p:txBody>
          <a:bodyPr>
            <a:normAutofit fontScale="85000" lnSpcReduction="10000"/>
          </a:bodyPr>
          <a:lstStyle/>
          <a:p>
            <a:pPr>
              <a:lnSpc>
                <a:spcPct val="110000"/>
              </a:lnSpc>
            </a:pPr>
            <a:r>
              <a:rPr lang="en-US" sz="2400" b="1" dirty="0"/>
              <a:t> </a:t>
            </a:r>
            <a:r>
              <a:rPr lang="en-US" sz="2400" dirty="0"/>
              <a:t>One day you decided to create a navigation app for casual travelers. The app was centered around a beautiful map which helped users quickly orient themselves in any city.</a:t>
            </a:r>
          </a:p>
          <a:p>
            <a:pPr>
              <a:lnSpc>
                <a:spcPct val="110000"/>
              </a:lnSpc>
            </a:pPr>
            <a:r>
              <a:rPr lang="en-US" sz="2400" dirty="0"/>
              <a:t>One of the most requested features for the app was automatic route planning. A user should be able to enter an address and see the fastest route to that destination displayed on the map.</a:t>
            </a:r>
          </a:p>
          <a:p>
            <a:pPr>
              <a:lnSpc>
                <a:spcPct val="110000"/>
              </a:lnSpc>
            </a:pPr>
            <a:r>
              <a:rPr lang="en-US" sz="2400" dirty="0"/>
              <a:t>The first version of the app could only build the routes over roads. People who traveled by car were bursting with joy. But apparently, not everybody likes to drive on their vacation. So with the next update, you added an option to build walking routes. Right after that, you added another option to let people use public transport in their routes.</a:t>
            </a:r>
          </a:p>
          <a:p>
            <a:pPr>
              <a:lnSpc>
                <a:spcPct val="110000"/>
              </a:lnSpc>
            </a:pPr>
            <a:r>
              <a:rPr lang="en-US" sz="2400" dirty="0"/>
              <a:t>However, that was only the beginning. Later you planned to add route building for cyclists. And even later, another option for building routes through all of a city’s tourist attractions.</a:t>
            </a:r>
          </a:p>
        </p:txBody>
      </p:sp>
    </p:spTree>
    <p:extLst>
      <p:ext uri="{BB962C8B-B14F-4D97-AF65-F5344CB8AC3E}">
        <p14:creationId xmlns:p14="http://schemas.microsoft.com/office/powerpoint/2010/main" val="158317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1AEA-1B9E-48A9-83F9-A5CC91A86B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FA7A10-ABBD-4780-B09E-5E5A40FDBF03}"/>
              </a:ext>
            </a:extLst>
          </p:cNvPr>
          <p:cNvSpPr>
            <a:spLocks noGrp="1"/>
          </p:cNvSpPr>
          <p:nvPr>
            <p:ph idx="1"/>
          </p:nvPr>
        </p:nvSpPr>
        <p:spPr/>
        <p:txBody>
          <a:bodyPr>
            <a:normAutofit fontScale="85000" lnSpcReduction="20000"/>
          </a:bodyPr>
          <a:lstStyle/>
          <a:p>
            <a:pPr>
              <a:lnSpc>
                <a:spcPct val="110000"/>
              </a:lnSpc>
            </a:pPr>
            <a:r>
              <a:rPr lang="en-US" dirty="0"/>
              <a:t>While from a business perspective the app was a success, the technical part caused you many headaches. Each time you added a new routing algorithm, the main class of the navigator doubled in size. At some point, the beast became too hard to maintain.</a:t>
            </a:r>
          </a:p>
          <a:p>
            <a:pPr>
              <a:lnSpc>
                <a:spcPct val="110000"/>
              </a:lnSpc>
            </a:pPr>
            <a:r>
              <a:rPr lang="en-US" dirty="0"/>
              <a:t>Any change to one of the algorithms, whether it was a simple bug fix or a slight adjustment of the street score, affected the whole class, increasing the chance of creating an error in already-working code.</a:t>
            </a:r>
          </a:p>
          <a:p>
            <a:pPr>
              <a:lnSpc>
                <a:spcPct val="110000"/>
              </a:lnSpc>
            </a:pPr>
            <a:r>
              <a:rPr lang="en-US" dirty="0"/>
              <a:t>In addition, teamwork became inefficient. Your teammates, who had been hired right after the successful release, complain that they spend too much time resolving merge conflicts. Implementing a new feature requires you to change the same huge class, conflicting with the code produced by other people.</a:t>
            </a:r>
          </a:p>
          <a:p>
            <a:pPr>
              <a:lnSpc>
                <a:spcPct val="110000"/>
              </a:lnSpc>
            </a:pPr>
            <a:endParaRPr lang="en-US" dirty="0"/>
          </a:p>
        </p:txBody>
      </p:sp>
    </p:spTree>
    <p:extLst>
      <p:ext uri="{BB962C8B-B14F-4D97-AF65-F5344CB8AC3E}">
        <p14:creationId xmlns:p14="http://schemas.microsoft.com/office/powerpoint/2010/main" val="23428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ECBF-F046-45DF-BA76-EBD8B872E908}"/>
              </a:ext>
            </a:extLst>
          </p:cNvPr>
          <p:cNvSpPr>
            <a:spLocks noGrp="1"/>
          </p:cNvSpPr>
          <p:nvPr>
            <p:ph type="title"/>
          </p:nvPr>
        </p:nvSpPr>
        <p:spPr/>
        <p:txBody>
          <a:bodyPr>
            <a:normAutofit/>
          </a:bodyPr>
          <a:lstStyle/>
          <a:p>
            <a:r>
              <a:rPr lang="en-US" sz="5400" b="1" dirty="0">
                <a:latin typeface="Gabriola" panose="04040605051002020D02" pitchFamily="82" charset="0"/>
              </a:rPr>
              <a:t>Solution</a:t>
            </a:r>
            <a:endParaRPr lang="en-US" sz="5400" dirty="0">
              <a:latin typeface="Gabriola" panose="04040605051002020D02" pitchFamily="82" charset="0"/>
            </a:endParaRPr>
          </a:p>
        </p:txBody>
      </p:sp>
      <p:sp>
        <p:nvSpPr>
          <p:cNvPr id="3" name="Content Placeholder 2">
            <a:extLst>
              <a:ext uri="{FF2B5EF4-FFF2-40B4-BE49-F238E27FC236}">
                <a16:creationId xmlns:a16="http://schemas.microsoft.com/office/drawing/2014/main" id="{E2A61FA1-C403-4696-8D01-54712C4C7751}"/>
              </a:ext>
            </a:extLst>
          </p:cNvPr>
          <p:cNvSpPr>
            <a:spLocks noGrp="1"/>
          </p:cNvSpPr>
          <p:nvPr>
            <p:ph idx="1"/>
          </p:nvPr>
        </p:nvSpPr>
        <p:spPr/>
        <p:txBody>
          <a:bodyPr>
            <a:normAutofit fontScale="85000" lnSpcReduction="10000"/>
          </a:bodyPr>
          <a:lstStyle/>
          <a:p>
            <a:pPr>
              <a:lnSpc>
                <a:spcPct val="120000"/>
              </a:lnSpc>
            </a:pPr>
            <a:r>
              <a:rPr lang="en-US" sz="2400" dirty="0"/>
              <a:t>The Strategy pattern suggests that you take a class that does something specific in a lot of different ways and extract all of these algorithms into separate classes called </a:t>
            </a:r>
            <a:r>
              <a:rPr lang="en-US" sz="2400" i="1" dirty="0"/>
              <a:t>strategies</a:t>
            </a:r>
            <a:r>
              <a:rPr lang="en-US" sz="2400" dirty="0"/>
              <a:t>.</a:t>
            </a:r>
          </a:p>
          <a:p>
            <a:pPr>
              <a:lnSpc>
                <a:spcPct val="120000"/>
              </a:lnSpc>
            </a:pPr>
            <a:r>
              <a:rPr lang="en-US" sz="2400" dirty="0"/>
              <a:t>The original class, called </a:t>
            </a:r>
            <a:r>
              <a:rPr lang="en-US" sz="2400" i="1" dirty="0"/>
              <a:t>context</a:t>
            </a:r>
            <a:r>
              <a:rPr lang="en-US" sz="2400" dirty="0"/>
              <a:t>, must have a field for storing a reference to one of the strategies. The context delegates the work to a linked strategy object instead of executing it on its own.</a:t>
            </a:r>
          </a:p>
          <a:p>
            <a:pPr>
              <a:lnSpc>
                <a:spcPct val="120000"/>
              </a:lnSpc>
            </a:pPr>
            <a:r>
              <a:rPr lang="en-US" sz="2400" dirty="0"/>
              <a:t>The context isn’t responsible for selecting an appropriate algorithm for the job. Instead, the client passes the desired strategy to the context. In fact, the context doesn’t know much about strategies. It works with all strategies through the same generic interface, which only exposes a single method for triggering the algorithm encapsulated within the selected strategy.</a:t>
            </a:r>
          </a:p>
          <a:p>
            <a:pPr>
              <a:lnSpc>
                <a:spcPct val="120000"/>
              </a:lnSpc>
            </a:pPr>
            <a:r>
              <a:rPr lang="en-US" sz="2400" dirty="0"/>
              <a:t>This way the context becomes independent of concrete strategies, so you can add new algorithms or modify existing ones without changing the code of the context or other strategies.</a:t>
            </a:r>
          </a:p>
        </p:txBody>
      </p:sp>
    </p:spTree>
    <p:extLst>
      <p:ext uri="{BB962C8B-B14F-4D97-AF65-F5344CB8AC3E}">
        <p14:creationId xmlns:p14="http://schemas.microsoft.com/office/powerpoint/2010/main" val="49674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BEB46C-4A23-4F89-B4B7-9764942D98CF}"/>
              </a:ext>
            </a:extLst>
          </p:cNvPr>
          <p:cNvPicPr>
            <a:picLocks noChangeAspect="1"/>
          </p:cNvPicPr>
          <p:nvPr/>
        </p:nvPicPr>
        <p:blipFill rotWithShape="1">
          <a:blip r:embed="rId2"/>
          <a:srcRect l="25326" t="31102" r="32174" b="26365"/>
          <a:stretch/>
        </p:blipFill>
        <p:spPr>
          <a:xfrm>
            <a:off x="1674592" y="1099930"/>
            <a:ext cx="9213755" cy="5184209"/>
          </a:xfrm>
          <a:prstGeom prst="rect">
            <a:avLst/>
          </a:prstGeom>
        </p:spPr>
      </p:pic>
    </p:spTree>
    <p:extLst>
      <p:ext uri="{BB962C8B-B14F-4D97-AF65-F5344CB8AC3E}">
        <p14:creationId xmlns:p14="http://schemas.microsoft.com/office/powerpoint/2010/main" val="427092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9E6E-C6C2-43FE-A775-7B3FD89642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CA45E-F03D-4389-AC19-2E93B0DD2BE3}"/>
              </a:ext>
            </a:extLst>
          </p:cNvPr>
          <p:cNvSpPr>
            <a:spLocks noGrp="1"/>
          </p:cNvSpPr>
          <p:nvPr>
            <p:ph idx="1"/>
          </p:nvPr>
        </p:nvSpPr>
        <p:spPr>
          <a:xfrm>
            <a:off x="838200" y="1825625"/>
            <a:ext cx="8321040" cy="4351338"/>
          </a:xfrm>
        </p:spPr>
        <p:txBody>
          <a:bodyPr/>
          <a:lstStyle/>
          <a:p>
            <a:r>
              <a:rPr lang="en-US" b="1" dirty="0"/>
              <a:t>Context interface: </a:t>
            </a:r>
            <a:r>
              <a:rPr lang="en-US" dirty="0"/>
              <a:t>Interface that keeps a reference to all available strategies(algorithm).</a:t>
            </a:r>
          </a:p>
          <a:p>
            <a:endParaRPr lang="en-US" dirty="0"/>
          </a:p>
        </p:txBody>
      </p:sp>
      <p:sp>
        <p:nvSpPr>
          <p:cNvPr id="5" name="Rectangle 2">
            <a:extLst>
              <a:ext uri="{FF2B5EF4-FFF2-40B4-BE49-F238E27FC236}">
                <a16:creationId xmlns:a16="http://schemas.microsoft.com/office/drawing/2014/main" id="{2458727C-85DE-485F-B548-5F6B6ED8690E}"/>
              </a:ext>
            </a:extLst>
          </p:cNvPr>
          <p:cNvSpPr>
            <a:spLocks noChangeArrowheads="1"/>
          </p:cNvSpPr>
          <p:nvPr/>
        </p:nvSpPr>
        <p:spPr bwMode="auto">
          <a:xfrm>
            <a:off x="2027583" y="2966636"/>
            <a:ext cx="8110330" cy="2130020"/>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66D9EF"/>
                </a:solidFill>
                <a:effectLst/>
                <a:latin typeface="Consolas" panose="020B0609020204030204" pitchFamily="49" charset="0"/>
              </a:rPr>
              <a:t>class</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err="1">
                <a:ln>
                  <a:noFill/>
                </a:ln>
                <a:solidFill>
                  <a:srgbClr val="E6DB74"/>
                </a:solidFill>
                <a:effectLst/>
                <a:latin typeface="Consolas" panose="020B0609020204030204" pitchFamily="49" charset="0"/>
              </a:rPr>
              <a:t>Cotext</a:t>
            </a:r>
            <a:r>
              <a:rPr kumimoji="0" lang="en-US" altLang="en-US" sz="2400" b="0" i="0" u="none" strike="noStrike" cap="none" normalizeH="0" baseline="0" dirty="0">
                <a:ln>
                  <a:noFill/>
                </a:ln>
                <a:solidFill>
                  <a:srgbClr val="F8F8F2"/>
                </a:solidFill>
                <a:effectLst/>
                <a:latin typeface="Consolas" panose="020B0609020204030204" pitchFamily="49" charset="0"/>
              </a:rPr>
              <a:t>:</a:t>
            </a:r>
          </a:p>
          <a:p>
            <a:pPr lvl="1" eaLnBrk="0" fontAlgn="base" hangingPunct="0">
              <a:spcBef>
                <a:spcPct val="0"/>
              </a:spcBef>
              <a:spcAft>
                <a:spcPct val="0"/>
              </a:spcAft>
            </a:pPr>
            <a:r>
              <a:rPr kumimoji="0" lang="en-US" altLang="en-US" sz="2400" b="0" i="0" u="none" strike="noStrike" cap="none" normalizeH="0" baseline="0" dirty="0">
                <a:ln>
                  <a:noFill/>
                </a:ln>
                <a:solidFill>
                  <a:srgbClr val="66D9EF"/>
                </a:solidFill>
                <a:effectLst/>
                <a:latin typeface="Consolas" panose="020B0609020204030204" pitchFamily="49" charset="0"/>
              </a:rPr>
              <a:t>def</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a:ln>
                  <a:noFill/>
                </a:ln>
                <a:solidFill>
                  <a:srgbClr val="E6DB74"/>
                </a:solidFill>
                <a:effectLst/>
                <a:latin typeface="Consolas" panose="020B0609020204030204" pitchFamily="49" charset="0"/>
              </a:rPr>
              <a:t>__</a:t>
            </a:r>
            <a:r>
              <a:rPr kumimoji="0" lang="en-US" altLang="en-US" sz="2400" b="0" i="0" u="none" strike="noStrike" cap="none" normalizeH="0" baseline="0" dirty="0" err="1">
                <a:ln>
                  <a:noFill/>
                </a:ln>
                <a:solidFill>
                  <a:srgbClr val="E6DB74"/>
                </a:solidFill>
                <a:effectLst/>
                <a:latin typeface="Consolas" panose="020B0609020204030204" pitchFamily="49" charset="0"/>
              </a:rPr>
              <a:t>init</a:t>
            </a:r>
            <a:r>
              <a:rPr kumimoji="0" lang="en-US" altLang="en-US" sz="2400" b="0" i="0" u="none" strike="noStrike" cap="none" normalizeH="0" baseline="0" dirty="0">
                <a:ln>
                  <a:noFill/>
                </a:ln>
                <a:solidFill>
                  <a:srgbClr val="E6DB74"/>
                </a:solidFill>
                <a:effectLst/>
                <a:latin typeface="Consolas" panose="020B0609020204030204" pitchFamily="49" charset="0"/>
              </a:rPr>
              <a:t>__</a:t>
            </a:r>
            <a:r>
              <a:rPr kumimoji="0" lang="en-US" altLang="en-US" sz="2400" b="0" i="0" u="none" strike="noStrike" cap="none" normalizeH="0" baseline="0" dirty="0">
                <a:ln>
                  <a:noFill/>
                </a:ln>
                <a:solidFill>
                  <a:srgbClr val="F8F8F2"/>
                </a:solidFill>
                <a:effectLst/>
                <a:latin typeface="Consolas" panose="020B0609020204030204" pitchFamily="49" charset="0"/>
              </a:rPr>
              <a:t>(self, strategy): 	</a:t>
            </a:r>
            <a:r>
              <a:rPr kumimoji="0" lang="en-US" altLang="en-US" sz="2400" b="0" i="0" u="none" strike="noStrike" cap="none" normalizeH="0" baseline="0" dirty="0" err="1">
                <a:ln>
                  <a:noFill/>
                </a:ln>
                <a:solidFill>
                  <a:srgbClr val="F8F8F2"/>
                </a:solidFill>
                <a:effectLst/>
                <a:latin typeface="Consolas" panose="020B0609020204030204" pitchFamily="49" charset="0"/>
              </a:rPr>
              <a:t>self._strategy</a:t>
            </a:r>
            <a:r>
              <a:rPr kumimoji="0" lang="en-US" altLang="en-US" sz="2400" b="0" i="0" u="none" strike="noStrike" cap="none" normalizeH="0" baseline="0" dirty="0">
                <a:ln>
                  <a:noFill/>
                </a:ln>
                <a:solidFill>
                  <a:srgbClr val="F8F8F2"/>
                </a:solidFill>
                <a:effectLst/>
                <a:latin typeface="Consolas" panose="020B0609020204030204" pitchFamily="49" charset="0"/>
              </a:rPr>
              <a:t> = strategy </a:t>
            </a:r>
          </a:p>
          <a:p>
            <a:pPr lvl="1" eaLnBrk="0" fontAlgn="base" hangingPunct="0">
              <a:spcBef>
                <a:spcPct val="0"/>
              </a:spcBef>
              <a:spcAft>
                <a:spcPct val="0"/>
              </a:spcAft>
            </a:pPr>
            <a:r>
              <a:rPr kumimoji="0" lang="en-US" altLang="en-US" sz="2400" b="0" i="0" u="none" strike="noStrike" cap="none" normalizeH="0" baseline="0" dirty="0">
                <a:ln>
                  <a:noFill/>
                </a:ln>
                <a:solidFill>
                  <a:srgbClr val="66D9EF"/>
                </a:solidFill>
                <a:effectLst/>
                <a:latin typeface="Consolas" panose="020B0609020204030204" pitchFamily="49" charset="0"/>
              </a:rPr>
              <a:t>def</a:t>
            </a:r>
            <a:r>
              <a:rPr kumimoji="0" lang="en-US" altLang="en-US" sz="2400" b="0" i="0" u="none" strike="noStrike" cap="none" normalizeH="0" baseline="0" dirty="0">
                <a:ln>
                  <a:noFill/>
                </a:ln>
                <a:solidFill>
                  <a:srgbClr val="F8F8F2"/>
                </a:solidFill>
                <a:effectLst/>
                <a:latin typeface="Consolas" panose="020B0609020204030204" pitchFamily="49" charset="0"/>
              </a:rPr>
              <a:t> </a:t>
            </a:r>
            <a:r>
              <a:rPr kumimoji="0" lang="en-US" altLang="en-US" sz="2400" b="0" i="0" u="none" strike="noStrike" cap="none" normalizeH="0" baseline="0" dirty="0" err="1">
                <a:ln>
                  <a:noFill/>
                </a:ln>
                <a:solidFill>
                  <a:srgbClr val="E6DB74"/>
                </a:solidFill>
                <a:effectLst/>
                <a:latin typeface="Consolas" panose="020B0609020204030204" pitchFamily="49" charset="0"/>
              </a:rPr>
              <a:t>context_interface</a:t>
            </a:r>
            <a:r>
              <a:rPr kumimoji="0" lang="en-US" altLang="en-US" sz="2400" b="0" i="0" u="none" strike="noStrike" cap="none" normalizeH="0" baseline="0" dirty="0">
                <a:ln>
                  <a:noFill/>
                </a:ln>
                <a:solidFill>
                  <a:srgbClr val="F8F8F2"/>
                </a:solidFill>
                <a:effectLst/>
                <a:latin typeface="Consolas" panose="020B0609020204030204" pitchFamily="49" charset="0"/>
              </a:rPr>
              <a:t>(self): 	self._</a:t>
            </a:r>
            <a:r>
              <a:rPr kumimoji="0" lang="en-US" altLang="en-US" sz="2400" b="0" i="0" u="none" strike="noStrike" cap="none" normalizeH="0" baseline="0" dirty="0" err="1">
                <a:ln>
                  <a:noFill/>
                </a:ln>
                <a:solidFill>
                  <a:srgbClr val="F8F8F2"/>
                </a:solidFill>
                <a:effectLst/>
                <a:latin typeface="Consolas" panose="020B0609020204030204" pitchFamily="49" charset="0"/>
              </a:rPr>
              <a:t>strategy.algorithm_interface</a:t>
            </a:r>
            <a:r>
              <a:rPr kumimoji="0" lang="en-US" altLang="en-US" sz="2400" b="0" i="0" u="none" strike="noStrike" cap="none" normalizeH="0" baseline="0" dirty="0">
                <a:ln>
                  <a:noFill/>
                </a:ln>
                <a:solidFill>
                  <a:srgbClr val="F8F8F2"/>
                </a:solidFill>
                <a:effectLst/>
                <a:latin typeface="Consolas" panose="020B0609020204030204" pitchFamily="49" charset="0"/>
              </a:rPr>
              <a: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43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998</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Gabriola</vt:lpstr>
      <vt:lpstr>Office Theme</vt:lpstr>
      <vt:lpstr>Design Patterns  Strategy Pattern</vt:lpstr>
      <vt:lpstr>Strategy Pattern</vt:lpstr>
      <vt:lpstr>PowerPoint Presentation</vt:lpstr>
      <vt:lpstr>PowerPoint Presentation</vt:lpstr>
      <vt:lpstr>Problem</vt:lpstr>
      <vt:lpstr>PowerPoint Presentation</vt:lpstr>
      <vt:lpstr>Solution</vt:lpstr>
      <vt:lpstr>PowerPoint Presentation</vt:lpstr>
      <vt:lpstr>PowerPoint Presentation</vt:lpstr>
      <vt:lpstr>PowerPoint Presentation</vt:lpstr>
      <vt:lpstr>PowerPoint Presentation</vt:lpstr>
      <vt:lpstr>Example: An application deciding which discount offer to apply on shopping amount. Product class, serving as context class.</vt:lpstr>
      <vt:lpstr>Concrete strategies</vt:lpstr>
      <vt:lpstr>The Client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b</cp:lastModifiedBy>
  <cp:revision>6</cp:revision>
  <dcterms:created xsi:type="dcterms:W3CDTF">2021-11-05T13:02:07Z</dcterms:created>
  <dcterms:modified xsi:type="dcterms:W3CDTF">2021-11-19T12:10:17Z</dcterms:modified>
</cp:coreProperties>
</file>