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90" r:id="rId6"/>
    <p:sldId id="284" r:id="rId7"/>
    <p:sldId id="280" r:id="rId8"/>
    <p:sldId id="285" r:id="rId9"/>
    <p:sldId id="281" r:id="rId10"/>
    <p:sldId id="282" r:id="rId11"/>
    <p:sldId id="283" r:id="rId12"/>
    <p:sldId id="286" r:id="rId13"/>
    <p:sldId id="287" r:id="rId14"/>
    <p:sldId id="288" r:id="rId15"/>
    <p:sldId id="289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Introduction Resnet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0000BA1-7473-4E00-93E8-25F4AB99A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DF94-6F86-426C-B0D8-DFF10079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 ImageNet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E833-AD71-4483-8AD4-32E579BB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d-ID" dirty="0"/>
              <a:t>Plant network </a:t>
            </a:r>
            <a:r>
              <a:rPr lang="en-US" dirty="0" err="1"/>
              <a:t>pertama-tama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18-layer dan 34-layer</a:t>
            </a:r>
            <a:r>
              <a:rPr lang="id-ID" dirty="0"/>
              <a:t> </a:t>
            </a:r>
            <a:r>
              <a:rPr lang="en-US" dirty="0" err="1"/>
              <a:t>jaring</a:t>
            </a:r>
            <a:r>
              <a:rPr lang="en-US" dirty="0"/>
              <a:t> polos. </a:t>
            </a:r>
            <a:r>
              <a:rPr lang="en-US" dirty="0" err="1"/>
              <a:t>Jaring</a:t>
            </a:r>
            <a:r>
              <a:rPr lang="en-US" dirty="0"/>
              <a:t> polos 34 lapis </a:t>
            </a:r>
            <a:r>
              <a:rPr lang="en-US" dirty="0" err="1"/>
              <a:t>ada</a:t>
            </a:r>
            <a:r>
              <a:rPr lang="en-US" dirty="0"/>
              <a:t> pada. </a:t>
            </a:r>
            <a:r>
              <a:rPr lang="en-US" dirty="0" err="1"/>
              <a:t>Itu</a:t>
            </a:r>
            <a:r>
              <a:rPr lang="id-ID" dirty="0"/>
              <a:t> </a:t>
            </a:r>
            <a:r>
              <a:rPr lang="en-US" dirty="0" err="1"/>
              <a:t>Jaring</a:t>
            </a:r>
            <a:r>
              <a:rPr lang="en-US" dirty="0"/>
              <a:t> polos 18 lapis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.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de tailed</a:t>
            </a:r>
          </a:p>
        </p:txBody>
      </p:sp>
    </p:spTree>
    <p:extLst>
      <p:ext uri="{BB962C8B-B14F-4D97-AF65-F5344CB8AC3E}">
        <p14:creationId xmlns:p14="http://schemas.microsoft.com/office/powerpoint/2010/main" val="133432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FE95-0A61-4642-BA2D-F749EB62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CIFAR-10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6BF1-3364-4BE1-B634-6E7CD1EE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Arsitektur</a:t>
            </a:r>
            <a:r>
              <a:rPr lang="en-ID" dirty="0"/>
              <a:t> polos/</a:t>
            </a:r>
            <a:r>
              <a:rPr lang="en-ID" dirty="0" err="1"/>
              <a:t>sisa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bentu</a:t>
            </a:r>
            <a:r>
              <a:rPr lang="id-ID" dirty="0"/>
              <a:t>k</a:t>
            </a:r>
            <a:r>
              <a:rPr lang="en-ID" dirty="0"/>
              <a:t>. Input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32×32, </a:t>
            </a:r>
            <a:r>
              <a:rPr lang="en-ID" dirty="0" err="1"/>
              <a:t>dengan</a:t>
            </a:r>
            <a:r>
              <a:rPr lang="id-ID" dirty="0"/>
              <a:t> </a:t>
            </a:r>
            <a:r>
              <a:rPr lang="en-ID" dirty="0"/>
              <a:t>rata-rata per-</a:t>
            </a:r>
            <a:r>
              <a:rPr lang="en-ID" dirty="0" err="1"/>
              <a:t>piksel</a:t>
            </a:r>
            <a:r>
              <a:rPr lang="en-ID" dirty="0"/>
              <a:t> </a:t>
            </a:r>
            <a:r>
              <a:rPr lang="en-ID" dirty="0" err="1"/>
              <a:t>dikurangi</a:t>
            </a:r>
            <a:r>
              <a:rPr lang="en-ID" dirty="0"/>
              <a:t>.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konvolusi</a:t>
            </a:r>
            <a:r>
              <a:rPr lang="en-ID" dirty="0"/>
              <a:t> 3×3. </a:t>
            </a:r>
            <a:r>
              <a:rPr lang="en-ID" dirty="0" err="1"/>
              <a:t>Kemudian</a:t>
            </a:r>
            <a:r>
              <a:rPr lang="en-ID" dirty="0"/>
              <a:t> kami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tumpukan</a:t>
            </a:r>
            <a:r>
              <a:rPr lang="en-ID" dirty="0"/>
              <a:t> 6n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konvolusi</a:t>
            </a:r>
            <a:r>
              <a:rPr lang="en-ID" dirty="0"/>
              <a:t> 3×3 pada </a:t>
            </a:r>
            <a:r>
              <a:rPr lang="en-ID" dirty="0" err="1"/>
              <a:t>peta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masing-masing </a:t>
            </a:r>
            <a:r>
              <a:rPr lang="id-ID" dirty="0"/>
              <a:t> </a:t>
            </a:r>
            <a:r>
              <a:rPr lang="en-ID" dirty="0" err="1"/>
              <a:t>dengan</a:t>
            </a:r>
            <a:r>
              <a:rPr lang="en-ID" dirty="0"/>
              <a:t> 2n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peta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. Angka-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id-ID" dirty="0"/>
              <a:t> </a:t>
            </a:r>
            <a:r>
              <a:rPr lang="en-ID" dirty="0"/>
              <a:t>filter masing-masing. Subsampling per </a:t>
            </a:r>
            <a:r>
              <a:rPr lang="en-ID" dirty="0" err="1"/>
              <a:t>dibentuk</a:t>
            </a:r>
            <a:r>
              <a:rPr lang="en-ID" dirty="0"/>
              <a:t> oleh </a:t>
            </a:r>
            <a:r>
              <a:rPr lang="en-ID" dirty="0" err="1"/>
              <a:t>konvolusi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2.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berakhir</a:t>
            </a:r>
            <a:r>
              <a:rPr lang="id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penyatuan</a:t>
            </a:r>
            <a:r>
              <a:rPr lang="en-ID" dirty="0"/>
              <a:t> rata-rata global,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10 </a:t>
            </a:r>
            <a:r>
              <a:rPr lang="en-ID" dirty="0" err="1"/>
              <a:t>arah</a:t>
            </a:r>
            <a:r>
              <a:rPr lang="id-ID" dirty="0"/>
              <a:t> </a:t>
            </a:r>
            <a:r>
              <a:rPr lang="en-ID" dirty="0" err="1"/>
              <a:t>lapisan</a:t>
            </a:r>
            <a:r>
              <a:rPr lang="en-ID" dirty="0"/>
              <a:t>, dan </a:t>
            </a:r>
            <a:r>
              <a:rPr lang="en-ID" dirty="0" err="1"/>
              <a:t>softmax</a:t>
            </a:r>
            <a:r>
              <a:rPr lang="en-ID" dirty="0"/>
              <a:t>. Ada </a:t>
            </a:r>
            <a:r>
              <a:rPr lang="en-ID" dirty="0" err="1"/>
              <a:t>benar-benar</a:t>
            </a:r>
            <a:r>
              <a:rPr lang="en-ID" dirty="0"/>
              <a:t> 6n+2 </a:t>
            </a:r>
            <a:r>
              <a:rPr lang="en-ID" dirty="0" err="1"/>
              <a:t>berbobot</a:t>
            </a:r>
            <a:r>
              <a:rPr lang="en-ID" dirty="0"/>
              <a:t> </a:t>
            </a:r>
            <a:r>
              <a:rPr lang="en-ID" dirty="0" err="1"/>
              <a:t>bertumpuk</a:t>
            </a:r>
            <a:r>
              <a:rPr lang="id-ID" dirty="0"/>
              <a:t> </a:t>
            </a:r>
            <a:r>
              <a:rPr lang="en-ID" dirty="0" err="1"/>
              <a:t>lapisan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36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9B85-D13D-48B4-BE14-9EB33F74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Detection on PASCAL and MS COCO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8A31-BC23-4044-8B57-4FECF8EE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Deteksi</a:t>
            </a:r>
            <a:r>
              <a:rPr lang="id-ID" dirty="0"/>
              <a:t> </a:t>
            </a:r>
            <a:r>
              <a:rPr lang="en-ID" dirty="0" err="1"/>
              <a:t>implementasi</a:t>
            </a:r>
            <a:r>
              <a:rPr lang="en-ID" dirty="0"/>
              <a:t> (</a:t>
            </a:r>
            <a:r>
              <a:rPr lang="en-ID" dirty="0" err="1"/>
              <a:t>lihat</a:t>
            </a:r>
            <a:r>
              <a:rPr lang="en-ID" dirty="0"/>
              <a:t> </a:t>
            </a:r>
            <a:r>
              <a:rPr lang="en-ID" dirty="0" err="1"/>
              <a:t>lampiran</a:t>
            </a:r>
            <a:r>
              <a:rPr lang="en-ID" dirty="0"/>
              <a:t>)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model </a:t>
            </a:r>
            <a:r>
              <a:rPr lang="en-ID" dirty="0" err="1"/>
              <a:t>adalah</a:t>
            </a:r>
            <a:r>
              <a:rPr lang="id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dikaitkan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  <a:r>
              <a:rPr lang="id-ID" dirty="0"/>
              <a:t> </a:t>
            </a:r>
            <a:r>
              <a:rPr lang="en-ID" dirty="0"/>
              <a:t>Yang paling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, pada </a:t>
            </a:r>
            <a:r>
              <a:rPr lang="en-ID" dirty="0" err="1"/>
              <a:t>kumpulan</a:t>
            </a:r>
            <a:r>
              <a:rPr lang="en-ID" dirty="0"/>
              <a:t> data COCO yang </a:t>
            </a:r>
            <a:r>
              <a:rPr lang="en-ID" dirty="0" err="1"/>
              <a:t>menantang</a:t>
            </a:r>
            <a:r>
              <a:rPr lang="en-ID" dirty="0"/>
              <a:t>, kami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6,0%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COCO (</a:t>
            </a:r>
            <a:r>
              <a:rPr lang="en-ID" dirty="0" err="1"/>
              <a:t>mAP</a:t>
            </a:r>
            <a:r>
              <a:rPr lang="en-ID" dirty="0"/>
              <a:t>@[.5,</a:t>
            </a:r>
            <a:r>
              <a:rPr lang="id-ID" dirty="0"/>
              <a:t> </a:t>
            </a:r>
            <a:r>
              <a:rPr lang="en-ID" dirty="0"/>
              <a:t>0,95]),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28%.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id-ID" dirty="0"/>
              <a:t> </a:t>
            </a:r>
            <a:r>
              <a:rPr lang="en-ID" dirty="0" err="1"/>
              <a:t>semata-mata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yang </a:t>
            </a:r>
            <a:r>
              <a:rPr lang="en-ID" dirty="0" err="1"/>
              <a:t>dipelajari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42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4B4F-9327-4BC8-B4A7-9EFC57EF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. Object Detection 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622F-ECF7-4083-BF43-9029693F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D" dirty="0" err="1"/>
              <a:t>Modelnya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id-ID" dirty="0"/>
              <a:t> </a:t>
            </a:r>
            <a:r>
              <a:rPr lang="en-ID" dirty="0" err="1"/>
              <a:t>diinisialisasi</a:t>
            </a:r>
            <a:r>
              <a:rPr lang="en-ID" dirty="0"/>
              <a:t> oleh model </a:t>
            </a:r>
            <a:r>
              <a:rPr lang="en-ID" dirty="0" err="1"/>
              <a:t>klasifikasi</a:t>
            </a:r>
            <a:r>
              <a:rPr lang="en-ID" dirty="0"/>
              <a:t> ImageNet, dan </a:t>
            </a:r>
            <a:r>
              <a:rPr lang="en-ID" dirty="0" err="1"/>
              <a:t>kemudian</a:t>
            </a:r>
            <a:r>
              <a:rPr lang="id-ID" dirty="0"/>
              <a:t> </a:t>
            </a:r>
            <a:r>
              <a:rPr lang="en-ID" dirty="0"/>
              <a:t>fine-tuned pada data </a:t>
            </a:r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 </a:t>
            </a:r>
            <a:r>
              <a:rPr lang="en-ID" dirty="0" err="1"/>
              <a:t>bereksperimen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ResNet-50/101 pada </a:t>
            </a:r>
            <a:r>
              <a:rPr lang="en-ID" dirty="0" err="1"/>
              <a:t>saat</a:t>
            </a:r>
            <a:r>
              <a:rPr lang="en-ID" dirty="0"/>
              <a:t> ILSVRC &amp;</a:t>
            </a:r>
            <a:r>
              <a:rPr lang="id-ID" dirty="0"/>
              <a:t> </a:t>
            </a:r>
            <a:r>
              <a:rPr lang="en-ID" dirty="0" err="1"/>
              <a:t>Kompetisi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 COCO 2015.</a:t>
            </a:r>
          </a:p>
        </p:txBody>
      </p:sp>
    </p:spTree>
    <p:extLst>
      <p:ext uri="{BB962C8B-B14F-4D97-AF65-F5344CB8AC3E}">
        <p14:creationId xmlns:p14="http://schemas.microsoft.com/office/powerpoint/2010/main" val="214528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CC34-9D25-4A1E-84FB-7130913D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Object Detection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6C4B-38BC-4EAF-8148-48A2EFE1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Penyempurnaan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. </a:t>
            </a:r>
            <a:r>
              <a:rPr lang="en-ID" dirty="0" err="1"/>
              <a:t>Penyempurnaan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kami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lokalisasi</a:t>
            </a:r>
            <a:r>
              <a:rPr lang="en-ID" dirty="0"/>
              <a:t> </a:t>
            </a:r>
            <a:r>
              <a:rPr lang="en-ID" dirty="0" err="1"/>
              <a:t>eratif</a:t>
            </a:r>
            <a:r>
              <a:rPr lang="en-ID" dirty="0"/>
              <a:t> di . Di Faster R-CNN,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id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</a:t>
            </a:r>
            <a:r>
              <a:rPr lang="en-ID" dirty="0" err="1"/>
              <a:t>proposalnya</a:t>
            </a:r>
            <a:r>
              <a:rPr lang="en-ID" dirty="0"/>
              <a:t>. Jadi</a:t>
            </a:r>
            <a:r>
              <a:rPr lang="id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inferensi</a:t>
            </a:r>
            <a:r>
              <a:rPr lang="en-ID" dirty="0"/>
              <a:t>, kami </a:t>
            </a:r>
            <a:r>
              <a:rPr lang="en-ID" dirty="0" err="1"/>
              <a:t>mengumpulkan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diregresi</a:t>
            </a:r>
            <a:r>
              <a:rPr lang="id-ID" dirty="0"/>
              <a:t> </a:t>
            </a:r>
            <a:r>
              <a:rPr lang="en-ID" dirty="0"/>
              <a:t>dan </a:t>
            </a:r>
            <a:r>
              <a:rPr lang="en-ID" dirty="0" err="1"/>
              <a:t>dapatkan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dan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id-ID" dirty="0"/>
              <a:t> </a:t>
            </a:r>
            <a:r>
              <a:rPr lang="en-ID"/>
              <a:t>kotak</a:t>
            </a:r>
            <a:r>
              <a:rPr lang="en-ID" dirty="0"/>
              <a:t>. Kami </a:t>
            </a:r>
            <a:r>
              <a:rPr lang="en-ID" dirty="0" err="1"/>
              <a:t>menggabungkan</a:t>
            </a:r>
            <a:r>
              <a:rPr lang="en-ID" dirty="0"/>
              <a:t> 300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300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asli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6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0CA6-C8CB-4C1F-8E59-EF032F61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Nama kelompok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ED3A-BB0C-4E78-8089-7031BA6D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Satya yuda purnama (1103184137)</a:t>
            </a:r>
          </a:p>
          <a:p>
            <a:r>
              <a:rPr lang="id-ID" dirty="0"/>
              <a:t>Taqiy Dzaki Muzhaffar (113184110)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379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AE2-5015-4DFA-8DB8-E4BF6BC5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40000"/>
            <a:ext cx="10353762" cy="1257300"/>
          </a:xfrm>
        </p:spPr>
        <p:txBody>
          <a:bodyPr/>
          <a:lstStyle/>
          <a:p>
            <a:r>
              <a:rPr lang="en-ID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218993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DE5-B186-4A18-8FDC-C59B842C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Residual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9790-1B76-4861-973E-87DFBFFF7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62915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D" dirty="0"/>
              <a:t>VLAD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yang </a:t>
            </a:r>
            <a:r>
              <a:rPr lang="en-ID" dirty="0" err="1"/>
              <a:t>dikodekan</a:t>
            </a:r>
            <a:r>
              <a:rPr lang="en-ID" dirty="0"/>
              <a:t> oleh </a:t>
            </a:r>
            <a:r>
              <a:rPr lang="en-ID" dirty="0" err="1"/>
              <a:t>vektor</a:t>
            </a:r>
            <a:r>
              <a:rPr lang="en-ID" dirty="0"/>
              <a:t> residual</a:t>
            </a:r>
            <a:r>
              <a:rPr lang="id-ID" dirty="0"/>
              <a:t> </a:t>
            </a:r>
            <a:r>
              <a:rPr lang="en-ID" dirty="0" err="1"/>
              <a:t>sehubungan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kamus</a:t>
            </a:r>
            <a:r>
              <a:rPr lang="en-ID" dirty="0"/>
              <a:t>, dan Fisher Vector [30]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id-ID" dirty="0"/>
              <a:t> </a:t>
            </a:r>
            <a:r>
              <a:rPr lang="en-ID" dirty="0" err="1"/>
              <a:t>dirumuskan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probabilistik</a:t>
            </a:r>
            <a:r>
              <a:rPr lang="en-ID" dirty="0"/>
              <a:t> [18] </a:t>
            </a:r>
            <a:r>
              <a:rPr lang="en-ID" dirty="0" err="1"/>
              <a:t>dari</a:t>
            </a:r>
            <a:r>
              <a:rPr lang="en-ID" dirty="0"/>
              <a:t> VLAD. </a:t>
            </a:r>
            <a:r>
              <a:rPr lang="en-ID" dirty="0" err="1"/>
              <a:t>Keduanya</a:t>
            </a:r>
            <a:r>
              <a:rPr lang="id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dangkal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dan </a:t>
            </a:r>
            <a:r>
              <a:rPr lang="en-ID" dirty="0" err="1"/>
              <a:t>klasifikasi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kuantisasi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,</a:t>
            </a:r>
            <a:r>
              <a:rPr lang="id-ID" dirty="0"/>
              <a:t> </a:t>
            </a:r>
            <a:r>
              <a:rPr lang="en-ID" dirty="0" err="1"/>
              <a:t>pengkodean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residu</a:t>
            </a:r>
            <a:r>
              <a:rPr lang="en-ID" dirty="0"/>
              <a:t> </a:t>
            </a:r>
            <a:r>
              <a:rPr lang="en-ID" dirty="0" err="1"/>
              <a:t>terbukti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pengkodean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asli</a:t>
            </a:r>
            <a:r>
              <a:rPr lang="en-ID" dirty="0"/>
              <a:t>.</a:t>
            </a:r>
            <a:endParaRPr lang="id-ID" dirty="0"/>
          </a:p>
          <a:p>
            <a:pPr marL="36900" indent="0">
              <a:buNone/>
            </a:pPr>
            <a:r>
              <a:rPr lang="en-ID" dirty="0" err="1"/>
              <a:t>Praktik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melatih</a:t>
            </a:r>
            <a:r>
              <a:rPr lang="en-ID" dirty="0"/>
              <a:t> perceptron multi-layer</a:t>
            </a:r>
            <a:r>
              <a:rPr lang="id-ID" dirty="0"/>
              <a:t> </a:t>
            </a:r>
            <a:r>
              <a:rPr lang="en-ID" dirty="0"/>
              <a:t>(MLP)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linier yang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id-ID" dirty="0"/>
              <a:t>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keluaran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id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perantara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pengklasifikasi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id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gradien</a:t>
            </a:r>
            <a:r>
              <a:rPr lang="en-ID" dirty="0"/>
              <a:t> </a:t>
            </a:r>
            <a:r>
              <a:rPr lang="en-ID" dirty="0" err="1"/>
              <a:t>menghilang</a:t>
            </a:r>
            <a:r>
              <a:rPr lang="en-ID" dirty="0"/>
              <a:t>/</a:t>
            </a:r>
            <a:r>
              <a:rPr lang="en-ID" dirty="0" err="1"/>
              <a:t>meledak</a:t>
            </a:r>
            <a:r>
              <a:rPr lang="en-ID" dirty="0"/>
              <a:t>. </a:t>
            </a:r>
            <a:r>
              <a:rPr lang="en-ID" dirty="0" err="1"/>
              <a:t>Kertas</a:t>
            </a:r>
            <a:r>
              <a:rPr lang="en-ID" dirty="0"/>
              <a:t> – </a:t>
            </a:r>
            <a:r>
              <a:rPr lang="en-ID" dirty="0" err="1"/>
              <a:t>kerta</a:t>
            </a:r>
            <a:r>
              <a:rPr lang="en-ID" dirty="0"/>
              <a:t> </a:t>
            </a:r>
            <a:r>
              <a:rPr lang="en-ID" dirty="0" err="1"/>
              <a:t>mengusulkan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id-ID" dirty="0"/>
              <a:t> </a:t>
            </a:r>
            <a:r>
              <a:rPr lang="en-ID" dirty="0" err="1"/>
              <a:t>memusatkan</a:t>
            </a:r>
            <a:r>
              <a:rPr lang="en-ID" dirty="0"/>
              <a:t> </a:t>
            </a:r>
            <a:r>
              <a:rPr lang="en-ID" dirty="0" err="1"/>
              <a:t>respons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, </a:t>
            </a:r>
            <a:r>
              <a:rPr lang="en-ID" dirty="0" err="1"/>
              <a:t>gradien</a:t>
            </a:r>
            <a:r>
              <a:rPr lang="en-ID" dirty="0"/>
              <a:t>, dan </a:t>
            </a:r>
            <a:r>
              <a:rPr lang="en-ID" dirty="0" err="1"/>
              <a:t>kesalahan</a:t>
            </a:r>
            <a:r>
              <a:rPr lang="en-ID" dirty="0"/>
              <a:t> yang </a:t>
            </a:r>
            <a:r>
              <a:rPr lang="en-ID" dirty="0" err="1"/>
              <a:t>disebarkan</a:t>
            </a:r>
            <a:r>
              <a:rPr lang="en-ID" dirty="0"/>
              <a:t>, </a:t>
            </a:r>
            <a:r>
              <a:rPr lang="en-ID" dirty="0" err="1"/>
              <a:t>diimplementasikan</a:t>
            </a:r>
            <a:r>
              <a:rPr lang="en-ID" dirty="0"/>
              <a:t> oleh</a:t>
            </a:r>
          </a:p>
          <a:p>
            <a:pPr marL="36900" indent="0">
              <a:buNone/>
            </a:pP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jalan</a:t>
            </a:r>
            <a:r>
              <a:rPr lang="en-ID" dirty="0"/>
              <a:t> </a:t>
            </a:r>
            <a:r>
              <a:rPr lang="en-ID" dirty="0" err="1"/>
              <a:t>pintas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4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1052-DF29-4697-9DC4-C29F2A24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55" y="2631440"/>
            <a:ext cx="10353762" cy="1257300"/>
          </a:xfrm>
        </p:spPr>
        <p:txBody>
          <a:bodyPr/>
          <a:lstStyle/>
          <a:p>
            <a:r>
              <a:rPr lang="en-ID" dirty="0"/>
              <a:t>Deep Residual Learning</a:t>
            </a:r>
          </a:p>
        </p:txBody>
      </p:sp>
    </p:spTree>
    <p:extLst>
      <p:ext uri="{BB962C8B-B14F-4D97-AF65-F5344CB8AC3E}">
        <p14:creationId xmlns:p14="http://schemas.microsoft.com/office/powerpoint/2010/main" val="279876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37F5-CECB-40BE-A1BE-2469BBB1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Residual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59D3-E466-43A1-807D-7606A242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pertimbangkan</a:t>
            </a:r>
            <a:r>
              <a:rPr lang="en-ID" dirty="0"/>
              <a:t> H(x)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pemetaan</a:t>
            </a:r>
            <a:r>
              <a:rPr lang="en-ID" dirty="0"/>
              <a:t> yang </a:t>
            </a:r>
            <a:r>
              <a:rPr lang="en-ID" dirty="0" err="1"/>
              <a:t>mendasari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id-ID" dirty="0"/>
              <a:t> </a:t>
            </a:r>
            <a:r>
              <a:rPr lang="en-ID" dirty="0" err="1"/>
              <a:t>muat</a:t>
            </a:r>
            <a:r>
              <a:rPr lang="en-ID" dirty="0"/>
              <a:t> oleh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yang </a:t>
            </a:r>
            <a:r>
              <a:rPr lang="en-ID" dirty="0" err="1"/>
              <a:t>ditumpuk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jaring</a:t>
            </a:r>
            <a:r>
              <a:rPr lang="en-ID" dirty="0"/>
              <a:t>),</a:t>
            </a:r>
            <a:r>
              <a:rPr lang="id-ID" dirty="0"/>
              <a:t> </a:t>
            </a:r>
            <a:r>
              <a:rPr lang="en-ID" dirty="0" err="1"/>
              <a:t>dengan</a:t>
            </a:r>
            <a:r>
              <a:rPr lang="en-ID" dirty="0"/>
              <a:t> x </a:t>
            </a:r>
            <a:r>
              <a:rPr lang="en-ID" dirty="0" err="1"/>
              <a:t>menunjukkan</a:t>
            </a:r>
            <a:r>
              <a:rPr lang="en-ID" dirty="0"/>
              <a:t> input </a:t>
            </a:r>
            <a:r>
              <a:rPr lang="en-ID" dirty="0" err="1"/>
              <a:t>ke</a:t>
            </a:r>
            <a:r>
              <a:rPr lang="en-ID" dirty="0"/>
              <a:t> yang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Jika </a:t>
            </a:r>
            <a:r>
              <a:rPr lang="en-ID" dirty="0" err="1"/>
              <a:t>satu</a:t>
            </a:r>
            <a:r>
              <a:rPr lang="id-ID" dirty="0"/>
              <a:t> </a:t>
            </a:r>
            <a:r>
              <a:rPr lang="en-ID" dirty="0" err="1"/>
              <a:t>berhipotesis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nonlinier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asimtotik</a:t>
            </a:r>
            <a:r>
              <a:rPr lang="en-ID" dirty="0"/>
              <a:t> </a:t>
            </a:r>
            <a:r>
              <a:rPr lang="en-ID" dirty="0" err="1"/>
              <a:t>mendekati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rumit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berhipotesis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asimtotik</a:t>
            </a:r>
            <a:r>
              <a:rPr lang="en-ID" dirty="0"/>
              <a:t> </a:t>
            </a:r>
            <a:r>
              <a:rPr lang="en-ID" dirty="0" err="1"/>
              <a:t>mendekati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residual, </a:t>
            </a:r>
            <a:r>
              <a:rPr lang="en-ID" dirty="0" err="1"/>
              <a:t>yaitu</a:t>
            </a:r>
            <a:r>
              <a:rPr lang="en-ID" dirty="0"/>
              <a:t>, H(x) x (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id-ID" dirty="0"/>
              <a:t> </a:t>
            </a:r>
            <a:r>
              <a:rPr lang="en-ID" dirty="0"/>
              <a:t>input dan output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).</a:t>
            </a:r>
            <a:r>
              <a:rPr lang="id-ID" dirty="0"/>
              <a:t> Jadi daripada mengharapkan lapisan bertumpuk mendekati H(x), kami secara eksplisit biarkan lapisan ini mendekati fungsi residual F(x) := H(x) x.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067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327-BA25-4A59-B08A-A2CF482C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Identity Mapping by Shortcuts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270E-BE70-4D84-A5B3-42131BDF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D" dirty="0"/>
              <a:t>Kami </a:t>
            </a:r>
            <a:r>
              <a:rPr lang="en-ID" dirty="0" err="1"/>
              <a:t>mengadopsi</a:t>
            </a:r>
            <a:r>
              <a:rPr lang="en-ID" dirty="0"/>
              <a:t> </a:t>
            </a:r>
            <a:r>
              <a:rPr lang="en-ID" dirty="0" err="1"/>
              <a:t>pembelajaran</a:t>
            </a:r>
            <a:r>
              <a:rPr lang="en-ID" dirty="0"/>
              <a:t> residual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yang </a:t>
            </a:r>
            <a:r>
              <a:rPr lang="en-ID" dirty="0" err="1"/>
              <a:t>ditumpuk</a:t>
            </a:r>
            <a:r>
              <a:rPr lang="en-ID" dirty="0"/>
              <a:t>.</a:t>
            </a:r>
          </a:p>
          <a:p>
            <a:pPr marL="36900" indent="0">
              <a:buNone/>
            </a:pP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bangunan</a:t>
            </a:r>
            <a:r>
              <a:rPr lang="en-ID" dirty="0"/>
              <a:t>. </a:t>
            </a:r>
            <a:r>
              <a:rPr lang="en-ID" dirty="0" err="1"/>
              <a:t>Secara</a:t>
            </a:r>
            <a:r>
              <a:rPr lang="en-ID" dirty="0"/>
              <a:t> formal,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makalah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id-ID" dirty="0"/>
              <a:t> </a:t>
            </a:r>
            <a:r>
              <a:rPr lang="en-ID" dirty="0"/>
              <a:t>kami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bangunan</a:t>
            </a:r>
            <a:r>
              <a:rPr lang="en-ID" dirty="0"/>
              <a:t> yang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:</a:t>
            </a:r>
            <a:endParaRPr lang="id-ID" dirty="0"/>
          </a:p>
          <a:p>
            <a:pPr marL="36900" indent="0">
              <a:buNone/>
            </a:pPr>
            <a:r>
              <a:rPr lang="es-ES" dirty="0"/>
              <a:t>y = F(x, {</a:t>
            </a:r>
            <a:r>
              <a:rPr lang="es-ES" dirty="0" err="1"/>
              <a:t>Wi</a:t>
            </a:r>
            <a:r>
              <a:rPr lang="es-ES" dirty="0"/>
              <a:t>}) + x.</a:t>
            </a:r>
            <a:endParaRPr lang="id-ID" dirty="0"/>
          </a:p>
          <a:p>
            <a:pPr marL="36900" indent="0">
              <a:buNone/>
            </a:pPr>
            <a:r>
              <a:rPr lang="en-ID" dirty="0"/>
              <a:t>Di </a:t>
            </a:r>
            <a:r>
              <a:rPr lang="en-ID" dirty="0" err="1"/>
              <a:t>sini</a:t>
            </a:r>
            <a:r>
              <a:rPr lang="en-ID" dirty="0"/>
              <a:t> x dan 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input dan output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yang </a:t>
            </a:r>
            <a:r>
              <a:rPr lang="en-ID" dirty="0" err="1"/>
              <a:t>dipertimbangkan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F(x, {Wi}) </a:t>
            </a:r>
            <a:r>
              <a:rPr lang="en-ID" dirty="0" err="1"/>
              <a:t>mewakili</a:t>
            </a:r>
            <a:r>
              <a:rPr lang="id-ID" dirty="0"/>
              <a:t> </a:t>
            </a:r>
            <a:r>
              <a:rPr lang="en-ID" dirty="0" err="1"/>
              <a:t>pemetaan</a:t>
            </a:r>
            <a:r>
              <a:rPr lang="en-ID" dirty="0"/>
              <a:t> </a:t>
            </a:r>
            <a:r>
              <a:rPr lang="en-ID" dirty="0" err="1"/>
              <a:t>sisa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43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2166-FC7C-4684-9CF7-F59E5DA0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Network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7C58-C07C-405C-BB35-A85E030E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D" dirty="0"/>
              <a:t>Garis </a:t>
            </a:r>
            <a:r>
              <a:rPr lang="en-ID" dirty="0" err="1"/>
              <a:t>dasar</a:t>
            </a:r>
            <a:r>
              <a:rPr lang="en-ID" dirty="0"/>
              <a:t> polos </a:t>
            </a:r>
            <a:r>
              <a:rPr lang="en-ID" dirty="0" err="1"/>
              <a:t>kam</a:t>
            </a:r>
            <a:r>
              <a:rPr lang="id-ID" dirty="0"/>
              <a:t> </a:t>
            </a:r>
            <a:r>
              <a:rPr lang="en-ID" dirty="0" err="1"/>
              <a:t>adalah</a:t>
            </a:r>
            <a:r>
              <a:rPr lang="id-ID" dirty="0"/>
              <a:t>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terinspirasi</a:t>
            </a:r>
            <a:r>
              <a:rPr lang="en-ID" dirty="0"/>
              <a:t> oleh </a:t>
            </a:r>
            <a:r>
              <a:rPr lang="en-ID" dirty="0" err="1"/>
              <a:t>filosofi</a:t>
            </a:r>
            <a:r>
              <a:rPr lang="en-ID" dirty="0"/>
              <a:t> </a:t>
            </a:r>
            <a:r>
              <a:rPr lang="en-ID" dirty="0" err="1"/>
              <a:t>jaring</a:t>
            </a:r>
            <a:r>
              <a:rPr lang="en-ID" dirty="0"/>
              <a:t> VGG.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konvolusi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filter 3 × 3 dan</a:t>
            </a:r>
            <a:r>
              <a:rPr lang="id-ID" dirty="0"/>
              <a:t> </a:t>
            </a:r>
            <a:r>
              <a:rPr lang="en-ID" dirty="0" err="1"/>
              <a:t>ikuti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: (</a:t>
            </a:r>
            <a:r>
              <a:rPr lang="en-ID" dirty="0" err="1"/>
              <a:t>i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keluaran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id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peta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,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filter yang </a:t>
            </a:r>
            <a:r>
              <a:rPr lang="en-ID" dirty="0" err="1"/>
              <a:t>sama</a:t>
            </a:r>
            <a:r>
              <a:rPr lang="en-ID" dirty="0"/>
              <a:t>; dan (ii)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peta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dibelah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filter </a:t>
            </a:r>
            <a:r>
              <a:rPr lang="en-ID" dirty="0" err="1"/>
              <a:t>digandakan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per </a:t>
            </a:r>
            <a:r>
              <a:rPr lang="en-ID" dirty="0" err="1"/>
              <a:t>lapisan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880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96ED-7123-4CD7-A091-FC1CF3A5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90800"/>
            <a:ext cx="10353762" cy="1257300"/>
          </a:xfrm>
        </p:spPr>
        <p:txBody>
          <a:bodyPr/>
          <a:lstStyle/>
          <a:p>
            <a:r>
              <a:rPr lang="en-ID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77269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{FE04200E-7616-4699-9CE2-CFC7CEC730D6}tf55705232_win32</Template>
  <TotalTime>177</TotalTime>
  <Words>696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Goudy Old Style</vt:lpstr>
      <vt:lpstr>Wingdings 2</vt:lpstr>
      <vt:lpstr>SlateVTI</vt:lpstr>
      <vt:lpstr>Introduction Resnet</vt:lpstr>
      <vt:lpstr>Nama kelompok </vt:lpstr>
      <vt:lpstr>Related Work</vt:lpstr>
      <vt:lpstr>Residual Representations</vt:lpstr>
      <vt:lpstr>Deep Residual Learning</vt:lpstr>
      <vt:lpstr>Residual Learning</vt:lpstr>
      <vt:lpstr>Identity Mapping by Shortcuts</vt:lpstr>
      <vt:lpstr>Network Architectures</vt:lpstr>
      <vt:lpstr>Experiments</vt:lpstr>
      <vt:lpstr> ImageNet Classification</vt:lpstr>
      <vt:lpstr>CIFAR-10 and Analysis</vt:lpstr>
      <vt:lpstr>Object Detection on PASCAL and MS COCO</vt:lpstr>
      <vt:lpstr>. Object Detection Baselines</vt:lpstr>
      <vt:lpstr>Object Detection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Resnet</dc:title>
  <dc:creator>Satya Yudha</dc:creator>
  <cp:lastModifiedBy>Satya Yudha</cp:lastModifiedBy>
  <cp:revision>3</cp:revision>
  <dcterms:created xsi:type="dcterms:W3CDTF">2022-07-08T12:49:23Z</dcterms:created>
  <dcterms:modified xsi:type="dcterms:W3CDTF">2022-07-08T15:46:59Z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