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7" r:id="rId3"/>
    <p:sldId id="278" r:id="rId4"/>
    <p:sldId id="279" r:id="rId5"/>
    <p:sldId id="292" r:id="rId6"/>
    <p:sldId id="281" r:id="rId7"/>
    <p:sldId id="282" r:id="rId8"/>
    <p:sldId id="295" r:id="rId9"/>
    <p:sldId id="301" r:id="rId10"/>
    <p:sldId id="284" r:id="rId11"/>
    <p:sldId id="285" r:id="rId12"/>
    <p:sldId id="283" r:id="rId13"/>
    <p:sldId id="287" r:id="rId14"/>
    <p:sldId id="288" r:id="rId15"/>
    <p:sldId id="289" r:id="rId16"/>
    <p:sldId id="290" r:id="rId17"/>
    <p:sldId id="302" r:id="rId18"/>
    <p:sldId id="291" r:id="rId19"/>
    <p:sldId id="286" r:id="rId20"/>
    <p:sldId id="293" r:id="rId21"/>
    <p:sldId id="294" r:id="rId22"/>
    <p:sldId id="280" r:id="rId23"/>
    <p:sldId id="296" r:id="rId24"/>
    <p:sldId id="297" r:id="rId25"/>
    <p:sldId id="298" r:id="rId26"/>
    <p:sldId id="303" r:id="rId27"/>
    <p:sldId id="299" r:id="rId28"/>
    <p:sldId id="300" r:id="rId29"/>
  </p:sldIdLst>
  <p:sldSz cx="6858000" cy="9144000" type="screen4x3"/>
  <p:notesSz cx="6858000" cy="9296400"/>
  <p:defaultTextStyle>
    <a:defPPr>
      <a:defRPr lang="es-MX"/>
    </a:defPPr>
    <a:lvl1pPr marL="0" algn="l" defTabSz="9143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9143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7" algn="l" defTabSz="9143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21" algn="l" defTabSz="9143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94" algn="l" defTabSz="9143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67" algn="l" defTabSz="9143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41" algn="l" defTabSz="9143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14" algn="l" defTabSz="9143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88" algn="l" defTabSz="9143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9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PAEP" initials="UPAEP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8A86"/>
    <a:srgbClr val="868686"/>
    <a:srgbClr val="003399"/>
    <a:srgbClr val="008000"/>
    <a:srgbClr val="006666"/>
    <a:srgbClr val="0025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58" autoAdjust="0"/>
    <p:restoredTop sz="94628"/>
  </p:normalViewPr>
  <p:slideViewPr>
    <p:cSldViewPr>
      <p:cViewPr varScale="1">
        <p:scale>
          <a:sx n="85" d="100"/>
          <a:sy n="85" d="100"/>
        </p:scale>
        <p:origin x="3258" y="138"/>
      </p:cViewPr>
      <p:guideLst>
        <p:guide orient="horz" pos="2880"/>
        <p:guide pos="21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9C217C80-4C5A-44B0-8E98-48BE2B3956A9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A0159F13-5DBF-4590-B42C-ABB7BED0CE5C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45E8670E-210C-4AA1-AE69-B0B60859891E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69A85955-3B40-45F6-BEE9-38FF331501D1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0305748F-A0C0-4D66-A0CE-E3609419CF75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32DB69D3-7C88-4A20-A7BA-13F1C3EB6949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0B2E4C85-0B1F-4356-B8A1-3FBF7C428B8E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0B2E4C85-0B1F-4356-B8A1-3FBF7C428B8E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3F5663B2-BF5C-4FEB-8358-E65A24E0C5A3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02FE83F0-9F89-4F2A-B4AE-90D129EEB4D5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357E2586-336F-4C4C-AC44-4013B1384BF5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6D481762-0AEB-48B6-8288-B271075D2578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3E9B0CEF-C50A-471D-803D-1F881C0A08F4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5E8AF63C-45F0-41EE-AF30-1D7FBFDFF2EB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9CA8281A-691A-44B9-835A-ADDB5974139C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CED0C2F6-1BF6-436C-BA24-8924D54A7AD3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32DB69D3-7C88-4A20-A7BA-13F1C3EB6949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0B2E4C85-0B1F-4356-B8A1-3FBF7C428B8E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0B2E4C85-0B1F-4356-B8A1-3FBF7C428B8E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3F5663B2-BF5C-4FEB-8358-E65A24E0C5A3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72DC2910-227B-415E-8E70-9E4B81F3AA90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7342C47B-194A-4AD2-B457-AF52D5B34434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1F78B992-A7EE-4730-9AD8-8AC1D723DC7C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35518AA5-B0DE-4CE9-94E3-4C9B43D09DB7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A7333FDA-DEC0-4B4F-A354-30B3CFBB79C7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6D9596BA-33D7-4420-AA27-DF22AE14E134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6D9596BA-33D7-4420-AA27-DF22AE14E134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2840570"/>
            <a:ext cx="5829300" cy="196003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22/02/2024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1975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22/02/2024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340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972050" y="366188"/>
            <a:ext cx="1543050" cy="780203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0" y="366188"/>
            <a:ext cx="4514850" cy="780203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22/02/2024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1444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22/02/2024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441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70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21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4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2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6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4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22/02/2024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3746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0" y="2133604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86150" y="2133604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22/02/2024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8792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2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4" indent="0">
              <a:buNone/>
              <a:defRPr sz="2000" b="1"/>
            </a:lvl2pPr>
            <a:lvl3pPr marL="914347" indent="0">
              <a:buNone/>
              <a:defRPr sz="1800" b="1"/>
            </a:lvl3pPr>
            <a:lvl4pPr marL="1371521" indent="0">
              <a:buNone/>
              <a:defRPr sz="1600" b="1"/>
            </a:lvl4pPr>
            <a:lvl5pPr marL="1828694" indent="0">
              <a:buNone/>
              <a:defRPr sz="1600" b="1"/>
            </a:lvl5pPr>
            <a:lvl6pPr marL="2285867" indent="0">
              <a:buNone/>
              <a:defRPr sz="1600" b="1"/>
            </a:lvl6pPr>
            <a:lvl7pPr marL="2743041" indent="0">
              <a:buNone/>
              <a:defRPr sz="1600" b="1"/>
            </a:lvl7pPr>
            <a:lvl8pPr marL="3200214" indent="0">
              <a:buNone/>
              <a:defRPr sz="1600" b="1"/>
            </a:lvl8pPr>
            <a:lvl9pPr marL="3657388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2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71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4" indent="0">
              <a:buNone/>
              <a:defRPr sz="2000" b="1"/>
            </a:lvl2pPr>
            <a:lvl3pPr marL="914347" indent="0">
              <a:buNone/>
              <a:defRPr sz="1800" b="1"/>
            </a:lvl3pPr>
            <a:lvl4pPr marL="1371521" indent="0">
              <a:buNone/>
              <a:defRPr sz="1600" b="1"/>
            </a:lvl4pPr>
            <a:lvl5pPr marL="1828694" indent="0">
              <a:buNone/>
              <a:defRPr sz="1600" b="1"/>
            </a:lvl5pPr>
            <a:lvl6pPr marL="2285867" indent="0">
              <a:buNone/>
              <a:defRPr sz="1600" b="1"/>
            </a:lvl6pPr>
            <a:lvl7pPr marL="2743041" indent="0">
              <a:buNone/>
              <a:defRPr sz="1600" b="1"/>
            </a:lvl7pPr>
            <a:lvl8pPr marL="3200214" indent="0">
              <a:buNone/>
              <a:defRPr sz="1600" b="1"/>
            </a:lvl8pPr>
            <a:lvl9pPr marL="3657388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71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22/02/2024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5035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22/02/2024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210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22/02/2024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038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2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8" y="364070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2" y="1913469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174" indent="0">
              <a:buNone/>
              <a:defRPr sz="1200"/>
            </a:lvl2pPr>
            <a:lvl3pPr marL="914347" indent="0">
              <a:buNone/>
              <a:defRPr sz="1000"/>
            </a:lvl3pPr>
            <a:lvl4pPr marL="1371521" indent="0">
              <a:buNone/>
              <a:defRPr sz="900"/>
            </a:lvl4pPr>
            <a:lvl5pPr marL="1828694" indent="0">
              <a:buNone/>
              <a:defRPr sz="900"/>
            </a:lvl5pPr>
            <a:lvl6pPr marL="2285867" indent="0">
              <a:buNone/>
              <a:defRPr sz="900"/>
            </a:lvl6pPr>
            <a:lvl7pPr marL="2743041" indent="0">
              <a:buNone/>
              <a:defRPr sz="900"/>
            </a:lvl7pPr>
            <a:lvl8pPr marL="3200214" indent="0">
              <a:buNone/>
              <a:defRPr sz="900"/>
            </a:lvl8pPr>
            <a:lvl9pPr marL="3657388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22/02/2024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219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174" indent="0">
              <a:buNone/>
              <a:defRPr sz="2800"/>
            </a:lvl2pPr>
            <a:lvl3pPr marL="914347" indent="0">
              <a:buNone/>
              <a:defRPr sz="2400"/>
            </a:lvl3pPr>
            <a:lvl4pPr marL="1371521" indent="0">
              <a:buNone/>
              <a:defRPr sz="2000"/>
            </a:lvl4pPr>
            <a:lvl5pPr marL="1828694" indent="0">
              <a:buNone/>
              <a:defRPr sz="2000"/>
            </a:lvl5pPr>
            <a:lvl6pPr marL="2285867" indent="0">
              <a:buNone/>
              <a:defRPr sz="2000"/>
            </a:lvl6pPr>
            <a:lvl7pPr marL="2743041" indent="0">
              <a:buNone/>
              <a:defRPr sz="2000"/>
            </a:lvl7pPr>
            <a:lvl8pPr marL="3200214" indent="0">
              <a:buNone/>
              <a:defRPr sz="2000"/>
            </a:lvl8pPr>
            <a:lvl9pPr marL="3657388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174" indent="0">
              <a:buNone/>
              <a:defRPr sz="1200"/>
            </a:lvl2pPr>
            <a:lvl3pPr marL="914347" indent="0">
              <a:buNone/>
              <a:defRPr sz="1000"/>
            </a:lvl3pPr>
            <a:lvl4pPr marL="1371521" indent="0">
              <a:buNone/>
              <a:defRPr sz="900"/>
            </a:lvl4pPr>
            <a:lvl5pPr marL="1828694" indent="0">
              <a:buNone/>
              <a:defRPr sz="900"/>
            </a:lvl5pPr>
            <a:lvl6pPr marL="2285867" indent="0">
              <a:buNone/>
              <a:defRPr sz="900"/>
            </a:lvl6pPr>
            <a:lvl7pPr marL="2743041" indent="0">
              <a:buNone/>
              <a:defRPr sz="900"/>
            </a:lvl7pPr>
            <a:lvl8pPr marL="3200214" indent="0">
              <a:buNone/>
              <a:defRPr sz="900"/>
            </a:lvl8pPr>
            <a:lvl9pPr marL="3657388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22/02/2024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143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35" tIns="45718" rIns="91435" bIns="45718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33604"/>
            <a:ext cx="6172200" cy="6034617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137"/>
            <a:ext cx="1600200" cy="486833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D4824-21C5-40F0-ACC2-517FBE4637A7}" type="datetimeFigureOut">
              <a:rPr lang="es-MX" smtClean="0"/>
              <a:pPr/>
              <a:t>22/02/2024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137"/>
            <a:ext cx="2171700" cy="486833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137"/>
            <a:ext cx="1600200" cy="486833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9AF80-D803-4371-B9F1-B9ABBE55B9B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277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34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0" indent="-342880" algn="l" defTabSz="91434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07" indent="-285733" algn="l" defTabSz="91434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34" indent="-228587" algn="l" defTabSz="91434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08" indent="-228587" algn="l" defTabSz="91434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80" indent="-228587" algn="l" defTabSz="91434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54" indent="-228587" algn="l" defTabSz="9143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28" indent="-228587" algn="l" defTabSz="9143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1" indent="-228587" algn="l" defTabSz="9143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5" indent="-228587" algn="l" defTabSz="9143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4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7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1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7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4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8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11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10.xml"/><Relationship Id="rId7" Type="http://schemas.openxmlformats.org/officeDocument/2006/relationships/image" Target="../media/image13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Layout" Target="../diagrams/layout12.xml"/><Relationship Id="rId7" Type="http://schemas.openxmlformats.org/officeDocument/2006/relationships/image" Target="../media/image15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Layout" Target="../diagrams/layout13.xml"/><Relationship Id="rId7" Type="http://schemas.openxmlformats.org/officeDocument/2006/relationships/image" Target="../media/image17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Layout" Target="../diagrams/layout16.xml"/><Relationship Id="rId7" Type="http://schemas.openxmlformats.org/officeDocument/2006/relationships/image" Target="../media/image19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Layout" Target="../diagrams/layout17.xml"/><Relationship Id="rId7" Type="http://schemas.openxmlformats.org/officeDocument/2006/relationships/image" Target="../media/image21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diagramLayout" Target="../diagrams/layout19.xml"/><Relationship Id="rId7" Type="http://schemas.openxmlformats.org/officeDocument/2006/relationships/image" Target="../media/image23.png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diagramLayout" Target="../diagrams/layout20.xml"/><Relationship Id="rId7" Type="http://schemas.openxmlformats.org/officeDocument/2006/relationships/image" Target="../media/image25.png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diagramLayout" Target="../diagrams/layout22.xml"/><Relationship Id="rId7" Type="http://schemas.openxmlformats.org/officeDocument/2006/relationships/image" Target="../media/image27.png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diagramLayout" Target="../diagrams/layout23.xml"/><Relationship Id="rId7" Type="http://schemas.openxmlformats.org/officeDocument/2006/relationships/image" Target="../media/image29.png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7" Type="http://schemas.openxmlformats.org/officeDocument/2006/relationships/image" Target="../media/image300.png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diagramLayout" Target="../diagrams/layout25.xml"/><Relationship Id="rId7" Type="http://schemas.openxmlformats.org/officeDocument/2006/relationships/image" Target="../media/image31.png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diagramLayout" Target="../diagrams/layout27.xml"/><Relationship Id="rId7" Type="http://schemas.openxmlformats.org/officeDocument/2006/relationships/image" Target="../media/image33.png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7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9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Marcador de texto"/>
          <p:cNvSpPr txBox="1">
            <a:spLocks/>
          </p:cNvSpPr>
          <p:nvPr/>
        </p:nvSpPr>
        <p:spPr>
          <a:xfrm>
            <a:off x="1988840" y="2411760"/>
            <a:ext cx="4869160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2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Programas con Condicionales</a:t>
            </a:r>
          </a:p>
          <a:p>
            <a:pPr marL="0" indent="0" algn="ctr">
              <a:buNone/>
            </a:pPr>
            <a:r>
              <a:rPr lang="es-MX" sz="2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P16-P23</a:t>
            </a:r>
          </a:p>
          <a:p>
            <a:pPr marL="0" indent="0" algn="ctr">
              <a:buNone/>
            </a:pPr>
            <a:r>
              <a:rPr lang="es-MX" sz="2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s-MX" sz="2400" b="1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es-MX" sz="2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indent="0" algn="ctr">
              <a:buNone/>
            </a:pPr>
            <a:endParaRPr lang="es-MX" sz="2400" b="1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texto"/>
          <p:cNvSpPr txBox="1">
            <a:spLocks/>
          </p:cNvSpPr>
          <p:nvPr/>
        </p:nvSpPr>
        <p:spPr>
          <a:xfrm>
            <a:off x="2188840" y="6012160"/>
            <a:ext cx="4464496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28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Nombre del archivo:</a:t>
            </a:r>
          </a:p>
          <a:p>
            <a:pPr marL="0" indent="0" algn="ctr">
              <a:buNone/>
            </a:pPr>
            <a:r>
              <a:rPr lang="es-MX" sz="2000" b="1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PIf</a:t>
            </a:r>
            <a:r>
              <a:rPr lang="es-MX" sz="2000" b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16-22 </a:t>
            </a:r>
            <a:r>
              <a:rPr lang="es-MX" sz="20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Iniciales de tu nombre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2742663"/>
              </p:ext>
            </p:extLst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710190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 y Diagrama de Flujo</a:t>
            </a:r>
          </a:p>
        </p:txBody>
      </p:sp>
      <p:sp>
        <p:nvSpPr>
          <p:cNvPr id="13" name="12 Rectángulo redondeado"/>
          <p:cNvSpPr/>
          <p:nvPr/>
        </p:nvSpPr>
        <p:spPr>
          <a:xfrm>
            <a:off x="2042177" y="1032768"/>
            <a:ext cx="2790316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Flujo</a:t>
            </a:r>
          </a:p>
        </p:txBody>
      </p:sp>
      <p:sp>
        <p:nvSpPr>
          <p:cNvPr id="14" name="13 Rectángulo redondeado"/>
          <p:cNvSpPr/>
          <p:nvPr/>
        </p:nvSpPr>
        <p:spPr>
          <a:xfrm>
            <a:off x="188641" y="1893428"/>
            <a:ext cx="6480720" cy="6062948"/>
          </a:xfrm>
          <a:prstGeom prst="round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  <p:sp>
        <p:nvSpPr>
          <p:cNvPr id="10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1" name="10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P18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4B38288-FFCE-D6C9-F8D1-9479DAE608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2955" y="1859622"/>
            <a:ext cx="3839111" cy="402011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FE58C07-1CED-FB22-8475-46CF09EDED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8126" y="6543869"/>
            <a:ext cx="3162741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54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227658" y="-290040"/>
            <a:ext cx="6172200" cy="1524000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Código Fuente</a:t>
            </a:r>
          </a:p>
        </p:txBody>
      </p:sp>
      <p:graphicFrame>
        <p:nvGraphicFramePr>
          <p:cNvPr id="2" name="1 Marcador de contenido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17941261"/>
              </p:ext>
            </p:extLst>
          </p:nvPr>
        </p:nvGraphicFramePr>
        <p:xfrm>
          <a:off x="255585" y="2171735"/>
          <a:ext cx="3117456" cy="5996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Rectángulo redondeado"/>
          <p:cNvSpPr/>
          <p:nvPr/>
        </p:nvSpPr>
        <p:spPr>
          <a:xfrm>
            <a:off x="255585" y="1231952"/>
            <a:ext cx="6346830" cy="6796432"/>
          </a:xfrm>
          <a:prstGeom prst="round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r>
              <a:rPr lang="es-MX" sz="1400" dirty="0"/>
              <a:t>#include &lt;</a:t>
            </a:r>
            <a:r>
              <a:rPr lang="es-MX" sz="1400" dirty="0" err="1"/>
              <a:t>stdio.h</a:t>
            </a:r>
            <a:r>
              <a:rPr lang="es-MX" sz="1400" dirty="0"/>
              <a:t>&gt;</a:t>
            </a:r>
          </a:p>
          <a:p>
            <a:r>
              <a:rPr lang="es-MX" sz="1400" dirty="0"/>
              <a:t>#include &lt;</a:t>
            </a:r>
            <a:r>
              <a:rPr lang="es-MX" sz="1400" dirty="0" err="1"/>
              <a:t>process.h</a:t>
            </a:r>
            <a:r>
              <a:rPr lang="es-MX" sz="1400" dirty="0"/>
              <a:t>&gt;</a:t>
            </a:r>
          </a:p>
          <a:p>
            <a:endParaRPr lang="es-MX" sz="1400" dirty="0"/>
          </a:p>
          <a:p>
            <a:r>
              <a:rPr lang="es-MX" sz="1400" dirty="0" err="1"/>
              <a:t>void</a:t>
            </a:r>
            <a:r>
              <a:rPr lang="es-MX" sz="1400" dirty="0"/>
              <a:t> </a:t>
            </a:r>
            <a:r>
              <a:rPr lang="es-MX" sz="1400" dirty="0" err="1"/>
              <a:t>main</a:t>
            </a:r>
            <a:r>
              <a:rPr lang="es-MX" sz="1400" dirty="0"/>
              <a:t>() {</a:t>
            </a:r>
          </a:p>
          <a:p>
            <a:r>
              <a:rPr lang="es-MX" sz="1400" dirty="0"/>
              <a:t>    </a:t>
            </a:r>
            <a:r>
              <a:rPr lang="es-MX" sz="1400" dirty="0" err="1"/>
              <a:t>float</a:t>
            </a:r>
            <a:r>
              <a:rPr lang="es-MX" sz="1400" dirty="0"/>
              <a:t> </a:t>
            </a:r>
            <a:r>
              <a:rPr lang="es-MX" sz="1400" dirty="0" err="1"/>
              <a:t>hrsTrabajadas,hrsExtras,salario</a:t>
            </a:r>
            <a:r>
              <a:rPr lang="es-MX" sz="1400" dirty="0"/>
              <a:t>;</a:t>
            </a:r>
          </a:p>
          <a:p>
            <a:r>
              <a:rPr lang="es-MX" sz="1400" dirty="0"/>
              <a:t>    </a:t>
            </a:r>
            <a:r>
              <a:rPr lang="es-MX" sz="1400" dirty="0" err="1"/>
              <a:t>printf</a:t>
            </a:r>
            <a:r>
              <a:rPr lang="es-MX" sz="1400" dirty="0"/>
              <a:t>("Cuantas horas trabajaste:");</a:t>
            </a:r>
          </a:p>
          <a:p>
            <a:r>
              <a:rPr lang="es-MX" sz="1400" dirty="0"/>
              <a:t>    </a:t>
            </a:r>
            <a:r>
              <a:rPr lang="es-MX" sz="1400" dirty="0" err="1"/>
              <a:t>scanf</a:t>
            </a:r>
            <a:r>
              <a:rPr lang="es-MX" sz="1400" dirty="0"/>
              <a:t>("%f",&amp;</a:t>
            </a:r>
            <a:r>
              <a:rPr lang="es-MX" sz="1400" dirty="0" err="1"/>
              <a:t>hrsTrabajadas</a:t>
            </a:r>
            <a:r>
              <a:rPr lang="es-MX" sz="1400" dirty="0"/>
              <a:t>);</a:t>
            </a:r>
          </a:p>
          <a:p>
            <a:r>
              <a:rPr lang="es-MX" sz="1400" dirty="0"/>
              <a:t>    </a:t>
            </a:r>
            <a:r>
              <a:rPr lang="es-MX" sz="1400" dirty="0" err="1"/>
              <a:t>if</a:t>
            </a:r>
            <a:r>
              <a:rPr lang="es-MX" sz="1400" dirty="0"/>
              <a:t>(</a:t>
            </a:r>
            <a:r>
              <a:rPr lang="es-MX" sz="1400" dirty="0" err="1"/>
              <a:t>hrsTrabajadas</a:t>
            </a:r>
            <a:r>
              <a:rPr lang="es-MX" sz="1400" dirty="0"/>
              <a:t>&gt;40){</a:t>
            </a:r>
          </a:p>
          <a:p>
            <a:r>
              <a:rPr lang="es-MX" sz="1400" dirty="0"/>
              <a:t>        </a:t>
            </a:r>
            <a:r>
              <a:rPr lang="es-MX" sz="1400" dirty="0" err="1"/>
              <a:t>hrsExtras</a:t>
            </a:r>
            <a:r>
              <a:rPr lang="es-MX" sz="1400" dirty="0"/>
              <a:t>=hrsTrabajadas-40.0;</a:t>
            </a:r>
          </a:p>
          <a:p>
            <a:r>
              <a:rPr lang="es-MX" sz="1400" dirty="0"/>
              <a:t>        salario = (</a:t>
            </a:r>
            <a:r>
              <a:rPr lang="es-MX" sz="1400" dirty="0" err="1"/>
              <a:t>hrsExtras</a:t>
            </a:r>
            <a:r>
              <a:rPr lang="es-MX" sz="1400" dirty="0"/>
              <a:t>*250.0*1.5)+40.0*250.0;</a:t>
            </a:r>
          </a:p>
          <a:p>
            <a:r>
              <a:rPr lang="es-MX" sz="1400" dirty="0"/>
              <a:t>        </a:t>
            </a:r>
            <a:r>
              <a:rPr lang="es-MX" sz="1400" dirty="0" err="1"/>
              <a:t>printf</a:t>
            </a:r>
            <a:r>
              <a:rPr lang="es-MX" sz="1400" dirty="0"/>
              <a:t>("\</a:t>
            </a:r>
            <a:r>
              <a:rPr lang="es-MX" sz="1400" dirty="0" err="1"/>
              <a:t>nSe</a:t>
            </a:r>
            <a:r>
              <a:rPr lang="es-MX" sz="1400" dirty="0"/>
              <a:t> te pagara $%.2f contando tus horas extras.\</a:t>
            </a:r>
            <a:r>
              <a:rPr lang="es-MX" sz="1400" dirty="0" err="1"/>
              <a:t>n",salario</a:t>
            </a:r>
            <a:r>
              <a:rPr lang="es-MX" sz="1400" dirty="0"/>
              <a:t>);</a:t>
            </a:r>
          </a:p>
          <a:p>
            <a:r>
              <a:rPr lang="es-MX" sz="1400" dirty="0"/>
              <a:t>    } </a:t>
            </a:r>
            <a:r>
              <a:rPr lang="es-MX" sz="1400" dirty="0" err="1"/>
              <a:t>else</a:t>
            </a:r>
            <a:r>
              <a:rPr lang="es-MX" sz="1400" dirty="0"/>
              <a:t>{</a:t>
            </a:r>
          </a:p>
          <a:p>
            <a:r>
              <a:rPr lang="es-MX" sz="1400" dirty="0"/>
              <a:t>        salario = </a:t>
            </a:r>
            <a:r>
              <a:rPr lang="es-MX" sz="1400" dirty="0" err="1"/>
              <a:t>hrsTrabajadas</a:t>
            </a:r>
            <a:r>
              <a:rPr lang="es-MX" sz="1400" dirty="0"/>
              <a:t>*250.0;</a:t>
            </a:r>
          </a:p>
          <a:p>
            <a:r>
              <a:rPr lang="es-MX" sz="1400" dirty="0"/>
              <a:t>        </a:t>
            </a:r>
            <a:r>
              <a:rPr lang="es-MX" sz="1400" dirty="0" err="1"/>
              <a:t>printf</a:t>
            </a:r>
            <a:r>
              <a:rPr lang="es-MX" sz="1400" dirty="0"/>
              <a:t>("\</a:t>
            </a:r>
            <a:r>
              <a:rPr lang="es-MX" sz="1400" dirty="0" err="1"/>
              <a:t>nSe</a:t>
            </a:r>
            <a:r>
              <a:rPr lang="es-MX" sz="1400" dirty="0"/>
              <a:t> te pagara $%.2f ya que no trabajaste horas extras\</a:t>
            </a:r>
            <a:r>
              <a:rPr lang="es-MX" sz="1400" dirty="0" err="1"/>
              <a:t>n",salario</a:t>
            </a:r>
            <a:r>
              <a:rPr lang="es-MX" sz="1400" dirty="0"/>
              <a:t>);</a:t>
            </a:r>
          </a:p>
          <a:p>
            <a:r>
              <a:rPr lang="es-MX" sz="1400" dirty="0"/>
              <a:t>    }</a:t>
            </a:r>
          </a:p>
          <a:p>
            <a:endParaRPr lang="es-MX" sz="1400" dirty="0"/>
          </a:p>
          <a:p>
            <a:r>
              <a:rPr lang="es-MX" sz="1400" dirty="0"/>
              <a:t>    </a:t>
            </a:r>
            <a:r>
              <a:rPr lang="es-MX" sz="1400" dirty="0" err="1"/>
              <a:t>system</a:t>
            </a:r>
            <a:r>
              <a:rPr lang="es-MX" sz="1400" dirty="0"/>
              <a:t>("PAUSE");</a:t>
            </a:r>
          </a:p>
          <a:p>
            <a:r>
              <a:rPr lang="es-MX" sz="1400" dirty="0"/>
              <a:t>}</a:t>
            </a:r>
          </a:p>
        </p:txBody>
      </p:sp>
      <p:sp>
        <p:nvSpPr>
          <p:cNvPr id="11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P18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09309C7-4CDA-6802-6DD6-79D913609E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4317" y="5724128"/>
            <a:ext cx="4221287" cy="96010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01037FE-E60C-3209-6D56-D89EB5D6CE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90181" y="6938654"/>
            <a:ext cx="4205424" cy="100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363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833703"/>
              </p:ext>
            </p:extLst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322766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 del Problema</a:t>
            </a:r>
          </a:p>
        </p:txBody>
      </p:sp>
      <p:sp>
        <p:nvSpPr>
          <p:cNvPr id="4" name="3 Rectángulo redondeado"/>
          <p:cNvSpPr/>
          <p:nvPr/>
        </p:nvSpPr>
        <p:spPr>
          <a:xfrm>
            <a:off x="404664" y="1259632"/>
            <a:ext cx="6048672" cy="216024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just"/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 encargados de lotería tienen que determinar el ganador de la misma. Para filtrar algunos boletos se diseña un programa que se introduzca los últimos dos dígitos del número y determine si es múltiplo de 5, ayuda a realizar el programa que cumpla con esta característica que los organizadores acordaron previamente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404664" y="3611895"/>
            <a:ext cx="1321952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Entradas</a:t>
            </a:r>
          </a:p>
        </p:txBody>
      </p:sp>
      <p:sp>
        <p:nvSpPr>
          <p:cNvPr id="6" name="5 Rectángulo redondeado"/>
          <p:cNvSpPr/>
          <p:nvPr/>
        </p:nvSpPr>
        <p:spPr>
          <a:xfrm>
            <a:off x="1988839" y="3611895"/>
            <a:ext cx="4464497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r>
              <a:rPr lang="es-MX" dirty="0" err="1"/>
              <a:t>numBoleto</a:t>
            </a:r>
            <a:endParaRPr lang="es-MX" dirty="0"/>
          </a:p>
        </p:txBody>
      </p:sp>
      <p:sp>
        <p:nvSpPr>
          <p:cNvPr id="8" name="7 Rectángulo redondeado"/>
          <p:cNvSpPr/>
          <p:nvPr/>
        </p:nvSpPr>
        <p:spPr>
          <a:xfrm>
            <a:off x="404664" y="5159244"/>
            <a:ext cx="1321952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Procesos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1988839" y="5159244"/>
            <a:ext cx="4464498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r>
              <a:rPr lang="es-MX" sz="1800" dirty="0" err="1"/>
              <a:t>if</a:t>
            </a:r>
            <a:r>
              <a:rPr lang="es-MX" sz="1800" dirty="0"/>
              <a:t>(numBoleto%5==0){</a:t>
            </a:r>
          </a:p>
          <a:p>
            <a:r>
              <a:rPr lang="es-MX" sz="1800" dirty="0"/>
              <a:t>        </a:t>
            </a:r>
            <a:r>
              <a:rPr lang="es-MX" sz="1800" dirty="0" err="1"/>
              <a:t>print</a:t>
            </a:r>
            <a:r>
              <a:rPr lang="es-MX" sz="1800" dirty="0"/>
              <a:t> "Es </a:t>
            </a:r>
            <a:r>
              <a:rPr lang="es-MX" sz="1800" dirty="0" err="1"/>
              <a:t>multiplo</a:t>
            </a:r>
            <a:r>
              <a:rPr lang="es-MX" sz="1800" dirty="0"/>
              <a:t> de 5"</a:t>
            </a:r>
          </a:p>
          <a:p>
            <a:r>
              <a:rPr lang="es-MX" sz="1800" dirty="0"/>
              <a:t>    } </a:t>
            </a:r>
            <a:r>
              <a:rPr lang="es-MX" sz="1800" dirty="0" err="1"/>
              <a:t>else</a:t>
            </a:r>
            <a:r>
              <a:rPr lang="es-MX" sz="1800" dirty="0"/>
              <a:t>{</a:t>
            </a:r>
          </a:p>
          <a:p>
            <a:r>
              <a:rPr lang="es-MX" sz="1800" dirty="0"/>
              <a:t>        </a:t>
            </a:r>
            <a:r>
              <a:rPr lang="es-MX" sz="1800" dirty="0" err="1"/>
              <a:t>print</a:t>
            </a:r>
            <a:r>
              <a:rPr lang="es-MX" sz="1800" dirty="0"/>
              <a:t> "No es </a:t>
            </a:r>
            <a:r>
              <a:rPr lang="es-MX" sz="1800" dirty="0" err="1"/>
              <a:t>multiplo</a:t>
            </a:r>
            <a:r>
              <a:rPr lang="es-MX" sz="1800" dirty="0"/>
              <a:t> de 5 "</a:t>
            </a:r>
          </a:p>
          <a:p>
            <a:r>
              <a:rPr lang="es-MX" sz="1800" dirty="0"/>
              <a:t>    }</a:t>
            </a:r>
          </a:p>
        </p:txBody>
      </p:sp>
      <p:sp>
        <p:nvSpPr>
          <p:cNvPr id="10" name="9 Rectángulo redondeado"/>
          <p:cNvSpPr/>
          <p:nvPr/>
        </p:nvSpPr>
        <p:spPr>
          <a:xfrm>
            <a:off x="430472" y="6706592"/>
            <a:ext cx="1296144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Salidas</a:t>
            </a:r>
          </a:p>
        </p:txBody>
      </p:sp>
      <p:sp>
        <p:nvSpPr>
          <p:cNvPr id="11" name="10 Rectángulo redondeado"/>
          <p:cNvSpPr/>
          <p:nvPr/>
        </p:nvSpPr>
        <p:spPr>
          <a:xfrm>
            <a:off x="1988838" y="6706592"/>
            <a:ext cx="4490305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endParaRPr lang="es-MX" dirty="0"/>
          </a:p>
        </p:txBody>
      </p:sp>
      <p:sp>
        <p:nvSpPr>
          <p:cNvPr id="12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P19</a:t>
            </a:r>
          </a:p>
        </p:txBody>
      </p:sp>
    </p:spTree>
    <p:extLst>
      <p:ext uri="{BB962C8B-B14F-4D97-AF65-F5344CB8AC3E}">
        <p14:creationId xmlns:p14="http://schemas.microsoft.com/office/powerpoint/2010/main" val="1499740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2742663"/>
              </p:ext>
            </p:extLst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710190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 y Diagrama de Flujo</a:t>
            </a:r>
          </a:p>
        </p:txBody>
      </p:sp>
      <p:sp>
        <p:nvSpPr>
          <p:cNvPr id="3" name="2 Rectángulo redondeado"/>
          <p:cNvSpPr/>
          <p:nvPr/>
        </p:nvSpPr>
        <p:spPr>
          <a:xfrm>
            <a:off x="269649" y="2171733"/>
            <a:ext cx="2941358" cy="5472608"/>
          </a:xfrm>
          <a:prstGeom prst="round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r>
              <a:rPr lang="es-MX" sz="1200" dirty="0"/>
              <a:t>Inicio</a:t>
            </a:r>
          </a:p>
          <a:p>
            <a:r>
              <a:rPr lang="es-MX" sz="1200" dirty="0"/>
              <a:t>     Imprime “Introduce los últimos dos dígitos del boleto: “</a:t>
            </a:r>
          </a:p>
          <a:p>
            <a:r>
              <a:rPr lang="es-MX" sz="1200" dirty="0"/>
              <a:t>     Lee </a:t>
            </a:r>
            <a:r>
              <a:rPr lang="es-MX" sz="1200" dirty="0" err="1"/>
              <a:t>numBoleto</a:t>
            </a:r>
            <a:endParaRPr lang="es-MX" sz="1200" dirty="0"/>
          </a:p>
          <a:p>
            <a:r>
              <a:rPr lang="es-MX" sz="1200" dirty="0"/>
              <a:t>     Si numBoleto%5==0</a:t>
            </a:r>
          </a:p>
          <a:p>
            <a:r>
              <a:rPr lang="es-MX" sz="1200" dirty="0"/>
              <a:t>           Imprime “Es </a:t>
            </a:r>
            <a:r>
              <a:rPr lang="es-MX" sz="1200" dirty="0" err="1"/>
              <a:t>multiplo</a:t>
            </a:r>
            <a:r>
              <a:rPr lang="es-MX" sz="1200" dirty="0"/>
              <a:t> de 5”</a:t>
            </a:r>
          </a:p>
          <a:p>
            <a:r>
              <a:rPr lang="es-MX" sz="1200" dirty="0"/>
              <a:t>     Si no </a:t>
            </a:r>
          </a:p>
          <a:p>
            <a:r>
              <a:rPr lang="es-MX" sz="1200" dirty="0"/>
              <a:t>            Imprime “No es </a:t>
            </a:r>
            <a:r>
              <a:rPr lang="es-MX" sz="1200" dirty="0" err="1"/>
              <a:t>multiplo</a:t>
            </a:r>
            <a:r>
              <a:rPr lang="es-MX" sz="1200" dirty="0"/>
              <a:t> de5”</a:t>
            </a:r>
          </a:p>
          <a:p>
            <a:r>
              <a:rPr lang="es-MX" sz="1200" dirty="0"/>
              <a:t>Fin  </a:t>
            </a:r>
          </a:p>
        </p:txBody>
      </p:sp>
      <p:sp>
        <p:nvSpPr>
          <p:cNvPr id="12" name="11 Rectángulo redondeado"/>
          <p:cNvSpPr/>
          <p:nvPr/>
        </p:nvSpPr>
        <p:spPr>
          <a:xfrm>
            <a:off x="415632" y="1381590"/>
            <a:ext cx="2795374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</a:t>
            </a:r>
          </a:p>
        </p:txBody>
      </p:sp>
      <p:sp>
        <p:nvSpPr>
          <p:cNvPr id="13" name="12 Rectángulo redondeado"/>
          <p:cNvSpPr/>
          <p:nvPr/>
        </p:nvSpPr>
        <p:spPr>
          <a:xfrm>
            <a:off x="3879044" y="1317163"/>
            <a:ext cx="2790316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Flujo</a:t>
            </a:r>
          </a:p>
        </p:txBody>
      </p:sp>
      <p:sp>
        <p:nvSpPr>
          <p:cNvPr id="10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1" name="10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P19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571F46E-16FD-52AD-EFAF-236F4D42C8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27941" y="2557363"/>
            <a:ext cx="3096802" cy="2480643"/>
          </a:xfrm>
          <a:prstGeom prst="rect">
            <a:avLst/>
          </a:prstGeom>
        </p:spPr>
      </p:pic>
      <p:sp>
        <p:nvSpPr>
          <p:cNvPr id="14" name="13 Rectángulo redondeado"/>
          <p:cNvSpPr/>
          <p:nvPr/>
        </p:nvSpPr>
        <p:spPr>
          <a:xfrm>
            <a:off x="3645024" y="2171733"/>
            <a:ext cx="3024336" cy="5472608"/>
          </a:xfrm>
          <a:prstGeom prst="round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FD3A687-273B-DB6F-B0F3-21409FC87B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55736" y="5343783"/>
            <a:ext cx="2751030" cy="83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54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227658" y="-290040"/>
            <a:ext cx="6172200" cy="1524000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Código Fuente</a:t>
            </a:r>
          </a:p>
        </p:txBody>
      </p:sp>
      <p:graphicFrame>
        <p:nvGraphicFramePr>
          <p:cNvPr id="2" name="1 Marcador de contenido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17941261"/>
              </p:ext>
            </p:extLst>
          </p:nvPr>
        </p:nvGraphicFramePr>
        <p:xfrm>
          <a:off x="255585" y="2171735"/>
          <a:ext cx="3117456" cy="5996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Rectángulo redondeado"/>
          <p:cNvSpPr/>
          <p:nvPr/>
        </p:nvSpPr>
        <p:spPr>
          <a:xfrm>
            <a:off x="255585" y="1403648"/>
            <a:ext cx="6485783" cy="6624736"/>
          </a:xfrm>
          <a:prstGeom prst="round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r>
              <a:rPr lang="es-MX" sz="1400" dirty="0"/>
              <a:t>#include &lt;</a:t>
            </a:r>
            <a:r>
              <a:rPr lang="es-MX" sz="1400" dirty="0" err="1"/>
              <a:t>stdio.h</a:t>
            </a:r>
            <a:r>
              <a:rPr lang="es-MX" sz="1400" dirty="0"/>
              <a:t>&gt;</a:t>
            </a:r>
          </a:p>
          <a:p>
            <a:r>
              <a:rPr lang="es-MX" sz="1400" dirty="0"/>
              <a:t>#include &lt;</a:t>
            </a:r>
            <a:r>
              <a:rPr lang="es-MX" sz="1400" dirty="0" err="1"/>
              <a:t>math.h</a:t>
            </a:r>
            <a:r>
              <a:rPr lang="es-MX" sz="1400" dirty="0"/>
              <a:t>&gt;</a:t>
            </a:r>
          </a:p>
          <a:p>
            <a:r>
              <a:rPr lang="es-MX" sz="1400" dirty="0"/>
              <a:t>#include &lt;</a:t>
            </a:r>
            <a:r>
              <a:rPr lang="es-MX" sz="1400" dirty="0" err="1"/>
              <a:t>process.h</a:t>
            </a:r>
            <a:r>
              <a:rPr lang="es-MX" sz="1400" dirty="0"/>
              <a:t>&gt;</a:t>
            </a:r>
          </a:p>
          <a:p>
            <a:endParaRPr lang="es-MX" sz="1400" dirty="0"/>
          </a:p>
          <a:p>
            <a:r>
              <a:rPr lang="es-MX" sz="1400" dirty="0" err="1"/>
              <a:t>void</a:t>
            </a:r>
            <a:r>
              <a:rPr lang="es-MX" sz="1400" dirty="0"/>
              <a:t> </a:t>
            </a:r>
            <a:r>
              <a:rPr lang="es-MX" sz="1400" dirty="0" err="1"/>
              <a:t>main</a:t>
            </a:r>
            <a:r>
              <a:rPr lang="es-MX" sz="1400" dirty="0"/>
              <a:t>() {</a:t>
            </a:r>
          </a:p>
          <a:p>
            <a:r>
              <a:rPr lang="es-MX" sz="1400" dirty="0"/>
              <a:t>    </a:t>
            </a:r>
            <a:r>
              <a:rPr lang="es-MX" sz="1400" dirty="0" err="1"/>
              <a:t>int</a:t>
            </a:r>
            <a:r>
              <a:rPr lang="es-MX" sz="1400" dirty="0"/>
              <a:t> </a:t>
            </a:r>
            <a:r>
              <a:rPr lang="es-MX" sz="1400" dirty="0" err="1"/>
              <a:t>numBoleto</a:t>
            </a:r>
            <a:r>
              <a:rPr lang="es-MX" sz="1400" dirty="0"/>
              <a:t>;</a:t>
            </a:r>
          </a:p>
          <a:p>
            <a:r>
              <a:rPr lang="es-MX" sz="1400" dirty="0"/>
              <a:t>    </a:t>
            </a:r>
            <a:r>
              <a:rPr lang="es-MX" sz="1400" dirty="0" err="1"/>
              <a:t>printf</a:t>
            </a:r>
            <a:r>
              <a:rPr lang="es-MX" sz="1400" dirty="0"/>
              <a:t>("Introduce los </a:t>
            </a:r>
            <a:r>
              <a:rPr lang="es-MX" sz="1400" dirty="0" err="1"/>
              <a:t>ultimos</a:t>
            </a:r>
            <a:r>
              <a:rPr lang="es-MX" sz="1400" dirty="0"/>
              <a:t> dos </a:t>
            </a:r>
            <a:r>
              <a:rPr lang="es-MX" sz="1400" dirty="0" err="1"/>
              <a:t>digitos</a:t>
            </a:r>
            <a:r>
              <a:rPr lang="es-MX" sz="1400" dirty="0"/>
              <a:t> del boleto:");</a:t>
            </a:r>
          </a:p>
          <a:p>
            <a:r>
              <a:rPr lang="es-MX" sz="1400" dirty="0"/>
              <a:t>    </a:t>
            </a:r>
            <a:r>
              <a:rPr lang="es-MX" sz="1400" dirty="0" err="1"/>
              <a:t>scanf</a:t>
            </a:r>
            <a:r>
              <a:rPr lang="es-MX" sz="1400" dirty="0"/>
              <a:t>("%d",&amp;</a:t>
            </a:r>
            <a:r>
              <a:rPr lang="es-MX" sz="1400" dirty="0" err="1"/>
              <a:t>numBoleto</a:t>
            </a:r>
            <a:r>
              <a:rPr lang="es-MX" sz="1400" dirty="0"/>
              <a:t>);</a:t>
            </a:r>
          </a:p>
          <a:p>
            <a:endParaRPr lang="es-MX" sz="1400" dirty="0"/>
          </a:p>
          <a:p>
            <a:r>
              <a:rPr lang="es-MX" sz="1400" dirty="0"/>
              <a:t>    </a:t>
            </a:r>
            <a:r>
              <a:rPr lang="es-MX" sz="1400" dirty="0" err="1"/>
              <a:t>if</a:t>
            </a:r>
            <a:r>
              <a:rPr lang="es-MX" sz="1400" dirty="0"/>
              <a:t>(numBoleto%5==0){</a:t>
            </a:r>
          </a:p>
          <a:p>
            <a:r>
              <a:rPr lang="es-MX" sz="1400" dirty="0"/>
              <a:t>        </a:t>
            </a:r>
            <a:r>
              <a:rPr lang="es-MX" sz="1400" dirty="0" err="1"/>
              <a:t>printf</a:t>
            </a:r>
            <a:r>
              <a:rPr lang="es-MX" sz="1400" dirty="0"/>
              <a:t>("\</a:t>
            </a:r>
            <a:r>
              <a:rPr lang="es-MX" sz="1400" dirty="0" err="1"/>
              <a:t>nEs</a:t>
            </a:r>
            <a:r>
              <a:rPr lang="es-MX" sz="1400" dirty="0"/>
              <a:t> </a:t>
            </a:r>
            <a:r>
              <a:rPr lang="es-MX" sz="1400" dirty="0" err="1"/>
              <a:t>multiplo</a:t>
            </a:r>
            <a:r>
              <a:rPr lang="es-MX" sz="1400" dirty="0"/>
              <a:t> de 5\n");</a:t>
            </a:r>
          </a:p>
          <a:p>
            <a:r>
              <a:rPr lang="es-MX" sz="1400" dirty="0"/>
              <a:t>    } </a:t>
            </a:r>
            <a:r>
              <a:rPr lang="es-MX" sz="1400" dirty="0" err="1"/>
              <a:t>else</a:t>
            </a:r>
            <a:r>
              <a:rPr lang="es-MX" sz="1400" dirty="0"/>
              <a:t>{</a:t>
            </a:r>
          </a:p>
          <a:p>
            <a:r>
              <a:rPr lang="es-MX" sz="1400" dirty="0"/>
              <a:t>        </a:t>
            </a:r>
            <a:r>
              <a:rPr lang="es-MX" sz="1400" dirty="0" err="1"/>
              <a:t>printf</a:t>
            </a:r>
            <a:r>
              <a:rPr lang="es-MX" sz="1400" dirty="0"/>
              <a:t>("\</a:t>
            </a:r>
            <a:r>
              <a:rPr lang="es-MX" sz="1400" dirty="0" err="1"/>
              <a:t>nNo</a:t>
            </a:r>
            <a:r>
              <a:rPr lang="es-MX" sz="1400" dirty="0"/>
              <a:t> es </a:t>
            </a:r>
            <a:r>
              <a:rPr lang="es-MX" sz="1400" dirty="0" err="1"/>
              <a:t>multiplo</a:t>
            </a:r>
            <a:r>
              <a:rPr lang="es-MX" sz="1400" dirty="0"/>
              <a:t> de 5\n");</a:t>
            </a:r>
          </a:p>
          <a:p>
            <a:r>
              <a:rPr lang="es-MX" sz="1400" dirty="0"/>
              <a:t>    }</a:t>
            </a:r>
          </a:p>
          <a:p>
            <a:r>
              <a:rPr lang="es-MX" sz="1400" dirty="0"/>
              <a:t>    </a:t>
            </a:r>
            <a:r>
              <a:rPr lang="es-MX" sz="1400" dirty="0" err="1"/>
              <a:t>system</a:t>
            </a:r>
            <a:r>
              <a:rPr lang="es-MX" sz="1400" dirty="0"/>
              <a:t>("PAUSE");</a:t>
            </a:r>
          </a:p>
          <a:p>
            <a:r>
              <a:rPr lang="es-MX" sz="1400" dirty="0"/>
              <a:t>}</a:t>
            </a:r>
          </a:p>
          <a:p>
            <a:endParaRPr lang="es-MX" sz="1200" dirty="0"/>
          </a:p>
        </p:txBody>
      </p:sp>
      <p:sp>
        <p:nvSpPr>
          <p:cNvPr id="11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P19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0873AB3-4C9E-2966-199F-C17D0B9131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8800" y="5076056"/>
            <a:ext cx="4024038" cy="99348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9A5E932-2873-6D4A-A524-6ED3BA794D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8800" y="6372923"/>
            <a:ext cx="4078520" cy="99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363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833703"/>
              </p:ext>
            </p:extLst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322766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 del Problema</a:t>
            </a:r>
          </a:p>
        </p:txBody>
      </p:sp>
      <p:sp>
        <p:nvSpPr>
          <p:cNvPr id="4" name="3 Rectángulo redondeado"/>
          <p:cNvSpPr/>
          <p:nvPr/>
        </p:nvSpPr>
        <p:spPr>
          <a:xfrm>
            <a:off x="404664" y="1259632"/>
            <a:ext cx="6048672" cy="216024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just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 alumno desea saber si obtendrá su premio al estudio en el presente semestre por lo que captura en un Programa de C sus 5 calificaciones, en donde calcula su promedio y determina si obtiene el premio por un promedio mayor a 9.5.</a:t>
            </a:r>
          </a:p>
        </p:txBody>
      </p:sp>
      <p:sp>
        <p:nvSpPr>
          <p:cNvPr id="5" name="4 Rectángulo redondeado"/>
          <p:cNvSpPr/>
          <p:nvPr/>
        </p:nvSpPr>
        <p:spPr>
          <a:xfrm>
            <a:off x="404664" y="3611895"/>
            <a:ext cx="1321952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Entradas</a:t>
            </a:r>
          </a:p>
        </p:txBody>
      </p:sp>
      <p:sp>
        <p:nvSpPr>
          <p:cNvPr id="6" name="5 Rectángulo redondeado"/>
          <p:cNvSpPr/>
          <p:nvPr/>
        </p:nvSpPr>
        <p:spPr>
          <a:xfrm>
            <a:off x="1988839" y="3611895"/>
            <a:ext cx="4464497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r>
              <a:rPr lang="es-MX" dirty="0"/>
              <a:t>m1,m2,m3,m4,m5</a:t>
            </a:r>
          </a:p>
        </p:txBody>
      </p:sp>
      <p:sp>
        <p:nvSpPr>
          <p:cNvPr id="8" name="7 Rectángulo redondeado"/>
          <p:cNvSpPr/>
          <p:nvPr/>
        </p:nvSpPr>
        <p:spPr>
          <a:xfrm>
            <a:off x="404664" y="5159244"/>
            <a:ext cx="1321952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Procesos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1988839" y="5159244"/>
            <a:ext cx="4464498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r>
              <a:rPr lang="es-ES" sz="1000" dirty="0"/>
              <a:t>promedio = (m1+m2+m3+m4+m5)/5;</a:t>
            </a:r>
          </a:p>
          <a:p>
            <a:r>
              <a:rPr lang="es-ES" sz="1000" dirty="0"/>
              <a:t>    </a:t>
            </a:r>
            <a:r>
              <a:rPr lang="es-ES" sz="1000" dirty="0" err="1"/>
              <a:t>if</a:t>
            </a:r>
            <a:r>
              <a:rPr lang="es-ES" sz="1000" dirty="0"/>
              <a:t> (promedio &gt;9.5){</a:t>
            </a:r>
          </a:p>
          <a:p>
            <a:r>
              <a:rPr lang="es-ES" sz="1000" dirty="0"/>
              <a:t>        </a:t>
            </a:r>
            <a:r>
              <a:rPr lang="es-ES" sz="1000" dirty="0" err="1"/>
              <a:t>print</a:t>
            </a:r>
            <a:r>
              <a:rPr lang="es-ES" sz="1000" dirty="0"/>
              <a:t> "Tu promedio es </a:t>
            </a:r>
            <a:r>
              <a:rPr lang="es-ES" sz="1000" dirty="0" err="1"/>
              <a:t>Obtendras</a:t>
            </a:r>
            <a:r>
              <a:rPr lang="es-ES" sz="1000" dirty="0"/>
              <a:t> un premio a mejor </a:t>
            </a:r>
            <a:r>
              <a:rPr lang="es-ES" sz="1000" dirty="0" err="1"/>
              <a:t>promedio“+promedio</a:t>
            </a:r>
            <a:endParaRPr lang="es-ES" sz="1000" dirty="0"/>
          </a:p>
          <a:p>
            <a:r>
              <a:rPr lang="es-ES" sz="1000" dirty="0"/>
              <a:t>    } </a:t>
            </a:r>
            <a:r>
              <a:rPr lang="es-ES" sz="1000" dirty="0" err="1"/>
              <a:t>else</a:t>
            </a:r>
            <a:r>
              <a:rPr lang="es-ES" sz="1000" dirty="0"/>
              <a:t>{</a:t>
            </a:r>
          </a:p>
          <a:p>
            <a:r>
              <a:rPr lang="es-ES" sz="1000" dirty="0"/>
              <a:t>        </a:t>
            </a:r>
            <a:r>
              <a:rPr lang="es-ES" sz="1000" dirty="0" err="1"/>
              <a:t>print</a:t>
            </a:r>
            <a:r>
              <a:rPr lang="es-ES" sz="1000" dirty="0"/>
              <a:t> "Tu promedio es   por lo que es menor a 9.5“+promedio</a:t>
            </a:r>
          </a:p>
          <a:p>
            <a:r>
              <a:rPr lang="es-ES" sz="1000" dirty="0"/>
              <a:t>    }</a:t>
            </a:r>
          </a:p>
        </p:txBody>
      </p:sp>
      <p:sp>
        <p:nvSpPr>
          <p:cNvPr id="10" name="9 Rectángulo redondeado"/>
          <p:cNvSpPr/>
          <p:nvPr/>
        </p:nvSpPr>
        <p:spPr>
          <a:xfrm>
            <a:off x="430472" y="6706592"/>
            <a:ext cx="1296144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Salidas</a:t>
            </a:r>
          </a:p>
        </p:txBody>
      </p:sp>
      <p:sp>
        <p:nvSpPr>
          <p:cNvPr id="11" name="10 Rectángulo redondeado"/>
          <p:cNvSpPr/>
          <p:nvPr/>
        </p:nvSpPr>
        <p:spPr>
          <a:xfrm>
            <a:off x="1988838" y="6706592"/>
            <a:ext cx="4490305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r>
              <a:rPr lang="es-MX" dirty="0"/>
              <a:t>promedio</a:t>
            </a:r>
          </a:p>
        </p:txBody>
      </p:sp>
      <p:sp>
        <p:nvSpPr>
          <p:cNvPr id="12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P20</a:t>
            </a:r>
          </a:p>
        </p:txBody>
      </p:sp>
    </p:spTree>
    <p:extLst>
      <p:ext uri="{BB962C8B-B14F-4D97-AF65-F5344CB8AC3E}">
        <p14:creationId xmlns:p14="http://schemas.microsoft.com/office/powerpoint/2010/main" val="1499740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2742663"/>
              </p:ext>
            </p:extLst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710190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 y Diagrama de Flujo</a:t>
            </a:r>
          </a:p>
        </p:txBody>
      </p:sp>
      <p:sp>
        <p:nvSpPr>
          <p:cNvPr id="3" name="2 Rectángulo redondeado"/>
          <p:cNvSpPr/>
          <p:nvPr/>
        </p:nvSpPr>
        <p:spPr>
          <a:xfrm>
            <a:off x="269648" y="1901366"/>
            <a:ext cx="6399711" cy="6304982"/>
          </a:xfrm>
          <a:prstGeom prst="round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r>
              <a:rPr lang="es-MX" sz="1200" dirty="0"/>
              <a:t>Inicio</a:t>
            </a:r>
          </a:p>
          <a:p>
            <a:r>
              <a:rPr lang="es-MX" sz="1200" dirty="0"/>
              <a:t>	Imprime “Introduzca calificación 1:”</a:t>
            </a:r>
          </a:p>
          <a:p>
            <a:r>
              <a:rPr lang="es-MX" sz="1200" dirty="0"/>
              <a:t>	Lee m1</a:t>
            </a:r>
          </a:p>
          <a:p>
            <a:r>
              <a:rPr lang="es-MX" sz="1200" dirty="0"/>
              <a:t>	Imprime “Introduzca calificación 2:”</a:t>
            </a:r>
          </a:p>
          <a:p>
            <a:r>
              <a:rPr lang="es-MX" sz="1200" dirty="0"/>
              <a:t>	Lee m2</a:t>
            </a:r>
          </a:p>
          <a:p>
            <a:r>
              <a:rPr lang="es-MX" sz="1200" dirty="0"/>
              <a:t>	Imprime “Introduzca calificación 3:”</a:t>
            </a:r>
          </a:p>
          <a:p>
            <a:r>
              <a:rPr lang="es-MX" sz="1200" dirty="0"/>
              <a:t>	Lee m3</a:t>
            </a:r>
          </a:p>
          <a:p>
            <a:r>
              <a:rPr lang="es-MX" sz="1200" dirty="0"/>
              <a:t>	Imprime “Introduzca calificación 4:”</a:t>
            </a:r>
          </a:p>
          <a:p>
            <a:r>
              <a:rPr lang="es-MX" sz="1200" dirty="0"/>
              <a:t>	Lee m4</a:t>
            </a:r>
          </a:p>
          <a:p>
            <a:r>
              <a:rPr lang="es-MX" sz="1200" dirty="0"/>
              <a:t>	Imprime “Introduzca calificación 5:”</a:t>
            </a:r>
          </a:p>
          <a:p>
            <a:r>
              <a:rPr lang="es-MX" sz="1200" dirty="0"/>
              <a:t>	Lee m5</a:t>
            </a:r>
          </a:p>
          <a:p>
            <a:r>
              <a:rPr lang="es-MX" sz="1200" dirty="0"/>
              <a:t>	promedio = (m1+m2+m3+m4+m5)/5</a:t>
            </a:r>
          </a:p>
          <a:p>
            <a:r>
              <a:rPr lang="es-MX" sz="1200" dirty="0"/>
              <a:t>	Si promedio &gt;9.5 </a:t>
            </a:r>
          </a:p>
          <a:p>
            <a:r>
              <a:rPr lang="es-MX" sz="1200" dirty="0"/>
              <a:t>	           Imprime “Tu promedio es .</a:t>
            </a:r>
            <a:r>
              <a:rPr lang="es-MX" sz="1200" dirty="0" err="1"/>
              <a:t>Obtendras</a:t>
            </a:r>
            <a:r>
              <a:rPr lang="es-MX" sz="1200" dirty="0"/>
              <a:t> un premio a mejor promedio” + promedio</a:t>
            </a:r>
          </a:p>
          <a:p>
            <a:r>
              <a:rPr lang="es-MX" sz="1200" dirty="0"/>
              <a:t>	Si no </a:t>
            </a:r>
          </a:p>
          <a:p>
            <a:r>
              <a:rPr lang="es-MX" sz="1200" dirty="0"/>
              <a:t>	           Imprime “Tu promedio es por lo que es menor a 9.5” + promedio</a:t>
            </a:r>
          </a:p>
          <a:p>
            <a:r>
              <a:rPr lang="es-MX" sz="1200" dirty="0"/>
              <a:t>Fin</a:t>
            </a:r>
          </a:p>
          <a:p>
            <a:endParaRPr lang="es-MX" sz="1200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2031313" y="1124448"/>
            <a:ext cx="2795374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</a:t>
            </a:r>
          </a:p>
        </p:txBody>
      </p:sp>
      <p:sp>
        <p:nvSpPr>
          <p:cNvPr id="10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1" name="10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P20</a:t>
            </a:r>
          </a:p>
        </p:txBody>
      </p:sp>
    </p:spTree>
    <p:extLst>
      <p:ext uri="{BB962C8B-B14F-4D97-AF65-F5344CB8AC3E}">
        <p14:creationId xmlns:p14="http://schemas.microsoft.com/office/powerpoint/2010/main" val="2515154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E2C1D-4F24-D50F-E44B-80D1B2A51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>
            <a:extLst>
              <a:ext uri="{FF2B5EF4-FFF2-40B4-BE49-F238E27FC236}">
                <a16:creationId xmlns:a16="http://schemas.microsoft.com/office/drawing/2014/main" id="{AB8EAFBB-DE9D-61AD-479D-3D9D22F15E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>
            <a:extLst>
              <a:ext uri="{FF2B5EF4-FFF2-40B4-BE49-F238E27FC236}">
                <a16:creationId xmlns:a16="http://schemas.microsoft.com/office/drawing/2014/main" id="{4D86BDC0-8007-2EA7-052D-54BFA479F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190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 y Diagrama de Flujo</a:t>
            </a:r>
          </a:p>
        </p:txBody>
      </p:sp>
      <p:sp>
        <p:nvSpPr>
          <p:cNvPr id="13" name="12 Rectángulo redondeado">
            <a:extLst>
              <a:ext uri="{FF2B5EF4-FFF2-40B4-BE49-F238E27FC236}">
                <a16:creationId xmlns:a16="http://schemas.microsoft.com/office/drawing/2014/main" id="{1AF6AF80-2489-3C5B-E552-6E2295124BC1}"/>
              </a:ext>
            </a:extLst>
          </p:cNvPr>
          <p:cNvSpPr/>
          <p:nvPr/>
        </p:nvSpPr>
        <p:spPr>
          <a:xfrm>
            <a:off x="2042177" y="1075964"/>
            <a:ext cx="2790316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Flujo</a:t>
            </a:r>
          </a:p>
        </p:txBody>
      </p:sp>
      <p:sp>
        <p:nvSpPr>
          <p:cNvPr id="14" name="13 Rectángulo redondeado">
            <a:extLst>
              <a:ext uri="{FF2B5EF4-FFF2-40B4-BE49-F238E27FC236}">
                <a16:creationId xmlns:a16="http://schemas.microsoft.com/office/drawing/2014/main" id="{4BCF6131-413E-14A6-E5C3-7E3C32722AB7}"/>
              </a:ext>
            </a:extLst>
          </p:cNvPr>
          <p:cNvSpPr/>
          <p:nvPr/>
        </p:nvSpPr>
        <p:spPr>
          <a:xfrm>
            <a:off x="116632" y="1804398"/>
            <a:ext cx="6552728" cy="6295994"/>
          </a:xfrm>
          <a:prstGeom prst="round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  <p:sp>
        <p:nvSpPr>
          <p:cNvPr id="10" name="2 Marcador de texto">
            <a:extLst>
              <a:ext uri="{FF2B5EF4-FFF2-40B4-BE49-F238E27FC236}">
                <a16:creationId xmlns:a16="http://schemas.microsoft.com/office/drawing/2014/main" id="{ABEB4468-610A-7EA5-51A9-C4784D0104A6}"/>
              </a:ext>
            </a:extLst>
          </p:cNvPr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1" name="10 Elipse">
            <a:extLst>
              <a:ext uri="{FF2B5EF4-FFF2-40B4-BE49-F238E27FC236}">
                <a16:creationId xmlns:a16="http://schemas.microsoft.com/office/drawing/2014/main" id="{44B66B40-A2D3-BE67-8031-2DABC7D3B3E5}"/>
              </a:ext>
            </a:extLst>
          </p:cNvPr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P20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74B145B-A68C-C311-7729-CE8BB96963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6427" y="1788584"/>
            <a:ext cx="4185146" cy="483843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021BBD2-8DE4-9131-9614-6255800565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79780" y="6781591"/>
            <a:ext cx="3115110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419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227658" y="-290040"/>
            <a:ext cx="6172200" cy="1524000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Código Fuente</a:t>
            </a:r>
          </a:p>
        </p:txBody>
      </p:sp>
      <p:graphicFrame>
        <p:nvGraphicFramePr>
          <p:cNvPr id="2" name="1 Marcador de contenido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17941261"/>
              </p:ext>
            </p:extLst>
          </p:nvPr>
        </p:nvGraphicFramePr>
        <p:xfrm>
          <a:off x="255585" y="2171735"/>
          <a:ext cx="3117456" cy="5996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Rectángulo redondeado"/>
          <p:cNvSpPr/>
          <p:nvPr/>
        </p:nvSpPr>
        <p:spPr>
          <a:xfrm>
            <a:off x="368659" y="1403648"/>
            <a:ext cx="6233756" cy="6624736"/>
          </a:xfrm>
          <a:prstGeom prst="round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r>
              <a:rPr lang="es-MX" sz="1200" dirty="0"/>
              <a:t>#include &lt;</a:t>
            </a:r>
            <a:r>
              <a:rPr lang="es-MX" sz="1200" dirty="0" err="1"/>
              <a:t>stdio.h</a:t>
            </a:r>
            <a:r>
              <a:rPr lang="es-MX" sz="1200" dirty="0"/>
              <a:t>&gt;</a:t>
            </a:r>
          </a:p>
          <a:p>
            <a:r>
              <a:rPr lang="es-MX" sz="1200" dirty="0"/>
              <a:t>#include &lt;</a:t>
            </a:r>
            <a:r>
              <a:rPr lang="es-MX" sz="1200" dirty="0" err="1"/>
              <a:t>process.h</a:t>
            </a:r>
            <a:r>
              <a:rPr lang="es-MX" sz="1200" dirty="0"/>
              <a:t>&gt;</a:t>
            </a:r>
          </a:p>
          <a:p>
            <a:endParaRPr lang="es-MX" sz="1200" dirty="0"/>
          </a:p>
          <a:p>
            <a:r>
              <a:rPr lang="es-MX" sz="1200" dirty="0" err="1"/>
              <a:t>void</a:t>
            </a:r>
            <a:r>
              <a:rPr lang="es-MX" sz="1200" dirty="0"/>
              <a:t> </a:t>
            </a:r>
            <a:r>
              <a:rPr lang="es-MX" sz="1200" dirty="0" err="1"/>
              <a:t>main</a:t>
            </a:r>
            <a:r>
              <a:rPr lang="es-MX" sz="1200" dirty="0"/>
              <a:t>() {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float</a:t>
            </a:r>
            <a:r>
              <a:rPr lang="es-MX" sz="1200" dirty="0"/>
              <a:t> m1,m2,m3,m4,m5,promedio;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printf</a:t>
            </a:r>
            <a:r>
              <a:rPr lang="es-MX" sz="1200" dirty="0"/>
              <a:t>("Introduzca </a:t>
            </a:r>
            <a:r>
              <a:rPr lang="es-MX" sz="1200" dirty="0" err="1"/>
              <a:t>calificacion</a:t>
            </a:r>
            <a:r>
              <a:rPr lang="es-MX" sz="1200" dirty="0"/>
              <a:t> 1:");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scanf</a:t>
            </a:r>
            <a:r>
              <a:rPr lang="es-MX" sz="1200" dirty="0"/>
              <a:t>("%f",&amp;m1);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printf</a:t>
            </a:r>
            <a:r>
              <a:rPr lang="es-MX" sz="1200" dirty="0"/>
              <a:t>("Introduzca </a:t>
            </a:r>
            <a:r>
              <a:rPr lang="es-MX" sz="1200" dirty="0" err="1"/>
              <a:t>calificacion</a:t>
            </a:r>
            <a:r>
              <a:rPr lang="es-MX" sz="1200" dirty="0"/>
              <a:t> 2:");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scanf</a:t>
            </a:r>
            <a:r>
              <a:rPr lang="es-MX" sz="1200" dirty="0"/>
              <a:t>("%f",&amp;m2);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printf</a:t>
            </a:r>
            <a:r>
              <a:rPr lang="es-MX" sz="1200" dirty="0"/>
              <a:t>("Introduzca </a:t>
            </a:r>
            <a:r>
              <a:rPr lang="es-MX" sz="1200" dirty="0" err="1"/>
              <a:t>calificacion</a:t>
            </a:r>
            <a:r>
              <a:rPr lang="es-MX" sz="1200" dirty="0"/>
              <a:t> 3:");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scanf</a:t>
            </a:r>
            <a:r>
              <a:rPr lang="es-MX" sz="1200" dirty="0"/>
              <a:t>("%f",&amp;m3);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printf</a:t>
            </a:r>
            <a:r>
              <a:rPr lang="es-MX" sz="1200" dirty="0"/>
              <a:t>("Introduzca </a:t>
            </a:r>
            <a:r>
              <a:rPr lang="es-MX" sz="1200" dirty="0" err="1"/>
              <a:t>calificacion</a:t>
            </a:r>
            <a:r>
              <a:rPr lang="es-MX" sz="1200" dirty="0"/>
              <a:t> 4:");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scanf</a:t>
            </a:r>
            <a:r>
              <a:rPr lang="es-MX" sz="1200" dirty="0"/>
              <a:t>("%f",&amp;m4);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printf</a:t>
            </a:r>
            <a:r>
              <a:rPr lang="es-MX" sz="1200" dirty="0"/>
              <a:t>("Introduzca </a:t>
            </a:r>
            <a:r>
              <a:rPr lang="es-MX" sz="1200" dirty="0" err="1"/>
              <a:t>calificacion</a:t>
            </a:r>
            <a:r>
              <a:rPr lang="es-MX" sz="1200" dirty="0"/>
              <a:t> 5:");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scanf</a:t>
            </a:r>
            <a:r>
              <a:rPr lang="es-MX" sz="1200" dirty="0"/>
              <a:t>("%f",&amp;m5);</a:t>
            </a:r>
          </a:p>
          <a:p>
            <a:r>
              <a:rPr lang="es-MX" sz="1200" dirty="0"/>
              <a:t>    promedio = (m1+m2+m3+m4+m5)/5;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if</a:t>
            </a:r>
            <a:r>
              <a:rPr lang="es-MX" sz="1200" dirty="0"/>
              <a:t> (promedio &gt;9.5){</a:t>
            </a:r>
          </a:p>
          <a:p>
            <a:r>
              <a:rPr lang="es-MX" sz="1200" dirty="0"/>
              <a:t>        </a:t>
            </a:r>
            <a:r>
              <a:rPr lang="es-MX" sz="1200" dirty="0" err="1"/>
              <a:t>printf</a:t>
            </a:r>
            <a:r>
              <a:rPr lang="es-MX" sz="1200" dirty="0"/>
              <a:t>("Tu promedio es %.2f \</a:t>
            </a:r>
            <a:r>
              <a:rPr lang="es-MX" sz="1200" dirty="0" err="1"/>
              <a:t>nObtendras</a:t>
            </a:r>
            <a:r>
              <a:rPr lang="es-MX" sz="1200" dirty="0"/>
              <a:t> un premio a mejor promedio\</a:t>
            </a:r>
            <a:r>
              <a:rPr lang="es-MX" sz="1200" dirty="0" err="1"/>
              <a:t>n",promedio</a:t>
            </a:r>
            <a:r>
              <a:rPr lang="es-MX" sz="1200" dirty="0"/>
              <a:t>);</a:t>
            </a:r>
          </a:p>
          <a:p>
            <a:r>
              <a:rPr lang="es-MX" sz="1200" dirty="0"/>
              <a:t>    } </a:t>
            </a:r>
            <a:r>
              <a:rPr lang="es-MX" sz="1200" dirty="0" err="1"/>
              <a:t>else</a:t>
            </a:r>
            <a:r>
              <a:rPr lang="es-MX" sz="1200" dirty="0"/>
              <a:t>{</a:t>
            </a:r>
          </a:p>
          <a:p>
            <a:r>
              <a:rPr lang="es-MX" sz="1200" dirty="0"/>
              <a:t>        </a:t>
            </a:r>
            <a:r>
              <a:rPr lang="es-MX" sz="1200" dirty="0" err="1"/>
              <a:t>printf</a:t>
            </a:r>
            <a:r>
              <a:rPr lang="es-MX" sz="1200" dirty="0"/>
              <a:t>("Tu promedio es %.2f  por lo que es menor a 9.5\</a:t>
            </a:r>
            <a:r>
              <a:rPr lang="es-MX" sz="1200" dirty="0" err="1"/>
              <a:t>n",promedio</a:t>
            </a:r>
            <a:r>
              <a:rPr lang="es-MX" sz="1200" dirty="0"/>
              <a:t>);</a:t>
            </a:r>
          </a:p>
          <a:p>
            <a:r>
              <a:rPr lang="es-MX" sz="1200" dirty="0"/>
              <a:t>    }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system</a:t>
            </a:r>
            <a:r>
              <a:rPr lang="es-MX" sz="1200" dirty="0"/>
              <a:t>("PAUSE");</a:t>
            </a:r>
          </a:p>
          <a:p>
            <a:endParaRPr lang="es-MX" sz="1200" dirty="0"/>
          </a:p>
          <a:p>
            <a:r>
              <a:rPr lang="es-MX" sz="1200" dirty="0"/>
              <a:t>}</a:t>
            </a:r>
          </a:p>
        </p:txBody>
      </p:sp>
      <p:sp>
        <p:nvSpPr>
          <p:cNvPr id="11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P20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7611EAE-6FDD-D109-9A1A-96705DD9E5E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37224"/>
          <a:stretch/>
        </p:blipFill>
        <p:spPr>
          <a:xfrm>
            <a:off x="255585" y="6544108"/>
            <a:ext cx="2813375" cy="172819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C2E0E70-426C-CE58-F007-8EA90C63066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-10642" t="-64" r="4858" b="64"/>
          <a:stretch/>
        </p:blipFill>
        <p:spPr>
          <a:xfrm>
            <a:off x="2441851" y="5970697"/>
            <a:ext cx="4401164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363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833703"/>
              </p:ext>
            </p:extLst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322766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 del Problema</a:t>
            </a:r>
          </a:p>
        </p:txBody>
      </p:sp>
      <p:sp>
        <p:nvSpPr>
          <p:cNvPr id="4" name="3 Rectángulo redondeado"/>
          <p:cNvSpPr/>
          <p:nvPr/>
        </p:nvSpPr>
        <p:spPr>
          <a:xfrm>
            <a:off x="404664" y="1259632"/>
            <a:ext cx="6048672" cy="216024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just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una tienda, se da precio de mayoreo a las personas que compren más de 100 artículos del mismo producto. Se debe diseñar un programa que determine si al escribir la cantidad de producto, este reconozca si es mayor o menor a 100.</a:t>
            </a:r>
          </a:p>
        </p:txBody>
      </p:sp>
      <p:sp>
        <p:nvSpPr>
          <p:cNvPr id="5" name="4 Rectángulo redondeado"/>
          <p:cNvSpPr/>
          <p:nvPr/>
        </p:nvSpPr>
        <p:spPr>
          <a:xfrm>
            <a:off x="404664" y="3611895"/>
            <a:ext cx="1321952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Entradas</a:t>
            </a:r>
          </a:p>
        </p:txBody>
      </p:sp>
      <p:sp>
        <p:nvSpPr>
          <p:cNvPr id="6" name="5 Rectángulo redondeado"/>
          <p:cNvSpPr/>
          <p:nvPr/>
        </p:nvSpPr>
        <p:spPr>
          <a:xfrm>
            <a:off x="1988839" y="3611895"/>
            <a:ext cx="4464497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r>
              <a:rPr lang="es-MX" dirty="0" err="1"/>
              <a:t>num</a:t>
            </a:r>
            <a:endParaRPr lang="es-MX" dirty="0"/>
          </a:p>
        </p:txBody>
      </p:sp>
      <p:sp>
        <p:nvSpPr>
          <p:cNvPr id="8" name="7 Rectángulo redondeado"/>
          <p:cNvSpPr/>
          <p:nvPr/>
        </p:nvSpPr>
        <p:spPr>
          <a:xfrm>
            <a:off x="404664" y="5159244"/>
            <a:ext cx="1321952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Procesos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1988839" y="5159244"/>
            <a:ext cx="4464498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r>
              <a:rPr lang="es-MX" sz="1400" dirty="0" err="1"/>
              <a:t>if</a:t>
            </a:r>
            <a:r>
              <a:rPr lang="es-MX" sz="1400" dirty="0"/>
              <a:t>(</a:t>
            </a:r>
            <a:r>
              <a:rPr lang="es-MX" sz="1400" dirty="0" err="1"/>
              <a:t>num</a:t>
            </a:r>
            <a:r>
              <a:rPr lang="es-MX" sz="1400" dirty="0"/>
              <a:t>&gt;100){</a:t>
            </a:r>
          </a:p>
          <a:p>
            <a:r>
              <a:rPr lang="es-MX" sz="1400" dirty="0"/>
              <a:t>        </a:t>
            </a:r>
            <a:r>
              <a:rPr lang="es-MX" sz="1400" dirty="0" err="1"/>
              <a:t>print</a:t>
            </a:r>
            <a:r>
              <a:rPr lang="es-MX" sz="1400" dirty="0"/>
              <a:t> "Esta comprando a mayoreo"</a:t>
            </a:r>
          </a:p>
          <a:p>
            <a:r>
              <a:rPr lang="es-MX" sz="1400" dirty="0"/>
              <a:t>    } </a:t>
            </a:r>
            <a:r>
              <a:rPr lang="es-MX" sz="1400" dirty="0" err="1"/>
              <a:t>else</a:t>
            </a:r>
            <a:r>
              <a:rPr lang="es-MX" sz="1400" dirty="0"/>
              <a:t>{</a:t>
            </a:r>
          </a:p>
          <a:p>
            <a:r>
              <a:rPr lang="es-MX" sz="1400" dirty="0"/>
              <a:t>        </a:t>
            </a:r>
            <a:r>
              <a:rPr lang="es-MX" sz="1400" dirty="0" err="1"/>
              <a:t>print</a:t>
            </a:r>
            <a:r>
              <a:rPr lang="es-MX" sz="1400" dirty="0"/>
              <a:t> "No es suficiente para comprar a mayoreo"</a:t>
            </a:r>
          </a:p>
          <a:p>
            <a:r>
              <a:rPr lang="es-MX" sz="1400" dirty="0"/>
              <a:t>    }</a:t>
            </a:r>
          </a:p>
        </p:txBody>
      </p:sp>
      <p:sp>
        <p:nvSpPr>
          <p:cNvPr id="10" name="9 Rectángulo redondeado"/>
          <p:cNvSpPr/>
          <p:nvPr/>
        </p:nvSpPr>
        <p:spPr>
          <a:xfrm>
            <a:off x="430472" y="6706592"/>
            <a:ext cx="1296144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Salidas</a:t>
            </a:r>
          </a:p>
        </p:txBody>
      </p:sp>
      <p:sp>
        <p:nvSpPr>
          <p:cNvPr id="11" name="10 Rectángulo redondeado"/>
          <p:cNvSpPr/>
          <p:nvPr/>
        </p:nvSpPr>
        <p:spPr>
          <a:xfrm>
            <a:off x="1988838" y="6706592"/>
            <a:ext cx="4490305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endParaRPr lang="es-MX" dirty="0"/>
          </a:p>
        </p:txBody>
      </p:sp>
      <p:sp>
        <p:nvSpPr>
          <p:cNvPr id="12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P21</a:t>
            </a:r>
          </a:p>
        </p:txBody>
      </p:sp>
    </p:spTree>
    <p:extLst>
      <p:ext uri="{BB962C8B-B14F-4D97-AF65-F5344CB8AC3E}">
        <p14:creationId xmlns:p14="http://schemas.microsoft.com/office/powerpoint/2010/main" val="1499740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8678348"/>
              </p:ext>
            </p:extLst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322766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 del Problema</a:t>
            </a:r>
          </a:p>
        </p:txBody>
      </p:sp>
      <p:sp>
        <p:nvSpPr>
          <p:cNvPr id="4" name="3 Rectángulo redondeado"/>
          <p:cNvSpPr/>
          <p:nvPr/>
        </p:nvSpPr>
        <p:spPr>
          <a:xfrm>
            <a:off x="404664" y="1259632"/>
            <a:ext cx="6048672" cy="216024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just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Adrián realiza un prototipo de programa para determinar si una empresa tiene saldos positivos o negativos. Él empieza formando las bases del código escribiendo un número y determinando si es positivo o negativo. Escribra un código que realice esta acción.</a:t>
            </a:r>
          </a:p>
        </p:txBody>
      </p:sp>
      <p:sp>
        <p:nvSpPr>
          <p:cNvPr id="5" name="4 Rectángulo redondeado"/>
          <p:cNvSpPr/>
          <p:nvPr/>
        </p:nvSpPr>
        <p:spPr>
          <a:xfrm>
            <a:off x="404664" y="3611895"/>
            <a:ext cx="1321952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Entradas</a:t>
            </a:r>
          </a:p>
        </p:txBody>
      </p:sp>
      <p:sp>
        <p:nvSpPr>
          <p:cNvPr id="6" name="5 Rectángulo redondeado"/>
          <p:cNvSpPr/>
          <p:nvPr/>
        </p:nvSpPr>
        <p:spPr>
          <a:xfrm>
            <a:off x="1988839" y="3611895"/>
            <a:ext cx="4464497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r>
              <a:rPr lang="es-MX" dirty="0"/>
              <a:t>saldo</a:t>
            </a:r>
          </a:p>
        </p:txBody>
      </p:sp>
      <p:sp>
        <p:nvSpPr>
          <p:cNvPr id="8" name="7 Rectángulo redondeado"/>
          <p:cNvSpPr/>
          <p:nvPr/>
        </p:nvSpPr>
        <p:spPr>
          <a:xfrm>
            <a:off x="404664" y="5159244"/>
            <a:ext cx="1321952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Procesos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1988839" y="5159244"/>
            <a:ext cx="4464498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r>
              <a:rPr lang="es-MX" sz="1400" dirty="0" err="1"/>
              <a:t>if</a:t>
            </a:r>
            <a:r>
              <a:rPr lang="es-MX" sz="1400" dirty="0"/>
              <a:t>(saldo&gt;0)</a:t>
            </a:r>
          </a:p>
          <a:p>
            <a:r>
              <a:rPr lang="es-MX" sz="1400" dirty="0"/>
              <a:t>        </a:t>
            </a:r>
            <a:r>
              <a:rPr lang="es-MX" sz="1400" dirty="0" err="1"/>
              <a:t>print</a:t>
            </a:r>
            <a:r>
              <a:rPr lang="es-MX" sz="1400" dirty="0"/>
              <a:t> "El saldo es positivo"</a:t>
            </a:r>
          </a:p>
          <a:p>
            <a:r>
              <a:rPr lang="es-MX" sz="1400" dirty="0" err="1"/>
              <a:t>else</a:t>
            </a:r>
            <a:endParaRPr lang="es-MX" sz="1400" dirty="0"/>
          </a:p>
          <a:p>
            <a:r>
              <a:rPr lang="es-MX" sz="1400" dirty="0"/>
              <a:t>        </a:t>
            </a:r>
            <a:r>
              <a:rPr lang="es-MX" sz="1400" dirty="0" err="1"/>
              <a:t>print</a:t>
            </a:r>
            <a:r>
              <a:rPr lang="es-MX" sz="1400" dirty="0"/>
              <a:t> "El saldo es negativo"</a:t>
            </a:r>
          </a:p>
          <a:p>
            <a:r>
              <a:rPr lang="es-MX" sz="1400" dirty="0"/>
              <a:t>  </a:t>
            </a:r>
          </a:p>
        </p:txBody>
      </p:sp>
      <p:sp>
        <p:nvSpPr>
          <p:cNvPr id="10" name="9 Rectángulo redondeado"/>
          <p:cNvSpPr/>
          <p:nvPr/>
        </p:nvSpPr>
        <p:spPr>
          <a:xfrm>
            <a:off x="430472" y="6706592"/>
            <a:ext cx="1296144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Salidas</a:t>
            </a:r>
          </a:p>
        </p:txBody>
      </p:sp>
      <p:sp>
        <p:nvSpPr>
          <p:cNvPr id="11" name="10 Rectángulo redondeado"/>
          <p:cNvSpPr/>
          <p:nvPr/>
        </p:nvSpPr>
        <p:spPr>
          <a:xfrm>
            <a:off x="1988838" y="6706592"/>
            <a:ext cx="4490305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endParaRPr lang="es-MX" dirty="0"/>
          </a:p>
        </p:txBody>
      </p:sp>
      <p:sp>
        <p:nvSpPr>
          <p:cNvPr id="12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P16</a:t>
            </a:r>
          </a:p>
        </p:txBody>
      </p:sp>
    </p:spTree>
    <p:extLst>
      <p:ext uri="{BB962C8B-B14F-4D97-AF65-F5344CB8AC3E}">
        <p14:creationId xmlns:p14="http://schemas.microsoft.com/office/powerpoint/2010/main" val="2831421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6803426"/>
              </p:ext>
            </p:extLst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710190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 y Diagrama de Flujo</a:t>
            </a:r>
          </a:p>
        </p:txBody>
      </p:sp>
      <p:sp>
        <p:nvSpPr>
          <p:cNvPr id="3" name="2 Rectángulo redondeado"/>
          <p:cNvSpPr/>
          <p:nvPr/>
        </p:nvSpPr>
        <p:spPr>
          <a:xfrm>
            <a:off x="269649" y="2171733"/>
            <a:ext cx="2941358" cy="5472608"/>
          </a:xfrm>
          <a:prstGeom prst="round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r>
              <a:rPr lang="es-MX" sz="1200" dirty="0"/>
              <a:t>Inicio</a:t>
            </a:r>
          </a:p>
          <a:p>
            <a:r>
              <a:rPr lang="es-MX" sz="1200" dirty="0"/>
              <a:t>     Imprime “Introduce la cantidad de artículos: “</a:t>
            </a:r>
          </a:p>
          <a:p>
            <a:r>
              <a:rPr lang="es-MX" sz="1200" dirty="0"/>
              <a:t>     Lee </a:t>
            </a:r>
            <a:r>
              <a:rPr lang="es-MX" sz="1200" dirty="0" err="1"/>
              <a:t>num</a:t>
            </a:r>
            <a:endParaRPr lang="es-MX" sz="1200" dirty="0"/>
          </a:p>
          <a:p>
            <a:r>
              <a:rPr lang="es-MX" sz="1200" dirty="0"/>
              <a:t>     Si </a:t>
            </a:r>
            <a:r>
              <a:rPr lang="es-MX" sz="1200" dirty="0" err="1"/>
              <a:t>num</a:t>
            </a:r>
            <a:r>
              <a:rPr lang="es-MX" sz="1200" dirty="0"/>
              <a:t> &gt;100</a:t>
            </a:r>
          </a:p>
          <a:p>
            <a:r>
              <a:rPr lang="es-MX" sz="1200" dirty="0"/>
              <a:t>          Imprime “Esta comprando a mayoreo”</a:t>
            </a:r>
          </a:p>
          <a:p>
            <a:r>
              <a:rPr lang="es-MX" sz="1200" dirty="0"/>
              <a:t>     Si no </a:t>
            </a:r>
          </a:p>
          <a:p>
            <a:r>
              <a:rPr lang="es-MX" sz="1200" dirty="0"/>
              <a:t>          Imprime “No es suficiente para comprar a mayoreo”</a:t>
            </a:r>
          </a:p>
          <a:p>
            <a:r>
              <a:rPr lang="es-MX" sz="1200" dirty="0"/>
              <a:t>Fin</a:t>
            </a:r>
          </a:p>
        </p:txBody>
      </p:sp>
      <p:sp>
        <p:nvSpPr>
          <p:cNvPr id="12" name="11 Rectángulo redondeado"/>
          <p:cNvSpPr/>
          <p:nvPr/>
        </p:nvSpPr>
        <p:spPr>
          <a:xfrm>
            <a:off x="415632" y="1381590"/>
            <a:ext cx="2795374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</a:t>
            </a:r>
          </a:p>
        </p:txBody>
      </p:sp>
      <p:sp>
        <p:nvSpPr>
          <p:cNvPr id="13" name="12 Rectángulo redondeado"/>
          <p:cNvSpPr/>
          <p:nvPr/>
        </p:nvSpPr>
        <p:spPr>
          <a:xfrm>
            <a:off x="3879044" y="1317163"/>
            <a:ext cx="2790316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Flujo</a:t>
            </a:r>
          </a:p>
        </p:txBody>
      </p:sp>
      <p:sp>
        <p:nvSpPr>
          <p:cNvPr id="10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1" name="10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P21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C13A89D-7547-35F3-66D3-0749FB4B24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9491" y="2364648"/>
            <a:ext cx="2905530" cy="2324424"/>
          </a:xfrm>
          <a:prstGeom prst="rect">
            <a:avLst/>
          </a:prstGeom>
        </p:spPr>
      </p:pic>
      <p:sp>
        <p:nvSpPr>
          <p:cNvPr id="14" name="13 Rectángulo redondeado"/>
          <p:cNvSpPr/>
          <p:nvPr/>
        </p:nvSpPr>
        <p:spPr>
          <a:xfrm>
            <a:off x="3645024" y="2171733"/>
            <a:ext cx="3024336" cy="5472608"/>
          </a:xfrm>
          <a:prstGeom prst="round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B4DDEBD6-147C-1931-8B6A-BA60412031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01376" y="4915505"/>
            <a:ext cx="2795021" cy="106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26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227658" y="-290040"/>
            <a:ext cx="6172200" cy="1524000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Código Fuente</a:t>
            </a:r>
          </a:p>
        </p:txBody>
      </p:sp>
      <p:graphicFrame>
        <p:nvGraphicFramePr>
          <p:cNvPr id="2" name="1 Marcador de contenido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39919473"/>
              </p:ext>
            </p:extLst>
          </p:nvPr>
        </p:nvGraphicFramePr>
        <p:xfrm>
          <a:off x="255585" y="2171735"/>
          <a:ext cx="3117456" cy="5996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Rectángulo redondeado"/>
          <p:cNvSpPr/>
          <p:nvPr/>
        </p:nvSpPr>
        <p:spPr>
          <a:xfrm>
            <a:off x="368659" y="1403648"/>
            <a:ext cx="6233756" cy="6624736"/>
          </a:xfrm>
          <a:prstGeom prst="round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r>
              <a:rPr lang="es-MX" sz="1200" dirty="0"/>
              <a:t>#include &lt;</a:t>
            </a:r>
            <a:r>
              <a:rPr lang="es-MX" sz="1200" dirty="0" err="1"/>
              <a:t>process.h</a:t>
            </a:r>
            <a:r>
              <a:rPr lang="es-MX" sz="1200" dirty="0"/>
              <a:t>&gt;</a:t>
            </a:r>
          </a:p>
          <a:p>
            <a:endParaRPr lang="es-MX" sz="1200" dirty="0"/>
          </a:p>
          <a:p>
            <a:r>
              <a:rPr lang="es-MX" sz="1200" dirty="0" err="1"/>
              <a:t>void</a:t>
            </a:r>
            <a:r>
              <a:rPr lang="es-MX" sz="1200" dirty="0"/>
              <a:t> </a:t>
            </a:r>
            <a:r>
              <a:rPr lang="es-MX" sz="1200" dirty="0" err="1"/>
              <a:t>main</a:t>
            </a:r>
            <a:r>
              <a:rPr lang="es-MX" sz="1200" dirty="0"/>
              <a:t>() {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int</a:t>
            </a:r>
            <a:r>
              <a:rPr lang="es-MX" sz="1200" dirty="0"/>
              <a:t> </a:t>
            </a:r>
            <a:r>
              <a:rPr lang="es-MX" sz="1200" dirty="0" err="1"/>
              <a:t>num</a:t>
            </a:r>
            <a:r>
              <a:rPr lang="es-MX" sz="1200" dirty="0"/>
              <a:t>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printf</a:t>
            </a:r>
            <a:r>
              <a:rPr lang="es-MX" sz="1200" dirty="0"/>
              <a:t>("Introduce la cantidad de </a:t>
            </a:r>
            <a:r>
              <a:rPr lang="es-MX" sz="1200" dirty="0" err="1"/>
              <a:t>articulos</a:t>
            </a:r>
            <a:r>
              <a:rPr lang="es-MX" sz="1200" dirty="0"/>
              <a:t>:");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scanf</a:t>
            </a:r>
            <a:r>
              <a:rPr lang="es-MX" sz="1200" dirty="0"/>
              <a:t>("%i",&amp;</a:t>
            </a:r>
            <a:r>
              <a:rPr lang="es-MX" sz="1200" dirty="0" err="1"/>
              <a:t>num</a:t>
            </a:r>
            <a:r>
              <a:rPr lang="es-MX" sz="1200" dirty="0"/>
              <a:t>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if</a:t>
            </a:r>
            <a:r>
              <a:rPr lang="es-MX" sz="1200" dirty="0"/>
              <a:t>(</a:t>
            </a:r>
            <a:r>
              <a:rPr lang="es-MX" sz="1200" dirty="0" err="1"/>
              <a:t>num</a:t>
            </a:r>
            <a:r>
              <a:rPr lang="es-MX" sz="1200" dirty="0"/>
              <a:t>&gt;100){</a:t>
            </a:r>
          </a:p>
          <a:p>
            <a:r>
              <a:rPr lang="es-MX" sz="1200" dirty="0"/>
              <a:t>        </a:t>
            </a:r>
            <a:r>
              <a:rPr lang="es-MX" sz="1200" dirty="0" err="1"/>
              <a:t>printf</a:t>
            </a:r>
            <a:r>
              <a:rPr lang="es-MX" sz="1200" dirty="0"/>
              <a:t>("Esta comprando a mayoreo\n");</a:t>
            </a:r>
          </a:p>
          <a:p>
            <a:r>
              <a:rPr lang="es-MX" sz="1200" dirty="0"/>
              <a:t>    } </a:t>
            </a:r>
            <a:r>
              <a:rPr lang="es-MX" sz="1200" dirty="0" err="1"/>
              <a:t>else</a:t>
            </a:r>
            <a:r>
              <a:rPr lang="es-MX" sz="1200" dirty="0"/>
              <a:t>{</a:t>
            </a:r>
          </a:p>
          <a:p>
            <a:r>
              <a:rPr lang="es-MX" sz="1200" dirty="0"/>
              <a:t>        </a:t>
            </a:r>
            <a:r>
              <a:rPr lang="es-MX" sz="1200" dirty="0" err="1"/>
              <a:t>printf</a:t>
            </a:r>
            <a:r>
              <a:rPr lang="es-MX" sz="1200" dirty="0"/>
              <a:t>("No es suficiente para comprar a mayoreo\n");</a:t>
            </a:r>
          </a:p>
          <a:p>
            <a:r>
              <a:rPr lang="es-MX" sz="1200" dirty="0"/>
              <a:t>    }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system</a:t>
            </a:r>
            <a:r>
              <a:rPr lang="es-MX" sz="1200" dirty="0"/>
              <a:t>("PAUSE");</a:t>
            </a:r>
          </a:p>
          <a:p>
            <a:r>
              <a:rPr lang="es-MX" sz="1200" dirty="0"/>
              <a:t>}</a:t>
            </a:r>
          </a:p>
        </p:txBody>
      </p:sp>
      <p:sp>
        <p:nvSpPr>
          <p:cNvPr id="11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P21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8A97841-F117-CF83-7557-50EC284EDD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844" y="4572000"/>
            <a:ext cx="6058746" cy="8954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671DFE4-A3F0-8960-A301-EE834F6F8D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2696" y="5875300"/>
            <a:ext cx="3858163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144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833703"/>
              </p:ext>
            </p:extLst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322766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 del Problema</a:t>
            </a:r>
          </a:p>
        </p:txBody>
      </p:sp>
      <p:sp>
        <p:nvSpPr>
          <p:cNvPr id="4" name="3 Rectángulo redondeado"/>
          <p:cNvSpPr/>
          <p:nvPr/>
        </p:nvSpPr>
        <p:spPr>
          <a:xfrm>
            <a:off x="404664" y="1259632"/>
            <a:ext cx="6048672" cy="216024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just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la fila de un establecimiento se enumeraron a los comensales. Los que tengan números impares formarán una fila de lado izquierdo, y los que tengan número par estarán de lado derecho. Se diseña un código que introduzca el número y determine si es número par o impar.</a:t>
            </a:r>
          </a:p>
        </p:txBody>
      </p:sp>
      <p:sp>
        <p:nvSpPr>
          <p:cNvPr id="5" name="4 Rectángulo redondeado"/>
          <p:cNvSpPr/>
          <p:nvPr/>
        </p:nvSpPr>
        <p:spPr>
          <a:xfrm>
            <a:off x="404664" y="3611895"/>
            <a:ext cx="1321952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Entradas</a:t>
            </a:r>
          </a:p>
        </p:txBody>
      </p:sp>
      <p:sp>
        <p:nvSpPr>
          <p:cNvPr id="6" name="5 Rectángulo redondeado"/>
          <p:cNvSpPr/>
          <p:nvPr/>
        </p:nvSpPr>
        <p:spPr>
          <a:xfrm>
            <a:off x="1988839" y="3611895"/>
            <a:ext cx="4464497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r>
              <a:rPr lang="es-MX" dirty="0" err="1"/>
              <a:t>num</a:t>
            </a:r>
            <a:endParaRPr lang="es-MX" dirty="0"/>
          </a:p>
        </p:txBody>
      </p:sp>
      <p:sp>
        <p:nvSpPr>
          <p:cNvPr id="8" name="7 Rectángulo redondeado"/>
          <p:cNvSpPr/>
          <p:nvPr/>
        </p:nvSpPr>
        <p:spPr>
          <a:xfrm>
            <a:off x="404664" y="5159244"/>
            <a:ext cx="1321952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Procesos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1988839" y="5159244"/>
            <a:ext cx="4464498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r>
              <a:rPr lang="es-MX" sz="1200" dirty="0" err="1"/>
              <a:t>if</a:t>
            </a:r>
            <a:r>
              <a:rPr lang="es-MX" sz="1200" dirty="0"/>
              <a:t>(num%2==0){</a:t>
            </a:r>
          </a:p>
          <a:p>
            <a:r>
              <a:rPr lang="es-MX" sz="1200" dirty="0"/>
              <a:t>        </a:t>
            </a:r>
            <a:r>
              <a:rPr lang="es-MX" sz="1200" dirty="0" err="1"/>
              <a:t>print</a:t>
            </a:r>
            <a:r>
              <a:rPr lang="es-MX" sz="1200" dirty="0"/>
              <a:t> "Tu numero es par, </a:t>
            </a:r>
            <a:r>
              <a:rPr lang="es-MX" sz="1200" dirty="0" err="1"/>
              <a:t>formate</a:t>
            </a:r>
            <a:r>
              <a:rPr lang="es-MX" sz="1200" dirty="0"/>
              <a:t> del lado derecho"</a:t>
            </a:r>
          </a:p>
          <a:p>
            <a:r>
              <a:rPr lang="es-MX" sz="1200" dirty="0"/>
              <a:t>    } </a:t>
            </a:r>
            <a:r>
              <a:rPr lang="es-MX" sz="1200" dirty="0" err="1"/>
              <a:t>else</a:t>
            </a:r>
            <a:r>
              <a:rPr lang="es-MX" sz="1200" dirty="0"/>
              <a:t>{</a:t>
            </a:r>
          </a:p>
          <a:p>
            <a:r>
              <a:rPr lang="es-MX" sz="1200" dirty="0"/>
              <a:t>        </a:t>
            </a:r>
            <a:r>
              <a:rPr lang="es-MX" sz="1200" dirty="0" err="1"/>
              <a:t>print</a:t>
            </a:r>
            <a:r>
              <a:rPr lang="es-MX" sz="1200" dirty="0"/>
              <a:t> "Tu numero es impar, </a:t>
            </a:r>
            <a:r>
              <a:rPr lang="es-MX" sz="1200" dirty="0" err="1"/>
              <a:t>formate</a:t>
            </a:r>
            <a:r>
              <a:rPr lang="es-MX" sz="1200" dirty="0"/>
              <a:t> del lado izquierdo"</a:t>
            </a:r>
          </a:p>
          <a:p>
            <a:r>
              <a:rPr lang="es-MX" sz="1200" dirty="0"/>
              <a:t>    }</a:t>
            </a:r>
          </a:p>
        </p:txBody>
      </p:sp>
      <p:sp>
        <p:nvSpPr>
          <p:cNvPr id="10" name="9 Rectángulo redondeado"/>
          <p:cNvSpPr/>
          <p:nvPr/>
        </p:nvSpPr>
        <p:spPr>
          <a:xfrm>
            <a:off x="430472" y="6706592"/>
            <a:ext cx="1296144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Salidas</a:t>
            </a:r>
          </a:p>
        </p:txBody>
      </p:sp>
      <p:sp>
        <p:nvSpPr>
          <p:cNvPr id="11" name="10 Rectángulo redondeado"/>
          <p:cNvSpPr/>
          <p:nvPr/>
        </p:nvSpPr>
        <p:spPr>
          <a:xfrm>
            <a:off x="1988838" y="6706592"/>
            <a:ext cx="4490305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endParaRPr lang="es-MX" dirty="0"/>
          </a:p>
        </p:txBody>
      </p:sp>
      <p:sp>
        <p:nvSpPr>
          <p:cNvPr id="12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P22</a:t>
            </a:r>
          </a:p>
        </p:txBody>
      </p:sp>
    </p:spTree>
    <p:extLst>
      <p:ext uri="{BB962C8B-B14F-4D97-AF65-F5344CB8AC3E}">
        <p14:creationId xmlns:p14="http://schemas.microsoft.com/office/powerpoint/2010/main" val="1499740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6803426"/>
              </p:ext>
            </p:extLst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710190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 y Diagrama de Flujo</a:t>
            </a:r>
          </a:p>
        </p:txBody>
      </p:sp>
      <p:sp>
        <p:nvSpPr>
          <p:cNvPr id="3" name="2 Rectángulo redondeado"/>
          <p:cNvSpPr/>
          <p:nvPr/>
        </p:nvSpPr>
        <p:spPr>
          <a:xfrm>
            <a:off x="269649" y="2171733"/>
            <a:ext cx="2941358" cy="5472608"/>
          </a:xfrm>
          <a:prstGeom prst="round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r>
              <a:rPr lang="es-MX" sz="1200" dirty="0"/>
              <a:t>Inicio</a:t>
            </a:r>
          </a:p>
          <a:p>
            <a:r>
              <a:rPr lang="es-MX" sz="1200" dirty="0"/>
              <a:t>      Imprime “Introduce tu numero:”</a:t>
            </a:r>
          </a:p>
          <a:p>
            <a:r>
              <a:rPr lang="es-MX" sz="1200" dirty="0"/>
              <a:t>      Lee </a:t>
            </a:r>
            <a:r>
              <a:rPr lang="es-MX" sz="1200" dirty="0" err="1"/>
              <a:t>num</a:t>
            </a:r>
            <a:endParaRPr lang="es-MX" sz="1200" dirty="0"/>
          </a:p>
          <a:p>
            <a:r>
              <a:rPr lang="es-MX" sz="1200" dirty="0"/>
              <a:t>      Si el residuo de </a:t>
            </a:r>
            <a:r>
              <a:rPr lang="es-MX" sz="1200" dirty="0" err="1"/>
              <a:t>num</a:t>
            </a:r>
            <a:r>
              <a:rPr lang="es-MX" sz="1200" dirty="0"/>
              <a:t> es = a 0 </a:t>
            </a:r>
          </a:p>
          <a:p>
            <a:r>
              <a:rPr lang="es-MX" sz="1200" dirty="0"/>
              <a:t>             </a:t>
            </a:r>
            <a:r>
              <a:rPr lang="es-MX" sz="1200" dirty="0" err="1"/>
              <a:t>Imprime”Tu</a:t>
            </a:r>
            <a:r>
              <a:rPr lang="es-MX" sz="1200" dirty="0"/>
              <a:t> numero es par, </a:t>
            </a:r>
            <a:r>
              <a:rPr lang="es-MX" sz="1200" dirty="0" err="1"/>
              <a:t>formate</a:t>
            </a:r>
            <a:r>
              <a:rPr lang="es-MX" sz="1200" dirty="0"/>
              <a:t> del lado derecho”</a:t>
            </a:r>
          </a:p>
          <a:p>
            <a:r>
              <a:rPr lang="es-MX" sz="1200" dirty="0"/>
              <a:t>      Si no </a:t>
            </a:r>
          </a:p>
          <a:p>
            <a:r>
              <a:rPr lang="es-MX" sz="1200" dirty="0"/>
              <a:t>              Imprime “Tu numero es impar </a:t>
            </a:r>
            <a:r>
              <a:rPr lang="es-MX" sz="1200" dirty="0" err="1"/>
              <a:t>formate</a:t>
            </a:r>
            <a:r>
              <a:rPr lang="es-MX" sz="1200" dirty="0"/>
              <a:t> del lado </a:t>
            </a:r>
            <a:r>
              <a:rPr lang="es-MX" sz="1200" dirty="0" err="1"/>
              <a:t>isquierdo</a:t>
            </a:r>
            <a:r>
              <a:rPr lang="es-MX" sz="1200" dirty="0"/>
              <a:t>”</a:t>
            </a:r>
          </a:p>
          <a:p>
            <a:r>
              <a:rPr lang="es-MX" sz="1200" dirty="0"/>
              <a:t>Fin</a:t>
            </a:r>
          </a:p>
        </p:txBody>
      </p:sp>
      <p:sp>
        <p:nvSpPr>
          <p:cNvPr id="12" name="11 Rectángulo redondeado"/>
          <p:cNvSpPr/>
          <p:nvPr/>
        </p:nvSpPr>
        <p:spPr>
          <a:xfrm>
            <a:off x="415632" y="1381590"/>
            <a:ext cx="2795374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</a:t>
            </a:r>
          </a:p>
        </p:txBody>
      </p:sp>
      <p:sp>
        <p:nvSpPr>
          <p:cNvPr id="13" name="12 Rectángulo redondeado"/>
          <p:cNvSpPr/>
          <p:nvPr/>
        </p:nvSpPr>
        <p:spPr>
          <a:xfrm>
            <a:off x="3879044" y="1317163"/>
            <a:ext cx="2790316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Flujo</a:t>
            </a:r>
          </a:p>
        </p:txBody>
      </p:sp>
      <p:sp>
        <p:nvSpPr>
          <p:cNvPr id="14" name="13 Rectángulo redondeado"/>
          <p:cNvSpPr/>
          <p:nvPr/>
        </p:nvSpPr>
        <p:spPr>
          <a:xfrm>
            <a:off x="3645024" y="2171733"/>
            <a:ext cx="3024336" cy="5472608"/>
          </a:xfrm>
          <a:prstGeom prst="round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  <p:sp>
        <p:nvSpPr>
          <p:cNvPr id="10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1" name="10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P22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7913184-8AF4-3BCF-203E-25A507EF5D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2762" y="2300221"/>
            <a:ext cx="2943636" cy="237205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665F1E3-CEE9-D158-1839-28C8DC9F58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77381" y="5051015"/>
            <a:ext cx="2891979" cy="101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268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227658" y="-290040"/>
            <a:ext cx="6172200" cy="1524000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Código Fuente</a:t>
            </a:r>
          </a:p>
        </p:txBody>
      </p:sp>
      <p:graphicFrame>
        <p:nvGraphicFramePr>
          <p:cNvPr id="2" name="1 Marcador de contenido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39919473"/>
              </p:ext>
            </p:extLst>
          </p:nvPr>
        </p:nvGraphicFramePr>
        <p:xfrm>
          <a:off x="255585" y="2171735"/>
          <a:ext cx="3117456" cy="5996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Rectángulo redondeado"/>
          <p:cNvSpPr/>
          <p:nvPr/>
        </p:nvSpPr>
        <p:spPr>
          <a:xfrm>
            <a:off x="368659" y="1403648"/>
            <a:ext cx="6300701" cy="6624736"/>
          </a:xfrm>
          <a:prstGeom prst="round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r>
              <a:rPr lang="es-MX" sz="1200" dirty="0"/>
              <a:t>#include &lt;</a:t>
            </a:r>
            <a:r>
              <a:rPr lang="es-MX" sz="1200" dirty="0" err="1"/>
              <a:t>stdio.h</a:t>
            </a:r>
            <a:r>
              <a:rPr lang="es-MX" sz="1200" dirty="0"/>
              <a:t>&gt;</a:t>
            </a:r>
          </a:p>
          <a:p>
            <a:r>
              <a:rPr lang="es-MX" sz="1200" dirty="0"/>
              <a:t>#include &lt;</a:t>
            </a:r>
            <a:r>
              <a:rPr lang="es-MX" sz="1200" dirty="0" err="1"/>
              <a:t>process.h</a:t>
            </a:r>
            <a:r>
              <a:rPr lang="es-MX" sz="1200" dirty="0"/>
              <a:t>&gt;</a:t>
            </a:r>
          </a:p>
          <a:p>
            <a:endParaRPr lang="es-MX" sz="1200" dirty="0"/>
          </a:p>
          <a:p>
            <a:r>
              <a:rPr lang="es-MX" sz="1200" dirty="0" err="1"/>
              <a:t>void</a:t>
            </a:r>
            <a:r>
              <a:rPr lang="es-MX" sz="1200" dirty="0"/>
              <a:t> </a:t>
            </a:r>
            <a:r>
              <a:rPr lang="es-MX" sz="1200" dirty="0" err="1"/>
              <a:t>main</a:t>
            </a:r>
            <a:r>
              <a:rPr lang="es-MX" sz="1200" dirty="0"/>
              <a:t>() {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int</a:t>
            </a:r>
            <a:r>
              <a:rPr lang="es-MX" sz="1200" dirty="0"/>
              <a:t> </a:t>
            </a:r>
            <a:r>
              <a:rPr lang="es-MX" sz="1200" dirty="0" err="1"/>
              <a:t>num</a:t>
            </a:r>
            <a:r>
              <a:rPr lang="es-MX" sz="1200" dirty="0"/>
              <a:t>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printf</a:t>
            </a:r>
            <a:r>
              <a:rPr lang="es-MX" sz="1200" dirty="0"/>
              <a:t>("Introduce tu numero:");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scanf</a:t>
            </a:r>
            <a:r>
              <a:rPr lang="es-MX" sz="1200" dirty="0"/>
              <a:t>("%i",&amp;</a:t>
            </a:r>
            <a:r>
              <a:rPr lang="es-MX" sz="1200" dirty="0" err="1"/>
              <a:t>num</a:t>
            </a:r>
            <a:r>
              <a:rPr lang="es-MX" sz="1200" dirty="0"/>
              <a:t>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if</a:t>
            </a:r>
            <a:r>
              <a:rPr lang="es-MX" sz="1200" dirty="0"/>
              <a:t>(num%2==0){</a:t>
            </a:r>
          </a:p>
          <a:p>
            <a:r>
              <a:rPr lang="es-MX" sz="1200" dirty="0"/>
              <a:t>        </a:t>
            </a:r>
            <a:r>
              <a:rPr lang="es-MX" sz="1200" dirty="0" err="1"/>
              <a:t>printf</a:t>
            </a:r>
            <a:r>
              <a:rPr lang="es-MX" sz="1200" dirty="0"/>
              <a:t>("Tu numero es par, </a:t>
            </a:r>
            <a:r>
              <a:rPr lang="es-MX" sz="1200" dirty="0" err="1"/>
              <a:t>formate</a:t>
            </a:r>
            <a:r>
              <a:rPr lang="es-MX" sz="1200" dirty="0"/>
              <a:t> del lado derecho\n");</a:t>
            </a:r>
          </a:p>
          <a:p>
            <a:r>
              <a:rPr lang="es-MX" sz="1200" dirty="0"/>
              <a:t>    } </a:t>
            </a:r>
            <a:r>
              <a:rPr lang="es-MX" sz="1200" dirty="0" err="1"/>
              <a:t>else</a:t>
            </a:r>
            <a:r>
              <a:rPr lang="es-MX" sz="1200" dirty="0"/>
              <a:t>{</a:t>
            </a:r>
          </a:p>
          <a:p>
            <a:r>
              <a:rPr lang="es-MX" sz="1200" dirty="0"/>
              <a:t>        </a:t>
            </a:r>
            <a:r>
              <a:rPr lang="es-MX" sz="1200" dirty="0" err="1"/>
              <a:t>printf</a:t>
            </a:r>
            <a:r>
              <a:rPr lang="es-MX" sz="1200" dirty="0"/>
              <a:t>("Tu numero es impar, </a:t>
            </a:r>
            <a:r>
              <a:rPr lang="es-MX" sz="1200" dirty="0" err="1"/>
              <a:t>formate</a:t>
            </a:r>
            <a:r>
              <a:rPr lang="es-MX" sz="1200" dirty="0"/>
              <a:t> del lado </a:t>
            </a:r>
            <a:r>
              <a:rPr lang="es-MX" sz="1200" dirty="0" err="1"/>
              <a:t>isquierdo</a:t>
            </a:r>
            <a:r>
              <a:rPr lang="es-MX" sz="1200" dirty="0"/>
              <a:t>\n");</a:t>
            </a:r>
          </a:p>
          <a:p>
            <a:r>
              <a:rPr lang="es-MX" sz="1200" dirty="0"/>
              <a:t>    }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system</a:t>
            </a:r>
            <a:r>
              <a:rPr lang="es-MX" sz="1200" dirty="0"/>
              <a:t>("PAUSE");</a:t>
            </a:r>
          </a:p>
          <a:p>
            <a:endParaRPr lang="es-MX" sz="1200" dirty="0"/>
          </a:p>
          <a:p>
            <a:r>
              <a:rPr lang="es-MX" sz="1200" dirty="0"/>
              <a:t>}</a:t>
            </a:r>
          </a:p>
        </p:txBody>
      </p:sp>
      <p:sp>
        <p:nvSpPr>
          <p:cNvPr id="11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P22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501F96E-2DE3-4154-BD84-A84105681F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390" y="5364088"/>
            <a:ext cx="5687219" cy="101931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F635939-F22C-03C4-B401-5D056EB272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0955" y="6529290"/>
            <a:ext cx="4639322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1441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322766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 del Problema</a:t>
            </a:r>
          </a:p>
        </p:txBody>
      </p:sp>
      <p:sp>
        <p:nvSpPr>
          <p:cNvPr id="5" name="4 Rectángulo redondeado"/>
          <p:cNvSpPr/>
          <p:nvPr/>
        </p:nvSpPr>
        <p:spPr>
          <a:xfrm>
            <a:off x="332656" y="3923928"/>
            <a:ext cx="1321952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Entradas</a:t>
            </a:r>
          </a:p>
        </p:txBody>
      </p:sp>
      <p:sp>
        <p:nvSpPr>
          <p:cNvPr id="6" name="5 Rectángulo redondeado"/>
          <p:cNvSpPr/>
          <p:nvPr/>
        </p:nvSpPr>
        <p:spPr>
          <a:xfrm>
            <a:off x="1916831" y="3923928"/>
            <a:ext cx="4464497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r>
              <a:rPr lang="es-MX" dirty="0" err="1"/>
              <a:t>a,b,c</a:t>
            </a:r>
            <a:endParaRPr lang="es-MX" dirty="0"/>
          </a:p>
        </p:txBody>
      </p:sp>
      <p:sp>
        <p:nvSpPr>
          <p:cNvPr id="8" name="7 Rectángulo redondeado"/>
          <p:cNvSpPr/>
          <p:nvPr/>
        </p:nvSpPr>
        <p:spPr>
          <a:xfrm>
            <a:off x="332656" y="5388091"/>
            <a:ext cx="1321952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Procesos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1916831" y="5388091"/>
            <a:ext cx="4464498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r>
              <a:rPr lang="es-ES" sz="900" dirty="0" err="1"/>
              <a:t>aux</a:t>
            </a:r>
            <a:r>
              <a:rPr lang="es-ES" sz="900" dirty="0"/>
              <a:t> = (</a:t>
            </a:r>
            <a:r>
              <a:rPr lang="es-ES" sz="900" dirty="0" err="1"/>
              <a:t>pow</a:t>
            </a:r>
            <a:r>
              <a:rPr lang="es-ES" sz="900" dirty="0"/>
              <a:t>(b,2))-(4*a*c)</a:t>
            </a:r>
          </a:p>
          <a:p>
            <a:r>
              <a:rPr lang="es-ES" sz="900" dirty="0"/>
              <a:t>    </a:t>
            </a:r>
            <a:r>
              <a:rPr lang="es-ES" sz="900" dirty="0" err="1"/>
              <a:t>if</a:t>
            </a:r>
            <a:r>
              <a:rPr lang="es-ES" sz="900" dirty="0"/>
              <a:t> (</a:t>
            </a:r>
            <a:r>
              <a:rPr lang="es-ES" sz="900" dirty="0" err="1"/>
              <a:t>aux</a:t>
            </a:r>
            <a:r>
              <a:rPr lang="es-ES" sz="900" dirty="0"/>
              <a:t>&gt;0){</a:t>
            </a:r>
          </a:p>
          <a:p>
            <a:r>
              <a:rPr lang="es-ES" sz="900" dirty="0"/>
              <a:t>        x = (-b + </a:t>
            </a:r>
            <a:r>
              <a:rPr lang="es-ES" sz="900" dirty="0" err="1"/>
              <a:t>sqrt</a:t>
            </a:r>
            <a:r>
              <a:rPr lang="es-ES" sz="900" dirty="0"/>
              <a:t>(</a:t>
            </a:r>
            <a:r>
              <a:rPr lang="es-ES" sz="900" dirty="0" err="1"/>
              <a:t>aux</a:t>
            </a:r>
            <a:r>
              <a:rPr lang="es-ES" sz="900" dirty="0"/>
              <a:t>)) / (2 * a)</a:t>
            </a:r>
          </a:p>
          <a:p>
            <a:r>
              <a:rPr lang="es-ES" sz="900" dirty="0"/>
              <a:t>        y = (-b - </a:t>
            </a:r>
            <a:r>
              <a:rPr lang="es-ES" sz="900" dirty="0" err="1"/>
              <a:t>sqrt</a:t>
            </a:r>
            <a:r>
              <a:rPr lang="es-ES" sz="900" dirty="0"/>
              <a:t>(</a:t>
            </a:r>
            <a:r>
              <a:rPr lang="es-ES" sz="900" dirty="0" err="1"/>
              <a:t>aux</a:t>
            </a:r>
            <a:r>
              <a:rPr lang="es-ES" sz="900" dirty="0"/>
              <a:t>)) / (2 * a)</a:t>
            </a:r>
          </a:p>
          <a:p>
            <a:r>
              <a:rPr lang="es-ES" sz="900" dirty="0"/>
              <a:t>        </a:t>
            </a:r>
            <a:r>
              <a:rPr lang="es-ES" sz="900" dirty="0" err="1"/>
              <a:t>print</a:t>
            </a:r>
            <a:r>
              <a:rPr lang="es-ES" sz="900" dirty="0"/>
              <a:t> "El resultado de x1 es  El resultado de x2 es “+</a:t>
            </a:r>
            <a:r>
              <a:rPr lang="es-ES" sz="900" dirty="0" err="1"/>
              <a:t>x,y</a:t>
            </a:r>
            <a:r>
              <a:rPr lang="es-ES" sz="900" dirty="0"/>
              <a:t>)</a:t>
            </a:r>
          </a:p>
          <a:p>
            <a:r>
              <a:rPr lang="es-ES" sz="900" dirty="0"/>
              <a:t>    } </a:t>
            </a:r>
            <a:r>
              <a:rPr lang="es-ES" sz="900" dirty="0" err="1"/>
              <a:t>else</a:t>
            </a:r>
            <a:r>
              <a:rPr lang="es-ES" sz="900" dirty="0"/>
              <a:t>{</a:t>
            </a:r>
          </a:p>
          <a:p>
            <a:r>
              <a:rPr lang="es-ES" sz="900" dirty="0"/>
              <a:t>        </a:t>
            </a:r>
            <a:r>
              <a:rPr lang="es-ES" sz="900" dirty="0" err="1"/>
              <a:t>print</a:t>
            </a:r>
            <a:r>
              <a:rPr lang="es-ES" sz="900" dirty="0"/>
              <a:t> "El resultado no existe"</a:t>
            </a:r>
          </a:p>
          <a:p>
            <a:r>
              <a:rPr lang="es-ES" sz="900" dirty="0"/>
              <a:t>    }</a:t>
            </a:r>
          </a:p>
        </p:txBody>
      </p:sp>
      <p:sp>
        <p:nvSpPr>
          <p:cNvPr id="10" name="9 Rectángulo redondeado"/>
          <p:cNvSpPr/>
          <p:nvPr/>
        </p:nvSpPr>
        <p:spPr>
          <a:xfrm>
            <a:off x="358464" y="6900259"/>
            <a:ext cx="1296144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Salidas</a:t>
            </a:r>
          </a:p>
        </p:txBody>
      </p:sp>
      <p:sp>
        <p:nvSpPr>
          <p:cNvPr id="11" name="10 Rectángulo redondeado"/>
          <p:cNvSpPr/>
          <p:nvPr/>
        </p:nvSpPr>
        <p:spPr>
          <a:xfrm>
            <a:off x="1916830" y="6900259"/>
            <a:ext cx="4490305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r>
              <a:rPr lang="es-MX" dirty="0" err="1"/>
              <a:t>x,y</a:t>
            </a:r>
            <a:endParaRPr lang="es-MX" dirty="0"/>
          </a:p>
        </p:txBody>
      </p:sp>
      <p:sp>
        <p:nvSpPr>
          <p:cNvPr id="12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3 Rectángulo redondeado"/>
              <p:cNvSpPr/>
              <p:nvPr/>
            </p:nvSpPr>
            <p:spPr>
              <a:xfrm>
                <a:off x="58316" y="1087197"/>
                <a:ext cx="6741368" cy="2760306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91435" tIns="45718" rIns="91435" bIns="45718" rtlCol="0" anchor="ctr"/>
              <a:lstStyle/>
              <a:p>
                <a:pPr algn="just"/>
                <a:r>
                  <a:rPr lang="es-MX" sz="15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Estás en tu clase de cálculo y ves el tema de polinomios de segundo grado donde para llegar a las soluciones necesitas utilizar la fórmula general, diseña un programa en C donde solicitas los valores de a, b y c además de que cumpla con los siguientes requerimientos de la fórmula: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s-MX" sz="15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15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s-MX" sz="15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MX" sz="15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−</m:t>
                    </m:r>
                    <m:r>
                      <a:rPr lang="es-MX" sz="15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4</m:t>
                    </m:r>
                    <m:r>
                      <a:rPr lang="es-MX" sz="15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s-MX" sz="15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&gt;0 obtenga e imprima los dos posibles resultados de la fórmula (x1 y x2).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s-MX" sz="15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15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s-MX" sz="15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MX" sz="15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−</m:t>
                    </m:r>
                    <m:r>
                      <a:rPr lang="es-MX" sz="15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4</m:t>
                    </m:r>
                    <m:r>
                      <a:rPr lang="es-MX" sz="15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s-MX" sz="15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&lt; 0 imprima que el resultado no existe.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s-MX" sz="15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Guíate de las siguientes fórmulas:</a:t>
                </a:r>
                <a:endParaRPr lang="es-MX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𝑥</m:t>
                      </m:r>
                      <m:r>
                        <a:rPr lang="es-MX" sz="1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1</m:t>
                      </m:r>
                      <m:r>
                        <a:rPr lang="es-MX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𝑏</m:t>
                          </m:r>
                          <m:r>
                            <a:rPr lang="es-MX" sz="16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s-MX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s-MX" sz="16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16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s-MX" sz="16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2</m:t>
                          </m:r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s-MX" sz="1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                      </m:t>
                      </m:r>
                      <m:r>
                        <a:rPr lang="es-MX" sz="16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𝑥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2</m:t>
                      </m:r>
                      <m:r>
                        <a:rPr lang="es-MX" sz="160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MX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s-MX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𝑏</m:t>
                          </m:r>
                          <m:r>
                            <a:rPr lang="es-MX" sz="1600" b="0" i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s-MX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s-MX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s-MX" sz="160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MX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16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s-MX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s-MX" sz="16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2</m:t>
                          </m:r>
                          <m:r>
                            <a:rPr lang="es-MX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s-MX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3 Rectángulo redondead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6" y="1087197"/>
                <a:ext cx="6741368" cy="2760306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1470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1785CC-A134-CC5D-2CD1-F146852BF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>
            <a:extLst>
              <a:ext uri="{FF2B5EF4-FFF2-40B4-BE49-F238E27FC236}">
                <a16:creationId xmlns:a16="http://schemas.microsoft.com/office/drawing/2014/main" id="{CA8E6790-10EC-10EA-C9A5-B0D1ABDA5C6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>
            <a:extLst>
              <a:ext uri="{FF2B5EF4-FFF2-40B4-BE49-F238E27FC236}">
                <a16:creationId xmlns:a16="http://schemas.microsoft.com/office/drawing/2014/main" id="{0DFA5A29-3325-D7F0-F46C-A40049009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190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 y Diagrama de Flujo</a:t>
            </a:r>
          </a:p>
        </p:txBody>
      </p:sp>
      <p:sp>
        <p:nvSpPr>
          <p:cNvPr id="13" name="12 Rectángulo redondeado">
            <a:extLst>
              <a:ext uri="{FF2B5EF4-FFF2-40B4-BE49-F238E27FC236}">
                <a16:creationId xmlns:a16="http://schemas.microsoft.com/office/drawing/2014/main" id="{002CB706-51FC-D71D-7528-BFB37E6A3976}"/>
              </a:ext>
            </a:extLst>
          </p:cNvPr>
          <p:cNvSpPr/>
          <p:nvPr/>
        </p:nvSpPr>
        <p:spPr>
          <a:xfrm>
            <a:off x="2042177" y="1033661"/>
            <a:ext cx="2790316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Flujo</a:t>
            </a:r>
          </a:p>
        </p:txBody>
      </p:sp>
      <p:sp>
        <p:nvSpPr>
          <p:cNvPr id="10" name="2 Marcador de texto">
            <a:extLst>
              <a:ext uri="{FF2B5EF4-FFF2-40B4-BE49-F238E27FC236}">
                <a16:creationId xmlns:a16="http://schemas.microsoft.com/office/drawing/2014/main" id="{B202EEB1-5CB3-13A2-DB54-7F3645F308BE}"/>
              </a:ext>
            </a:extLst>
          </p:cNvPr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1" name="10 Elipse">
            <a:extLst>
              <a:ext uri="{FF2B5EF4-FFF2-40B4-BE49-F238E27FC236}">
                <a16:creationId xmlns:a16="http://schemas.microsoft.com/office/drawing/2014/main" id="{AD6D6979-1F46-F327-5EBF-A226FC4F181F}"/>
              </a:ext>
            </a:extLst>
          </p:cNvPr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P23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60CC649-5A1E-6FCF-5723-491EF59189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981" y="1719791"/>
            <a:ext cx="3475055" cy="6027719"/>
          </a:xfrm>
          <a:prstGeom prst="rect">
            <a:avLst/>
          </a:prstGeom>
        </p:spPr>
      </p:pic>
      <p:sp>
        <p:nvSpPr>
          <p:cNvPr id="14" name="13 Rectángulo redondeado">
            <a:extLst>
              <a:ext uri="{FF2B5EF4-FFF2-40B4-BE49-F238E27FC236}">
                <a16:creationId xmlns:a16="http://schemas.microsoft.com/office/drawing/2014/main" id="{6BEA6980-6861-3565-C071-1CC83DC6D0A3}"/>
              </a:ext>
            </a:extLst>
          </p:cNvPr>
          <p:cNvSpPr/>
          <p:nvPr/>
        </p:nvSpPr>
        <p:spPr>
          <a:xfrm>
            <a:off x="188640" y="1719791"/>
            <a:ext cx="6480720" cy="6390548"/>
          </a:xfrm>
          <a:prstGeom prst="round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3AA3CF0-0056-45CD-7711-E85F3EA5CF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71319" y="3306890"/>
            <a:ext cx="3798041" cy="124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2644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710190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 y Diagrama de Flujo</a:t>
            </a:r>
          </a:p>
        </p:txBody>
      </p:sp>
      <p:sp>
        <p:nvSpPr>
          <p:cNvPr id="3" name="2 Rectángulo redondeado"/>
          <p:cNvSpPr/>
          <p:nvPr/>
        </p:nvSpPr>
        <p:spPr>
          <a:xfrm>
            <a:off x="116631" y="1788584"/>
            <a:ext cx="6624735" cy="6355716"/>
          </a:xfrm>
          <a:prstGeom prst="round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r>
              <a:rPr lang="es-MX" sz="1200" dirty="0"/>
              <a:t>Inicio</a:t>
            </a:r>
          </a:p>
          <a:p>
            <a:r>
              <a:rPr lang="es-MX" sz="1200" dirty="0"/>
              <a:t>	Imprime “Programa para encontrar solución a polinomios de segundo grado”</a:t>
            </a:r>
          </a:p>
          <a:p>
            <a:r>
              <a:rPr lang="es-MX" sz="1200" dirty="0"/>
              <a:t>	Imprime “Introduzca a: ”</a:t>
            </a:r>
          </a:p>
          <a:p>
            <a:r>
              <a:rPr lang="es-MX" sz="1200" dirty="0"/>
              <a:t>	Lee a</a:t>
            </a:r>
          </a:p>
          <a:p>
            <a:r>
              <a:rPr lang="es-MX" sz="1200" dirty="0"/>
              <a:t>	Imprime “Introduzca b: ”</a:t>
            </a:r>
          </a:p>
          <a:p>
            <a:r>
              <a:rPr lang="es-MX" sz="1200" dirty="0"/>
              <a:t>	Lee b</a:t>
            </a:r>
          </a:p>
          <a:p>
            <a:r>
              <a:rPr lang="es-MX" sz="1200" dirty="0"/>
              <a:t>	Imprime “Introduzca c: ”</a:t>
            </a:r>
          </a:p>
          <a:p>
            <a:r>
              <a:rPr lang="es-MX" sz="1200" dirty="0"/>
              <a:t>	Lee c</a:t>
            </a:r>
          </a:p>
          <a:p>
            <a:r>
              <a:rPr lang="es-MX" sz="1200" dirty="0"/>
              <a:t>	</a:t>
            </a:r>
            <a:r>
              <a:rPr lang="es-MX" sz="1200" dirty="0" err="1"/>
              <a:t>aux</a:t>
            </a:r>
            <a:r>
              <a:rPr lang="es-MX" sz="1200" dirty="0"/>
              <a:t> = </a:t>
            </a:r>
            <a:r>
              <a:rPr lang="en-US" sz="1200" dirty="0"/>
              <a:t>(pow(b,2))-(4*a*c)</a:t>
            </a:r>
          </a:p>
          <a:p>
            <a:r>
              <a:rPr lang="en-US" sz="1200" dirty="0"/>
              <a:t>	Si aux &gt;0</a:t>
            </a:r>
          </a:p>
          <a:p>
            <a:r>
              <a:rPr lang="en-US" sz="1200" dirty="0"/>
              <a:t>	      </a:t>
            </a:r>
            <a:r>
              <a:rPr lang="fr-FR" sz="1200" dirty="0"/>
              <a:t>x = (-b + </a:t>
            </a:r>
            <a:r>
              <a:rPr lang="fr-FR" sz="1200" dirty="0" err="1"/>
              <a:t>sqrt</a:t>
            </a:r>
            <a:r>
              <a:rPr lang="fr-FR" sz="1200" dirty="0"/>
              <a:t>(aux)) / (2 * a)</a:t>
            </a:r>
          </a:p>
          <a:p>
            <a:r>
              <a:rPr lang="fr-FR" sz="1200" dirty="0"/>
              <a:t>        	      y = (-b - </a:t>
            </a:r>
            <a:r>
              <a:rPr lang="fr-FR" sz="1200" dirty="0" err="1"/>
              <a:t>sqrt</a:t>
            </a:r>
            <a:r>
              <a:rPr lang="fr-FR" sz="1200" dirty="0"/>
              <a:t>(aux)) / (2 * a)</a:t>
            </a:r>
            <a:endParaRPr lang="es-MX" sz="1200" dirty="0"/>
          </a:p>
          <a:p>
            <a:r>
              <a:rPr lang="es-MX" sz="1200" dirty="0"/>
              <a:t>	      </a:t>
            </a:r>
            <a:r>
              <a:rPr lang="es-MX" sz="1200" dirty="0" err="1"/>
              <a:t>Imrpime</a:t>
            </a:r>
            <a:r>
              <a:rPr lang="es-MX" sz="1200" dirty="0"/>
              <a:t> “El resultado de x1 “ + x</a:t>
            </a:r>
          </a:p>
          <a:p>
            <a:r>
              <a:rPr lang="es-MX" sz="1200" dirty="0"/>
              <a:t> 	      Imprime “El resultado de x2” +y</a:t>
            </a:r>
          </a:p>
          <a:p>
            <a:r>
              <a:rPr lang="es-MX" sz="1200" dirty="0"/>
              <a:t>	Si no </a:t>
            </a:r>
          </a:p>
          <a:p>
            <a:r>
              <a:rPr lang="es-MX" sz="1200" dirty="0"/>
              <a:t>	       Imprime “El resultado no existe </a:t>
            </a:r>
          </a:p>
          <a:p>
            <a:r>
              <a:rPr lang="es-MX" sz="1200" dirty="0"/>
              <a:t>Fin</a:t>
            </a:r>
          </a:p>
        </p:txBody>
      </p:sp>
      <p:sp>
        <p:nvSpPr>
          <p:cNvPr id="12" name="11 Rectángulo redondeado"/>
          <p:cNvSpPr/>
          <p:nvPr/>
        </p:nvSpPr>
        <p:spPr>
          <a:xfrm>
            <a:off x="2031312" y="999700"/>
            <a:ext cx="2795374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</a:t>
            </a:r>
          </a:p>
        </p:txBody>
      </p:sp>
      <p:sp>
        <p:nvSpPr>
          <p:cNvPr id="10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1" name="10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P23</a:t>
            </a:r>
          </a:p>
        </p:txBody>
      </p:sp>
    </p:spTree>
    <p:extLst>
      <p:ext uri="{BB962C8B-B14F-4D97-AF65-F5344CB8AC3E}">
        <p14:creationId xmlns:p14="http://schemas.microsoft.com/office/powerpoint/2010/main" val="550335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227658" y="-290040"/>
            <a:ext cx="6172200" cy="1524000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Código Fuente</a:t>
            </a:r>
          </a:p>
        </p:txBody>
      </p:sp>
      <p:graphicFrame>
        <p:nvGraphicFramePr>
          <p:cNvPr id="2" name="1 Marcador de contenido"/>
          <p:cNvGraphicFramePr>
            <a:graphicFrameLocks noGrp="1"/>
          </p:cNvGraphicFramePr>
          <p:nvPr>
            <p:ph sz="half" idx="2"/>
          </p:nvPr>
        </p:nvGraphicFramePr>
        <p:xfrm>
          <a:off x="255585" y="2171735"/>
          <a:ext cx="3117456" cy="5996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Rectángulo redondeado"/>
          <p:cNvSpPr/>
          <p:nvPr/>
        </p:nvSpPr>
        <p:spPr>
          <a:xfrm>
            <a:off x="116633" y="1403648"/>
            <a:ext cx="6624736" cy="6624736"/>
          </a:xfrm>
          <a:prstGeom prst="round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r>
              <a:rPr lang="es-MX" sz="1200" dirty="0"/>
              <a:t>#include &lt;</a:t>
            </a:r>
            <a:r>
              <a:rPr lang="es-MX" sz="1200" dirty="0" err="1"/>
              <a:t>stdio.h</a:t>
            </a:r>
            <a:r>
              <a:rPr lang="es-MX" sz="1200" dirty="0"/>
              <a:t>&gt;</a:t>
            </a:r>
          </a:p>
          <a:p>
            <a:r>
              <a:rPr lang="es-MX" sz="1200" dirty="0"/>
              <a:t>#include &lt;</a:t>
            </a:r>
            <a:r>
              <a:rPr lang="es-MX" sz="1200" dirty="0" err="1"/>
              <a:t>process.h</a:t>
            </a:r>
            <a:r>
              <a:rPr lang="es-MX" sz="1200" dirty="0"/>
              <a:t>&gt;</a:t>
            </a:r>
          </a:p>
          <a:p>
            <a:r>
              <a:rPr lang="es-MX" sz="1200" dirty="0"/>
              <a:t>#include &lt;</a:t>
            </a:r>
            <a:r>
              <a:rPr lang="es-MX" sz="1200" dirty="0" err="1"/>
              <a:t>math.h</a:t>
            </a:r>
            <a:r>
              <a:rPr lang="es-MX" sz="1200" dirty="0"/>
              <a:t>&gt;</a:t>
            </a:r>
          </a:p>
          <a:p>
            <a:endParaRPr lang="es-MX" sz="1200" dirty="0"/>
          </a:p>
          <a:p>
            <a:r>
              <a:rPr lang="es-MX" sz="1200" dirty="0" err="1"/>
              <a:t>void</a:t>
            </a:r>
            <a:r>
              <a:rPr lang="es-MX" sz="1200" dirty="0"/>
              <a:t> </a:t>
            </a:r>
            <a:r>
              <a:rPr lang="es-MX" sz="1200" dirty="0" err="1"/>
              <a:t>main</a:t>
            </a:r>
            <a:r>
              <a:rPr lang="es-MX" sz="1200" dirty="0"/>
              <a:t>() {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float</a:t>
            </a:r>
            <a:r>
              <a:rPr lang="es-MX" sz="1200" dirty="0"/>
              <a:t> </a:t>
            </a:r>
            <a:r>
              <a:rPr lang="es-MX" sz="1200" dirty="0" err="1"/>
              <a:t>a,b,c,x,y</a:t>
            </a:r>
            <a:r>
              <a:rPr lang="es-MX" sz="1200" dirty="0"/>
              <a:t>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double</a:t>
            </a:r>
            <a:r>
              <a:rPr lang="es-MX" sz="1200" dirty="0"/>
              <a:t> </a:t>
            </a:r>
            <a:r>
              <a:rPr lang="es-MX" sz="1200" dirty="0" err="1"/>
              <a:t>aux</a:t>
            </a:r>
            <a:r>
              <a:rPr lang="es-MX" sz="1200" dirty="0"/>
              <a:t>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printf</a:t>
            </a:r>
            <a:r>
              <a:rPr lang="es-MX" sz="1200" dirty="0"/>
              <a:t>("Programa para </a:t>
            </a:r>
            <a:r>
              <a:rPr lang="es-MX" sz="1200" dirty="0" err="1"/>
              <a:t>enocntrar</a:t>
            </a:r>
            <a:r>
              <a:rPr lang="es-MX" sz="1200" dirty="0"/>
              <a:t> </a:t>
            </a:r>
            <a:r>
              <a:rPr lang="es-MX" sz="1200" dirty="0" err="1"/>
              <a:t>solucion</a:t>
            </a:r>
            <a:r>
              <a:rPr lang="es-MX" sz="1200" dirty="0"/>
              <a:t> a polinomios de segundo grado\n");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printf</a:t>
            </a:r>
            <a:r>
              <a:rPr lang="es-MX" sz="1200" dirty="0"/>
              <a:t>("Introduzca a:");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scanf</a:t>
            </a:r>
            <a:r>
              <a:rPr lang="es-MX" sz="1200" dirty="0"/>
              <a:t>("%</a:t>
            </a:r>
            <a:r>
              <a:rPr lang="es-MX" sz="1200" dirty="0" err="1"/>
              <a:t>f",&amp;a</a:t>
            </a:r>
            <a:r>
              <a:rPr lang="es-MX" sz="1200" dirty="0"/>
              <a:t>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printf</a:t>
            </a:r>
            <a:r>
              <a:rPr lang="es-MX" sz="1200" dirty="0"/>
              <a:t>("Introduzca b:");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scanf</a:t>
            </a:r>
            <a:r>
              <a:rPr lang="es-MX" sz="1200" dirty="0"/>
              <a:t>("%</a:t>
            </a:r>
            <a:r>
              <a:rPr lang="es-MX" sz="1200" dirty="0" err="1"/>
              <a:t>f",&amp;b</a:t>
            </a:r>
            <a:r>
              <a:rPr lang="es-MX" sz="1200" dirty="0"/>
              <a:t>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printf</a:t>
            </a:r>
            <a:r>
              <a:rPr lang="es-MX" sz="1200" dirty="0"/>
              <a:t>("Introduzca c:");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scanf</a:t>
            </a:r>
            <a:r>
              <a:rPr lang="es-MX" sz="1200" dirty="0"/>
              <a:t>("%</a:t>
            </a:r>
            <a:r>
              <a:rPr lang="es-MX" sz="1200" dirty="0" err="1"/>
              <a:t>f",&amp;c</a:t>
            </a:r>
            <a:r>
              <a:rPr lang="es-MX" sz="1200" dirty="0"/>
              <a:t>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aux</a:t>
            </a:r>
            <a:r>
              <a:rPr lang="es-MX" sz="1200" dirty="0"/>
              <a:t> = (</a:t>
            </a:r>
            <a:r>
              <a:rPr lang="es-MX" sz="1200" dirty="0" err="1"/>
              <a:t>pow</a:t>
            </a:r>
            <a:r>
              <a:rPr lang="es-MX" sz="1200" dirty="0"/>
              <a:t>(b,2))-(4*a*c);</a:t>
            </a:r>
          </a:p>
          <a:p>
            <a:r>
              <a:rPr lang="es-MX" sz="1200" dirty="0"/>
              <a:t>    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if</a:t>
            </a:r>
            <a:r>
              <a:rPr lang="es-MX" sz="1200" dirty="0"/>
              <a:t> (</a:t>
            </a:r>
            <a:r>
              <a:rPr lang="es-MX" sz="1200" dirty="0" err="1"/>
              <a:t>aux</a:t>
            </a:r>
            <a:r>
              <a:rPr lang="es-MX" sz="1200" dirty="0"/>
              <a:t>&gt;0){</a:t>
            </a:r>
          </a:p>
          <a:p>
            <a:r>
              <a:rPr lang="es-MX" sz="1200" dirty="0"/>
              <a:t>        x = (-b + </a:t>
            </a:r>
            <a:r>
              <a:rPr lang="es-MX" sz="1200" dirty="0" err="1"/>
              <a:t>sqrt</a:t>
            </a:r>
            <a:r>
              <a:rPr lang="es-MX" sz="1200" dirty="0"/>
              <a:t>(</a:t>
            </a:r>
            <a:r>
              <a:rPr lang="es-MX" sz="1200" dirty="0" err="1"/>
              <a:t>aux</a:t>
            </a:r>
            <a:r>
              <a:rPr lang="es-MX" sz="1200" dirty="0"/>
              <a:t>)) / (2 * a);</a:t>
            </a:r>
          </a:p>
          <a:p>
            <a:r>
              <a:rPr lang="es-MX" sz="1200" dirty="0"/>
              <a:t>        y = (-b - </a:t>
            </a:r>
            <a:r>
              <a:rPr lang="es-MX" sz="1200" dirty="0" err="1"/>
              <a:t>sqrt</a:t>
            </a:r>
            <a:r>
              <a:rPr lang="es-MX" sz="1200" dirty="0"/>
              <a:t>(</a:t>
            </a:r>
            <a:r>
              <a:rPr lang="es-MX" sz="1200" dirty="0" err="1"/>
              <a:t>aux</a:t>
            </a:r>
            <a:r>
              <a:rPr lang="es-MX" sz="1200" dirty="0"/>
              <a:t>)) / (2 * a);</a:t>
            </a:r>
          </a:p>
          <a:p>
            <a:r>
              <a:rPr lang="es-MX" sz="1200" dirty="0"/>
              <a:t>        </a:t>
            </a:r>
            <a:r>
              <a:rPr lang="es-MX" sz="1200" dirty="0" err="1"/>
              <a:t>printf</a:t>
            </a:r>
            <a:r>
              <a:rPr lang="es-MX" sz="1200" dirty="0"/>
              <a:t>("El resultado de x1 es %.2f.\n El resultado de x2 es %.2f\n",</a:t>
            </a:r>
            <a:r>
              <a:rPr lang="es-MX" sz="1200" dirty="0" err="1"/>
              <a:t>x,y</a:t>
            </a:r>
            <a:r>
              <a:rPr lang="es-MX" sz="1200" dirty="0"/>
              <a:t>);</a:t>
            </a:r>
          </a:p>
          <a:p>
            <a:r>
              <a:rPr lang="es-MX" sz="1200" dirty="0"/>
              <a:t>    } </a:t>
            </a:r>
            <a:r>
              <a:rPr lang="es-MX" sz="1200" dirty="0" err="1"/>
              <a:t>else</a:t>
            </a:r>
            <a:r>
              <a:rPr lang="es-MX" sz="1200" dirty="0"/>
              <a:t>{</a:t>
            </a:r>
          </a:p>
          <a:p>
            <a:r>
              <a:rPr lang="es-MX" sz="1200" dirty="0"/>
              <a:t>        </a:t>
            </a:r>
            <a:r>
              <a:rPr lang="es-MX" sz="1200" dirty="0" err="1"/>
              <a:t>printf</a:t>
            </a:r>
            <a:r>
              <a:rPr lang="es-MX" sz="1200" dirty="0"/>
              <a:t>("El resultado no existe\n");</a:t>
            </a:r>
          </a:p>
          <a:p>
            <a:r>
              <a:rPr lang="es-MX" sz="1200" dirty="0"/>
              <a:t>    }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system</a:t>
            </a:r>
            <a:r>
              <a:rPr lang="es-MX" sz="1200" dirty="0"/>
              <a:t>("PAUSE");</a:t>
            </a:r>
          </a:p>
          <a:p>
            <a:r>
              <a:rPr lang="es-MX" sz="1200" dirty="0"/>
              <a:t>}</a:t>
            </a:r>
          </a:p>
        </p:txBody>
      </p:sp>
      <p:sp>
        <p:nvSpPr>
          <p:cNvPr id="11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P23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1705C0B-F18F-A6E1-B416-9E1411F4DF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2856" y="6086997"/>
            <a:ext cx="3284387" cy="94526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76383B2-56EB-478E-103E-39D90D8B44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48678" y="7172517"/>
            <a:ext cx="3284387" cy="85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50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0320118"/>
              </p:ext>
            </p:extLst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710190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 y Diagrama de Flujo</a:t>
            </a:r>
          </a:p>
        </p:txBody>
      </p:sp>
      <p:sp>
        <p:nvSpPr>
          <p:cNvPr id="3" name="2 Rectángulo redondeado"/>
          <p:cNvSpPr/>
          <p:nvPr/>
        </p:nvSpPr>
        <p:spPr>
          <a:xfrm>
            <a:off x="269649" y="2171733"/>
            <a:ext cx="2941358" cy="5472608"/>
          </a:xfrm>
          <a:prstGeom prst="round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r>
              <a:rPr lang="es-MX" sz="1200" dirty="0"/>
              <a:t>Inicio </a:t>
            </a:r>
          </a:p>
          <a:p>
            <a:r>
              <a:rPr lang="es-MX" sz="1200" dirty="0"/>
              <a:t>     Imprime “Dame el saldo:”</a:t>
            </a:r>
          </a:p>
          <a:p>
            <a:r>
              <a:rPr lang="es-MX" sz="1200" dirty="0"/>
              <a:t>     Lee la variable saldo</a:t>
            </a:r>
          </a:p>
          <a:p>
            <a:r>
              <a:rPr lang="es-MX" sz="1200" dirty="0"/>
              <a:t>     Si saldo&gt;0</a:t>
            </a:r>
          </a:p>
          <a:p>
            <a:r>
              <a:rPr lang="es-MX" sz="1200" dirty="0"/>
              <a:t>        Imprime “El saldo es positivo”</a:t>
            </a:r>
          </a:p>
          <a:p>
            <a:r>
              <a:rPr lang="es-MX" sz="1200" dirty="0"/>
              <a:t>     Si no </a:t>
            </a:r>
          </a:p>
          <a:p>
            <a:r>
              <a:rPr lang="es-MX" sz="1200" dirty="0"/>
              <a:t>        Imprime “El saldo es negativo”</a:t>
            </a:r>
          </a:p>
          <a:p>
            <a:r>
              <a:rPr lang="es-MX" sz="1200" dirty="0"/>
              <a:t>Fin</a:t>
            </a:r>
          </a:p>
        </p:txBody>
      </p:sp>
      <p:sp>
        <p:nvSpPr>
          <p:cNvPr id="12" name="11 Rectángulo redondeado"/>
          <p:cNvSpPr/>
          <p:nvPr/>
        </p:nvSpPr>
        <p:spPr>
          <a:xfrm>
            <a:off x="415632" y="1381590"/>
            <a:ext cx="2795374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</a:t>
            </a:r>
          </a:p>
        </p:txBody>
      </p:sp>
      <p:sp>
        <p:nvSpPr>
          <p:cNvPr id="13" name="12 Rectángulo redondeado"/>
          <p:cNvSpPr/>
          <p:nvPr/>
        </p:nvSpPr>
        <p:spPr>
          <a:xfrm>
            <a:off x="3879044" y="1317163"/>
            <a:ext cx="2790316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Flujo</a:t>
            </a:r>
          </a:p>
        </p:txBody>
      </p:sp>
      <p:sp>
        <p:nvSpPr>
          <p:cNvPr id="10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1" name="10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P16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33BE190-EDD9-240C-A6A2-A3DF0B7B28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6134" y="2364648"/>
            <a:ext cx="2922115" cy="2213073"/>
          </a:xfrm>
          <a:prstGeom prst="rect">
            <a:avLst/>
          </a:prstGeom>
        </p:spPr>
      </p:pic>
      <p:sp>
        <p:nvSpPr>
          <p:cNvPr id="14" name="13 Rectángulo redondeado"/>
          <p:cNvSpPr/>
          <p:nvPr/>
        </p:nvSpPr>
        <p:spPr>
          <a:xfrm>
            <a:off x="3645024" y="2171733"/>
            <a:ext cx="3024336" cy="5472608"/>
          </a:xfrm>
          <a:prstGeom prst="round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8DB7AEB-8535-5BC1-225E-415ED82356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80088" y="5433426"/>
            <a:ext cx="3566328" cy="116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49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227658" y="-290040"/>
            <a:ext cx="6172200" cy="1524000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Código Fuente</a:t>
            </a:r>
          </a:p>
        </p:txBody>
      </p:sp>
      <p:graphicFrame>
        <p:nvGraphicFramePr>
          <p:cNvPr id="2" name="1 Marcador de contenido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26875214"/>
              </p:ext>
            </p:extLst>
          </p:nvPr>
        </p:nvGraphicFramePr>
        <p:xfrm>
          <a:off x="255585" y="2171735"/>
          <a:ext cx="3117456" cy="5996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Rectángulo redondeado"/>
          <p:cNvSpPr/>
          <p:nvPr/>
        </p:nvSpPr>
        <p:spPr>
          <a:xfrm>
            <a:off x="368659" y="1403648"/>
            <a:ext cx="6233756" cy="6624736"/>
          </a:xfrm>
          <a:prstGeom prst="round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r>
              <a:rPr lang="es-MX" sz="1200" dirty="0"/>
              <a:t>#include &lt;</a:t>
            </a:r>
            <a:r>
              <a:rPr lang="es-MX" sz="1200" dirty="0" err="1"/>
              <a:t>stdio.h</a:t>
            </a:r>
            <a:r>
              <a:rPr lang="es-MX" sz="1200" dirty="0"/>
              <a:t>&gt;</a:t>
            </a:r>
          </a:p>
          <a:p>
            <a:r>
              <a:rPr lang="es-MX" sz="1200" dirty="0"/>
              <a:t>#include &lt;</a:t>
            </a:r>
            <a:r>
              <a:rPr lang="es-MX" sz="1200" dirty="0" err="1"/>
              <a:t>process.h</a:t>
            </a:r>
            <a:r>
              <a:rPr lang="es-MX" sz="1200" dirty="0"/>
              <a:t>&gt;</a:t>
            </a:r>
          </a:p>
          <a:p>
            <a:endParaRPr lang="es-MX" sz="1200" dirty="0"/>
          </a:p>
          <a:p>
            <a:r>
              <a:rPr lang="es-MX" sz="1200" dirty="0" err="1"/>
              <a:t>void</a:t>
            </a:r>
            <a:r>
              <a:rPr lang="es-MX" sz="1200" dirty="0"/>
              <a:t> </a:t>
            </a:r>
            <a:r>
              <a:rPr lang="es-MX" sz="1200" dirty="0" err="1"/>
              <a:t>main</a:t>
            </a:r>
            <a:r>
              <a:rPr lang="es-MX" sz="1200" dirty="0"/>
              <a:t>() {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float</a:t>
            </a:r>
            <a:r>
              <a:rPr lang="es-MX" sz="1200" dirty="0"/>
              <a:t> saldo;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printf</a:t>
            </a:r>
            <a:r>
              <a:rPr lang="es-MX" sz="1200" dirty="0"/>
              <a:t>("Dame el saldo:");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scanf</a:t>
            </a:r>
            <a:r>
              <a:rPr lang="es-MX" sz="1200" dirty="0"/>
              <a:t>("%</a:t>
            </a:r>
            <a:r>
              <a:rPr lang="es-MX" sz="1200" dirty="0" err="1"/>
              <a:t>f",&amp;saldo</a:t>
            </a:r>
            <a:r>
              <a:rPr lang="es-MX" sz="1200" dirty="0"/>
              <a:t>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if</a:t>
            </a:r>
            <a:r>
              <a:rPr lang="es-MX" sz="1200" dirty="0"/>
              <a:t>(saldo&gt;0)</a:t>
            </a:r>
          </a:p>
          <a:p>
            <a:r>
              <a:rPr lang="es-MX" sz="1200" dirty="0"/>
              <a:t>        </a:t>
            </a:r>
            <a:r>
              <a:rPr lang="es-MX" sz="1200" dirty="0" err="1"/>
              <a:t>printf</a:t>
            </a:r>
            <a:r>
              <a:rPr lang="es-MX" sz="1200" dirty="0"/>
              <a:t>("\</a:t>
            </a:r>
            <a:r>
              <a:rPr lang="es-MX" sz="1200" dirty="0" err="1"/>
              <a:t>nEl</a:t>
            </a:r>
            <a:r>
              <a:rPr lang="es-MX" sz="1200" dirty="0"/>
              <a:t> saldo es positivo\n");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else</a:t>
            </a:r>
            <a:endParaRPr lang="es-MX" sz="1200" dirty="0"/>
          </a:p>
          <a:p>
            <a:r>
              <a:rPr lang="es-MX" sz="1200" dirty="0"/>
              <a:t>        </a:t>
            </a:r>
            <a:r>
              <a:rPr lang="es-MX" sz="1200" dirty="0" err="1"/>
              <a:t>printf</a:t>
            </a:r>
            <a:r>
              <a:rPr lang="es-MX" sz="1200" dirty="0"/>
              <a:t>("\</a:t>
            </a:r>
            <a:r>
              <a:rPr lang="es-MX" sz="1200" dirty="0" err="1"/>
              <a:t>nEl</a:t>
            </a:r>
            <a:r>
              <a:rPr lang="es-MX" sz="1200" dirty="0"/>
              <a:t> saldo es negativo\n");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system</a:t>
            </a:r>
            <a:r>
              <a:rPr lang="es-MX" sz="1200" dirty="0"/>
              <a:t>("PAUSE");</a:t>
            </a:r>
          </a:p>
          <a:p>
            <a:r>
              <a:rPr lang="es-MX" sz="1200" dirty="0"/>
              <a:t>}</a:t>
            </a:r>
          </a:p>
          <a:p>
            <a:endParaRPr lang="es-MX" sz="1200" dirty="0"/>
          </a:p>
        </p:txBody>
      </p:sp>
      <p:sp>
        <p:nvSpPr>
          <p:cNvPr id="11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P16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DA88FD6-52E6-0C2E-6E26-BFED320A3D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2688" y="4572000"/>
            <a:ext cx="4744112" cy="113363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B9C3C29-7EB1-4DFA-F460-B13C61CC08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2688" y="5841918"/>
            <a:ext cx="4286848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446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2350756"/>
              </p:ext>
            </p:extLst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322766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 del Problema</a:t>
            </a:r>
          </a:p>
        </p:txBody>
      </p:sp>
      <p:sp>
        <p:nvSpPr>
          <p:cNvPr id="4" name="3 Rectángulo redondeado"/>
          <p:cNvSpPr/>
          <p:nvPr/>
        </p:nvSpPr>
        <p:spPr>
          <a:xfrm>
            <a:off x="404664" y="1259632"/>
            <a:ext cx="6048672" cy="216024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just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 empresa ofrece a sus clientes un descuento del 25% sobre el costo de la compra cuando esta es mayor a $10,000 pesos. Escriba un programa en C que solicite el importe de una venta e imprima el total con o sin descuento.</a:t>
            </a:r>
          </a:p>
        </p:txBody>
      </p:sp>
      <p:sp>
        <p:nvSpPr>
          <p:cNvPr id="5" name="4 Rectángulo redondeado"/>
          <p:cNvSpPr/>
          <p:nvPr/>
        </p:nvSpPr>
        <p:spPr>
          <a:xfrm>
            <a:off x="404664" y="3611895"/>
            <a:ext cx="1321952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Entradas</a:t>
            </a:r>
          </a:p>
        </p:txBody>
      </p:sp>
      <p:sp>
        <p:nvSpPr>
          <p:cNvPr id="6" name="5 Rectángulo redondeado"/>
          <p:cNvSpPr/>
          <p:nvPr/>
        </p:nvSpPr>
        <p:spPr>
          <a:xfrm>
            <a:off x="1988839" y="3611895"/>
            <a:ext cx="4464497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r>
              <a:rPr lang="es-MX" dirty="0"/>
              <a:t>costo</a:t>
            </a:r>
          </a:p>
        </p:txBody>
      </p:sp>
      <p:sp>
        <p:nvSpPr>
          <p:cNvPr id="8" name="7 Rectángulo redondeado"/>
          <p:cNvSpPr/>
          <p:nvPr/>
        </p:nvSpPr>
        <p:spPr>
          <a:xfrm>
            <a:off x="404664" y="5159244"/>
            <a:ext cx="1321952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Procesos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1988839" y="5159244"/>
            <a:ext cx="4464498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r>
              <a:rPr lang="es-ES" sz="1100" dirty="0" err="1"/>
              <a:t>if</a:t>
            </a:r>
            <a:r>
              <a:rPr lang="es-ES" sz="1100" dirty="0"/>
              <a:t>(costo&gt;10000)</a:t>
            </a:r>
          </a:p>
          <a:p>
            <a:r>
              <a:rPr lang="es-ES" sz="1100" dirty="0"/>
              <a:t>        </a:t>
            </a:r>
          </a:p>
          <a:p>
            <a:r>
              <a:rPr lang="es-ES" sz="1100" dirty="0"/>
              <a:t>            total=costo*0.75</a:t>
            </a:r>
          </a:p>
          <a:p>
            <a:r>
              <a:rPr lang="es-ES" sz="1100" dirty="0"/>
              <a:t>            </a:t>
            </a:r>
            <a:r>
              <a:rPr lang="es-ES" sz="1100" dirty="0" err="1"/>
              <a:t>print</a:t>
            </a:r>
            <a:r>
              <a:rPr lang="es-ES" sz="1100" dirty="0"/>
              <a:t> “El total con descuento </a:t>
            </a:r>
            <a:r>
              <a:rPr lang="es-ES" sz="1100" dirty="0" err="1"/>
              <a:t>es“+total</a:t>
            </a:r>
            <a:r>
              <a:rPr lang="es-ES" sz="1100" dirty="0"/>
              <a:t>      </a:t>
            </a:r>
          </a:p>
          <a:p>
            <a:r>
              <a:rPr lang="es-ES" sz="1100" dirty="0"/>
              <a:t>  </a:t>
            </a:r>
            <a:r>
              <a:rPr lang="es-ES" sz="1100" dirty="0" err="1"/>
              <a:t>else</a:t>
            </a:r>
            <a:endParaRPr lang="es-ES" sz="1100" dirty="0"/>
          </a:p>
          <a:p>
            <a:r>
              <a:rPr lang="es-ES" sz="1100" dirty="0"/>
              <a:t>        </a:t>
            </a:r>
            <a:r>
              <a:rPr lang="es-ES" sz="1100" dirty="0" err="1"/>
              <a:t>print</a:t>
            </a:r>
            <a:r>
              <a:rPr lang="es-ES" sz="1100" dirty="0"/>
              <a:t> "El total sin el descuento es </a:t>
            </a:r>
            <a:r>
              <a:rPr lang="es-ES" sz="1100" dirty="0" err="1"/>
              <a:t>de“+costo</a:t>
            </a:r>
            <a:endParaRPr lang="es-ES" sz="1100" dirty="0"/>
          </a:p>
        </p:txBody>
      </p:sp>
      <p:sp>
        <p:nvSpPr>
          <p:cNvPr id="10" name="9 Rectángulo redondeado"/>
          <p:cNvSpPr/>
          <p:nvPr/>
        </p:nvSpPr>
        <p:spPr>
          <a:xfrm>
            <a:off x="430472" y="6706592"/>
            <a:ext cx="1296144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Salidas</a:t>
            </a:r>
          </a:p>
        </p:txBody>
      </p:sp>
      <p:sp>
        <p:nvSpPr>
          <p:cNvPr id="11" name="10 Rectángulo redondeado"/>
          <p:cNvSpPr/>
          <p:nvPr/>
        </p:nvSpPr>
        <p:spPr>
          <a:xfrm>
            <a:off x="1988838" y="6706592"/>
            <a:ext cx="4490305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r>
              <a:rPr lang="es-MX" dirty="0"/>
              <a:t>Total o costo</a:t>
            </a:r>
          </a:p>
          <a:p>
            <a:endParaRPr lang="es-MX" dirty="0"/>
          </a:p>
        </p:txBody>
      </p:sp>
      <p:sp>
        <p:nvSpPr>
          <p:cNvPr id="12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P17</a:t>
            </a:r>
          </a:p>
        </p:txBody>
      </p:sp>
    </p:spTree>
    <p:extLst>
      <p:ext uri="{BB962C8B-B14F-4D97-AF65-F5344CB8AC3E}">
        <p14:creationId xmlns:p14="http://schemas.microsoft.com/office/powerpoint/2010/main" val="2311175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2742663"/>
              </p:ext>
            </p:extLst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710190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 y Diagrama de Flujo</a:t>
            </a:r>
          </a:p>
        </p:txBody>
      </p:sp>
      <p:sp>
        <p:nvSpPr>
          <p:cNvPr id="3" name="2 Rectángulo redondeado"/>
          <p:cNvSpPr/>
          <p:nvPr/>
        </p:nvSpPr>
        <p:spPr>
          <a:xfrm>
            <a:off x="269649" y="2171733"/>
            <a:ext cx="2941358" cy="5472608"/>
          </a:xfrm>
          <a:prstGeom prst="round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r>
              <a:rPr lang="es-MX" sz="1200" dirty="0"/>
              <a:t>Inicio</a:t>
            </a:r>
          </a:p>
          <a:p>
            <a:r>
              <a:rPr lang="es-MX" sz="1200" dirty="0"/>
              <a:t>     Imprime “Dame el costo:”</a:t>
            </a:r>
          </a:p>
          <a:p>
            <a:r>
              <a:rPr lang="es-MX" sz="1200" dirty="0"/>
              <a:t>     Lee costo</a:t>
            </a:r>
          </a:p>
          <a:p>
            <a:r>
              <a:rPr lang="es-MX" sz="1200" dirty="0"/>
              <a:t>     Si costo &gt;10000</a:t>
            </a:r>
          </a:p>
          <a:p>
            <a:r>
              <a:rPr lang="es-MX" sz="1200" dirty="0"/>
              <a:t>        total=costo*0.75</a:t>
            </a:r>
          </a:p>
          <a:p>
            <a:r>
              <a:rPr lang="es-MX" sz="1200" dirty="0"/>
              <a:t>        </a:t>
            </a:r>
            <a:r>
              <a:rPr lang="es-MX" sz="1200" dirty="0" err="1"/>
              <a:t>Imprime”El</a:t>
            </a:r>
            <a:r>
              <a:rPr lang="es-MX" sz="1200" dirty="0"/>
              <a:t> total con descuento        es:”+total</a:t>
            </a:r>
          </a:p>
          <a:p>
            <a:r>
              <a:rPr lang="es-MX" sz="1200" dirty="0"/>
              <a:t>     Si no</a:t>
            </a:r>
          </a:p>
          <a:p>
            <a:r>
              <a:rPr lang="es-MX" sz="1200" dirty="0"/>
              <a:t>         Imprime “El total sin el descuento es:”+costo    </a:t>
            </a:r>
          </a:p>
          <a:p>
            <a:r>
              <a:rPr lang="es-MX" sz="1200" dirty="0"/>
              <a:t>Fin</a:t>
            </a:r>
          </a:p>
        </p:txBody>
      </p:sp>
      <p:sp>
        <p:nvSpPr>
          <p:cNvPr id="12" name="11 Rectángulo redondeado"/>
          <p:cNvSpPr/>
          <p:nvPr/>
        </p:nvSpPr>
        <p:spPr>
          <a:xfrm>
            <a:off x="415632" y="1381590"/>
            <a:ext cx="2795374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</a:t>
            </a:r>
          </a:p>
        </p:txBody>
      </p:sp>
      <p:sp>
        <p:nvSpPr>
          <p:cNvPr id="13" name="12 Rectángulo redondeado"/>
          <p:cNvSpPr/>
          <p:nvPr/>
        </p:nvSpPr>
        <p:spPr>
          <a:xfrm>
            <a:off x="3879044" y="1317163"/>
            <a:ext cx="2790316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Flujo</a:t>
            </a:r>
          </a:p>
        </p:txBody>
      </p:sp>
      <p:sp>
        <p:nvSpPr>
          <p:cNvPr id="10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1" name="10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P17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43EFA31-11B4-8666-BC76-F7BC53EA0A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8804" y="2364648"/>
            <a:ext cx="2960928" cy="2712931"/>
          </a:xfrm>
          <a:prstGeom prst="rect">
            <a:avLst/>
          </a:prstGeom>
        </p:spPr>
      </p:pic>
      <p:sp>
        <p:nvSpPr>
          <p:cNvPr id="14" name="13 Rectángulo redondeado"/>
          <p:cNvSpPr/>
          <p:nvPr/>
        </p:nvSpPr>
        <p:spPr>
          <a:xfrm>
            <a:off x="3645024" y="2171733"/>
            <a:ext cx="3024336" cy="5472608"/>
          </a:xfrm>
          <a:prstGeom prst="round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7FC2B2E-8CB8-FFC7-21FA-A191B0F9F0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08804" y="5639960"/>
            <a:ext cx="2588944" cy="87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54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227658" y="-290040"/>
            <a:ext cx="6172200" cy="1524000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Código Fuente</a:t>
            </a:r>
          </a:p>
        </p:txBody>
      </p:sp>
      <p:graphicFrame>
        <p:nvGraphicFramePr>
          <p:cNvPr id="2" name="1 Marcador de contenido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17941261"/>
              </p:ext>
            </p:extLst>
          </p:nvPr>
        </p:nvGraphicFramePr>
        <p:xfrm>
          <a:off x="255585" y="2171735"/>
          <a:ext cx="3117456" cy="5996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Rectángulo redondeado"/>
          <p:cNvSpPr/>
          <p:nvPr/>
        </p:nvSpPr>
        <p:spPr>
          <a:xfrm>
            <a:off x="368659" y="1403648"/>
            <a:ext cx="6372709" cy="6624736"/>
          </a:xfrm>
          <a:prstGeom prst="round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r>
              <a:rPr lang="es-MX" sz="1200" dirty="0"/>
              <a:t>#include &lt;</a:t>
            </a:r>
            <a:r>
              <a:rPr lang="es-MX" sz="1200" dirty="0" err="1"/>
              <a:t>stdio.h</a:t>
            </a:r>
            <a:r>
              <a:rPr lang="es-MX" sz="1200" dirty="0"/>
              <a:t>&gt;</a:t>
            </a:r>
          </a:p>
          <a:p>
            <a:r>
              <a:rPr lang="es-MX" sz="1200" dirty="0"/>
              <a:t>#include &lt;</a:t>
            </a:r>
            <a:r>
              <a:rPr lang="es-MX" sz="1200" dirty="0" err="1"/>
              <a:t>process.h</a:t>
            </a:r>
            <a:r>
              <a:rPr lang="es-MX" sz="1200" dirty="0"/>
              <a:t>&gt;</a:t>
            </a:r>
          </a:p>
          <a:p>
            <a:endParaRPr lang="es-MX" sz="1200" dirty="0"/>
          </a:p>
          <a:p>
            <a:r>
              <a:rPr lang="es-MX" sz="1200" dirty="0" err="1"/>
              <a:t>void</a:t>
            </a:r>
            <a:r>
              <a:rPr lang="es-MX" sz="1200" dirty="0"/>
              <a:t> </a:t>
            </a:r>
            <a:r>
              <a:rPr lang="es-MX" sz="1200" dirty="0" err="1"/>
              <a:t>main</a:t>
            </a:r>
            <a:r>
              <a:rPr lang="es-MX" sz="1200" dirty="0"/>
              <a:t>() {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float</a:t>
            </a:r>
            <a:r>
              <a:rPr lang="es-MX" sz="1200" dirty="0"/>
              <a:t> </a:t>
            </a:r>
            <a:r>
              <a:rPr lang="es-MX" sz="1200" dirty="0" err="1"/>
              <a:t>costo,total</a:t>
            </a:r>
            <a:r>
              <a:rPr lang="es-MX" sz="1200" dirty="0"/>
              <a:t>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printf</a:t>
            </a:r>
            <a:r>
              <a:rPr lang="es-MX" sz="1200" dirty="0"/>
              <a:t>("Dame el costo:");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scanf</a:t>
            </a:r>
            <a:r>
              <a:rPr lang="es-MX" sz="1200" dirty="0"/>
              <a:t>("%</a:t>
            </a:r>
            <a:r>
              <a:rPr lang="es-MX" sz="1200" dirty="0" err="1"/>
              <a:t>f",&amp;costo</a:t>
            </a:r>
            <a:r>
              <a:rPr lang="es-MX" sz="1200" dirty="0"/>
              <a:t>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if</a:t>
            </a:r>
            <a:r>
              <a:rPr lang="es-MX" sz="1200" dirty="0"/>
              <a:t>(costo&gt;10000)</a:t>
            </a:r>
          </a:p>
          <a:p>
            <a:r>
              <a:rPr lang="es-MX" sz="1200" dirty="0"/>
              <a:t>        {</a:t>
            </a:r>
          </a:p>
          <a:p>
            <a:r>
              <a:rPr lang="es-MX" sz="1200" dirty="0"/>
              <a:t>            total=costo*0.75;</a:t>
            </a:r>
          </a:p>
          <a:p>
            <a:r>
              <a:rPr lang="es-MX" sz="1200" dirty="0"/>
              <a:t>            </a:t>
            </a:r>
            <a:r>
              <a:rPr lang="es-MX" sz="1200" dirty="0" err="1"/>
              <a:t>printf</a:t>
            </a:r>
            <a:r>
              <a:rPr lang="es-MX" sz="1200" dirty="0"/>
              <a:t>("\</a:t>
            </a:r>
            <a:r>
              <a:rPr lang="es-MX" sz="1200" dirty="0" err="1"/>
              <a:t>nEl</a:t>
            </a:r>
            <a:r>
              <a:rPr lang="es-MX" sz="1200" dirty="0"/>
              <a:t> total con descuento es:%.2f\</a:t>
            </a:r>
            <a:r>
              <a:rPr lang="es-MX" sz="1200" dirty="0" err="1"/>
              <a:t>n",total</a:t>
            </a:r>
            <a:r>
              <a:rPr lang="es-MX" sz="1200" dirty="0"/>
              <a:t>);</a:t>
            </a:r>
          </a:p>
          <a:p>
            <a:r>
              <a:rPr lang="es-MX" sz="1200" dirty="0"/>
              <a:t>        }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else</a:t>
            </a:r>
            <a:endParaRPr lang="es-MX" sz="1200" dirty="0"/>
          </a:p>
          <a:p>
            <a:r>
              <a:rPr lang="es-MX" sz="1200" dirty="0"/>
              <a:t>        </a:t>
            </a:r>
            <a:r>
              <a:rPr lang="es-MX" sz="1200" dirty="0" err="1"/>
              <a:t>printf</a:t>
            </a:r>
            <a:r>
              <a:rPr lang="es-MX" sz="1200" dirty="0"/>
              <a:t>("\</a:t>
            </a:r>
            <a:r>
              <a:rPr lang="es-MX" sz="1200" dirty="0" err="1"/>
              <a:t>nEl</a:t>
            </a:r>
            <a:r>
              <a:rPr lang="es-MX" sz="1200" dirty="0"/>
              <a:t> total sin el descuento es de:%.2f\</a:t>
            </a:r>
            <a:r>
              <a:rPr lang="es-MX" sz="1200" dirty="0" err="1"/>
              <a:t>n",costo</a:t>
            </a:r>
            <a:r>
              <a:rPr lang="es-MX" sz="1200" dirty="0"/>
              <a:t>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system</a:t>
            </a:r>
            <a:r>
              <a:rPr lang="es-MX" sz="1200" dirty="0"/>
              <a:t>("PAUSE");</a:t>
            </a:r>
          </a:p>
          <a:p>
            <a:r>
              <a:rPr lang="es-MX" sz="1200" dirty="0"/>
              <a:t>}</a:t>
            </a:r>
          </a:p>
        </p:txBody>
      </p:sp>
      <p:sp>
        <p:nvSpPr>
          <p:cNvPr id="11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P17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7C04315-87C4-C04D-E309-EAF5055E3C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6472" y="5076056"/>
            <a:ext cx="3693137" cy="92914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E3E7BC5-298C-9370-0974-930971F0EC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96019" y="6199027"/>
            <a:ext cx="3693137" cy="85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363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2350756"/>
              </p:ext>
            </p:extLst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322766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 del Problema</a:t>
            </a:r>
          </a:p>
        </p:txBody>
      </p:sp>
      <p:sp>
        <p:nvSpPr>
          <p:cNvPr id="4" name="3 Rectángulo redondeado"/>
          <p:cNvSpPr/>
          <p:nvPr/>
        </p:nvSpPr>
        <p:spPr>
          <a:xfrm>
            <a:off x="116632" y="1079104"/>
            <a:ext cx="6624736" cy="234076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just"/>
            <a:r>
              <a:rPr lang="es-MX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Ernesto quiere calcular el salario semanal de un trabajador en base a las horas trabajadas y el pago por hora trabajada, ayúdalo realizando un programa en C que cumpla con las siguientes condiciones:</a:t>
            </a:r>
          </a:p>
          <a:p>
            <a:pPr marL="742924" lvl="1" indent="-285750" algn="just">
              <a:buFont typeface="Arial" panose="020B0604020202020204" pitchFamily="34" charset="0"/>
              <a:buChar char="•"/>
            </a:pPr>
            <a:r>
              <a:rPr lang="es-MX" sz="1600" dirty="0"/>
              <a:t>Se le Paga 250 pesos al trabajador por hora.</a:t>
            </a:r>
          </a:p>
          <a:p>
            <a:pPr marL="742924" lvl="1" indent="-285750" algn="just">
              <a:buFont typeface="Arial" panose="020B0604020202020204" pitchFamily="34" charset="0"/>
              <a:buChar char="•"/>
            </a:pPr>
            <a:r>
              <a:rPr lang="es-MX" sz="1600" dirty="0"/>
              <a:t>Las horas ordinarias de un trabajador por semana son </a:t>
            </a:r>
            <a:r>
              <a:rPr lang="es-MX" sz="1600"/>
              <a:t>de 40 </a:t>
            </a:r>
            <a:r>
              <a:rPr lang="es-MX" sz="1600" dirty="0"/>
              <a:t>horas.</a:t>
            </a:r>
          </a:p>
          <a:p>
            <a:pPr marL="742924" lvl="1" indent="-285750" algn="just">
              <a:buFont typeface="Arial" panose="020B0604020202020204" pitchFamily="34" charset="0"/>
              <a:buChar char="•"/>
            </a:pPr>
            <a:r>
              <a:rPr lang="es-MX" sz="1600" dirty="0"/>
              <a:t>Se le paga 1.5 veces más de su sueldo base por hora extra trabajada.</a:t>
            </a:r>
            <a:r>
              <a:rPr lang="es-MX" sz="2000" dirty="0"/>
              <a:t> </a:t>
            </a:r>
          </a:p>
        </p:txBody>
      </p:sp>
      <p:sp>
        <p:nvSpPr>
          <p:cNvPr id="5" name="4 Rectángulo redondeado"/>
          <p:cNvSpPr/>
          <p:nvPr/>
        </p:nvSpPr>
        <p:spPr>
          <a:xfrm>
            <a:off x="404664" y="3611895"/>
            <a:ext cx="1321952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Entradas</a:t>
            </a:r>
          </a:p>
        </p:txBody>
      </p:sp>
      <p:sp>
        <p:nvSpPr>
          <p:cNvPr id="6" name="5 Rectángulo redondeado"/>
          <p:cNvSpPr/>
          <p:nvPr/>
        </p:nvSpPr>
        <p:spPr>
          <a:xfrm>
            <a:off x="1988839" y="3611895"/>
            <a:ext cx="4464497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r>
              <a:rPr lang="es-MX" dirty="0" err="1"/>
              <a:t>hrsTrabajadas</a:t>
            </a:r>
            <a:endParaRPr lang="es-MX" dirty="0"/>
          </a:p>
        </p:txBody>
      </p:sp>
      <p:sp>
        <p:nvSpPr>
          <p:cNvPr id="8" name="7 Rectángulo redondeado"/>
          <p:cNvSpPr/>
          <p:nvPr/>
        </p:nvSpPr>
        <p:spPr>
          <a:xfrm>
            <a:off x="404664" y="5159244"/>
            <a:ext cx="1321952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Procesos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1988839" y="5159244"/>
            <a:ext cx="4464498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r>
              <a:rPr lang="es-MX" sz="900" dirty="0" err="1"/>
              <a:t>if</a:t>
            </a:r>
            <a:r>
              <a:rPr lang="es-MX" sz="900" dirty="0"/>
              <a:t>(</a:t>
            </a:r>
            <a:r>
              <a:rPr lang="es-MX" sz="900" dirty="0" err="1"/>
              <a:t>hrsTrabajadas</a:t>
            </a:r>
            <a:r>
              <a:rPr lang="es-MX" sz="900" dirty="0"/>
              <a:t>&gt;40)</a:t>
            </a:r>
          </a:p>
          <a:p>
            <a:r>
              <a:rPr lang="es-MX" sz="900" dirty="0"/>
              <a:t>        </a:t>
            </a:r>
            <a:r>
              <a:rPr lang="es-MX" sz="900" dirty="0" err="1"/>
              <a:t>hrsExtras</a:t>
            </a:r>
            <a:r>
              <a:rPr lang="es-MX" sz="900" dirty="0"/>
              <a:t>=hrsTrabajadas-40.0</a:t>
            </a:r>
          </a:p>
          <a:p>
            <a:r>
              <a:rPr lang="es-MX" sz="900" dirty="0"/>
              <a:t>        salario = (</a:t>
            </a:r>
            <a:r>
              <a:rPr lang="es-MX" sz="900" dirty="0" err="1"/>
              <a:t>hrsExtras</a:t>
            </a:r>
            <a:r>
              <a:rPr lang="es-MX" sz="900" dirty="0"/>
              <a:t>*250.0*1.5)+40.0*250.0</a:t>
            </a:r>
          </a:p>
          <a:p>
            <a:r>
              <a:rPr lang="es-MX" sz="900" dirty="0"/>
              <a:t>        </a:t>
            </a:r>
            <a:r>
              <a:rPr lang="es-MX" sz="900" dirty="0" err="1"/>
              <a:t>print</a:t>
            </a:r>
            <a:r>
              <a:rPr lang="es-MX" sz="900" dirty="0"/>
              <a:t> "Se te pagara  contando tus horas </a:t>
            </a:r>
            <a:r>
              <a:rPr lang="es-MX" sz="900" dirty="0" err="1"/>
              <a:t>extras“+salario</a:t>
            </a:r>
            <a:endParaRPr lang="es-MX" sz="900" dirty="0"/>
          </a:p>
          <a:p>
            <a:r>
              <a:rPr lang="es-MX" sz="900" dirty="0"/>
              <a:t>    } </a:t>
            </a:r>
            <a:r>
              <a:rPr lang="es-MX" sz="900" dirty="0" err="1"/>
              <a:t>else</a:t>
            </a:r>
            <a:r>
              <a:rPr lang="es-MX" sz="900" dirty="0"/>
              <a:t>{</a:t>
            </a:r>
          </a:p>
          <a:p>
            <a:r>
              <a:rPr lang="es-MX" sz="900" dirty="0"/>
              <a:t>        salario = </a:t>
            </a:r>
            <a:r>
              <a:rPr lang="es-MX" sz="900" dirty="0" err="1"/>
              <a:t>hrsTrabajadas</a:t>
            </a:r>
            <a:r>
              <a:rPr lang="es-MX" sz="900" dirty="0"/>
              <a:t>*250.0</a:t>
            </a:r>
          </a:p>
          <a:p>
            <a:r>
              <a:rPr lang="es-MX" sz="900" dirty="0"/>
              <a:t>        </a:t>
            </a:r>
            <a:r>
              <a:rPr lang="es-MX" sz="900" dirty="0" err="1"/>
              <a:t>print</a:t>
            </a:r>
            <a:r>
              <a:rPr lang="es-MX" sz="900" dirty="0"/>
              <a:t> "Se te pagara  ya que no trabajaste horas </a:t>
            </a:r>
            <a:r>
              <a:rPr lang="es-MX" sz="900" dirty="0" err="1"/>
              <a:t>extras”+salario</a:t>
            </a:r>
            <a:r>
              <a:rPr lang="es-MX" sz="900" dirty="0"/>
              <a:t>    }</a:t>
            </a:r>
          </a:p>
        </p:txBody>
      </p:sp>
      <p:sp>
        <p:nvSpPr>
          <p:cNvPr id="10" name="9 Rectángulo redondeado"/>
          <p:cNvSpPr/>
          <p:nvPr/>
        </p:nvSpPr>
        <p:spPr>
          <a:xfrm>
            <a:off x="430472" y="6706592"/>
            <a:ext cx="1296144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Salidas</a:t>
            </a:r>
          </a:p>
        </p:txBody>
      </p:sp>
      <p:sp>
        <p:nvSpPr>
          <p:cNvPr id="11" name="10 Rectángulo redondeado"/>
          <p:cNvSpPr/>
          <p:nvPr/>
        </p:nvSpPr>
        <p:spPr>
          <a:xfrm>
            <a:off x="1988838" y="6706592"/>
            <a:ext cx="4490305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r>
              <a:rPr lang="es-MX" dirty="0"/>
              <a:t>salario</a:t>
            </a:r>
          </a:p>
        </p:txBody>
      </p:sp>
      <p:sp>
        <p:nvSpPr>
          <p:cNvPr id="12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P18</a:t>
            </a:r>
          </a:p>
        </p:txBody>
      </p:sp>
    </p:spTree>
    <p:extLst>
      <p:ext uri="{BB962C8B-B14F-4D97-AF65-F5344CB8AC3E}">
        <p14:creationId xmlns:p14="http://schemas.microsoft.com/office/powerpoint/2010/main" val="2311175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5DAD01-6F8E-1DD1-0F14-50BD68836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>
            <a:extLst>
              <a:ext uri="{FF2B5EF4-FFF2-40B4-BE49-F238E27FC236}">
                <a16:creationId xmlns:a16="http://schemas.microsoft.com/office/drawing/2014/main" id="{64181433-CB86-C72A-22ED-D696E81CF12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>
            <a:extLst>
              <a:ext uri="{FF2B5EF4-FFF2-40B4-BE49-F238E27FC236}">
                <a16:creationId xmlns:a16="http://schemas.microsoft.com/office/drawing/2014/main" id="{D3C6910D-6C3E-ADC6-F318-FC2AE0095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190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 y Diagrama de Flujo</a:t>
            </a:r>
          </a:p>
        </p:txBody>
      </p:sp>
      <p:sp>
        <p:nvSpPr>
          <p:cNvPr id="3" name="2 Rectángulo redondeado">
            <a:extLst>
              <a:ext uri="{FF2B5EF4-FFF2-40B4-BE49-F238E27FC236}">
                <a16:creationId xmlns:a16="http://schemas.microsoft.com/office/drawing/2014/main" id="{DF52A8B9-25E7-AA6D-2066-23A349DD858E}"/>
              </a:ext>
            </a:extLst>
          </p:cNvPr>
          <p:cNvSpPr/>
          <p:nvPr/>
        </p:nvSpPr>
        <p:spPr>
          <a:xfrm>
            <a:off x="116632" y="1692574"/>
            <a:ext cx="6624735" cy="5951767"/>
          </a:xfrm>
          <a:prstGeom prst="round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r>
              <a:rPr lang="es-MX" sz="1400" dirty="0"/>
              <a:t>Inicio</a:t>
            </a:r>
          </a:p>
          <a:p>
            <a:r>
              <a:rPr lang="es-MX" sz="1400" dirty="0"/>
              <a:t>     Imprime “Cuantas horas trabajaste”</a:t>
            </a:r>
          </a:p>
          <a:p>
            <a:r>
              <a:rPr lang="es-MX" sz="1400" dirty="0"/>
              <a:t>     Lee </a:t>
            </a:r>
            <a:r>
              <a:rPr lang="es-MX" sz="1400" dirty="0" err="1"/>
              <a:t>hrsTrabajadas</a:t>
            </a:r>
            <a:endParaRPr lang="es-MX" sz="1400" dirty="0"/>
          </a:p>
          <a:p>
            <a:r>
              <a:rPr lang="es-MX" sz="1400" dirty="0"/>
              <a:t>     Si </a:t>
            </a:r>
            <a:r>
              <a:rPr lang="es-MX" sz="1400" dirty="0" err="1"/>
              <a:t>hrsTrabajadas</a:t>
            </a:r>
            <a:r>
              <a:rPr lang="es-MX" sz="1400" dirty="0"/>
              <a:t>&gt;40</a:t>
            </a:r>
          </a:p>
          <a:p>
            <a:r>
              <a:rPr lang="es-MX" sz="1400" dirty="0"/>
              <a:t>           </a:t>
            </a:r>
            <a:r>
              <a:rPr lang="es-MX" sz="1400" dirty="0" err="1"/>
              <a:t>hrsExtras</a:t>
            </a:r>
            <a:r>
              <a:rPr lang="es-MX" sz="1400" dirty="0"/>
              <a:t>=hrsTrabajadas-40                    </a:t>
            </a:r>
          </a:p>
          <a:p>
            <a:r>
              <a:rPr lang="es-MX" sz="1400" dirty="0"/>
              <a:t>           salario=(</a:t>
            </a:r>
            <a:r>
              <a:rPr lang="es-MX" sz="1400" dirty="0" err="1"/>
              <a:t>hrsExtras</a:t>
            </a:r>
            <a:r>
              <a:rPr lang="es-MX" sz="1400" dirty="0"/>
              <a:t>*250*1.5)+40*250</a:t>
            </a:r>
          </a:p>
          <a:p>
            <a:r>
              <a:rPr lang="es-MX" sz="1400" dirty="0"/>
              <a:t>           Imprime “Se te pagara contando tus horas extras” + salario</a:t>
            </a:r>
          </a:p>
          <a:p>
            <a:r>
              <a:rPr lang="es-MX" sz="1400" dirty="0"/>
              <a:t>     Si no</a:t>
            </a:r>
          </a:p>
          <a:p>
            <a:r>
              <a:rPr lang="es-MX" sz="1400" dirty="0"/>
              <a:t>           salario = </a:t>
            </a:r>
            <a:r>
              <a:rPr lang="es-MX" sz="1400" dirty="0" err="1"/>
              <a:t>hrsTrabajadas</a:t>
            </a:r>
            <a:r>
              <a:rPr lang="es-MX" sz="1400" dirty="0"/>
              <a:t>*250</a:t>
            </a:r>
          </a:p>
          <a:p>
            <a:r>
              <a:rPr lang="es-MX" sz="1400" dirty="0"/>
              <a:t>           Imprime “Se te pagara ya que no </a:t>
            </a:r>
            <a:r>
              <a:rPr lang="es-MX" sz="1400" dirty="0" err="1"/>
              <a:t>trabjaraste</a:t>
            </a:r>
            <a:r>
              <a:rPr lang="es-MX" sz="1400" dirty="0"/>
              <a:t> horas extras” + salario</a:t>
            </a:r>
          </a:p>
          <a:p>
            <a:r>
              <a:rPr lang="es-MX" sz="1400" dirty="0"/>
              <a:t>Fin</a:t>
            </a:r>
          </a:p>
        </p:txBody>
      </p:sp>
      <p:sp>
        <p:nvSpPr>
          <p:cNvPr id="12" name="11 Rectángulo redondeado">
            <a:extLst>
              <a:ext uri="{FF2B5EF4-FFF2-40B4-BE49-F238E27FC236}">
                <a16:creationId xmlns:a16="http://schemas.microsoft.com/office/drawing/2014/main" id="{D39734C1-302C-DFFB-F330-191B37DAA0DC}"/>
              </a:ext>
            </a:extLst>
          </p:cNvPr>
          <p:cNvSpPr/>
          <p:nvPr/>
        </p:nvSpPr>
        <p:spPr>
          <a:xfrm>
            <a:off x="1813320" y="1011667"/>
            <a:ext cx="2795374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</a:t>
            </a:r>
          </a:p>
        </p:txBody>
      </p:sp>
      <p:sp>
        <p:nvSpPr>
          <p:cNvPr id="10" name="2 Marcador de texto">
            <a:extLst>
              <a:ext uri="{FF2B5EF4-FFF2-40B4-BE49-F238E27FC236}">
                <a16:creationId xmlns:a16="http://schemas.microsoft.com/office/drawing/2014/main" id="{AB5D4544-0DC8-BB6C-6D87-B68D9C6CDB4F}"/>
              </a:ext>
            </a:extLst>
          </p:cNvPr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1" name="10 Elipse">
            <a:extLst>
              <a:ext uri="{FF2B5EF4-FFF2-40B4-BE49-F238E27FC236}">
                <a16:creationId xmlns:a16="http://schemas.microsoft.com/office/drawing/2014/main" id="{884B156A-CE79-B2B2-8F9D-9AE1BAEFE8CF}"/>
              </a:ext>
            </a:extLst>
          </p:cNvPr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P18</a:t>
            </a:r>
          </a:p>
        </p:txBody>
      </p:sp>
    </p:spTree>
    <p:extLst>
      <p:ext uri="{BB962C8B-B14F-4D97-AF65-F5344CB8AC3E}">
        <p14:creationId xmlns:p14="http://schemas.microsoft.com/office/powerpoint/2010/main" val="24316609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do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4570</TotalTime>
  <Words>2597</Words>
  <Application>Microsoft Office PowerPoint</Application>
  <PresentationFormat>Presentación en pantalla (4:3)</PresentationFormat>
  <Paragraphs>426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1" baseType="lpstr">
      <vt:lpstr>Arial</vt:lpstr>
      <vt:lpstr>Cambria Math</vt:lpstr>
      <vt:lpstr>Tema de Office</vt:lpstr>
      <vt:lpstr>Presentación de PowerPoint</vt:lpstr>
      <vt:lpstr>Análisis del Problema</vt:lpstr>
      <vt:lpstr>Algoritmo y Diagrama de Flujo</vt:lpstr>
      <vt:lpstr>Código Fuente</vt:lpstr>
      <vt:lpstr>Análisis del Problema</vt:lpstr>
      <vt:lpstr>Algoritmo y Diagrama de Flujo</vt:lpstr>
      <vt:lpstr>Código Fuente</vt:lpstr>
      <vt:lpstr>Análisis del Problema</vt:lpstr>
      <vt:lpstr>Algoritmo y Diagrama de Flujo</vt:lpstr>
      <vt:lpstr>Algoritmo y Diagrama de Flujo</vt:lpstr>
      <vt:lpstr>Código Fuente</vt:lpstr>
      <vt:lpstr>Análisis del Problema</vt:lpstr>
      <vt:lpstr>Algoritmo y Diagrama de Flujo</vt:lpstr>
      <vt:lpstr>Código Fuente</vt:lpstr>
      <vt:lpstr>Análisis del Problema</vt:lpstr>
      <vt:lpstr>Algoritmo y Diagrama de Flujo</vt:lpstr>
      <vt:lpstr>Algoritmo y Diagrama de Flujo</vt:lpstr>
      <vt:lpstr>Código Fuente</vt:lpstr>
      <vt:lpstr>Análisis del Problema</vt:lpstr>
      <vt:lpstr>Algoritmo y Diagrama de Flujo</vt:lpstr>
      <vt:lpstr>Código Fuente</vt:lpstr>
      <vt:lpstr>Análisis del Problema</vt:lpstr>
      <vt:lpstr>Algoritmo y Diagrama de Flujo</vt:lpstr>
      <vt:lpstr>Código Fuente</vt:lpstr>
      <vt:lpstr>Análisis del Problema</vt:lpstr>
      <vt:lpstr>Algoritmo y Diagrama de Flujo</vt:lpstr>
      <vt:lpstr>Algoritmo y Diagrama de Flujo</vt:lpstr>
      <vt:lpstr>Código Fuente</vt:lpstr>
    </vt:vector>
  </TitlesOfParts>
  <Company>UPAEP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de Medios Online</dc:title>
  <dc:creator>UPAEP</dc:creator>
  <cp:lastModifiedBy>Rub S.L</cp:lastModifiedBy>
  <cp:revision>335</cp:revision>
  <dcterms:created xsi:type="dcterms:W3CDTF">2011-05-31T18:01:49Z</dcterms:created>
  <dcterms:modified xsi:type="dcterms:W3CDTF">2024-02-23T01:43:53Z</dcterms:modified>
</cp:coreProperties>
</file>