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256" r:id="rId2"/>
    <p:sldId id="283" r:id="rId3"/>
    <p:sldId id="278" r:id="rId4"/>
    <p:sldId id="289" r:id="rId5"/>
    <p:sldId id="279" r:id="rId6"/>
    <p:sldId id="280" r:id="rId7"/>
    <p:sldId id="281" r:id="rId8"/>
    <p:sldId id="282" r:id="rId9"/>
    <p:sldId id="277" r:id="rId10"/>
    <p:sldId id="284" r:id="rId11"/>
    <p:sldId id="285" r:id="rId12"/>
    <p:sldId id="286" r:id="rId13"/>
    <p:sldId id="287" r:id="rId14"/>
    <p:sldId id="288" r:id="rId15"/>
  </p:sldIdLst>
  <p:sldSz cx="6858000" cy="9144000" type="screen4x3"/>
  <p:notesSz cx="6858000" cy="9296400"/>
  <p:defaultTextStyle>
    <a:defPPr>
      <a:defRPr lang="es-MX"/>
    </a:defPPr>
    <a:lvl1pPr marL="0" algn="l" defTabSz="9143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4" algn="l" defTabSz="9143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7" algn="l" defTabSz="9143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21" algn="l" defTabSz="9143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94" algn="l" defTabSz="9143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67" algn="l" defTabSz="9143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41" algn="l" defTabSz="9143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14" algn="l" defTabSz="9143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88" algn="l" defTabSz="9143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9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PAEP" initials="UPAEP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8A86"/>
    <a:srgbClr val="868686"/>
    <a:srgbClr val="003399"/>
    <a:srgbClr val="008000"/>
    <a:srgbClr val="006666"/>
    <a:srgbClr val="0025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28"/>
  </p:normalViewPr>
  <p:slideViewPr>
    <p:cSldViewPr>
      <p:cViewPr>
        <p:scale>
          <a:sx n="75" d="100"/>
          <a:sy n="75" d="100"/>
        </p:scale>
        <p:origin x="738" y="-96"/>
      </p:cViewPr>
      <p:guideLst>
        <p:guide orient="horz" pos="2880"/>
        <p:guide pos="21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45E8670E-210C-4AA1-AE69-B0B60859891E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A0159F13-5DBF-4590-B42C-ABB7BED0CE5C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02FE83F0-9F89-4F2A-B4AE-90D129EEB4D5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69A85955-3B40-45F6-BEE9-38FF331501D1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0305748F-A0C0-4D66-A0CE-E3609419CF75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6D481762-0AEB-48B6-8288-B271075D2578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6D481762-0AEB-48B6-8288-B271075D2578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72DC2910-227B-415E-8E70-9E4B81F3AA90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5E8AF63C-45F0-41EE-AF30-1D7FBFDFF2EB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1F78B992-A7EE-4730-9AD8-8AC1D723DC7C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35518AA5-B0DE-4CE9-94E3-4C9B43D09DB7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9C217C80-4C5A-44B0-8E98-48BE2B3956A9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6D9596BA-33D7-4420-AA27-DF22AE14E134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BCCA2-F8DB-4880-AD4B-017DBA8BC60F}" type="datetimeFigureOut">
              <a:rPr lang="es-MX" smtClean="0"/>
              <a:t>26/02/2024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252663" y="1162050"/>
            <a:ext cx="23526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73575"/>
            <a:ext cx="548640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5FF26D-C1CF-4EE2-825C-2632CCBDF1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5829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FF26D-C1CF-4EE2-825C-2632CCBDF178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0146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0" y="2840570"/>
            <a:ext cx="5829300" cy="196003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824-21C5-40F0-ACC2-517FBE4637A7}" type="datetimeFigureOut">
              <a:rPr lang="es-MX" smtClean="0"/>
              <a:pPr/>
              <a:t>26/02/2024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F80-D803-4371-B9F1-B9ABBE55B9B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1975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824-21C5-40F0-ACC2-517FBE4637A7}" type="datetimeFigureOut">
              <a:rPr lang="es-MX" smtClean="0"/>
              <a:pPr/>
              <a:t>26/02/2024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F80-D803-4371-B9F1-B9ABBE55B9B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340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4972050" y="366188"/>
            <a:ext cx="1543050" cy="780203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42900" y="366188"/>
            <a:ext cx="4514850" cy="780203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824-21C5-40F0-ACC2-517FBE4637A7}" type="datetimeFigureOut">
              <a:rPr lang="es-MX" smtClean="0"/>
              <a:pPr/>
              <a:t>26/02/2024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F80-D803-4371-B9F1-B9ABBE55B9B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1444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824-21C5-40F0-ACC2-517FBE4637A7}" type="datetimeFigureOut">
              <a:rPr lang="es-MX" smtClean="0"/>
              <a:pPr/>
              <a:t>26/02/2024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F80-D803-4371-B9F1-B9ABBE55B9B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441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735" y="5875870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735" y="3875621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4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2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9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6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4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38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824-21C5-40F0-ACC2-517FBE4637A7}" type="datetimeFigureOut">
              <a:rPr lang="es-MX" smtClean="0"/>
              <a:pPr/>
              <a:t>26/02/2024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F80-D803-4371-B9F1-B9ABBE55B9B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3746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42900" y="2133604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86150" y="2133604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824-21C5-40F0-ACC2-517FBE4637A7}" type="datetimeFigureOut">
              <a:rPr lang="es-MX" smtClean="0"/>
              <a:pPr/>
              <a:t>26/02/2024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F80-D803-4371-B9F1-B9ABBE55B9B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8792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2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4" indent="0">
              <a:buNone/>
              <a:defRPr sz="2000" b="1"/>
            </a:lvl2pPr>
            <a:lvl3pPr marL="914347" indent="0">
              <a:buNone/>
              <a:defRPr sz="1800" b="1"/>
            </a:lvl3pPr>
            <a:lvl4pPr marL="1371521" indent="0">
              <a:buNone/>
              <a:defRPr sz="1600" b="1"/>
            </a:lvl4pPr>
            <a:lvl5pPr marL="1828694" indent="0">
              <a:buNone/>
              <a:defRPr sz="1600" b="1"/>
            </a:lvl5pPr>
            <a:lvl6pPr marL="2285867" indent="0">
              <a:buNone/>
              <a:defRPr sz="1600" b="1"/>
            </a:lvl6pPr>
            <a:lvl7pPr marL="2743041" indent="0">
              <a:buNone/>
              <a:defRPr sz="1600" b="1"/>
            </a:lvl7pPr>
            <a:lvl8pPr marL="3200214" indent="0">
              <a:buNone/>
              <a:defRPr sz="1600" b="1"/>
            </a:lvl8pPr>
            <a:lvl9pPr marL="3657388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2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3771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4" indent="0">
              <a:buNone/>
              <a:defRPr sz="2000" b="1"/>
            </a:lvl2pPr>
            <a:lvl3pPr marL="914347" indent="0">
              <a:buNone/>
              <a:defRPr sz="1800" b="1"/>
            </a:lvl3pPr>
            <a:lvl4pPr marL="1371521" indent="0">
              <a:buNone/>
              <a:defRPr sz="1600" b="1"/>
            </a:lvl4pPr>
            <a:lvl5pPr marL="1828694" indent="0">
              <a:buNone/>
              <a:defRPr sz="1600" b="1"/>
            </a:lvl5pPr>
            <a:lvl6pPr marL="2285867" indent="0">
              <a:buNone/>
              <a:defRPr sz="1600" b="1"/>
            </a:lvl6pPr>
            <a:lvl7pPr marL="2743041" indent="0">
              <a:buNone/>
              <a:defRPr sz="1600" b="1"/>
            </a:lvl7pPr>
            <a:lvl8pPr marL="3200214" indent="0">
              <a:buNone/>
              <a:defRPr sz="1600" b="1"/>
            </a:lvl8pPr>
            <a:lvl9pPr marL="3657388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3771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824-21C5-40F0-ACC2-517FBE4637A7}" type="datetimeFigureOut">
              <a:rPr lang="es-MX" smtClean="0"/>
              <a:pPr/>
              <a:t>26/02/2024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F80-D803-4371-B9F1-B9ABBE55B9B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5035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824-21C5-40F0-ACC2-517FBE4637A7}" type="datetimeFigureOut">
              <a:rPr lang="es-MX" smtClean="0"/>
              <a:pPr/>
              <a:t>26/02/2024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F80-D803-4371-B9F1-B9ABBE55B9B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210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824-21C5-40F0-ACC2-517FBE4637A7}" type="datetimeFigureOut">
              <a:rPr lang="es-MX" smtClean="0"/>
              <a:pPr/>
              <a:t>26/02/2024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F80-D803-4371-B9F1-B9ABBE55B9B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038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2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8" y="364070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2" y="1913469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174" indent="0">
              <a:buNone/>
              <a:defRPr sz="1200"/>
            </a:lvl2pPr>
            <a:lvl3pPr marL="914347" indent="0">
              <a:buNone/>
              <a:defRPr sz="1000"/>
            </a:lvl3pPr>
            <a:lvl4pPr marL="1371521" indent="0">
              <a:buNone/>
              <a:defRPr sz="900"/>
            </a:lvl4pPr>
            <a:lvl5pPr marL="1828694" indent="0">
              <a:buNone/>
              <a:defRPr sz="900"/>
            </a:lvl5pPr>
            <a:lvl6pPr marL="2285867" indent="0">
              <a:buNone/>
              <a:defRPr sz="900"/>
            </a:lvl6pPr>
            <a:lvl7pPr marL="2743041" indent="0">
              <a:buNone/>
              <a:defRPr sz="900"/>
            </a:lvl7pPr>
            <a:lvl8pPr marL="3200214" indent="0">
              <a:buNone/>
              <a:defRPr sz="900"/>
            </a:lvl8pPr>
            <a:lvl9pPr marL="3657388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824-21C5-40F0-ACC2-517FBE4637A7}" type="datetimeFigureOut">
              <a:rPr lang="es-MX" smtClean="0"/>
              <a:pPr/>
              <a:t>26/02/2024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F80-D803-4371-B9F1-B9ABBE55B9B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219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174" indent="0">
              <a:buNone/>
              <a:defRPr sz="2800"/>
            </a:lvl2pPr>
            <a:lvl3pPr marL="914347" indent="0">
              <a:buNone/>
              <a:defRPr sz="2400"/>
            </a:lvl3pPr>
            <a:lvl4pPr marL="1371521" indent="0">
              <a:buNone/>
              <a:defRPr sz="2000"/>
            </a:lvl4pPr>
            <a:lvl5pPr marL="1828694" indent="0">
              <a:buNone/>
              <a:defRPr sz="2000"/>
            </a:lvl5pPr>
            <a:lvl6pPr marL="2285867" indent="0">
              <a:buNone/>
              <a:defRPr sz="2000"/>
            </a:lvl6pPr>
            <a:lvl7pPr marL="2743041" indent="0">
              <a:buNone/>
              <a:defRPr sz="2000"/>
            </a:lvl7pPr>
            <a:lvl8pPr marL="3200214" indent="0">
              <a:buNone/>
              <a:defRPr sz="2000"/>
            </a:lvl8pPr>
            <a:lvl9pPr marL="3657388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174" indent="0">
              <a:buNone/>
              <a:defRPr sz="1200"/>
            </a:lvl2pPr>
            <a:lvl3pPr marL="914347" indent="0">
              <a:buNone/>
              <a:defRPr sz="1000"/>
            </a:lvl3pPr>
            <a:lvl4pPr marL="1371521" indent="0">
              <a:buNone/>
              <a:defRPr sz="900"/>
            </a:lvl4pPr>
            <a:lvl5pPr marL="1828694" indent="0">
              <a:buNone/>
              <a:defRPr sz="900"/>
            </a:lvl5pPr>
            <a:lvl6pPr marL="2285867" indent="0">
              <a:buNone/>
              <a:defRPr sz="900"/>
            </a:lvl6pPr>
            <a:lvl7pPr marL="2743041" indent="0">
              <a:buNone/>
              <a:defRPr sz="900"/>
            </a:lvl7pPr>
            <a:lvl8pPr marL="3200214" indent="0">
              <a:buNone/>
              <a:defRPr sz="900"/>
            </a:lvl8pPr>
            <a:lvl9pPr marL="3657388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824-21C5-40F0-ACC2-517FBE4637A7}" type="datetimeFigureOut">
              <a:rPr lang="es-MX" smtClean="0"/>
              <a:pPr/>
              <a:t>26/02/2024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F80-D803-4371-B9F1-B9ABBE55B9B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143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35" tIns="45718" rIns="91435" bIns="45718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133604"/>
            <a:ext cx="6172200" cy="6034617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42900" y="8475137"/>
            <a:ext cx="1600200" cy="486833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D4824-21C5-40F0-ACC2-517FBE4637A7}" type="datetimeFigureOut">
              <a:rPr lang="es-MX" smtClean="0"/>
              <a:pPr/>
              <a:t>26/02/2024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343150" y="8475137"/>
            <a:ext cx="2171700" cy="486833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914900" y="8475137"/>
            <a:ext cx="1600200" cy="486833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9AF80-D803-4371-B9F1-B9ABBE55B9B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277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34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0" indent="-342880" algn="l" defTabSz="91434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07" indent="-285733" algn="l" defTabSz="91434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34" indent="-228587" algn="l" defTabSz="91434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08" indent="-228587" algn="l" defTabSz="91434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80" indent="-228587" algn="l" defTabSz="91434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54" indent="-228587" algn="l" defTabSz="9143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28" indent="-228587" algn="l" defTabSz="9143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1" indent="-228587" algn="l" defTabSz="9143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5" indent="-228587" algn="l" defTabSz="9143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3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4" algn="l" defTabSz="9143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7" algn="l" defTabSz="9143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1" algn="l" defTabSz="9143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4" algn="l" defTabSz="9143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7" algn="l" defTabSz="9143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1" algn="l" defTabSz="9143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4" algn="l" defTabSz="9143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8" algn="l" defTabSz="9143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Marcador de texto"/>
          <p:cNvSpPr txBox="1">
            <a:spLocks/>
          </p:cNvSpPr>
          <p:nvPr/>
        </p:nvSpPr>
        <p:spPr>
          <a:xfrm>
            <a:off x="1844824" y="2411760"/>
            <a:ext cx="5184576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2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Programas con Condicionales</a:t>
            </a:r>
          </a:p>
          <a:p>
            <a:pPr marL="0" indent="0" algn="ctr">
              <a:buNone/>
            </a:pPr>
            <a:r>
              <a:rPr lang="es-MX" sz="2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P24-P27</a:t>
            </a:r>
          </a:p>
          <a:p>
            <a:pPr marL="0" indent="0" algn="ctr">
              <a:buNone/>
            </a:pPr>
            <a:r>
              <a:rPr lang="es-MX" sz="2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s-MX" sz="2400" b="1" dirty="0" err="1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</a:t>
            </a:r>
            <a:r>
              <a:rPr lang="es-MX" sz="2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-and-</a:t>
            </a:r>
            <a:r>
              <a:rPr lang="es-MX" sz="2400" b="1" dirty="0" err="1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  <a:r>
              <a:rPr lang="es-MX" sz="2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3" name="2 Marcador de texto"/>
          <p:cNvSpPr txBox="1">
            <a:spLocks/>
          </p:cNvSpPr>
          <p:nvPr/>
        </p:nvSpPr>
        <p:spPr>
          <a:xfrm>
            <a:off x="2188840" y="6012160"/>
            <a:ext cx="4464496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28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Nombre del archivo:</a:t>
            </a:r>
          </a:p>
          <a:p>
            <a:pPr marL="0" indent="0" algn="ctr">
              <a:buNone/>
            </a:pPr>
            <a:r>
              <a:rPr lang="es-MX" sz="2000" b="1" dirty="0" err="1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PIf</a:t>
            </a:r>
            <a:r>
              <a:rPr lang="es-MX" sz="20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24-27 Iniciales de tu nombre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2742663"/>
              </p:ext>
            </p:extLst>
          </p:nvPr>
        </p:nvGraphicFramePr>
        <p:xfrm>
          <a:off x="351235" y="1788584"/>
          <a:ext cx="6172200" cy="603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710190" y="59499"/>
            <a:ext cx="5535234" cy="864096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 y Diagrama de Flujo</a:t>
            </a:r>
          </a:p>
        </p:txBody>
      </p:sp>
      <p:sp>
        <p:nvSpPr>
          <p:cNvPr id="3" name="2 Rectángulo redondeado"/>
          <p:cNvSpPr/>
          <p:nvPr/>
        </p:nvSpPr>
        <p:spPr>
          <a:xfrm>
            <a:off x="269649" y="2171733"/>
            <a:ext cx="2941358" cy="5472608"/>
          </a:xfrm>
          <a:prstGeom prst="round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endParaRPr lang="es-MX" sz="1200" dirty="0"/>
          </a:p>
        </p:txBody>
      </p:sp>
      <p:sp>
        <p:nvSpPr>
          <p:cNvPr id="12" name="11 Rectángulo redondeado"/>
          <p:cNvSpPr/>
          <p:nvPr/>
        </p:nvSpPr>
        <p:spPr>
          <a:xfrm>
            <a:off x="415632" y="1381590"/>
            <a:ext cx="2795374" cy="57606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</a:t>
            </a:r>
          </a:p>
        </p:txBody>
      </p:sp>
      <p:sp>
        <p:nvSpPr>
          <p:cNvPr id="13" name="12 Rectángulo redondeado"/>
          <p:cNvSpPr/>
          <p:nvPr/>
        </p:nvSpPr>
        <p:spPr>
          <a:xfrm>
            <a:off x="3879044" y="1317163"/>
            <a:ext cx="2790316" cy="57606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de Flujo</a:t>
            </a:r>
          </a:p>
        </p:txBody>
      </p:sp>
      <p:sp>
        <p:nvSpPr>
          <p:cNvPr id="14" name="13 Rectángulo redondeado"/>
          <p:cNvSpPr/>
          <p:nvPr/>
        </p:nvSpPr>
        <p:spPr>
          <a:xfrm>
            <a:off x="3645024" y="2171733"/>
            <a:ext cx="3024336" cy="5472608"/>
          </a:xfrm>
          <a:prstGeom prst="round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endParaRPr lang="es-MX" sz="1200" dirty="0"/>
          </a:p>
        </p:txBody>
      </p:sp>
      <p:sp>
        <p:nvSpPr>
          <p:cNvPr id="10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1" name="10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P26</a:t>
            </a:r>
          </a:p>
        </p:txBody>
      </p:sp>
    </p:spTree>
    <p:extLst>
      <p:ext uri="{BB962C8B-B14F-4D97-AF65-F5344CB8AC3E}">
        <p14:creationId xmlns:p14="http://schemas.microsoft.com/office/powerpoint/2010/main" val="2515154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227658" y="-290040"/>
            <a:ext cx="6172200" cy="1524000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Código Fuente</a:t>
            </a:r>
          </a:p>
        </p:txBody>
      </p:sp>
      <p:graphicFrame>
        <p:nvGraphicFramePr>
          <p:cNvPr id="2" name="1 Marcador de contenido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17941261"/>
              </p:ext>
            </p:extLst>
          </p:nvPr>
        </p:nvGraphicFramePr>
        <p:xfrm>
          <a:off x="255585" y="2171735"/>
          <a:ext cx="3117456" cy="5996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2 Rectángulo redondeado"/>
          <p:cNvSpPr/>
          <p:nvPr/>
        </p:nvSpPr>
        <p:spPr>
          <a:xfrm>
            <a:off x="368659" y="1403648"/>
            <a:ext cx="2985801" cy="6624736"/>
          </a:xfrm>
          <a:prstGeom prst="round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endParaRPr lang="es-MX" sz="1200" dirty="0"/>
          </a:p>
        </p:txBody>
      </p:sp>
      <p:sp>
        <p:nvSpPr>
          <p:cNvPr id="11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3" name="12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P26</a:t>
            </a:r>
          </a:p>
        </p:txBody>
      </p:sp>
      <p:sp>
        <p:nvSpPr>
          <p:cNvPr id="14" name="13 Rectángulo redondeado"/>
          <p:cNvSpPr/>
          <p:nvPr/>
        </p:nvSpPr>
        <p:spPr>
          <a:xfrm>
            <a:off x="3645024" y="1403648"/>
            <a:ext cx="2952328" cy="6624736"/>
          </a:xfrm>
          <a:prstGeom prst="round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3344363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833703"/>
              </p:ext>
            </p:extLst>
          </p:nvPr>
        </p:nvGraphicFramePr>
        <p:xfrm>
          <a:off x="351235" y="1788584"/>
          <a:ext cx="6172200" cy="603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322766" y="59499"/>
            <a:ext cx="5535234" cy="864096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Análisis del Problema</a:t>
            </a:r>
          </a:p>
        </p:txBody>
      </p:sp>
      <p:sp>
        <p:nvSpPr>
          <p:cNvPr id="4" name="3 Rectángulo redondeado"/>
          <p:cNvSpPr/>
          <p:nvPr/>
        </p:nvSpPr>
        <p:spPr>
          <a:xfrm>
            <a:off x="404664" y="1259632"/>
            <a:ext cx="6048672" cy="216024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just"/>
            <a:r>
              <a:rPr lang="es-MX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 una encuesta del INEGI se diseña un programa que pida la edad  de cada uno de los entrevistados e indique en qué etapa de su vida se encuentra: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MX" sz="1600" dirty="0"/>
              <a:t>1-12 (niño)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MX" sz="1600" dirty="0"/>
              <a:t>13-18 (adolescente)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MX" sz="1600" dirty="0"/>
              <a:t>19-25 (joven)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MX" sz="1600" dirty="0"/>
              <a:t>26-59 (adulto)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MX" sz="1600" dirty="0"/>
              <a:t>60… (Tercera edad)</a:t>
            </a:r>
          </a:p>
        </p:txBody>
      </p:sp>
      <p:sp>
        <p:nvSpPr>
          <p:cNvPr id="5" name="4 Rectángulo redondeado"/>
          <p:cNvSpPr/>
          <p:nvPr/>
        </p:nvSpPr>
        <p:spPr>
          <a:xfrm>
            <a:off x="404664" y="3611895"/>
            <a:ext cx="1321952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Entradas</a:t>
            </a:r>
          </a:p>
        </p:txBody>
      </p:sp>
      <p:sp>
        <p:nvSpPr>
          <p:cNvPr id="6" name="5 Rectángulo redondeado"/>
          <p:cNvSpPr/>
          <p:nvPr/>
        </p:nvSpPr>
        <p:spPr>
          <a:xfrm>
            <a:off x="1988839" y="3611895"/>
            <a:ext cx="4464497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endParaRPr lang="es-MX" dirty="0"/>
          </a:p>
        </p:txBody>
      </p:sp>
      <p:sp>
        <p:nvSpPr>
          <p:cNvPr id="8" name="7 Rectángulo redondeado"/>
          <p:cNvSpPr/>
          <p:nvPr/>
        </p:nvSpPr>
        <p:spPr>
          <a:xfrm>
            <a:off x="404664" y="5159244"/>
            <a:ext cx="1321952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Procesos</a:t>
            </a:r>
          </a:p>
        </p:txBody>
      </p:sp>
      <p:sp>
        <p:nvSpPr>
          <p:cNvPr id="9" name="8 Rectángulo redondeado"/>
          <p:cNvSpPr/>
          <p:nvPr/>
        </p:nvSpPr>
        <p:spPr>
          <a:xfrm>
            <a:off x="1988839" y="5159244"/>
            <a:ext cx="4464498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endParaRPr lang="es-MX" dirty="0"/>
          </a:p>
        </p:txBody>
      </p:sp>
      <p:sp>
        <p:nvSpPr>
          <p:cNvPr id="10" name="9 Rectángulo redondeado"/>
          <p:cNvSpPr/>
          <p:nvPr/>
        </p:nvSpPr>
        <p:spPr>
          <a:xfrm>
            <a:off x="430472" y="6706592"/>
            <a:ext cx="1296144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Salidas</a:t>
            </a:r>
          </a:p>
        </p:txBody>
      </p:sp>
      <p:sp>
        <p:nvSpPr>
          <p:cNvPr id="11" name="10 Rectángulo redondeado"/>
          <p:cNvSpPr/>
          <p:nvPr/>
        </p:nvSpPr>
        <p:spPr>
          <a:xfrm>
            <a:off x="1988838" y="6706592"/>
            <a:ext cx="4490305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endParaRPr lang="es-MX" dirty="0"/>
          </a:p>
        </p:txBody>
      </p:sp>
      <p:sp>
        <p:nvSpPr>
          <p:cNvPr id="12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3" name="12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P27</a:t>
            </a:r>
          </a:p>
        </p:txBody>
      </p:sp>
    </p:spTree>
    <p:extLst>
      <p:ext uri="{BB962C8B-B14F-4D97-AF65-F5344CB8AC3E}">
        <p14:creationId xmlns:p14="http://schemas.microsoft.com/office/powerpoint/2010/main" val="1499740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2742663"/>
              </p:ext>
            </p:extLst>
          </p:nvPr>
        </p:nvGraphicFramePr>
        <p:xfrm>
          <a:off x="351235" y="1788584"/>
          <a:ext cx="6172200" cy="603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710190" y="59499"/>
            <a:ext cx="5535234" cy="864096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 y Diagrama de Flujo</a:t>
            </a:r>
          </a:p>
        </p:txBody>
      </p:sp>
      <p:sp>
        <p:nvSpPr>
          <p:cNvPr id="3" name="2 Rectángulo redondeado"/>
          <p:cNvSpPr/>
          <p:nvPr/>
        </p:nvSpPr>
        <p:spPr>
          <a:xfrm>
            <a:off x="269649" y="2171733"/>
            <a:ext cx="2941358" cy="5472608"/>
          </a:xfrm>
          <a:prstGeom prst="round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endParaRPr lang="es-MX" sz="1200" dirty="0"/>
          </a:p>
        </p:txBody>
      </p:sp>
      <p:sp>
        <p:nvSpPr>
          <p:cNvPr id="12" name="11 Rectángulo redondeado"/>
          <p:cNvSpPr/>
          <p:nvPr/>
        </p:nvSpPr>
        <p:spPr>
          <a:xfrm>
            <a:off x="415632" y="1381590"/>
            <a:ext cx="2795374" cy="57606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</a:t>
            </a:r>
          </a:p>
        </p:txBody>
      </p:sp>
      <p:sp>
        <p:nvSpPr>
          <p:cNvPr id="13" name="12 Rectángulo redondeado"/>
          <p:cNvSpPr/>
          <p:nvPr/>
        </p:nvSpPr>
        <p:spPr>
          <a:xfrm>
            <a:off x="3879044" y="1317163"/>
            <a:ext cx="2790316" cy="57606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de Flujo</a:t>
            </a:r>
          </a:p>
        </p:txBody>
      </p:sp>
      <p:sp>
        <p:nvSpPr>
          <p:cNvPr id="14" name="13 Rectángulo redondeado"/>
          <p:cNvSpPr/>
          <p:nvPr/>
        </p:nvSpPr>
        <p:spPr>
          <a:xfrm>
            <a:off x="3645024" y="2171733"/>
            <a:ext cx="3024336" cy="5472608"/>
          </a:xfrm>
          <a:prstGeom prst="round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endParaRPr lang="es-MX" sz="1200" dirty="0"/>
          </a:p>
        </p:txBody>
      </p:sp>
      <p:sp>
        <p:nvSpPr>
          <p:cNvPr id="10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1" name="10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P27</a:t>
            </a:r>
          </a:p>
        </p:txBody>
      </p:sp>
    </p:spTree>
    <p:extLst>
      <p:ext uri="{BB962C8B-B14F-4D97-AF65-F5344CB8AC3E}">
        <p14:creationId xmlns:p14="http://schemas.microsoft.com/office/powerpoint/2010/main" val="2515154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227658" y="-290040"/>
            <a:ext cx="6172200" cy="1524000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Código Fuente</a:t>
            </a:r>
          </a:p>
        </p:txBody>
      </p:sp>
      <p:graphicFrame>
        <p:nvGraphicFramePr>
          <p:cNvPr id="2" name="1 Marcador de contenido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17941261"/>
              </p:ext>
            </p:extLst>
          </p:nvPr>
        </p:nvGraphicFramePr>
        <p:xfrm>
          <a:off x="255585" y="2171735"/>
          <a:ext cx="3117456" cy="5996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2 Rectángulo redondeado"/>
          <p:cNvSpPr/>
          <p:nvPr/>
        </p:nvSpPr>
        <p:spPr>
          <a:xfrm>
            <a:off x="368659" y="1403648"/>
            <a:ext cx="2985801" cy="6624736"/>
          </a:xfrm>
          <a:prstGeom prst="round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endParaRPr lang="es-MX" sz="1200" dirty="0"/>
          </a:p>
        </p:txBody>
      </p:sp>
      <p:sp>
        <p:nvSpPr>
          <p:cNvPr id="11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3" name="12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P27</a:t>
            </a:r>
          </a:p>
        </p:txBody>
      </p:sp>
      <p:sp>
        <p:nvSpPr>
          <p:cNvPr id="14" name="13 Rectángulo redondeado"/>
          <p:cNvSpPr/>
          <p:nvPr/>
        </p:nvSpPr>
        <p:spPr>
          <a:xfrm>
            <a:off x="3645024" y="1403648"/>
            <a:ext cx="2952328" cy="6624736"/>
          </a:xfrm>
          <a:prstGeom prst="round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3344363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833703"/>
              </p:ext>
            </p:extLst>
          </p:nvPr>
        </p:nvGraphicFramePr>
        <p:xfrm>
          <a:off x="351235" y="1788584"/>
          <a:ext cx="6172200" cy="603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322766" y="59499"/>
            <a:ext cx="5535234" cy="864096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Análisis del Problema</a:t>
            </a:r>
          </a:p>
        </p:txBody>
      </p:sp>
      <p:sp>
        <p:nvSpPr>
          <p:cNvPr id="5" name="4 Rectángulo redondeado"/>
          <p:cNvSpPr/>
          <p:nvPr/>
        </p:nvSpPr>
        <p:spPr>
          <a:xfrm>
            <a:off x="404664" y="3733554"/>
            <a:ext cx="1321952" cy="54247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Entradas</a:t>
            </a:r>
          </a:p>
        </p:txBody>
      </p:sp>
      <p:sp>
        <p:nvSpPr>
          <p:cNvPr id="6" name="5 Rectángulo redondeado"/>
          <p:cNvSpPr/>
          <p:nvPr/>
        </p:nvSpPr>
        <p:spPr>
          <a:xfrm>
            <a:off x="1988839" y="3733554"/>
            <a:ext cx="4464497" cy="54247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r>
              <a:rPr lang="es-MX" dirty="0">
                <a:solidFill>
                  <a:schemeClr val="tx1"/>
                </a:solidFill>
              </a:rPr>
              <a:t>edad </a:t>
            </a:r>
          </a:p>
        </p:txBody>
      </p:sp>
      <p:sp>
        <p:nvSpPr>
          <p:cNvPr id="8" name="7 Rectángulo redondeado"/>
          <p:cNvSpPr/>
          <p:nvPr/>
        </p:nvSpPr>
        <p:spPr>
          <a:xfrm>
            <a:off x="404664" y="5280903"/>
            <a:ext cx="1321952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Procesos</a:t>
            </a:r>
          </a:p>
        </p:txBody>
      </p:sp>
      <p:sp>
        <p:nvSpPr>
          <p:cNvPr id="9" name="8 Rectángulo redondeado"/>
          <p:cNvSpPr/>
          <p:nvPr/>
        </p:nvSpPr>
        <p:spPr>
          <a:xfrm>
            <a:off x="1988839" y="4397691"/>
            <a:ext cx="4464498" cy="276659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r>
              <a:rPr lang="es-MX" sz="1600" dirty="0">
                <a:solidFill>
                  <a:schemeClr val="tx1"/>
                </a:solidFill>
              </a:rPr>
              <a:t>Si((edad &gt;= 5 y edad &lt;= 10) o (edad &gt;= 60 y edad &lt;= 80)){</a:t>
            </a:r>
          </a:p>
          <a:p>
            <a:r>
              <a:rPr lang="es-MX" sz="1600" dirty="0">
                <a:solidFill>
                  <a:schemeClr val="tx1"/>
                </a:solidFill>
              </a:rPr>
              <a:t>        </a:t>
            </a:r>
            <a:r>
              <a:rPr lang="es-MX" sz="1600" dirty="0" err="1">
                <a:solidFill>
                  <a:schemeClr val="tx1"/>
                </a:solidFill>
              </a:rPr>
              <a:t>print</a:t>
            </a:r>
            <a:r>
              <a:rPr lang="es-MX" sz="1600" dirty="0">
                <a:solidFill>
                  <a:schemeClr val="tx1"/>
                </a:solidFill>
              </a:rPr>
              <a:t>("Pagas la mitad de </a:t>
            </a:r>
            <a:r>
              <a:rPr lang="es-MX" sz="1600" dirty="0" err="1">
                <a:solidFill>
                  <a:schemeClr val="tx1"/>
                </a:solidFill>
              </a:rPr>
              <a:t>precio.Solo</a:t>
            </a:r>
            <a:r>
              <a:rPr lang="es-MX" sz="1600" dirty="0">
                <a:solidFill>
                  <a:schemeClr val="tx1"/>
                </a:solidFill>
              </a:rPr>
              <a:t> pagaras 5 pesos.")</a:t>
            </a:r>
          </a:p>
          <a:p>
            <a:r>
              <a:rPr lang="es-MX" sz="1600" dirty="0">
                <a:solidFill>
                  <a:schemeClr val="tx1"/>
                </a:solidFill>
              </a:rPr>
              <a:t>    } Si no{</a:t>
            </a:r>
          </a:p>
          <a:p>
            <a:r>
              <a:rPr lang="es-MX" sz="1600" dirty="0">
                <a:solidFill>
                  <a:schemeClr val="tx1"/>
                </a:solidFill>
              </a:rPr>
              <a:t>        Si((edad&lt;5) o (edad&gt;80)){</a:t>
            </a:r>
          </a:p>
          <a:p>
            <a:r>
              <a:rPr lang="es-MX" sz="1600" dirty="0">
                <a:solidFill>
                  <a:schemeClr val="tx1"/>
                </a:solidFill>
              </a:rPr>
              <a:t>            </a:t>
            </a:r>
            <a:r>
              <a:rPr lang="es-MX" sz="1600" dirty="0" err="1">
                <a:solidFill>
                  <a:schemeClr val="tx1"/>
                </a:solidFill>
              </a:rPr>
              <a:t>print</a:t>
            </a:r>
            <a:r>
              <a:rPr lang="es-MX" sz="1600" dirty="0">
                <a:solidFill>
                  <a:schemeClr val="tx1"/>
                </a:solidFill>
              </a:rPr>
              <a:t>("No pagas pasaje")</a:t>
            </a:r>
          </a:p>
          <a:p>
            <a:r>
              <a:rPr lang="es-MX" sz="1600" dirty="0">
                <a:solidFill>
                  <a:schemeClr val="tx1"/>
                </a:solidFill>
              </a:rPr>
              <a:t>        } Si no{</a:t>
            </a:r>
          </a:p>
          <a:p>
            <a:r>
              <a:rPr lang="es-MX" sz="1600" dirty="0">
                <a:solidFill>
                  <a:schemeClr val="tx1"/>
                </a:solidFill>
              </a:rPr>
              <a:t>            </a:t>
            </a:r>
            <a:r>
              <a:rPr lang="es-MX" sz="1600" dirty="0" err="1">
                <a:solidFill>
                  <a:schemeClr val="tx1"/>
                </a:solidFill>
              </a:rPr>
              <a:t>print</a:t>
            </a:r>
            <a:r>
              <a:rPr lang="es-MX" sz="1600" dirty="0">
                <a:solidFill>
                  <a:schemeClr val="tx1"/>
                </a:solidFill>
              </a:rPr>
              <a:t>("Pagas 10 pesos de pasaje")</a:t>
            </a:r>
          </a:p>
          <a:p>
            <a:r>
              <a:rPr lang="es-MX" sz="1600" dirty="0">
                <a:solidFill>
                  <a:schemeClr val="tx1"/>
                </a:solidFill>
              </a:rPr>
              <a:t>        }</a:t>
            </a:r>
          </a:p>
          <a:p>
            <a:r>
              <a:rPr lang="es-MX" dirty="0"/>
              <a:t>    </a:t>
            </a:r>
          </a:p>
        </p:txBody>
      </p:sp>
      <p:sp>
        <p:nvSpPr>
          <p:cNvPr id="10" name="9 Rectángulo redondeado"/>
          <p:cNvSpPr/>
          <p:nvPr/>
        </p:nvSpPr>
        <p:spPr>
          <a:xfrm>
            <a:off x="430472" y="7236296"/>
            <a:ext cx="1296144" cy="93610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Salidas</a:t>
            </a:r>
          </a:p>
        </p:txBody>
      </p:sp>
      <p:sp>
        <p:nvSpPr>
          <p:cNvPr id="11" name="10 Rectángulo redondeado"/>
          <p:cNvSpPr/>
          <p:nvPr/>
        </p:nvSpPr>
        <p:spPr>
          <a:xfrm>
            <a:off x="1988838" y="7236296"/>
            <a:ext cx="4490305" cy="93610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r>
              <a:rPr lang="es-MX" dirty="0" err="1">
                <a:solidFill>
                  <a:schemeClr val="tx1"/>
                </a:solidFill>
              </a:rPr>
              <a:t>Print</a:t>
            </a:r>
            <a:r>
              <a:rPr lang="es-MX" dirty="0">
                <a:solidFill>
                  <a:schemeClr val="tx1"/>
                </a:solidFill>
              </a:rPr>
              <a:t> “Pagan solo la mitad” o </a:t>
            </a:r>
            <a:r>
              <a:rPr lang="es-MX" dirty="0" err="1">
                <a:solidFill>
                  <a:schemeClr val="tx1"/>
                </a:solidFill>
              </a:rPr>
              <a:t>Print</a:t>
            </a:r>
            <a:r>
              <a:rPr lang="es-MX" dirty="0">
                <a:solidFill>
                  <a:schemeClr val="tx1"/>
                </a:solidFill>
              </a:rPr>
              <a:t> “No pagas pasaje” o </a:t>
            </a:r>
            <a:r>
              <a:rPr lang="es-MX" dirty="0" err="1">
                <a:solidFill>
                  <a:schemeClr val="tx1"/>
                </a:solidFill>
              </a:rPr>
              <a:t>Print</a:t>
            </a:r>
            <a:r>
              <a:rPr lang="es-MX" dirty="0">
                <a:solidFill>
                  <a:schemeClr val="tx1"/>
                </a:solidFill>
              </a:rPr>
              <a:t> “El pasaje cuesta 10 pesos”</a:t>
            </a:r>
          </a:p>
        </p:txBody>
      </p:sp>
      <p:sp>
        <p:nvSpPr>
          <p:cNvPr id="12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3" name="12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P24</a:t>
            </a:r>
          </a:p>
        </p:txBody>
      </p:sp>
      <p:sp>
        <p:nvSpPr>
          <p:cNvPr id="14" name="3 Rectángulo redondeado">
            <a:extLst>
              <a:ext uri="{FF2B5EF4-FFF2-40B4-BE49-F238E27FC236}">
                <a16:creationId xmlns:a16="http://schemas.microsoft.com/office/drawing/2014/main" id="{2B005D9C-BA26-04AD-5B8C-24E9B2BD44B0}"/>
              </a:ext>
            </a:extLst>
          </p:cNvPr>
          <p:cNvSpPr/>
          <p:nvPr/>
        </p:nvSpPr>
        <p:spPr>
          <a:xfrm>
            <a:off x="116632" y="1079104"/>
            <a:ext cx="6624736" cy="253279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just"/>
            <a:r>
              <a:rPr lang="es-MX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sistema de transporte RUTA, quiere hacer nuevos cambios en su sistema de pasaje, ya que quiere aplicar descuentos a personas mayores de 60 años y a niños menores de 10 años, por lo que te contratan y te piden que diseñes un programa en C donde debes de cumplir con los siguientes requisitos: </a:t>
            </a:r>
          </a:p>
          <a:p>
            <a:pPr algn="just"/>
            <a:endParaRPr lang="es-MX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Los niños entre 5 y 10 años además de personas de entre 60 a 80 años paguen sólo la mitad del pasaje.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Los niños menores de 5 años y adultos mayores de 80 años no pagan pasaje.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Considera el costo del pasaje de 10 pesos</a:t>
            </a:r>
            <a:r>
              <a:rPr lang="es-MX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9740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0320118"/>
              </p:ext>
            </p:extLst>
          </p:nvPr>
        </p:nvGraphicFramePr>
        <p:xfrm>
          <a:off x="351235" y="1788584"/>
          <a:ext cx="6172200" cy="603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710190" y="59499"/>
            <a:ext cx="5535234" cy="864096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 y Diagrama de Flujo</a:t>
            </a:r>
          </a:p>
        </p:txBody>
      </p:sp>
      <p:sp>
        <p:nvSpPr>
          <p:cNvPr id="3" name="2 Rectángulo redondeado"/>
          <p:cNvSpPr/>
          <p:nvPr/>
        </p:nvSpPr>
        <p:spPr>
          <a:xfrm>
            <a:off x="269648" y="1788583"/>
            <a:ext cx="6399711" cy="6287360"/>
          </a:xfrm>
          <a:prstGeom prst="round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endParaRPr lang="es-MX" sz="1200" dirty="0"/>
          </a:p>
        </p:txBody>
      </p:sp>
      <p:sp>
        <p:nvSpPr>
          <p:cNvPr id="12" name="11 Rectángulo redondeado"/>
          <p:cNvSpPr/>
          <p:nvPr/>
        </p:nvSpPr>
        <p:spPr>
          <a:xfrm>
            <a:off x="2031313" y="1068057"/>
            <a:ext cx="2795374" cy="57606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</a:t>
            </a:r>
          </a:p>
        </p:txBody>
      </p:sp>
      <p:sp>
        <p:nvSpPr>
          <p:cNvPr id="10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1" name="10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P24</a:t>
            </a:r>
          </a:p>
        </p:txBody>
      </p:sp>
    </p:spTree>
    <p:extLst>
      <p:ext uri="{BB962C8B-B14F-4D97-AF65-F5344CB8AC3E}">
        <p14:creationId xmlns:p14="http://schemas.microsoft.com/office/powerpoint/2010/main" val="1141849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D90D90-66A9-4E14-9950-F11255B59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>
            <a:extLst>
              <a:ext uri="{FF2B5EF4-FFF2-40B4-BE49-F238E27FC236}">
                <a16:creationId xmlns:a16="http://schemas.microsoft.com/office/drawing/2014/main" id="{53080E94-24BF-37AA-ACCA-B3B11FC2729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51235" y="1788584"/>
          <a:ext cx="6172200" cy="603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Título">
            <a:extLst>
              <a:ext uri="{FF2B5EF4-FFF2-40B4-BE49-F238E27FC236}">
                <a16:creationId xmlns:a16="http://schemas.microsoft.com/office/drawing/2014/main" id="{A648A115-A138-8D20-D3C8-D28EE7F9D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0190" y="59499"/>
            <a:ext cx="5535234" cy="864096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 y Diagrama de Flujo</a:t>
            </a:r>
          </a:p>
        </p:txBody>
      </p:sp>
      <p:sp>
        <p:nvSpPr>
          <p:cNvPr id="13" name="12 Rectángulo redondeado">
            <a:extLst>
              <a:ext uri="{FF2B5EF4-FFF2-40B4-BE49-F238E27FC236}">
                <a16:creationId xmlns:a16="http://schemas.microsoft.com/office/drawing/2014/main" id="{188965AB-3E31-8C99-885B-307A9768C67B}"/>
              </a:ext>
            </a:extLst>
          </p:cNvPr>
          <p:cNvSpPr/>
          <p:nvPr/>
        </p:nvSpPr>
        <p:spPr>
          <a:xfrm>
            <a:off x="2042177" y="1067578"/>
            <a:ext cx="2790316" cy="57606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de Flujo</a:t>
            </a:r>
          </a:p>
        </p:txBody>
      </p:sp>
      <p:sp>
        <p:nvSpPr>
          <p:cNvPr id="14" name="13 Rectángulo redondeado">
            <a:extLst>
              <a:ext uri="{FF2B5EF4-FFF2-40B4-BE49-F238E27FC236}">
                <a16:creationId xmlns:a16="http://schemas.microsoft.com/office/drawing/2014/main" id="{17E1F760-6299-3B47-14FF-B97A7510853A}"/>
              </a:ext>
            </a:extLst>
          </p:cNvPr>
          <p:cNvSpPr/>
          <p:nvPr/>
        </p:nvSpPr>
        <p:spPr>
          <a:xfrm>
            <a:off x="260648" y="1787625"/>
            <a:ext cx="6408712" cy="6271764"/>
          </a:xfrm>
          <a:prstGeom prst="round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endParaRPr lang="es-MX" sz="1200" dirty="0"/>
          </a:p>
        </p:txBody>
      </p:sp>
      <p:sp>
        <p:nvSpPr>
          <p:cNvPr id="10" name="2 Marcador de texto">
            <a:extLst>
              <a:ext uri="{FF2B5EF4-FFF2-40B4-BE49-F238E27FC236}">
                <a16:creationId xmlns:a16="http://schemas.microsoft.com/office/drawing/2014/main" id="{5C9B02A2-FA0C-5508-020C-7D23D6CDB7DE}"/>
              </a:ext>
            </a:extLst>
          </p:cNvPr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1" name="10 Elipse">
            <a:extLst>
              <a:ext uri="{FF2B5EF4-FFF2-40B4-BE49-F238E27FC236}">
                <a16:creationId xmlns:a16="http://schemas.microsoft.com/office/drawing/2014/main" id="{1057B2DF-61FC-A89D-16C0-B33371C18312}"/>
              </a:ext>
            </a:extLst>
          </p:cNvPr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P24</a:t>
            </a:r>
          </a:p>
        </p:txBody>
      </p:sp>
    </p:spTree>
    <p:extLst>
      <p:ext uri="{BB962C8B-B14F-4D97-AF65-F5344CB8AC3E}">
        <p14:creationId xmlns:p14="http://schemas.microsoft.com/office/powerpoint/2010/main" val="4176442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227658" y="-290040"/>
            <a:ext cx="6172200" cy="1524000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Código Fuente</a:t>
            </a:r>
          </a:p>
        </p:txBody>
      </p:sp>
      <p:graphicFrame>
        <p:nvGraphicFramePr>
          <p:cNvPr id="2" name="1 Marcador de contenido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26875214"/>
              </p:ext>
            </p:extLst>
          </p:nvPr>
        </p:nvGraphicFramePr>
        <p:xfrm>
          <a:off x="255585" y="2171735"/>
          <a:ext cx="3117456" cy="5996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2 Rectángulo redondeado"/>
          <p:cNvSpPr/>
          <p:nvPr/>
        </p:nvSpPr>
        <p:spPr>
          <a:xfrm>
            <a:off x="255585" y="1231952"/>
            <a:ext cx="6346830" cy="6796432"/>
          </a:xfrm>
          <a:prstGeom prst="round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r>
              <a:rPr lang="es-MX" sz="1200"/>
              <a:t>#include &lt;stdio.h&gt;</a:t>
            </a:r>
          </a:p>
          <a:p>
            <a:endParaRPr lang="es-MX" sz="1200"/>
          </a:p>
          <a:p>
            <a:r>
              <a:rPr lang="es-MX" sz="1200"/>
              <a:t>void main() {</a:t>
            </a:r>
          </a:p>
          <a:p>
            <a:r>
              <a:rPr lang="es-MX" sz="1200"/>
              <a:t>    int edad;</a:t>
            </a:r>
          </a:p>
          <a:p>
            <a:endParaRPr lang="es-MX" sz="1200"/>
          </a:p>
          <a:p>
            <a:r>
              <a:rPr lang="es-MX" sz="1200"/>
              <a:t>    printf("Introduce tu edada para saber cuanto pagaras en el transporte RUTA.\n"</a:t>
            </a:r>
          </a:p>
          <a:p>
            <a:r>
              <a:rPr lang="es-MX" sz="1200"/>
              <a:t>           "Introduce tu edad:");</a:t>
            </a:r>
          </a:p>
          <a:p>
            <a:r>
              <a:rPr lang="es-MX" sz="1200"/>
              <a:t>    scanf("%i",&amp;edad);</a:t>
            </a:r>
          </a:p>
          <a:p>
            <a:endParaRPr lang="es-MX" sz="1200"/>
          </a:p>
          <a:p>
            <a:r>
              <a:rPr lang="es-MX" sz="1200"/>
              <a:t>    if((edad &gt;= 5 &amp;&amp; edad &lt;= 10) || (edad &gt;= 60 &amp;&amp; edad &lt;= 80)){</a:t>
            </a:r>
          </a:p>
          <a:p>
            <a:r>
              <a:rPr lang="es-MX" sz="1200"/>
              <a:t>        printf("Pagas la mitad de precio.\nSolo pagaras 5 pesos.");</a:t>
            </a:r>
          </a:p>
          <a:p>
            <a:r>
              <a:rPr lang="es-MX" sz="1200"/>
              <a:t>    }else{</a:t>
            </a:r>
          </a:p>
          <a:p>
            <a:r>
              <a:rPr lang="es-MX" sz="1200"/>
              <a:t>        if((edad&lt;5)||(edad&gt;80)){</a:t>
            </a:r>
          </a:p>
          <a:p>
            <a:r>
              <a:rPr lang="es-MX" sz="1200"/>
              <a:t>            printf("No pagas pasaje");</a:t>
            </a:r>
          </a:p>
          <a:p>
            <a:r>
              <a:rPr lang="es-MX" sz="1200"/>
              <a:t>        } else{</a:t>
            </a:r>
          </a:p>
          <a:p>
            <a:r>
              <a:rPr lang="es-MX" sz="1200"/>
              <a:t>            printf("Pagas 10 pesos de pasaje");</a:t>
            </a:r>
          </a:p>
          <a:p>
            <a:r>
              <a:rPr lang="es-MX" sz="1200"/>
              <a:t>        }</a:t>
            </a:r>
          </a:p>
          <a:p>
            <a:r>
              <a:rPr lang="es-MX" sz="1200"/>
              <a:t>    }</a:t>
            </a:r>
          </a:p>
          <a:p>
            <a:r>
              <a:rPr lang="es-MX" sz="1200"/>
              <a:t>}</a:t>
            </a:r>
            <a:endParaRPr lang="es-MX" sz="1200" dirty="0"/>
          </a:p>
        </p:txBody>
      </p:sp>
      <p:sp>
        <p:nvSpPr>
          <p:cNvPr id="11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3" name="12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P24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D10E251-0E33-1AEA-77D2-CBCFB2D6972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21924"/>
          <a:stretch/>
        </p:blipFill>
        <p:spPr>
          <a:xfrm>
            <a:off x="836128" y="5548329"/>
            <a:ext cx="2333951" cy="119573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6CFD5E7-442D-9AE0-DD79-465BC2D36E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1862" y="6760835"/>
            <a:ext cx="2333951" cy="106694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E45C044-EF2D-0CD3-0E52-81AF149A07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29000" y="6273143"/>
            <a:ext cx="2391109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446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833703"/>
              </p:ext>
            </p:extLst>
          </p:nvPr>
        </p:nvGraphicFramePr>
        <p:xfrm>
          <a:off x="351235" y="1788584"/>
          <a:ext cx="6172200" cy="603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322766" y="59499"/>
            <a:ext cx="5535234" cy="864096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Análisis del Problema</a:t>
            </a:r>
          </a:p>
        </p:txBody>
      </p:sp>
      <p:sp>
        <p:nvSpPr>
          <p:cNvPr id="4" name="3 Rectángulo redondeado"/>
          <p:cNvSpPr/>
          <p:nvPr/>
        </p:nvSpPr>
        <p:spPr>
          <a:xfrm>
            <a:off x="116632" y="1079104"/>
            <a:ext cx="6624736" cy="241277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just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Una secretaria debe introducir en orden a los estudiantes de una clase. Ellos tienen asignado un número en base a cómo deben ser escritos. Para corroborar que estan siendo escritos de manera correcta, se diseña un programa que solicitando tres números, determine si se han introducido de manera correcta.</a:t>
            </a:r>
          </a:p>
          <a:p>
            <a:pPr algn="just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 ejemplo: 1,2,3 -&gt; se introducen de forma correcta.</a:t>
            </a:r>
          </a:p>
        </p:txBody>
      </p:sp>
      <p:sp>
        <p:nvSpPr>
          <p:cNvPr id="5" name="4 Rectángulo redondeado"/>
          <p:cNvSpPr/>
          <p:nvPr/>
        </p:nvSpPr>
        <p:spPr>
          <a:xfrm>
            <a:off x="404664" y="3611895"/>
            <a:ext cx="1321952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Entradas</a:t>
            </a:r>
          </a:p>
        </p:txBody>
      </p:sp>
      <p:sp>
        <p:nvSpPr>
          <p:cNvPr id="6" name="5 Rectángulo redondeado"/>
          <p:cNvSpPr/>
          <p:nvPr/>
        </p:nvSpPr>
        <p:spPr>
          <a:xfrm>
            <a:off x="1988839" y="3611895"/>
            <a:ext cx="4464497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endParaRPr lang="es-MX" dirty="0"/>
          </a:p>
        </p:txBody>
      </p:sp>
      <p:sp>
        <p:nvSpPr>
          <p:cNvPr id="8" name="7 Rectángulo redondeado"/>
          <p:cNvSpPr/>
          <p:nvPr/>
        </p:nvSpPr>
        <p:spPr>
          <a:xfrm>
            <a:off x="404664" y="5159244"/>
            <a:ext cx="1321952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Procesos</a:t>
            </a:r>
          </a:p>
        </p:txBody>
      </p:sp>
      <p:sp>
        <p:nvSpPr>
          <p:cNvPr id="9" name="8 Rectángulo redondeado"/>
          <p:cNvSpPr/>
          <p:nvPr/>
        </p:nvSpPr>
        <p:spPr>
          <a:xfrm>
            <a:off x="1988839" y="5159244"/>
            <a:ext cx="4464498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endParaRPr lang="es-MX" dirty="0"/>
          </a:p>
        </p:txBody>
      </p:sp>
      <p:sp>
        <p:nvSpPr>
          <p:cNvPr id="10" name="9 Rectángulo redondeado"/>
          <p:cNvSpPr/>
          <p:nvPr/>
        </p:nvSpPr>
        <p:spPr>
          <a:xfrm>
            <a:off x="430472" y="6706592"/>
            <a:ext cx="1296144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Salidas</a:t>
            </a:r>
          </a:p>
        </p:txBody>
      </p:sp>
      <p:sp>
        <p:nvSpPr>
          <p:cNvPr id="11" name="10 Rectángulo redondeado"/>
          <p:cNvSpPr/>
          <p:nvPr/>
        </p:nvSpPr>
        <p:spPr>
          <a:xfrm>
            <a:off x="1988838" y="6706592"/>
            <a:ext cx="4490305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endParaRPr lang="es-MX" dirty="0"/>
          </a:p>
        </p:txBody>
      </p:sp>
      <p:sp>
        <p:nvSpPr>
          <p:cNvPr id="12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3" name="12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P25</a:t>
            </a:r>
          </a:p>
        </p:txBody>
      </p:sp>
    </p:spTree>
    <p:extLst>
      <p:ext uri="{BB962C8B-B14F-4D97-AF65-F5344CB8AC3E}">
        <p14:creationId xmlns:p14="http://schemas.microsoft.com/office/powerpoint/2010/main" val="1499740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2742663"/>
              </p:ext>
            </p:extLst>
          </p:nvPr>
        </p:nvGraphicFramePr>
        <p:xfrm>
          <a:off x="351235" y="1788584"/>
          <a:ext cx="6172200" cy="603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710190" y="59499"/>
            <a:ext cx="5535234" cy="864096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 y Diagrama de Flujo</a:t>
            </a:r>
          </a:p>
        </p:txBody>
      </p:sp>
      <p:sp>
        <p:nvSpPr>
          <p:cNvPr id="3" name="2 Rectángulo redondeado"/>
          <p:cNvSpPr/>
          <p:nvPr/>
        </p:nvSpPr>
        <p:spPr>
          <a:xfrm>
            <a:off x="269649" y="2171733"/>
            <a:ext cx="2941358" cy="5472608"/>
          </a:xfrm>
          <a:prstGeom prst="round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endParaRPr lang="es-MX" sz="1200" dirty="0"/>
          </a:p>
        </p:txBody>
      </p:sp>
      <p:sp>
        <p:nvSpPr>
          <p:cNvPr id="12" name="11 Rectángulo redondeado"/>
          <p:cNvSpPr/>
          <p:nvPr/>
        </p:nvSpPr>
        <p:spPr>
          <a:xfrm>
            <a:off x="415632" y="1381590"/>
            <a:ext cx="2795374" cy="57606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</a:t>
            </a:r>
          </a:p>
        </p:txBody>
      </p:sp>
      <p:sp>
        <p:nvSpPr>
          <p:cNvPr id="13" name="12 Rectángulo redondeado"/>
          <p:cNvSpPr/>
          <p:nvPr/>
        </p:nvSpPr>
        <p:spPr>
          <a:xfrm>
            <a:off x="3879044" y="1317163"/>
            <a:ext cx="2790316" cy="57606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de Flujo</a:t>
            </a:r>
          </a:p>
        </p:txBody>
      </p:sp>
      <p:sp>
        <p:nvSpPr>
          <p:cNvPr id="14" name="13 Rectángulo redondeado"/>
          <p:cNvSpPr/>
          <p:nvPr/>
        </p:nvSpPr>
        <p:spPr>
          <a:xfrm>
            <a:off x="3645024" y="2171733"/>
            <a:ext cx="3024336" cy="5472608"/>
          </a:xfrm>
          <a:prstGeom prst="round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endParaRPr lang="es-MX" sz="1200" dirty="0"/>
          </a:p>
        </p:txBody>
      </p:sp>
      <p:sp>
        <p:nvSpPr>
          <p:cNvPr id="10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1" name="10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P25</a:t>
            </a:r>
          </a:p>
        </p:txBody>
      </p:sp>
    </p:spTree>
    <p:extLst>
      <p:ext uri="{BB962C8B-B14F-4D97-AF65-F5344CB8AC3E}">
        <p14:creationId xmlns:p14="http://schemas.microsoft.com/office/powerpoint/2010/main" val="2515154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227658" y="-290040"/>
            <a:ext cx="6172200" cy="1524000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Código Fuente</a:t>
            </a:r>
          </a:p>
        </p:txBody>
      </p:sp>
      <p:graphicFrame>
        <p:nvGraphicFramePr>
          <p:cNvPr id="2" name="1 Marcador de contenido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17941261"/>
              </p:ext>
            </p:extLst>
          </p:nvPr>
        </p:nvGraphicFramePr>
        <p:xfrm>
          <a:off x="255585" y="2171735"/>
          <a:ext cx="3117456" cy="5996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2 Rectángulo redondeado"/>
          <p:cNvSpPr/>
          <p:nvPr/>
        </p:nvSpPr>
        <p:spPr>
          <a:xfrm>
            <a:off x="368659" y="1403648"/>
            <a:ext cx="2985801" cy="6624736"/>
          </a:xfrm>
          <a:prstGeom prst="round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endParaRPr lang="es-MX" sz="1200" dirty="0"/>
          </a:p>
        </p:txBody>
      </p:sp>
      <p:sp>
        <p:nvSpPr>
          <p:cNvPr id="11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3" name="12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P25</a:t>
            </a:r>
          </a:p>
        </p:txBody>
      </p:sp>
      <p:sp>
        <p:nvSpPr>
          <p:cNvPr id="14" name="13 Rectángulo redondeado"/>
          <p:cNvSpPr/>
          <p:nvPr/>
        </p:nvSpPr>
        <p:spPr>
          <a:xfrm>
            <a:off x="3645024" y="1403648"/>
            <a:ext cx="2952328" cy="6624736"/>
          </a:xfrm>
          <a:prstGeom prst="round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3344363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8678348"/>
              </p:ext>
            </p:extLst>
          </p:nvPr>
        </p:nvGraphicFramePr>
        <p:xfrm>
          <a:off x="351235" y="1788584"/>
          <a:ext cx="6172200" cy="603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322766" y="59499"/>
            <a:ext cx="5535234" cy="864096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Análisis del Problema</a:t>
            </a:r>
          </a:p>
        </p:txBody>
      </p:sp>
      <p:sp>
        <p:nvSpPr>
          <p:cNvPr id="4" name="3 Rectángulo redondeado"/>
          <p:cNvSpPr/>
          <p:nvPr/>
        </p:nvSpPr>
        <p:spPr>
          <a:xfrm>
            <a:off x="404664" y="1259632"/>
            <a:ext cx="6048672" cy="216024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just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 determinar quién gana el reconocimiento de mejor estudiante entre tres personas, se diseña un código que, introduciendo el promedio general de los tres; determine el mayor de los mismos.</a:t>
            </a:r>
          </a:p>
        </p:txBody>
      </p:sp>
      <p:sp>
        <p:nvSpPr>
          <p:cNvPr id="5" name="4 Rectángulo redondeado"/>
          <p:cNvSpPr/>
          <p:nvPr/>
        </p:nvSpPr>
        <p:spPr>
          <a:xfrm>
            <a:off x="404664" y="3611895"/>
            <a:ext cx="1321952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Entradas</a:t>
            </a:r>
          </a:p>
        </p:txBody>
      </p:sp>
      <p:sp>
        <p:nvSpPr>
          <p:cNvPr id="6" name="5 Rectángulo redondeado"/>
          <p:cNvSpPr/>
          <p:nvPr/>
        </p:nvSpPr>
        <p:spPr>
          <a:xfrm>
            <a:off x="1988839" y="3611895"/>
            <a:ext cx="4464497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endParaRPr lang="es-MX" dirty="0"/>
          </a:p>
        </p:txBody>
      </p:sp>
      <p:sp>
        <p:nvSpPr>
          <p:cNvPr id="8" name="7 Rectángulo redondeado"/>
          <p:cNvSpPr/>
          <p:nvPr/>
        </p:nvSpPr>
        <p:spPr>
          <a:xfrm>
            <a:off x="404664" y="5159244"/>
            <a:ext cx="1321952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Procesos</a:t>
            </a:r>
          </a:p>
        </p:txBody>
      </p:sp>
      <p:sp>
        <p:nvSpPr>
          <p:cNvPr id="9" name="8 Rectángulo redondeado"/>
          <p:cNvSpPr/>
          <p:nvPr/>
        </p:nvSpPr>
        <p:spPr>
          <a:xfrm>
            <a:off x="1988839" y="5159244"/>
            <a:ext cx="4464498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endParaRPr lang="es-MX" dirty="0"/>
          </a:p>
        </p:txBody>
      </p:sp>
      <p:sp>
        <p:nvSpPr>
          <p:cNvPr id="10" name="9 Rectángulo redondeado"/>
          <p:cNvSpPr/>
          <p:nvPr/>
        </p:nvSpPr>
        <p:spPr>
          <a:xfrm>
            <a:off x="430472" y="6706592"/>
            <a:ext cx="1296144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Salidas</a:t>
            </a:r>
          </a:p>
        </p:txBody>
      </p:sp>
      <p:sp>
        <p:nvSpPr>
          <p:cNvPr id="11" name="10 Rectángulo redondeado"/>
          <p:cNvSpPr/>
          <p:nvPr/>
        </p:nvSpPr>
        <p:spPr>
          <a:xfrm>
            <a:off x="1988838" y="6706592"/>
            <a:ext cx="4490305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endParaRPr lang="es-MX" dirty="0"/>
          </a:p>
        </p:txBody>
      </p:sp>
      <p:sp>
        <p:nvSpPr>
          <p:cNvPr id="12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3" name="12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P26</a:t>
            </a:r>
          </a:p>
        </p:txBody>
      </p:sp>
    </p:spTree>
    <p:extLst>
      <p:ext uri="{BB962C8B-B14F-4D97-AF65-F5344CB8AC3E}">
        <p14:creationId xmlns:p14="http://schemas.microsoft.com/office/powerpoint/2010/main" val="28314217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ado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4399</TotalTime>
  <Words>633</Words>
  <Application>Microsoft Office PowerPoint</Application>
  <PresentationFormat>Presentación en pantalla (4:3)</PresentationFormat>
  <Paragraphs>109</Paragraphs>
  <Slides>14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7" baseType="lpstr">
      <vt:lpstr>Arial</vt:lpstr>
      <vt:lpstr>Calibri</vt:lpstr>
      <vt:lpstr>Tema de Office</vt:lpstr>
      <vt:lpstr>Presentación de PowerPoint</vt:lpstr>
      <vt:lpstr>Análisis del Problema</vt:lpstr>
      <vt:lpstr>Algoritmo y Diagrama de Flujo</vt:lpstr>
      <vt:lpstr>Algoritmo y Diagrama de Flujo</vt:lpstr>
      <vt:lpstr>Código Fuente</vt:lpstr>
      <vt:lpstr>Análisis del Problema</vt:lpstr>
      <vt:lpstr>Algoritmo y Diagrama de Flujo</vt:lpstr>
      <vt:lpstr>Código Fuente</vt:lpstr>
      <vt:lpstr>Análisis del Problema</vt:lpstr>
      <vt:lpstr>Algoritmo y Diagrama de Flujo</vt:lpstr>
      <vt:lpstr>Código Fuente</vt:lpstr>
      <vt:lpstr>Análisis del Problema</vt:lpstr>
      <vt:lpstr>Algoritmo y Diagrama de Flujo</vt:lpstr>
      <vt:lpstr>Código Fuente</vt:lpstr>
    </vt:vector>
  </TitlesOfParts>
  <Company>UPAEP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 de Medios Online</dc:title>
  <dc:creator>UPAEP</dc:creator>
  <cp:lastModifiedBy>Rub S.L</cp:lastModifiedBy>
  <cp:revision>330</cp:revision>
  <dcterms:created xsi:type="dcterms:W3CDTF">2011-05-31T18:01:49Z</dcterms:created>
  <dcterms:modified xsi:type="dcterms:W3CDTF">2024-02-27T06:15:51Z</dcterms:modified>
</cp:coreProperties>
</file>