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3" r:id="rId3"/>
    <p:sldId id="286" r:id="rId4"/>
    <p:sldId id="278" r:id="rId5"/>
    <p:sldId id="279" r:id="rId6"/>
    <p:sldId id="277" r:id="rId7"/>
    <p:sldId id="281" r:id="rId8"/>
    <p:sldId id="287" r:id="rId9"/>
    <p:sldId id="282" r:id="rId10"/>
    <p:sldId id="289" r:id="rId11"/>
    <p:sldId id="280" r:id="rId12"/>
    <p:sldId id="284" r:id="rId13"/>
    <p:sldId id="288" r:id="rId14"/>
    <p:sldId id="285" r:id="rId15"/>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28"/>
  </p:normalViewPr>
  <p:slideViewPr>
    <p:cSldViewPr>
      <p:cViewPr>
        <p:scale>
          <a:sx n="66" d="100"/>
          <a:sy n="66" d="100"/>
        </p:scale>
        <p:origin x="2338" y="38"/>
      </p:cViewPr>
      <p:guideLst>
        <p:guide orient="horz" pos="2880"/>
        <p:guide pos="219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08/03/2024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08/03/2024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1.xml"/><Relationship Id="rId7" Type="http://schemas.openxmlformats.org/officeDocument/2006/relationships/image" Target="../media/image1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13.png"/><Relationship Id="rId4" Type="http://schemas.openxmlformats.org/officeDocument/2006/relationships/diagramQuickStyle" Target="../diagrams/quickStyle11.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4.png"/><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060848" y="2411760"/>
            <a:ext cx="4896544"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Programas con Condicionales</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P28-P30</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a:t>
            </a:r>
            <a:r>
              <a:rPr lang="es-MX" sz="2400" b="1" dirty="0" err="1">
                <a:solidFill>
                  <a:schemeClr val="bg1">
                    <a:lumMod val="75000"/>
                  </a:schemeClr>
                </a:solidFill>
                <a:effectLst>
                  <a:outerShdw blurRad="38100" dist="38100" dir="2700000" algn="tl">
                    <a:srgbClr val="000000">
                      <a:alpha val="43137"/>
                    </a:srgbClr>
                  </a:outerShdw>
                </a:effectLst>
              </a:rPr>
              <a:t>switch</a:t>
            </a:r>
            <a:r>
              <a:rPr lang="es-MX" sz="2400" b="1" dirty="0">
                <a:solidFill>
                  <a:schemeClr val="bg1">
                    <a:lumMod val="75000"/>
                  </a:schemeClr>
                </a:solidFill>
                <a:effectLst>
                  <a:outerShdw blurRad="38100" dist="38100" dir="2700000" algn="tl">
                    <a:srgbClr val="000000">
                      <a:alpha val="43137"/>
                    </a:srgbClr>
                  </a:outerShdw>
                </a:effectLst>
              </a:rPr>
              <a:t>)</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err="1">
                <a:solidFill>
                  <a:schemeClr val="bg1">
                    <a:lumMod val="75000"/>
                  </a:schemeClr>
                </a:solidFill>
                <a:effectLst>
                  <a:outerShdw blurRad="38100" dist="38100" dir="2700000" algn="tl">
                    <a:srgbClr val="000000">
                      <a:alpha val="43137"/>
                    </a:srgbClr>
                  </a:outerShdw>
                </a:effectLst>
              </a:rPr>
              <a:t>PIf</a:t>
            </a:r>
            <a:r>
              <a:rPr lang="es-MX" sz="2000" b="1" dirty="0">
                <a:solidFill>
                  <a:schemeClr val="bg1">
                    <a:lumMod val="75000"/>
                  </a:schemeClr>
                </a:solidFill>
                <a:effectLst>
                  <a:outerShdw blurRad="38100" dist="38100" dir="2700000" algn="tl">
                    <a:srgbClr val="000000">
                      <a:alpha val="43137"/>
                    </a:srgbClr>
                  </a:outerShdw>
                </a:effectLst>
              </a:rPr>
              <a:t> 28-30 R.S.L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574CA-9283-72FF-F2EC-94D6DB32A18E}"/>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E9359EB3-E838-3A62-6C23-59735F03A7FE}"/>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76DCD728-6775-F774-32FB-9956CE6EDEA6}"/>
              </a:ext>
            </a:extLst>
          </p:cNvPr>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a:extLst>
              <a:ext uri="{FF2B5EF4-FFF2-40B4-BE49-F238E27FC236}">
                <a16:creationId xmlns:a16="http://schemas.microsoft.com/office/drawing/2014/main" id="{D96FEF14-083D-B86F-A854-5CCB075C73E3}"/>
              </a:ext>
            </a:extLst>
          </p:cNvPr>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Una empresa le solicita a sus empleados su horario de salida en formato de 24 horas. Desafortunadamente cometen un error en el tipo de formato. Para una mayor facilidad se realiza un programa que lea la hora de un día en notación de 24 horas y dé la respuesta en formato de 12 horas. </a:t>
            </a:r>
            <a:endParaRPr lang="es-MX" b="1" dirty="0"/>
          </a:p>
        </p:txBody>
      </p:sp>
      <p:sp>
        <p:nvSpPr>
          <p:cNvPr id="10" name="9 Rectángulo redondeado">
            <a:extLst>
              <a:ext uri="{FF2B5EF4-FFF2-40B4-BE49-F238E27FC236}">
                <a16:creationId xmlns:a16="http://schemas.microsoft.com/office/drawing/2014/main" id="{E4D19738-E5BD-91EF-3573-6C2AAC58F5E9}"/>
              </a:ext>
            </a:extLst>
          </p:cNvPr>
          <p:cNvSpPr/>
          <p:nvPr/>
        </p:nvSpPr>
        <p:spPr>
          <a:xfrm>
            <a:off x="430472" y="4966076"/>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a:extLst>
              <a:ext uri="{FF2B5EF4-FFF2-40B4-BE49-F238E27FC236}">
                <a16:creationId xmlns:a16="http://schemas.microsoft.com/office/drawing/2014/main" id="{944C306A-90A3-56B9-CE03-D5CF35094757}"/>
              </a:ext>
            </a:extLst>
          </p:cNvPr>
          <p:cNvSpPr/>
          <p:nvPr/>
        </p:nvSpPr>
        <p:spPr>
          <a:xfrm>
            <a:off x="1960029" y="4084010"/>
            <a:ext cx="4490305" cy="4160398"/>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ES" dirty="0">
                <a:solidFill>
                  <a:schemeClr val="tx1"/>
                </a:solidFill>
              </a:rPr>
              <a:t>"Trabajaste hasta la 1 pm: pm"</a:t>
            </a:r>
          </a:p>
          <a:p>
            <a:r>
              <a:rPr lang="es-ES" dirty="0">
                <a:solidFill>
                  <a:schemeClr val="tx1"/>
                </a:solidFill>
              </a:rPr>
              <a:t>"Trabajaste hasta la 2 pm: pm"</a:t>
            </a:r>
          </a:p>
          <a:p>
            <a:r>
              <a:rPr lang="es-ES" dirty="0">
                <a:solidFill>
                  <a:schemeClr val="tx1"/>
                </a:solidFill>
              </a:rPr>
              <a:t>"Trabajaste hasta la 3 pm: pm"</a:t>
            </a:r>
          </a:p>
          <a:p>
            <a:r>
              <a:rPr lang="es-ES" dirty="0">
                <a:solidFill>
                  <a:schemeClr val="tx1"/>
                </a:solidFill>
              </a:rPr>
              <a:t>"Trabajaste hasta la 4 pm: pm"</a:t>
            </a:r>
          </a:p>
          <a:p>
            <a:r>
              <a:rPr lang="es-ES" dirty="0">
                <a:solidFill>
                  <a:schemeClr val="tx1"/>
                </a:solidFill>
              </a:rPr>
              <a:t>"Trabajaste hasta la 5 pm: pm"</a:t>
            </a:r>
          </a:p>
          <a:p>
            <a:r>
              <a:rPr lang="es-ES" dirty="0">
                <a:solidFill>
                  <a:schemeClr val="tx1"/>
                </a:solidFill>
              </a:rPr>
              <a:t>"Trabajaste hasta la 6 pm: pm"</a:t>
            </a:r>
          </a:p>
          <a:p>
            <a:r>
              <a:rPr lang="es-ES" dirty="0">
                <a:solidFill>
                  <a:schemeClr val="tx1"/>
                </a:solidFill>
              </a:rPr>
              <a:t>"Trabajaste hasta la 7 pm: pm"</a:t>
            </a:r>
          </a:p>
          <a:p>
            <a:r>
              <a:rPr lang="es-ES" dirty="0">
                <a:solidFill>
                  <a:schemeClr val="tx1"/>
                </a:solidFill>
              </a:rPr>
              <a:t>"Trabajaste hasta la 8 pm: pm"</a:t>
            </a:r>
          </a:p>
          <a:p>
            <a:r>
              <a:rPr lang="es-ES" dirty="0">
                <a:solidFill>
                  <a:schemeClr val="tx1"/>
                </a:solidFill>
              </a:rPr>
              <a:t>"Trabajaste hasta la 9 pm: pm"</a:t>
            </a:r>
          </a:p>
          <a:p>
            <a:r>
              <a:rPr lang="es-ES" dirty="0">
                <a:solidFill>
                  <a:schemeClr val="tx1"/>
                </a:solidFill>
              </a:rPr>
              <a:t>"Trabajaste hasta la 10 pm: pm"</a:t>
            </a:r>
          </a:p>
          <a:p>
            <a:r>
              <a:rPr lang="es-ES" dirty="0">
                <a:solidFill>
                  <a:schemeClr val="tx1"/>
                </a:solidFill>
              </a:rPr>
              <a:t>"Trabajaste hasta la 11 pm: pm"</a:t>
            </a:r>
          </a:p>
          <a:p>
            <a:r>
              <a:rPr lang="es-ES" dirty="0">
                <a:solidFill>
                  <a:schemeClr val="tx1"/>
                </a:solidFill>
              </a:rPr>
              <a:t>"Trabajaste hasta la 12 pm: pm“</a:t>
            </a:r>
          </a:p>
          <a:p>
            <a:r>
              <a:rPr lang="es-ES" sz="1800" dirty="0">
                <a:solidFill>
                  <a:schemeClr val="tx1"/>
                </a:solidFill>
              </a:rPr>
              <a:t>“Introduzca horario correctamente".</a:t>
            </a:r>
          </a:p>
          <a:p>
            <a:endParaRPr lang="es-MX" dirty="0">
              <a:solidFill>
                <a:schemeClr val="tx1"/>
              </a:solidFill>
            </a:endParaRPr>
          </a:p>
        </p:txBody>
      </p:sp>
      <p:sp>
        <p:nvSpPr>
          <p:cNvPr id="12" name="2 Marcador de texto">
            <a:extLst>
              <a:ext uri="{FF2B5EF4-FFF2-40B4-BE49-F238E27FC236}">
                <a16:creationId xmlns:a16="http://schemas.microsoft.com/office/drawing/2014/main" id="{92C5FCCA-03F9-75D5-AFE1-FF422B363691}"/>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a:extLst>
              <a:ext uri="{FF2B5EF4-FFF2-40B4-BE49-F238E27FC236}">
                <a16:creationId xmlns:a16="http://schemas.microsoft.com/office/drawing/2014/main" id="{3B6A8E6C-0C00-CEFF-821B-795FA99D9957}"/>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
        <p:nvSpPr>
          <p:cNvPr id="3" name="5 Rectángulo redondeado"/>
          <p:cNvSpPr/>
          <p:nvPr/>
        </p:nvSpPr>
        <p:spPr>
          <a:xfrm>
            <a:off x="1988839" y="3611896"/>
            <a:ext cx="4464497" cy="33693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hora24,min</a:t>
            </a:r>
          </a:p>
        </p:txBody>
      </p:sp>
      <p:sp>
        <p:nvSpPr>
          <p:cNvPr id="14" name="4 Rectángulo redondeado"/>
          <p:cNvSpPr/>
          <p:nvPr/>
        </p:nvSpPr>
        <p:spPr>
          <a:xfrm>
            <a:off x="404664" y="3611895"/>
            <a:ext cx="1321952" cy="37286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Tree>
    <p:extLst>
      <p:ext uri="{BB962C8B-B14F-4D97-AF65-F5344CB8AC3E}">
        <p14:creationId xmlns:p14="http://schemas.microsoft.com/office/powerpoint/2010/main" val="245878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8" name="7 Rectángulo redondeado"/>
          <p:cNvSpPr/>
          <p:nvPr/>
        </p:nvSpPr>
        <p:spPr>
          <a:xfrm>
            <a:off x="2280073" y="1037589"/>
            <a:ext cx="2314523" cy="682491"/>
          </a:xfrm>
          <a:prstGeom prst="roundRect">
            <a:avLst/>
          </a:prstGeom>
        </p:spPr>
        <p:style>
          <a:lnRef idx="0">
            <a:schemeClr val="accent2"/>
          </a:lnRef>
          <a:fillRef idx="3">
            <a:schemeClr val="accent2"/>
          </a:fillRef>
          <a:effectRef idx="3">
            <a:schemeClr val="accent2"/>
          </a:effectRef>
          <a:fontRef idx="minor">
            <a:schemeClr val="lt1"/>
          </a:fontRef>
        </p:style>
        <p:txBody>
          <a:bodyPr vert="horz"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322766" y="1834074"/>
            <a:ext cx="4698522" cy="63738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just"/>
            <a:endParaRPr lang="es-ES" sz="1200" dirty="0">
              <a:solidFill>
                <a:schemeClr val="tx1"/>
              </a:solidFill>
            </a:endParaRPr>
          </a:p>
          <a:p>
            <a:pPr algn="just"/>
            <a:endParaRPr lang="es-ES" sz="1200" dirty="0">
              <a:solidFill>
                <a:schemeClr val="tx1"/>
              </a:solidFill>
            </a:endParaRPr>
          </a:p>
          <a:p>
            <a:pPr algn="just"/>
            <a:r>
              <a:rPr lang="es-ES" sz="1200" dirty="0">
                <a:solidFill>
                  <a:schemeClr val="tx1"/>
                </a:solidFill>
              </a:rPr>
              <a:t>Si `hora24` es igual a 13:</a:t>
            </a:r>
          </a:p>
          <a:p>
            <a:pPr algn="just"/>
            <a:r>
              <a:rPr lang="es-ES" sz="1200" dirty="0">
                <a:solidFill>
                  <a:schemeClr val="tx1"/>
                </a:solidFill>
              </a:rPr>
              <a:t>    Imprime "Trabajaste hasta la 1 pm", `min`.</a:t>
            </a:r>
          </a:p>
          <a:p>
            <a:pPr algn="just"/>
            <a:r>
              <a:rPr lang="es-ES" sz="1200" dirty="0">
                <a:solidFill>
                  <a:schemeClr val="tx1"/>
                </a:solidFill>
              </a:rPr>
              <a:t>Si `hora24` es igual a 14:</a:t>
            </a:r>
          </a:p>
          <a:p>
            <a:pPr algn="just"/>
            <a:r>
              <a:rPr lang="es-ES" sz="1200" dirty="0">
                <a:solidFill>
                  <a:schemeClr val="tx1"/>
                </a:solidFill>
              </a:rPr>
              <a:t>    Imprime "Trabajaste hasta la 2 pm", `min`.</a:t>
            </a:r>
          </a:p>
          <a:p>
            <a:pPr algn="just"/>
            <a:r>
              <a:rPr lang="es-ES" sz="1200" dirty="0">
                <a:solidFill>
                  <a:schemeClr val="tx1"/>
                </a:solidFill>
              </a:rPr>
              <a:t>Si `hora24` es igual a 15:</a:t>
            </a:r>
          </a:p>
          <a:p>
            <a:pPr algn="just"/>
            <a:r>
              <a:rPr lang="es-ES" sz="1200" dirty="0">
                <a:solidFill>
                  <a:schemeClr val="tx1"/>
                </a:solidFill>
              </a:rPr>
              <a:t>    Imprime "Trabajaste hasta la 3 pm", `min`.</a:t>
            </a:r>
          </a:p>
          <a:p>
            <a:pPr algn="just"/>
            <a:r>
              <a:rPr lang="es-ES" sz="1200" dirty="0">
                <a:solidFill>
                  <a:schemeClr val="tx1"/>
                </a:solidFill>
              </a:rPr>
              <a:t>Si `hora24` es igual a 16:</a:t>
            </a:r>
          </a:p>
          <a:p>
            <a:pPr algn="just"/>
            <a:r>
              <a:rPr lang="es-ES" sz="1200" dirty="0">
                <a:solidFill>
                  <a:schemeClr val="tx1"/>
                </a:solidFill>
              </a:rPr>
              <a:t>    Imprime "Trabajaste hasta la 4 pm", `min`.</a:t>
            </a:r>
          </a:p>
          <a:p>
            <a:pPr algn="just"/>
            <a:r>
              <a:rPr lang="es-ES" sz="1200" dirty="0">
                <a:solidFill>
                  <a:schemeClr val="tx1"/>
                </a:solidFill>
              </a:rPr>
              <a:t>Si `hora24` es igual a 17:</a:t>
            </a:r>
          </a:p>
          <a:p>
            <a:pPr algn="just"/>
            <a:r>
              <a:rPr lang="es-ES" sz="1200" dirty="0">
                <a:solidFill>
                  <a:schemeClr val="tx1"/>
                </a:solidFill>
              </a:rPr>
              <a:t>    Imprime "Trabajaste hasta la 5 pm", `min`.</a:t>
            </a:r>
          </a:p>
          <a:p>
            <a:pPr algn="just"/>
            <a:r>
              <a:rPr lang="es-ES" sz="1200" dirty="0">
                <a:solidFill>
                  <a:schemeClr val="tx1"/>
                </a:solidFill>
              </a:rPr>
              <a:t>Si `hora24` es igual a 18:</a:t>
            </a:r>
          </a:p>
          <a:p>
            <a:pPr algn="just"/>
            <a:r>
              <a:rPr lang="es-ES" sz="1200" dirty="0">
                <a:solidFill>
                  <a:schemeClr val="tx1"/>
                </a:solidFill>
              </a:rPr>
              <a:t>    Imprime "Trabajaste hasta la 6 pm", `min`.</a:t>
            </a:r>
          </a:p>
          <a:p>
            <a:pPr algn="just"/>
            <a:r>
              <a:rPr lang="es-ES" sz="1200" dirty="0">
                <a:solidFill>
                  <a:schemeClr val="tx1"/>
                </a:solidFill>
              </a:rPr>
              <a:t>Si `hora24` es igual a 19:</a:t>
            </a:r>
          </a:p>
          <a:p>
            <a:pPr algn="just"/>
            <a:r>
              <a:rPr lang="es-ES" sz="1200" dirty="0">
                <a:solidFill>
                  <a:schemeClr val="tx1"/>
                </a:solidFill>
              </a:rPr>
              <a:t>    Imprime "Trabajaste hasta la 7 pm", `min`.</a:t>
            </a:r>
          </a:p>
          <a:p>
            <a:pPr algn="just"/>
            <a:r>
              <a:rPr lang="es-ES" sz="1200" dirty="0">
                <a:solidFill>
                  <a:schemeClr val="tx1"/>
                </a:solidFill>
              </a:rPr>
              <a:t>Si `hora24` es igual a 20:</a:t>
            </a:r>
          </a:p>
          <a:p>
            <a:pPr algn="just"/>
            <a:r>
              <a:rPr lang="es-ES" sz="1200" dirty="0">
                <a:solidFill>
                  <a:schemeClr val="tx1"/>
                </a:solidFill>
              </a:rPr>
              <a:t>    Imprime "Trabajaste hasta la 8 pm", `min`.</a:t>
            </a:r>
          </a:p>
          <a:p>
            <a:pPr algn="just"/>
            <a:r>
              <a:rPr lang="es-ES" sz="1200" dirty="0">
                <a:solidFill>
                  <a:schemeClr val="tx1"/>
                </a:solidFill>
              </a:rPr>
              <a:t>Si `hora24` es igual a 21:</a:t>
            </a:r>
          </a:p>
          <a:p>
            <a:pPr algn="just"/>
            <a:r>
              <a:rPr lang="es-ES" sz="1200" dirty="0">
                <a:solidFill>
                  <a:schemeClr val="tx1"/>
                </a:solidFill>
              </a:rPr>
              <a:t>    Imprime "Trabajaste hasta la 9 pm", `min`.</a:t>
            </a:r>
          </a:p>
          <a:p>
            <a:pPr algn="just"/>
            <a:r>
              <a:rPr lang="es-ES" sz="1200" dirty="0">
                <a:solidFill>
                  <a:schemeClr val="tx1"/>
                </a:solidFill>
              </a:rPr>
              <a:t>Si `hora24` es igual a 22:</a:t>
            </a:r>
          </a:p>
          <a:p>
            <a:pPr algn="just"/>
            <a:r>
              <a:rPr lang="es-ES" sz="1200" dirty="0">
                <a:solidFill>
                  <a:schemeClr val="tx1"/>
                </a:solidFill>
              </a:rPr>
              <a:t>    Imprime "Trabajaste hasta la 10 pm", `min`.</a:t>
            </a:r>
          </a:p>
          <a:p>
            <a:pPr algn="just"/>
            <a:r>
              <a:rPr lang="es-ES" sz="1200" dirty="0">
                <a:solidFill>
                  <a:schemeClr val="tx1"/>
                </a:solidFill>
              </a:rPr>
              <a:t>Si `hora24` es igual a 23:</a:t>
            </a:r>
          </a:p>
          <a:p>
            <a:pPr algn="just"/>
            <a:r>
              <a:rPr lang="es-ES" sz="1200" dirty="0">
                <a:solidFill>
                  <a:schemeClr val="tx1"/>
                </a:solidFill>
              </a:rPr>
              <a:t>    Imprime "Trabajaste hasta la 11 pm", `min`.</a:t>
            </a:r>
          </a:p>
          <a:p>
            <a:pPr algn="just"/>
            <a:r>
              <a:rPr lang="es-ES" sz="1200" dirty="0">
                <a:solidFill>
                  <a:schemeClr val="tx1"/>
                </a:solidFill>
              </a:rPr>
              <a:t>Si `hora24` es igual a 24:</a:t>
            </a:r>
          </a:p>
          <a:p>
            <a:pPr algn="just"/>
            <a:r>
              <a:rPr lang="es-ES" sz="1200" dirty="0">
                <a:solidFill>
                  <a:schemeClr val="tx1"/>
                </a:solidFill>
              </a:rPr>
              <a:t>    Imprime "Trabajaste hasta la 12 pm", `min`.</a:t>
            </a:r>
          </a:p>
          <a:p>
            <a:pPr algn="just"/>
            <a:r>
              <a:rPr lang="es-ES" sz="1200" dirty="0">
                <a:solidFill>
                  <a:schemeClr val="tx1"/>
                </a:solidFill>
              </a:rPr>
              <a:t>Si es diferente a `hora24`:</a:t>
            </a:r>
          </a:p>
          <a:p>
            <a:pPr algn="just"/>
            <a:r>
              <a:rPr lang="es-ES" sz="1200" dirty="0">
                <a:solidFill>
                  <a:schemeClr val="tx1"/>
                </a:solidFill>
              </a:rPr>
              <a:t>    Si `hora24` es igual a 12:</a:t>
            </a:r>
          </a:p>
          <a:p>
            <a:pPr algn="just"/>
            <a:r>
              <a:rPr lang="es-ES" sz="1200" dirty="0">
                <a:solidFill>
                  <a:schemeClr val="tx1"/>
                </a:solidFill>
              </a:rPr>
              <a:t>        Imprime "Trabajaste hasta la 12 pm", `hora24` y `min`.</a:t>
            </a:r>
          </a:p>
          <a:p>
            <a:pPr algn="just"/>
            <a:r>
              <a:rPr lang="es-ES" sz="1200" dirty="0">
                <a:solidFill>
                  <a:schemeClr val="tx1"/>
                </a:solidFill>
              </a:rPr>
              <a:t>    Si `hora24` es mayor que 24:</a:t>
            </a:r>
          </a:p>
          <a:p>
            <a:pPr algn="just"/>
            <a:r>
              <a:rPr lang="es-ES" sz="1200" dirty="0">
                <a:solidFill>
                  <a:schemeClr val="tx1"/>
                </a:solidFill>
              </a:rPr>
              <a:t>        Imprime "Introduzca horario correctamente".</a:t>
            </a:r>
          </a:p>
          <a:p>
            <a:pPr algn="just"/>
            <a:r>
              <a:rPr lang="es-ES" sz="1200" dirty="0">
                <a:solidFill>
                  <a:schemeClr val="tx1"/>
                </a:solidFill>
              </a:rPr>
              <a:t>    Si `hora24` es menor que 12:</a:t>
            </a:r>
          </a:p>
          <a:p>
            <a:pPr algn="just"/>
            <a:r>
              <a:rPr lang="es-ES" sz="1200" dirty="0">
                <a:solidFill>
                  <a:schemeClr val="tx1"/>
                </a:solidFill>
              </a:rPr>
              <a:t>        Imprime "Trabajaste hasta la am", `hora24` y `min`.</a:t>
            </a:r>
            <a:endParaRPr lang="es-MX" sz="1200" dirty="0">
              <a:solidFill>
                <a:schemeClr val="tx1"/>
              </a:solidFill>
            </a:endParaRP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14997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019605"/>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691679"/>
            <a:ext cx="6480720" cy="6514670"/>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pic>
        <p:nvPicPr>
          <p:cNvPr id="4" name="Picture 3">
            <a:extLst>
              <a:ext uri="{FF2B5EF4-FFF2-40B4-BE49-F238E27FC236}">
                <a16:creationId xmlns:a16="http://schemas.microsoft.com/office/drawing/2014/main" id="{53637C09-9616-2921-A964-CA17B3F7F152}"/>
              </a:ext>
            </a:extLst>
          </p:cNvPr>
          <p:cNvPicPr>
            <a:picLocks noChangeAspect="1"/>
          </p:cNvPicPr>
          <p:nvPr/>
        </p:nvPicPr>
        <p:blipFill>
          <a:blip r:embed="rId7"/>
          <a:stretch>
            <a:fillRect/>
          </a:stretch>
        </p:blipFill>
        <p:spPr>
          <a:xfrm>
            <a:off x="-99392" y="1595669"/>
            <a:ext cx="6858000" cy="3876851"/>
          </a:xfrm>
          <a:prstGeom prst="rect">
            <a:avLst/>
          </a:prstGeom>
        </p:spPr>
      </p:pic>
      <p:pic>
        <p:nvPicPr>
          <p:cNvPr id="6" name="Picture 5">
            <a:extLst>
              <a:ext uri="{FF2B5EF4-FFF2-40B4-BE49-F238E27FC236}">
                <a16:creationId xmlns:a16="http://schemas.microsoft.com/office/drawing/2014/main" id="{74347E14-3B96-57DE-D866-251B94C6B530}"/>
              </a:ext>
            </a:extLst>
          </p:cNvPr>
          <p:cNvPicPr>
            <a:picLocks noChangeAspect="1"/>
          </p:cNvPicPr>
          <p:nvPr/>
        </p:nvPicPr>
        <p:blipFill>
          <a:blip r:embed="rId8"/>
          <a:stretch>
            <a:fillRect/>
          </a:stretch>
        </p:blipFill>
        <p:spPr>
          <a:xfrm>
            <a:off x="8335" y="5303493"/>
            <a:ext cx="6858000" cy="2820902"/>
          </a:xfrm>
          <a:prstGeom prst="rect">
            <a:avLst/>
          </a:prstGeom>
        </p:spPr>
      </p:pic>
      <p:pic>
        <p:nvPicPr>
          <p:cNvPr id="9" name="Picture 8">
            <a:extLst>
              <a:ext uri="{FF2B5EF4-FFF2-40B4-BE49-F238E27FC236}">
                <a16:creationId xmlns:a16="http://schemas.microsoft.com/office/drawing/2014/main" id="{9A411912-E07C-94DF-B9C1-90F3E7FF0A9B}"/>
              </a:ext>
            </a:extLst>
          </p:cNvPr>
          <p:cNvPicPr>
            <a:picLocks noChangeAspect="1"/>
          </p:cNvPicPr>
          <p:nvPr/>
        </p:nvPicPr>
        <p:blipFill>
          <a:blip r:embed="rId9"/>
          <a:stretch>
            <a:fillRect/>
          </a:stretch>
        </p:blipFill>
        <p:spPr>
          <a:xfrm>
            <a:off x="1379601" y="7953418"/>
            <a:ext cx="3520745" cy="1226926"/>
          </a:xfrm>
          <a:prstGeom prst="rect">
            <a:avLst/>
          </a:prstGeom>
        </p:spPr>
      </p:pic>
      <p:pic>
        <p:nvPicPr>
          <p:cNvPr id="15" name="Picture 14">
            <a:extLst>
              <a:ext uri="{FF2B5EF4-FFF2-40B4-BE49-F238E27FC236}">
                <a16:creationId xmlns:a16="http://schemas.microsoft.com/office/drawing/2014/main" id="{BD938591-F4F4-E3D3-8050-85F2C141B294}"/>
              </a:ext>
            </a:extLst>
          </p:cNvPr>
          <p:cNvPicPr>
            <a:picLocks noChangeAspect="1"/>
          </p:cNvPicPr>
          <p:nvPr/>
        </p:nvPicPr>
        <p:blipFill>
          <a:blip r:embed="rId10"/>
          <a:stretch>
            <a:fillRect/>
          </a:stretch>
        </p:blipFill>
        <p:spPr>
          <a:xfrm>
            <a:off x="3789040" y="1788584"/>
            <a:ext cx="2513581" cy="1554292"/>
          </a:xfrm>
          <a:prstGeom prst="rect">
            <a:avLst/>
          </a:prstGeom>
        </p:spPr>
      </p:pic>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E235-DBA7-D2D2-0612-B7C2750F1D5B}"/>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63B59698-0B60-AAFA-609B-A769DD6FE64E}"/>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D6141D96-C85D-A737-CE67-2D1B907F95D8}"/>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68B631D4-CBA4-7615-A9B9-68FEA597F6D0}"/>
              </a:ext>
            </a:extLst>
          </p:cNvPr>
          <p:cNvSpPr/>
          <p:nvPr/>
        </p:nvSpPr>
        <p:spPr>
          <a:xfrm>
            <a:off x="239510" y="983094"/>
            <a:ext cx="6429849" cy="7909386"/>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ES" sz="1200" dirty="0"/>
              <a:t>Inicio</a:t>
            </a:r>
          </a:p>
          <a:p>
            <a:endParaRPr lang="es-ES" sz="1200" dirty="0"/>
          </a:p>
          <a:p>
            <a:r>
              <a:rPr lang="es-ES" sz="1200" dirty="0"/>
              <a:t>    Imprime "Introduce la hora de salida:"</a:t>
            </a:r>
          </a:p>
          <a:p>
            <a:r>
              <a:rPr lang="es-ES" sz="1200" dirty="0"/>
              <a:t>    Lee hora24</a:t>
            </a:r>
          </a:p>
          <a:p>
            <a:r>
              <a:rPr lang="es-ES" sz="1200" dirty="0"/>
              <a:t>    Imprime "Introduce los minutos:"</a:t>
            </a:r>
          </a:p>
          <a:p>
            <a:r>
              <a:rPr lang="es-ES" sz="1200" dirty="0"/>
              <a:t>    Lee min</a:t>
            </a:r>
          </a:p>
          <a:p>
            <a:endParaRPr lang="es-ES" sz="1200" dirty="0"/>
          </a:p>
          <a:p>
            <a:r>
              <a:rPr lang="es-ES" sz="1200" dirty="0"/>
              <a:t>    Si hora24 = 13 Entonces</a:t>
            </a:r>
          </a:p>
          <a:p>
            <a:r>
              <a:rPr lang="es-ES" sz="1200" dirty="0"/>
              <a:t>        Imprime "Trabajaste hasta la 1:", min, "pm"</a:t>
            </a:r>
          </a:p>
          <a:p>
            <a:r>
              <a:rPr lang="es-ES" sz="1200" dirty="0"/>
              <a:t>    Si hora24 = 14 Entonces</a:t>
            </a:r>
          </a:p>
          <a:p>
            <a:r>
              <a:rPr lang="es-ES" sz="1200" dirty="0"/>
              <a:t>        Imprime "Trabajaste hasta la 2:", min, "pm"</a:t>
            </a:r>
          </a:p>
          <a:p>
            <a:r>
              <a:rPr lang="es-ES" sz="1200" dirty="0"/>
              <a:t>    Si hora24 = 15 Entonces</a:t>
            </a:r>
          </a:p>
          <a:p>
            <a:r>
              <a:rPr lang="es-ES" sz="1200" dirty="0"/>
              <a:t>        Imprime "Trabajaste hasta la 3:", min, "pm1"</a:t>
            </a:r>
          </a:p>
          <a:p>
            <a:r>
              <a:rPr lang="es-ES" sz="1200" dirty="0"/>
              <a:t>    Si hora24 = 16 Entonces</a:t>
            </a:r>
          </a:p>
          <a:p>
            <a:r>
              <a:rPr lang="es-ES" sz="1200" dirty="0"/>
              <a:t>        Imprime "Trabajaste hasta la 4:", min, "pm"</a:t>
            </a:r>
          </a:p>
          <a:p>
            <a:r>
              <a:rPr lang="es-ES" sz="1200" dirty="0"/>
              <a:t>    Si hora24 = 17 Entonces</a:t>
            </a:r>
          </a:p>
          <a:p>
            <a:r>
              <a:rPr lang="es-ES" sz="1200" dirty="0"/>
              <a:t>        Imprime "Trabajaste hasta la 5:", min, "pm"</a:t>
            </a:r>
          </a:p>
          <a:p>
            <a:r>
              <a:rPr lang="es-ES" sz="1200" dirty="0"/>
              <a:t>    Si hora24 = 18 Entonces</a:t>
            </a:r>
          </a:p>
          <a:p>
            <a:r>
              <a:rPr lang="es-ES" sz="1200" dirty="0"/>
              <a:t>        Imprime "Trabajaste hasta la 6:", min, "pm"</a:t>
            </a:r>
          </a:p>
          <a:p>
            <a:r>
              <a:rPr lang="es-ES" sz="1200" dirty="0"/>
              <a:t>    Si hora24 = 19 Entonces</a:t>
            </a:r>
          </a:p>
          <a:p>
            <a:r>
              <a:rPr lang="es-ES" sz="1200" dirty="0"/>
              <a:t>        Imprime "Trabajaste hasta la 7:", min, "pm"</a:t>
            </a:r>
          </a:p>
          <a:p>
            <a:r>
              <a:rPr lang="es-ES" sz="1200" dirty="0"/>
              <a:t>    Si hora24 = 20 Entonces</a:t>
            </a:r>
          </a:p>
          <a:p>
            <a:r>
              <a:rPr lang="es-ES" sz="1200" dirty="0"/>
              <a:t>        Imprime "Trabajaste hasta la 8:", min, "pm"</a:t>
            </a:r>
          </a:p>
          <a:p>
            <a:r>
              <a:rPr lang="es-ES" sz="1200" dirty="0"/>
              <a:t>    Si hora24 = 21 Entonces</a:t>
            </a:r>
          </a:p>
          <a:p>
            <a:r>
              <a:rPr lang="es-ES" sz="1200" dirty="0"/>
              <a:t>        Imprime "Trabajaste hasta la 9:", min, "pm"</a:t>
            </a:r>
          </a:p>
          <a:p>
            <a:r>
              <a:rPr lang="es-ES" sz="1200" dirty="0"/>
              <a:t>    Si hora24 = 22 Entonces</a:t>
            </a:r>
          </a:p>
          <a:p>
            <a:r>
              <a:rPr lang="es-ES" sz="1200" dirty="0"/>
              <a:t>        Imprime "Trabajaste hasta la 10:", min, "pm"</a:t>
            </a:r>
          </a:p>
          <a:p>
            <a:r>
              <a:rPr lang="es-ES" sz="1200" dirty="0"/>
              <a:t>    Si hora24 = 23 Entonces</a:t>
            </a:r>
          </a:p>
          <a:p>
            <a:r>
              <a:rPr lang="es-ES" sz="1200" dirty="0"/>
              <a:t>        Imprime "Trabajaste hasta la 11:", min, "pm"</a:t>
            </a:r>
          </a:p>
          <a:p>
            <a:r>
              <a:rPr lang="es-ES" sz="1200" dirty="0"/>
              <a:t>    Si hora24 = 24 Entonces</a:t>
            </a:r>
          </a:p>
          <a:p>
            <a:r>
              <a:rPr lang="es-ES" sz="1200" dirty="0"/>
              <a:t>        Imprime "Trabajaste hasta la 12:", min, "pm"</a:t>
            </a:r>
          </a:p>
          <a:p>
            <a:r>
              <a:rPr lang="es-ES" sz="1200" dirty="0"/>
              <a:t>    Si no</a:t>
            </a:r>
          </a:p>
          <a:p>
            <a:r>
              <a:rPr lang="es-ES" sz="1200" dirty="0"/>
              <a:t>        Si hora24 = 12 Entonces</a:t>
            </a:r>
          </a:p>
          <a:p>
            <a:r>
              <a:rPr lang="es-ES" sz="1200" dirty="0"/>
              <a:t>            Imprime "Trabajaste hasta la", hora24, ":", min, "pm"</a:t>
            </a:r>
          </a:p>
          <a:p>
            <a:r>
              <a:rPr lang="es-ES" sz="1200" dirty="0"/>
              <a:t>        Si hora24 &gt; 24 Entonces</a:t>
            </a:r>
          </a:p>
          <a:p>
            <a:r>
              <a:rPr lang="es-ES" sz="1200" dirty="0"/>
              <a:t>            Imprime "Introduzca horario correctamente"</a:t>
            </a:r>
          </a:p>
          <a:p>
            <a:r>
              <a:rPr lang="es-ES" sz="1200" dirty="0"/>
              <a:t>        Si hora24 &lt; 12 Entonces</a:t>
            </a:r>
          </a:p>
          <a:p>
            <a:r>
              <a:rPr lang="es-ES" sz="1200" dirty="0"/>
              <a:t>            Imprime "Trabajaste hasta la", hora24, ":", min, "am"</a:t>
            </a:r>
          </a:p>
          <a:p>
            <a:endParaRPr lang="es-ES" sz="1200" dirty="0"/>
          </a:p>
          <a:p>
            <a:r>
              <a:rPr lang="es-ES" sz="1200" dirty="0"/>
              <a:t>Fin</a:t>
            </a:r>
          </a:p>
        </p:txBody>
      </p:sp>
      <p:sp>
        <p:nvSpPr>
          <p:cNvPr id="12" name="11 Rectángulo redondeado">
            <a:extLst>
              <a:ext uri="{FF2B5EF4-FFF2-40B4-BE49-F238E27FC236}">
                <a16:creationId xmlns:a16="http://schemas.microsoft.com/office/drawing/2014/main" id="{61B67889-097F-B0A2-0946-CB2AEEDEF621}"/>
              </a:ext>
            </a:extLst>
          </p:cNvPr>
          <p:cNvSpPr/>
          <p:nvPr/>
        </p:nvSpPr>
        <p:spPr>
          <a:xfrm>
            <a:off x="1988838" y="87858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588B3F64-39A7-0D82-1D26-4FFD2C569F38}"/>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EE8B9207-D827-6AEF-93B6-4A00E357260A}"/>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34555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2608" y="899592"/>
            <a:ext cx="3819280" cy="7488832"/>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hora24;</a:t>
            </a:r>
          </a:p>
          <a:p>
            <a:r>
              <a:rPr lang="es-MX" sz="1200" dirty="0"/>
              <a:t>    </a:t>
            </a:r>
            <a:r>
              <a:rPr lang="es-MX" sz="1200" dirty="0" err="1"/>
              <a:t>float</a:t>
            </a:r>
            <a:r>
              <a:rPr lang="es-MX" sz="1200" dirty="0"/>
              <a:t> min;</a:t>
            </a:r>
          </a:p>
          <a:p>
            <a:endParaRPr lang="es-MX" sz="1200" dirty="0"/>
          </a:p>
          <a:p>
            <a:r>
              <a:rPr lang="es-MX" sz="1200" dirty="0"/>
              <a:t>    </a:t>
            </a:r>
            <a:r>
              <a:rPr lang="es-MX" sz="1200" dirty="0" err="1"/>
              <a:t>printf</a:t>
            </a:r>
            <a:r>
              <a:rPr lang="es-MX" sz="1200" dirty="0"/>
              <a:t>("Introduce la hora de salida:");</a:t>
            </a:r>
          </a:p>
          <a:p>
            <a:r>
              <a:rPr lang="es-MX" sz="1200" dirty="0"/>
              <a:t>    </a:t>
            </a:r>
            <a:r>
              <a:rPr lang="es-MX" sz="1200" dirty="0" err="1"/>
              <a:t>scanf</a:t>
            </a:r>
            <a:r>
              <a:rPr lang="es-MX" sz="1200" dirty="0"/>
              <a:t>("%i",&amp;hora24);</a:t>
            </a:r>
          </a:p>
          <a:p>
            <a:r>
              <a:rPr lang="es-MX" sz="1200" dirty="0"/>
              <a:t>    </a:t>
            </a:r>
            <a:r>
              <a:rPr lang="es-MX" sz="1200" dirty="0" err="1"/>
              <a:t>printf</a:t>
            </a:r>
            <a:r>
              <a:rPr lang="es-MX" sz="1200" dirty="0"/>
              <a:t>("Introduce los minutos:");</a:t>
            </a:r>
          </a:p>
          <a:p>
            <a:r>
              <a:rPr lang="es-MX" sz="1200" dirty="0"/>
              <a:t>    </a:t>
            </a:r>
            <a:r>
              <a:rPr lang="es-MX" sz="1200" dirty="0" err="1"/>
              <a:t>scanf</a:t>
            </a:r>
            <a:r>
              <a:rPr lang="es-MX" sz="1200" dirty="0"/>
              <a:t>("%</a:t>
            </a:r>
            <a:r>
              <a:rPr lang="es-MX" sz="1200" dirty="0" err="1"/>
              <a:t>f",&amp;min</a:t>
            </a:r>
            <a:r>
              <a:rPr lang="es-MX" sz="1200" dirty="0"/>
              <a:t>);</a:t>
            </a:r>
          </a:p>
          <a:p>
            <a:r>
              <a:rPr lang="es-MX" sz="1200" dirty="0"/>
              <a:t>    switch (hora24) {</a:t>
            </a:r>
          </a:p>
          <a:p>
            <a:r>
              <a:rPr lang="es-MX" sz="1200" dirty="0"/>
              <a:t>        case 13:</a:t>
            </a:r>
          </a:p>
          <a:p>
            <a:r>
              <a:rPr lang="es-MX" sz="1200" dirty="0"/>
              <a:t>            </a:t>
            </a:r>
            <a:r>
              <a:rPr lang="es-MX" sz="1200" dirty="0" err="1"/>
              <a:t>printf</a:t>
            </a:r>
            <a:r>
              <a:rPr lang="es-MX" sz="1200" dirty="0"/>
              <a:t>("</a:t>
            </a:r>
            <a:r>
              <a:rPr lang="es-MX" sz="1200" dirty="0" err="1"/>
              <a:t>Trabjaste</a:t>
            </a:r>
            <a:r>
              <a:rPr lang="es-MX" sz="1200" dirty="0"/>
              <a:t> hasta la 1:%.0fpm",min);</a:t>
            </a:r>
          </a:p>
          <a:p>
            <a:r>
              <a:rPr lang="es-MX" sz="1200" dirty="0"/>
              <a:t>            break;</a:t>
            </a:r>
          </a:p>
          <a:p>
            <a:r>
              <a:rPr lang="es-MX" sz="1200" dirty="0"/>
              <a:t>        case 14:</a:t>
            </a:r>
          </a:p>
          <a:p>
            <a:r>
              <a:rPr lang="es-MX" sz="1200" dirty="0"/>
              <a:t>            </a:t>
            </a:r>
            <a:r>
              <a:rPr lang="es-MX" sz="1200" dirty="0" err="1"/>
              <a:t>printf</a:t>
            </a:r>
            <a:r>
              <a:rPr lang="es-MX" sz="1200" dirty="0"/>
              <a:t>("</a:t>
            </a:r>
            <a:r>
              <a:rPr lang="es-MX" sz="1200" dirty="0" err="1"/>
              <a:t>Trabjaste</a:t>
            </a:r>
            <a:r>
              <a:rPr lang="es-MX" sz="1200" dirty="0"/>
              <a:t> hasta la 2:%.0fpm",min);</a:t>
            </a:r>
          </a:p>
          <a:p>
            <a:r>
              <a:rPr lang="es-MX" sz="1200" dirty="0"/>
              <a:t>            break;</a:t>
            </a:r>
          </a:p>
          <a:p>
            <a:r>
              <a:rPr lang="es-MX" sz="1200" dirty="0"/>
              <a:t>        case 15:</a:t>
            </a:r>
          </a:p>
          <a:p>
            <a:r>
              <a:rPr lang="es-MX" sz="1200" dirty="0"/>
              <a:t>            </a:t>
            </a:r>
            <a:r>
              <a:rPr lang="es-MX" sz="1200" dirty="0" err="1"/>
              <a:t>printf</a:t>
            </a:r>
            <a:r>
              <a:rPr lang="es-MX" sz="1200" dirty="0"/>
              <a:t>("</a:t>
            </a:r>
            <a:r>
              <a:rPr lang="es-MX" sz="1200" dirty="0" err="1"/>
              <a:t>Trabjaste</a:t>
            </a:r>
            <a:r>
              <a:rPr lang="es-MX" sz="1200" dirty="0"/>
              <a:t> hasta la 3:%.0fpm1",min);</a:t>
            </a:r>
          </a:p>
          <a:p>
            <a:r>
              <a:rPr lang="es-MX" sz="1200" dirty="0"/>
              <a:t>            break;</a:t>
            </a:r>
          </a:p>
          <a:p>
            <a:r>
              <a:rPr lang="es-MX" sz="1200" dirty="0"/>
              <a:t>        case 16:</a:t>
            </a:r>
          </a:p>
          <a:p>
            <a:r>
              <a:rPr lang="es-MX" sz="1200" dirty="0"/>
              <a:t>            </a:t>
            </a:r>
            <a:r>
              <a:rPr lang="es-MX" sz="1200" dirty="0" err="1"/>
              <a:t>printf</a:t>
            </a:r>
            <a:r>
              <a:rPr lang="es-MX" sz="1200" dirty="0"/>
              <a:t>("</a:t>
            </a:r>
            <a:r>
              <a:rPr lang="es-MX" sz="1200" dirty="0" err="1"/>
              <a:t>Trabjaste</a:t>
            </a:r>
            <a:r>
              <a:rPr lang="es-MX" sz="1200" dirty="0"/>
              <a:t> hasta la 4:%.0fpm",min);</a:t>
            </a:r>
          </a:p>
          <a:p>
            <a:r>
              <a:rPr lang="es-MX" sz="1200" dirty="0"/>
              <a:t>            break;</a:t>
            </a:r>
          </a:p>
          <a:p>
            <a:r>
              <a:rPr lang="es-MX" sz="1200" dirty="0"/>
              <a:t>        case 17:</a:t>
            </a:r>
          </a:p>
          <a:p>
            <a:r>
              <a:rPr lang="es-MX" sz="1200" dirty="0"/>
              <a:t>            </a:t>
            </a:r>
            <a:r>
              <a:rPr lang="es-MX" sz="1200" dirty="0" err="1"/>
              <a:t>printf</a:t>
            </a:r>
            <a:r>
              <a:rPr lang="es-MX" sz="1200" dirty="0"/>
              <a:t>("</a:t>
            </a:r>
            <a:r>
              <a:rPr lang="es-MX" sz="1200" dirty="0" err="1"/>
              <a:t>Trabjaste</a:t>
            </a:r>
            <a:r>
              <a:rPr lang="es-MX" sz="1200" dirty="0"/>
              <a:t> hasta la 5:%.0fpm",min);</a:t>
            </a:r>
          </a:p>
          <a:p>
            <a:r>
              <a:rPr lang="es-MX" sz="1200" dirty="0"/>
              <a:t>            break;</a:t>
            </a:r>
          </a:p>
          <a:p>
            <a:r>
              <a:rPr lang="es-MX" sz="1200" dirty="0"/>
              <a:t>        case 18:</a:t>
            </a:r>
          </a:p>
          <a:p>
            <a:r>
              <a:rPr lang="es-MX" sz="1200" dirty="0"/>
              <a:t>            </a:t>
            </a:r>
            <a:r>
              <a:rPr lang="es-MX" sz="1200" dirty="0" err="1"/>
              <a:t>printf</a:t>
            </a:r>
            <a:r>
              <a:rPr lang="es-MX" sz="1200" dirty="0"/>
              <a:t>("</a:t>
            </a:r>
            <a:r>
              <a:rPr lang="es-MX" sz="1200" dirty="0" err="1"/>
              <a:t>Trabjaste</a:t>
            </a:r>
            <a:r>
              <a:rPr lang="es-MX" sz="1200" dirty="0"/>
              <a:t> hasta la 6:%.0fpm",min);</a:t>
            </a:r>
          </a:p>
          <a:p>
            <a:r>
              <a:rPr lang="es-MX" sz="1200" dirty="0"/>
              <a:t>            break;</a:t>
            </a:r>
          </a:p>
          <a:p>
            <a:r>
              <a:rPr lang="es-MX" sz="1200" dirty="0"/>
              <a:t>        case 19:</a:t>
            </a:r>
          </a:p>
          <a:p>
            <a:r>
              <a:rPr lang="es-MX" sz="1200" dirty="0"/>
              <a:t>            </a:t>
            </a:r>
            <a:r>
              <a:rPr lang="es-MX" sz="1200" dirty="0" err="1"/>
              <a:t>printf</a:t>
            </a:r>
            <a:r>
              <a:rPr lang="es-MX" sz="1200" dirty="0"/>
              <a:t>("</a:t>
            </a:r>
            <a:r>
              <a:rPr lang="es-MX" sz="1200" dirty="0" err="1"/>
              <a:t>Trabjaste</a:t>
            </a:r>
            <a:r>
              <a:rPr lang="es-MX" sz="1200" dirty="0"/>
              <a:t> hasta la 7:%.0fpm",min);</a:t>
            </a:r>
          </a:p>
          <a:p>
            <a:r>
              <a:rPr lang="es-MX" sz="1200" dirty="0"/>
              <a:t>            break;</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
        <p:nvSpPr>
          <p:cNvPr id="4" name="2 Rectángulo redondeado">
            <a:extLst>
              <a:ext uri="{FF2B5EF4-FFF2-40B4-BE49-F238E27FC236}">
                <a16:creationId xmlns:a16="http://schemas.microsoft.com/office/drawing/2014/main" id="{513DED18-0E0D-AA2E-20AB-86B1297ED0B9}"/>
              </a:ext>
            </a:extLst>
          </p:cNvPr>
          <p:cNvSpPr/>
          <p:nvPr/>
        </p:nvSpPr>
        <p:spPr>
          <a:xfrm>
            <a:off x="4016882" y="781932"/>
            <a:ext cx="2841118" cy="7606492"/>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case 20:</a:t>
            </a:r>
          </a:p>
          <a:p>
            <a:r>
              <a:rPr lang="es-MX" sz="1200" dirty="0"/>
              <a:t>            </a:t>
            </a:r>
            <a:r>
              <a:rPr lang="es-MX" sz="1200" dirty="0" err="1"/>
              <a:t>printf</a:t>
            </a:r>
            <a:r>
              <a:rPr lang="es-MX" sz="1200" dirty="0"/>
              <a:t>("</a:t>
            </a:r>
            <a:r>
              <a:rPr lang="es-MX" sz="1200" dirty="0" err="1"/>
              <a:t>Trabjaste</a:t>
            </a:r>
            <a:r>
              <a:rPr lang="es-MX" sz="1200" dirty="0"/>
              <a:t> hasta la 8:%.0fpm",min);</a:t>
            </a:r>
          </a:p>
          <a:p>
            <a:r>
              <a:rPr lang="es-MX" sz="1200" dirty="0"/>
              <a:t>            break;</a:t>
            </a:r>
          </a:p>
          <a:p>
            <a:r>
              <a:rPr lang="es-MX" sz="1200" dirty="0"/>
              <a:t>        case 21:</a:t>
            </a:r>
          </a:p>
          <a:p>
            <a:r>
              <a:rPr lang="es-MX" sz="1200" dirty="0"/>
              <a:t>            </a:t>
            </a:r>
            <a:r>
              <a:rPr lang="es-MX" sz="1200" dirty="0" err="1"/>
              <a:t>printf</a:t>
            </a:r>
            <a:r>
              <a:rPr lang="es-MX" sz="1200" dirty="0"/>
              <a:t>("</a:t>
            </a:r>
            <a:r>
              <a:rPr lang="es-MX" sz="1200" dirty="0" err="1"/>
              <a:t>Trabjaste</a:t>
            </a:r>
            <a:r>
              <a:rPr lang="es-MX" sz="1200" dirty="0"/>
              <a:t> hasta la 9:%.0fpm",min);</a:t>
            </a:r>
          </a:p>
          <a:p>
            <a:r>
              <a:rPr lang="es-MX" sz="1200" dirty="0"/>
              <a:t>            break;</a:t>
            </a:r>
          </a:p>
          <a:p>
            <a:r>
              <a:rPr lang="es-MX" sz="1200" dirty="0"/>
              <a:t>        case 22:</a:t>
            </a:r>
          </a:p>
          <a:p>
            <a:r>
              <a:rPr lang="es-MX" sz="1200" dirty="0"/>
              <a:t>            </a:t>
            </a:r>
            <a:r>
              <a:rPr lang="es-MX" sz="1200" dirty="0" err="1"/>
              <a:t>printf</a:t>
            </a:r>
            <a:r>
              <a:rPr lang="es-MX" sz="1200" dirty="0"/>
              <a:t>("</a:t>
            </a:r>
            <a:r>
              <a:rPr lang="es-MX" sz="1200" dirty="0" err="1"/>
              <a:t>Trabjaste</a:t>
            </a:r>
            <a:r>
              <a:rPr lang="es-MX" sz="1200" dirty="0"/>
              <a:t> hasta la 10:%.0fpm",min);</a:t>
            </a:r>
          </a:p>
          <a:p>
            <a:r>
              <a:rPr lang="es-MX" sz="1200" dirty="0"/>
              <a:t>            break;</a:t>
            </a:r>
          </a:p>
          <a:p>
            <a:r>
              <a:rPr lang="es-MX" sz="1200" dirty="0"/>
              <a:t>        case 23:</a:t>
            </a:r>
          </a:p>
          <a:p>
            <a:r>
              <a:rPr lang="es-MX" sz="1200" dirty="0"/>
              <a:t>            </a:t>
            </a:r>
            <a:r>
              <a:rPr lang="es-MX" sz="1200" dirty="0" err="1"/>
              <a:t>printf</a:t>
            </a:r>
            <a:r>
              <a:rPr lang="es-MX" sz="1200" dirty="0"/>
              <a:t>("</a:t>
            </a:r>
            <a:r>
              <a:rPr lang="es-MX" sz="1200" dirty="0" err="1"/>
              <a:t>Trabjaste</a:t>
            </a:r>
            <a:r>
              <a:rPr lang="es-MX" sz="1200" dirty="0"/>
              <a:t> hasta la 11:%.0fpm",min);</a:t>
            </a:r>
          </a:p>
          <a:p>
            <a:r>
              <a:rPr lang="es-MX" sz="1200" dirty="0"/>
              <a:t>            break;</a:t>
            </a:r>
          </a:p>
          <a:p>
            <a:r>
              <a:rPr lang="es-MX" sz="1200" dirty="0"/>
              <a:t>        case 24:</a:t>
            </a:r>
          </a:p>
          <a:p>
            <a:r>
              <a:rPr lang="es-MX" sz="1200" dirty="0"/>
              <a:t>            </a:t>
            </a:r>
            <a:r>
              <a:rPr lang="es-MX" sz="1200" dirty="0" err="1"/>
              <a:t>printf</a:t>
            </a:r>
            <a:r>
              <a:rPr lang="es-MX" sz="1200" dirty="0"/>
              <a:t>("</a:t>
            </a:r>
            <a:r>
              <a:rPr lang="es-MX" sz="1200" dirty="0" err="1"/>
              <a:t>Trabjaste</a:t>
            </a:r>
            <a:r>
              <a:rPr lang="es-MX" sz="1200" dirty="0"/>
              <a:t> hasta la 12:%.0fpm",min);</a:t>
            </a:r>
          </a:p>
          <a:p>
            <a:r>
              <a:rPr lang="es-MX" sz="1200" dirty="0"/>
              <a:t>            break;</a:t>
            </a:r>
          </a:p>
          <a:p>
            <a:r>
              <a:rPr lang="es-MX" sz="1200" dirty="0"/>
              <a:t>        default:</a:t>
            </a:r>
          </a:p>
          <a:p>
            <a:r>
              <a:rPr lang="es-MX" sz="1200" dirty="0"/>
              <a:t>            </a:t>
            </a:r>
            <a:r>
              <a:rPr lang="es-MX" sz="1200" dirty="0" err="1"/>
              <a:t>if</a:t>
            </a:r>
            <a:r>
              <a:rPr lang="es-MX" sz="1200" dirty="0"/>
              <a:t>(hora24==12){</a:t>
            </a:r>
          </a:p>
          <a:p>
            <a:r>
              <a:rPr lang="es-MX" sz="1200" dirty="0"/>
              <a:t>                </a:t>
            </a:r>
            <a:r>
              <a:rPr lang="es-MX" sz="1200" dirty="0" err="1"/>
              <a:t>printf</a:t>
            </a:r>
            <a:r>
              <a:rPr lang="es-MX" sz="1200" dirty="0"/>
              <a:t>("Trabajaste hasta la %i:%.0fpm",hora24,min);</a:t>
            </a:r>
          </a:p>
          <a:p>
            <a:r>
              <a:rPr lang="es-MX" sz="1200" dirty="0"/>
              <a:t>            }</a:t>
            </a:r>
          </a:p>
          <a:p>
            <a:r>
              <a:rPr lang="es-MX" sz="1200" dirty="0"/>
              <a:t>            </a:t>
            </a:r>
            <a:r>
              <a:rPr lang="es-MX" sz="1200" dirty="0" err="1"/>
              <a:t>if</a:t>
            </a:r>
            <a:r>
              <a:rPr lang="es-MX" sz="1200" dirty="0"/>
              <a:t>(hora24&gt;24){</a:t>
            </a:r>
          </a:p>
          <a:p>
            <a:r>
              <a:rPr lang="es-MX" sz="1200" dirty="0"/>
              <a:t>                </a:t>
            </a:r>
            <a:r>
              <a:rPr lang="es-MX" sz="1200" dirty="0" err="1"/>
              <a:t>printf</a:t>
            </a:r>
            <a:r>
              <a:rPr lang="es-MX" sz="1200" dirty="0"/>
              <a:t>("Introduzca horario correctamente");</a:t>
            </a:r>
          </a:p>
          <a:p>
            <a:r>
              <a:rPr lang="es-MX" sz="1200" dirty="0"/>
              <a:t>            }</a:t>
            </a:r>
          </a:p>
          <a:p>
            <a:r>
              <a:rPr lang="es-MX" sz="1200" dirty="0"/>
              <a:t>            </a:t>
            </a:r>
            <a:r>
              <a:rPr lang="es-MX" sz="1200" dirty="0" err="1"/>
              <a:t>if</a:t>
            </a:r>
            <a:r>
              <a:rPr lang="es-MX" sz="1200" dirty="0"/>
              <a:t>(hora24&lt;12){</a:t>
            </a:r>
          </a:p>
          <a:p>
            <a:r>
              <a:rPr lang="es-MX" sz="1200" dirty="0"/>
              <a:t>                </a:t>
            </a:r>
            <a:r>
              <a:rPr lang="es-MX" sz="1200" dirty="0" err="1"/>
              <a:t>printf</a:t>
            </a:r>
            <a:r>
              <a:rPr lang="es-MX" sz="1200" dirty="0"/>
              <a:t>("Trabajaste hasta la %i:%.0fam",hora24,min);</a:t>
            </a:r>
          </a:p>
          <a:p>
            <a:endParaRPr lang="es-MX" sz="1200" dirty="0"/>
          </a:p>
          <a:p>
            <a:r>
              <a:rPr lang="es-MX" sz="1200" dirty="0"/>
              <a:t>            }</a:t>
            </a:r>
          </a:p>
          <a:p>
            <a:r>
              <a:rPr lang="es-MX" sz="1200" dirty="0"/>
              <a:t>    }</a:t>
            </a:r>
          </a:p>
          <a:p>
            <a:endParaRPr lang="es-MX" sz="1200" dirty="0"/>
          </a:p>
          <a:p>
            <a:r>
              <a:rPr lang="es-MX" sz="1200" dirty="0"/>
              <a:t>}</a:t>
            </a:r>
          </a:p>
        </p:txBody>
      </p:sp>
      <p:pic>
        <p:nvPicPr>
          <p:cNvPr id="6" name="Picture 5">
            <a:extLst>
              <a:ext uri="{FF2B5EF4-FFF2-40B4-BE49-F238E27FC236}">
                <a16:creationId xmlns:a16="http://schemas.microsoft.com/office/drawing/2014/main" id="{7DD2FDD1-75D2-650B-3DF8-FB7EED6B20E4}"/>
              </a:ext>
            </a:extLst>
          </p:cNvPr>
          <p:cNvPicPr>
            <a:picLocks noChangeAspect="1"/>
          </p:cNvPicPr>
          <p:nvPr/>
        </p:nvPicPr>
        <p:blipFill>
          <a:blip r:embed="rId7"/>
          <a:stretch>
            <a:fillRect/>
          </a:stretch>
        </p:blipFill>
        <p:spPr>
          <a:xfrm>
            <a:off x="2616769" y="7975750"/>
            <a:ext cx="3033023" cy="1287892"/>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12999"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500" b="1" dirty="0">
                <a:effectLst>
                  <a:outerShdw blurRad="38100" dist="38100" dir="2700000" algn="tl">
                    <a:srgbClr val="000000">
                      <a:alpha val="43137"/>
                    </a:srgbClr>
                  </a:outerShdw>
                </a:effectLst>
              </a:rPr>
              <a:t>Unos alumnos de Sistemas Computacionales desean realizar una calculadora que pida dos números y te permita elegir en un menú si desea hacer:</a:t>
            </a:r>
            <a:endParaRPr lang="es-MX" sz="1500" b="1" dirty="0">
              <a:effectLst>
                <a:outerShdw blurRad="38100" dist="38100" dir="2700000" algn="tl">
                  <a:srgbClr val="000000">
                    <a:alpha val="43137"/>
                  </a:srgbClr>
                </a:outerShdw>
              </a:effectLst>
            </a:endParaRPr>
          </a:p>
          <a:p>
            <a:pPr marL="342900" lvl="0" indent="-342900" algn="just">
              <a:buFont typeface="+mj-lt"/>
              <a:buAutoNum type="arabicParenR"/>
            </a:pPr>
            <a:r>
              <a:rPr lang="es-ES_tradnl" sz="1500" b="1" dirty="0"/>
              <a:t>Suma</a:t>
            </a:r>
            <a:endParaRPr lang="es-MX" sz="1500" b="1" dirty="0"/>
          </a:p>
          <a:p>
            <a:pPr marL="342900" lvl="0" indent="-342900" algn="just">
              <a:buFont typeface="+mj-lt"/>
              <a:buAutoNum type="arabicParenR"/>
            </a:pPr>
            <a:r>
              <a:rPr lang="es-ES_tradnl" sz="1500" b="1" dirty="0"/>
              <a:t>Resta</a:t>
            </a:r>
            <a:endParaRPr lang="es-MX" sz="1500" b="1" dirty="0"/>
          </a:p>
          <a:p>
            <a:pPr marL="342900" lvl="0" indent="-342900" algn="just">
              <a:buFont typeface="+mj-lt"/>
              <a:buAutoNum type="arabicParenR"/>
            </a:pPr>
            <a:r>
              <a:rPr lang="es-ES_tradnl" sz="1500" b="1" dirty="0"/>
              <a:t>Multiplicación</a:t>
            </a:r>
            <a:endParaRPr lang="es-MX" sz="1500" b="1" dirty="0"/>
          </a:p>
          <a:p>
            <a:pPr marL="342900" lvl="0" indent="-342900" algn="just">
              <a:buFont typeface="+mj-lt"/>
              <a:buAutoNum type="arabicParenR"/>
            </a:pPr>
            <a:r>
              <a:rPr lang="es-ES_tradnl" sz="1500" b="1" dirty="0"/>
              <a:t>División</a:t>
            </a:r>
            <a:endParaRPr lang="es-MX" sz="1500" b="1" dirty="0"/>
          </a:p>
          <a:p>
            <a:pPr algn="just"/>
            <a:r>
              <a:rPr lang="es-ES_tradnl" sz="1500" b="1" dirty="0">
                <a:effectLst>
                  <a:outerShdw blurRad="38100" dist="38100" dir="2700000" algn="tl">
                    <a:srgbClr val="000000">
                      <a:alpha val="43137"/>
                    </a:srgbClr>
                  </a:outerShdw>
                </a:effectLst>
              </a:rPr>
              <a:t> </a:t>
            </a:r>
            <a:endParaRPr lang="es-MX" sz="1500" b="1" dirty="0">
              <a:effectLst>
                <a:outerShdw blurRad="38100" dist="38100" dir="2700000" algn="tl">
                  <a:srgbClr val="000000">
                    <a:alpha val="43137"/>
                  </a:srgbClr>
                </a:outerShdw>
              </a:effectLst>
            </a:endParaRPr>
          </a:p>
          <a:p>
            <a:pPr algn="just"/>
            <a:r>
              <a:rPr lang="es-ES_tradnl" sz="1500" b="1" dirty="0">
                <a:effectLst>
                  <a:outerShdw blurRad="38100" dist="38100" dir="2700000" algn="tl">
                    <a:srgbClr val="000000">
                      <a:alpha val="43137"/>
                    </a:srgbClr>
                  </a:outerShdw>
                </a:effectLst>
              </a:rPr>
              <a:t>Dependiendo de la opción elegida, realizar la operación e imprimir el resultado.</a:t>
            </a:r>
            <a:endParaRPr lang="es-MX" sz="1500" b="1" dirty="0">
              <a:effectLst>
                <a:outerShdw blurRad="38100" dist="38100" dir="2700000" algn="tl">
                  <a:srgbClr val="000000">
                    <a:alpha val="43137"/>
                  </a:srgbClr>
                </a:outerShdw>
              </a:effectLst>
            </a:endParaRPr>
          </a:p>
        </p:txBody>
      </p:sp>
      <p:sp>
        <p:nvSpPr>
          <p:cNvPr id="5" name="4 Rectángulo redondeado"/>
          <p:cNvSpPr/>
          <p:nvPr/>
        </p:nvSpPr>
        <p:spPr>
          <a:xfrm>
            <a:off x="404664" y="3491880"/>
            <a:ext cx="1321952" cy="47211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2014646" y="3524717"/>
            <a:ext cx="4464497" cy="46004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solidFill>
                  <a:schemeClr val="tx1"/>
                </a:solidFill>
              </a:rPr>
              <a:t>opt,x,y</a:t>
            </a:r>
            <a:endParaRPr lang="es-MX" dirty="0">
              <a:solidFill>
                <a:schemeClr val="tx1"/>
              </a:solidFill>
            </a:endParaRP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869634" y="4035560"/>
            <a:ext cx="4728712" cy="337066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Si </a:t>
            </a:r>
            <a:r>
              <a:rPr lang="es-MX" sz="1400" dirty="0" err="1">
                <a:solidFill>
                  <a:schemeClr val="tx1"/>
                </a:solidFill>
              </a:rPr>
              <a:t>opt</a:t>
            </a:r>
            <a:r>
              <a:rPr lang="es-MX" sz="1400" dirty="0">
                <a:solidFill>
                  <a:schemeClr val="tx1"/>
                </a:solidFill>
              </a:rPr>
              <a:t>= 1:</a:t>
            </a:r>
          </a:p>
          <a:p>
            <a:r>
              <a:rPr lang="es-MX" sz="1400" dirty="0">
                <a:solidFill>
                  <a:schemeClr val="tx1"/>
                </a:solidFill>
              </a:rPr>
              <a:t>suma = </a:t>
            </a:r>
            <a:r>
              <a:rPr lang="es-MX" sz="1400" dirty="0" err="1">
                <a:solidFill>
                  <a:schemeClr val="tx1"/>
                </a:solidFill>
              </a:rPr>
              <a:t>x+y</a:t>
            </a:r>
            <a:endParaRPr lang="es-MX" sz="1400" dirty="0">
              <a:solidFill>
                <a:schemeClr val="tx1"/>
              </a:solidFill>
            </a:endParaRPr>
          </a:p>
          <a:p>
            <a:r>
              <a:rPr lang="es-MX" sz="1400" dirty="0">
                <a:solidFill>
                  <a:schemeClr val="tx1"/>
                </a:solidFill>
              </a:rPr>
              <a:t>Imprime "La suma de  y  es ",x,y,suma</a:t>
            </a:r>
          </a:p>
          <a:p>
            <a:r>
              <a:rPr lang="es-MX" sz="1400" dirty="0">
                <a:solidFill>
                  <a:schemeClr val="tx1"/>
                </a:solidFill>
              </a:rPr>
              <a:t>Si </a:t>
            </a:r>
            <a:r>
              <a:rPr lang="es-MX" sz="1400" dirty="0" err="1">
                <a:solidFill>
                  <a:schemeClr val="tx1"/>
                </a:solidFill>
              </a:rPr>
              <a:t>opt</a:t>
            </a:r>
            <a:r>
              <a:rPr lang="es-MX" sz="1400" dirty="0">
                <a:solidFill>
                  <a:schemeClr val="tx1"/>
                </a:solidFill>
              </a:rPr>
              <a:t>= 2:</a:t>
            </a:r>
          </a:p>
          <a:p>
            <a:r>
              <a:rPr lang="es-MX" sz="1400" dirty="0">
                <a:solidFill>
                  <a:schemeClr val="tx1"/>
                </a:solidFill>
              </a:rPr>
              <a:t>resta = x-y</a:t>
            </a:r>
          </a:p>
          <a:p>
            <a:r>
              <a:rPr lang="es-MX" sz="1400" dirty="0">
                <a:solidFill>
                  <a:schemeClr val="tx1"/>
                </a:solidFill>
              </a:rPr>
              <a:t>Imprime "La resta de y es ",</a:t>
            </a:r>
            <a:r>
              <a:rPr lang="es-MX" sz="1400" dirty="0" err="1">
                <a:solidFill>
                  <a:schemeClr val="tx1"/>
                </a:solidFill>
              </a:rPr>
              <a:t>x,y,resta</a:t>
            </a:r>
            <a:endParaRPr lang="es-MX" sz="1400" dirty="0">
              <a:solidFill>
                <a:schemeClr val="tx1"/>
              </a:solidFill>
            </a:endParaRPr>
          </a:p>
          <a:p>
            <a:r>
              <a:rPr lang="es-MX" sz="1400" dirty="0">
                <a:solidFill>
                  <a:schemeClr val="tx1"/>
                </a:solidFill>
              </a:rPr>
              <a:t>Si </a:t>
            </a:r>
            <a:r>
              <a:rPr lang="es-MX" sz="1400" dirty="0" err="1">
                <a:solidFill>
                  <a:schemeClr val="tx1"/>
                </a:solidFill>
              </a:rPr>
              <a:t>opt</a:t>
            </a:r>
            <a:r>
              <a:rPr lang="es-MX" sz="1400" dirty="0">
                <a:solidFill>
                  <a:schemeClr val="tx1"/>
                </a:solidFill>
              </a:rPr>
              <a:t>= 3:</a:t>
            </a:r>
          </a:p>
          <a:p>
            <a:r>
              <a:rPr lang="es-MX" sz="1400" dirty="0" err="1">
                <a:solidFill>
                  <a:schemeClr val="tx1"/>
                </a:solidFill>
              </a:rPr>
              <a:t>mul</a:t>
            </a:r>
            <a:r>
              <a:rPr lang="es-MX" sz="1400" dirty="0">
                <a:solidFill>
                  <a:schemeClr val="tx1"/>
                </a:solidFill>
              </a:rPr>
              <a:t> = x*y</a:t>
            </a:r>
          </a:p>
          <a:p>
            <a:r>
              <a:rPr lang="es-MX" sz="1400" dirty="0">
                <a:solidFill>
                  <a:schemeClr val="tx1"/>
                </a:solidFill>
              </a:rPr>
              <a:t>Imprime "La </a:t>
            </a:r>
            <a:r>
              <a:rPr lang="es-MX" sz="1400" dirty="0" err="1">
                <a:solidFill>
                  <a:schemeClr val="tx1"/>
                </a:solidFill>
              </a:rPr>
              <a:t>multiplicacion</a:t>
            </a:r>
            <a:r>
              <a:rPr lang="es-MX" sz="1400" dirty="0">
                <a:solidFill>
                  <a:schemeClr val="tx1"/>
                </a:solidFill>
              </a:rPr>
              <a:t> de y es ",</a:t>
            </a:r>
            <a:r>
              <a:rPr lang="es-MX" sz="1400" dirty="0" err="1">
                <a:solidFill>
                  <a:schemeClr val="tx1"/>
                </a:solidFill>
              </a:rPr>
              <a:t>x,y,mul</a:t>
            </a:r>
            <a:endParaRPr lang="es-MX" sz="1400" dirty="0">
              <a:solidFill>
                <a:schemeClr val="tx1"/>
              </a:solidFill>
            </a:endParaRPr>
          </a:p>
          <a:p>
            <a:r>
              <a:rPr lang="es-MX" sz="1400" dirty="0">
                <a:solidFill>
                  <a:schemeClr val="tx1"/>
                </a:solidFill>
              </a:rPr>
              <a:t>Si </a:t>
            </a:r>
            <a:r>
              <a:rPr lang="es-MX" sz="1400" dirty="0" err="1">
                <a:solidFill>
                  <a:schemeClr val="tx1"/>
                </a:solidFill>
              </a:rPr>
              <a:t>opt</a:t>
            </a:r>
            <a:r>
              <a:rPr lang="es-MX" sz="1400" dirty="0">
                <a:solidFill>
                  <a:schemeClr val="tx1"/>
                </a:solidFill>
              </a:rPr>
              <a:t>= 4:</a:t>
            </a:r>
          </a:p>
          <a:p>
            <a:r>
              <a:rPr lang="es-MX" sz="1400">
                <a:solidFill>
                  <a:schemeClr val="tx1"/>
                </a:solidFill>
              </a:rPr>
              <a:t>division </a:t>
            </a:r>
            <a:r>
              <a:rPr lang="es-MX" sz="1400" dirty="0">
                <a:solidFill>
                  <a:schemeClr val="tx1"/>
                </a:solidFill>
              </a:rPr>
              <a:t>= x/y</a:t>
            </a:r>
          </a:p>
          <a:p>
            <a:r>
              <a:rPr lang="es-MX" sz="1400" dirty="0">
                <a:solidFill>
                  <a:schemeClr val="tx1"/>
                </a:solidFill>
              </a:rPr>
              <a:t>Imprime "La </a:t>
            </a:r>
            <a:r>
              <a:rPr lang="es-MX" sz="1400" dirty="0" err="1">
                <a:solidFill>
                  <a:schemeClr val="tx1"/>
                </a:solidFill>
              </a:rPr>
              <a:t>division</a:t>
            </a:r>
            <a:r>
              <a:rPr lang="es-MX" sz="1400" dirty="0">
                <a:solidFill>
                  <a:schemeClr val="tx1"/>
                </a:solidFill>
              </a:rPr>
              <a:t> de y es ",</a:t>
            </a:r>
            <a:r>
              <a:rPr lang="es-MX" sz="1400" dirty="0" err="1">
                <a:solidFill>
                  <a:schemeClr val="tx1"/>
                </a:solidFill>
              </a:rPr>
              <a:t>x,y,division</a:t>
            </a:r>
            <a:endParaRPr lang="es-MX" sz="1400" dirty="0">
              <a:solidFill>
                <a:schemeClr val="tx1"/>
              </a:solidFill>
            </a:endParaRPr>
          </a:p>
          <a:p>
            <a:r>
              <a:rPr lang="es-MX" sz="1400" dirty="0">
                <a:solidFill>
                  <a:schemeClr val="tx1"/>
                </a:solidFill>
              </a:rPr>
              <a:t>Si no es ninguna </a:t>
            </a:r>
            <a:r>
              <a:rPr lang="es-MX" sz="1400" dirty="0" err="1">
                <a:solidFill>
                  <a:schemeClr val="tx1"/>
                </a:solidFill>
              </a:rPr>
              <a:t>opcion</a:t>
            </a:r>
            <a:r>
              <a:rPr lang="es-MX" sz="1400" dirty="0">
                <a:solidFill>
                  <a:schemeClr val="tx1"/>
                </a:solidFill>
              </a:rPr>
              <a:t>:</a:t>
            </a:r>
          </a:p>
          <a:p>
            <a:r>
              <a:rPr lang="es-MX" sz="1400" dirty="0">
                <a:solidFill>
                  <a:schemeClr val="tx1"/>
                </a:solidFill>
              </a:rPr>
              <a:t>Imprime "Introduzca un valor valido”</a:t>
            </a:r>
          </a:p>
        </p:txBody>
      </p:sp>
      <p:sp>
        <p:nvSpPr>
          <p:cNvPr id="10" name="9 Rectángulo redondeado"/>
          <p:cNvSpPr/>
          <p:nvPr/>
        </p:nvSpPr>
        <p:spPr>
          <a:xfrm>
            <a:off x="430472" y="7524328"/>
            <a:ext cx="1296144" cy="526413"/>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524327"/>
            <a:ext cx="4490305" cy="108012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La suma de  “x” y  “y” es suma o La resta de  “x” y  “y” es resta o La </a:t>
            </a:r>
            <a:r>
              <a:rPr lang="es-MX" sz="1400" dirty="0" err="1">
                <a:solidFill>
                  <a:schemeClr val="tx1"/>
                </a:solidFill>
              </a:rPr>
              <a:t>multiplicacion</a:t>
            </a:r>
            <a:r>
              <a:rPr lang="es-MX" sz="1400" dirty="0">
                <a:solidFill>
                  <a:schemeClr val="tx1"/>
                </a:solidFill>
              </a:rPr>
              <a:t> de  “x” y  “y” es </a:t>
            </a:r>
            <a:r>
              <a:rPr lang="es-MX" sz="1400" dirty="0" err="1">
                <a:solidFill>
                  <a:schemeClr val="tx1"/>
                </a:solidFill>
              </a:rPr>
              <a:t>multiplicacion</a:t>
            </a:r>
            <a:r>
              <a:rPr lang="es-MX" sz="1400" dirty="0">
                <a:solidFill>
                  <a:schemeClr val="tx1"/>
                </a:solidFill>
              </a:rPr>
              <a:t> o La </a:t>
            </a:r>
            <a:r>
              <a:rPr lang="es-MX" sz="1400" dirty="0" err="1">
                <a:solidFill>
                  <a:schemeClr val="tx1"/>
                </a:solidFill>
              </a:rPr>
              <a:t>division</a:t>
            </a:r>
            <a:r>
              <a:rPr lang="es-MX" sz="1400" dirty="0">
                <a:solidFill>
                  <a:schemeClr val="tx1"/>
                </a:solidFill>
              </a:rPr>
              <a:t> de  “x” y  “y” es </a:t>
            </a:r>
            <a:r>
              <a:rPr lang="es-MX" sz="1400" dirty="0" err="1">
                <a:solidFill>
                  <a:schemeClr val="tx1"/>
                </a:solidFill>
              </a:rPr>
              <a:t>division</a:t>
            </a:r>
            <a:r>
              <a:rPr lang="es-MX" sz="1400" dirty="0">
                <a:solidFill>
                  <a:schemeClr val="tx1"/>
                </a:solidFill>
              </a:rPr>
              <a:t> </a:t>
            </a:r>
          </a:p>
          <a:p>
            <a:endParaRPr lang="es-MX" sz="1400" dirty="0">
              <a:solidFill>
                <a:schemeClr val="tx1"/>
              </a:solidFill>
            </a:endParaRPr>
          </a:p>
          <a:p>
            <a:endParaRPr lang="es-MX" sz="1400" dirty="0">
              <a:solidFill>
                <a:schemeClr val="tx1"/>
              </a:solidFill>
            </a:endParaRP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AD98F-45F9-9003-027E-878B6AA2372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E7C42AD4-9201-3686-0177-28535FB09CBE}"/>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10DA0EEB-454B-F08B-0D4B-CBAA56D6D38C}"/>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51E69380-D2D3-F729-0EDD-8915548EBEE5}"/>
              </a:ext>
            </a:extLst>
          </p:cNvPr>
          <p:cNvSpPr/>
          <p:nvPr/>
        </p:nvSpPr>
        <p:spPr>
          <a:xfrm>
            <a:off x="116632" y="1821530"/>
            <a:ext cx="6624735" cy="6384818"/>
          </a:xfrm>
          <a:prstGeom prst="roundRect">
            <a:avLst>
              <a:gd name="adj" fmla="val 17411"/>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 </a:t>
            </a:r>
          </a:p>
          <a:p>
            <a:r>
              <a:rPr lang="es-MX" sz="1200" dirty="0"/>
              <a:t>     Imprime “Las opciones son 1-Suma 2-Resta 3-Multiplicacion 4-Division”</a:t>
            </a:r>
          </a:p>
          <a:p>
            <a:r>
              <a:rPr lang="es-MX" sz="1200" dirty="0"/>
              <a:t>     Imprime “Introduzca el valor de x”</a:t>
            </a:r>
          </a:p>
          <a:p>
            <a:r>
              <a:rPr lang="es-MX" sz="1200" dirty="0"/>
              <a:t>     Lee x</a:t>
            </a:r>
          </a:p>
          <a:p>
            <a:r>
              <a:rPr lang="es-MX" sz="1200" dirty="0"/>
              <a:t>     Imprime “Introduzca el valor de y”</a:t>
            </a:r>
          </a:p>
          <a:p>
            <a:r>
              <a:rPr lang="es-MX" sz="1200" dirty="0"/>
              <a:t>     Lee y</a:t>
            </a:r>
          </a:p>
          <a:p>
            <a:r>
              <a:rPr lang="es-MX" sz="1200" dirty="0"/>
              <a:t>     Imprime “Introduzca la operación a realizar”</a:t>
            </a:r>
          </a:p>
          <a:p>
            <a:r>
              <a:rPr lang="es-MX" sz="1200" dirty="0"/>
              <a:t>     Lee </a:t>
            </a:r>
            <a:r>
              <a:rPr lang="es-MX" sz="1200" dirty="0" err="1"/>
              <a:t>opt</a:t>
            </a:r>
            <a:endParaRPr lang="es-MX" sz="1200" dirty="0"/>
          </a:p>
          <a:p>
            <a:r>
              <a:rPr lang="es-MX" sz="1200" dirty="0"/>
              <a:t>     </a:t>
            </a:r>
            <a:r>
              <a:rPr lang="es-MX" sz="1200" dirty="0">
                <a:solidFill>
                  <a:schemeClr val="tx1"/>
                </a:solidFill>
              </a:rPr>
              <a:t>Si </a:t>
            </a:r>
            <a:r>
              <a:rPr lang="es-MX" sz="1200" dirty="0" err="1">
                <a:solidFill>
                  <a:schemeClr val="tx1"/>
                </a:solidFill>
              </a:rPr>
              <a:t>opt</a:t>
            </a:r>
            <a:r>
              <a:rPr lang="es-MX" sz="1200" dirty="0">
                <a:solidFill>
                  <a:schemeClr val="tx1"/>
                </a:solidFill>
              </a:rPr>
              <a:t>= 1:</a:t>
            </a:r>
          </a:p>
          <a:p>
            <a:r>
              <a:rPr lang="es-MX" sz="1200" dirty="0">
                <a:solidFill>
                  <a:schemeClr val="tx1"/>
                </a:solidFill>
              </a:rPr>
              <a:t>     suma = </a:t>
            </a:r>
            <a:r>
              <a:rPr lang="es-MX" sz="1200" dirty="0" err="1">
                <a:solidFill>
                  <a:schemeClr val="tx1"/>
                </a:solidFill>
              </a:rPr>
              <a:t>x+y</a:t>
            </a:r>
            <a:endParaRPr lang="es-MX" sz="1200" dirty="0">
              <a:solidFill>
                <a:schemeClr val="tx1"/>
              </a:solidFill>
            </a:endParaRPr>
          </a:p>
          <a:p>
            <a:r>
              <a:rPr lang="es-MX" sz="1200" dirty="0">
                <a:solidFill>
                  <a:schemeClr val="tx1"/>
                </a:solidFill>
              </a:rPr>
              <a:t>      Imprime "La suma de  y  es ",</a:t>
            </a:r>
            <a:r>
              <a:rPr lang="es-MX" sz="1200" dirty="0" err="1">
                <a:solidFill>
                  <a:schemeClr val="tx1"/>
                </a:solidFill>
              </a:rPr>
              <a:t>x,y,suma</a:t>
            </a:r>
            <a:endParaRPr lang="es-MX" sz="1200" dirty="0">
              <a:solidFill>
                <a:schemeClr val="tx1"/>
              </a:solidFill>
            </a:endParaRPr>
          </a:p>
          <a:p>
            <a:r>
              <a:rPr lang="es-MX" sz="1200" dirty="0">
                <a:solidFill>
                  <a:schemeClr val="tx1"/>
                </a:solidFill>
              </a:rPr>
              <a:t>      Si </a:t>
            </a:r>
            <a:r>
              <a:rPr lang="es-MX" sz="1200" dirty="0" err="1">
                <a:solidFill>
                  <a:schemeClr val="tx1"/>
                </a:solidFill>
              </a:rPr>
              <a:t>opt</a:t>
            </a:r>
            <a:r>
              <a:rPr lang="es-MX" sz="1200" dirty="0">
                <a:solidFill>
                  <a:schemeClr val="tx1"/>
                </a:solidFill>
              </a:rPr>
              <a:t>= 2:</a:t>
            </a:r>
          </a:p>
          <a:p>
            <a:r>
              <a:rPr lang="es-MX" sz="1200" dirty="0">
                <a:solidFill>
                  <a:schemeClr val="tx1"/>
                </a:solidFill>
              </a:rPr>
              <a:t>      resta = x-y</a:t>
            </a:r>
          </a:p>
          <a:p>
            <a:r>
              <a:rPr lang="es-MX" sz="1200" dirty="0">
                <a:solidFill>
                  <a:schemeClr val="tx1"/>
                </a:solidFill>
              </a:rPr>
              <a:t>      Imprime "La resta de y es ",</a:t>
            </a:r>
            <a:r>
              <a:rPr lang="es-MX" sz="1200" dirty="0" err="1">
                <a:solidFill>
                  <a:schemeClr val="tx1"/>
                </a:solidFill>
              </a:rPr>
              <a:t>x,y,resta</a:t>
            </a:r>
            <a:endParaRPr lang="es-MX" sz="1200" dirty="0">
              <a:solidFill>
                <a:schemeClr val="tx1"/>
              </a:solidFill>
            </a:endParaRPr>
          </a:p>
          <a:p>
            <a:r>
              <a:rPr lang="es-MX" sz="1200" dirty="0">
                <a:solidFill>
                  <a:schemeClr val="tx1"/>
                </a:solidFill>
              </a:rPr>
              <a:t>      Si </a:t>
            </a:r>
            <a:r>
              <a:rPr lang="es-MX" sz="1200" dirty="0" err="1">
                <a:solidFill>
                  <a:schemeClr val="tx1"/>
                </a:solidFill>
              </a:rPr>
              <a:t>opt</a:t>
            </a:r>
            <a:r>
              <a:rPr lang="es-MX" sz="1200" dirty="0">
                <a:solidFill>
                  <a:schemeClr val="tx1"/>
                </a:solidFill>
              </a:rPr>
              <a:t>= 3: </a:t>
            </a:r>
          </a:p>
          <a:p>
            <a:r>
              <a:rPr lang="es-MX" sz="1200" dirty="0">
                <a:solidFill>
                  <a:schemeClr val="tx1"/>
                </a:solidFill>
              </a:rPr>
              <a:t>      </a:t>
            </a:r>
            <a:r>
              <a:rPr lang="es-MX" sz="1200" dirty="0" err="1">
                <a:solidFill>
                  <a:schemeClr val="tx1"/>
                </a:solidFill>
              </a:rPr>
              <a:t>mul</a:t>
            </a:r>
            <a:r>
              <a:rPr lang="es-MX" sz="1200" dirty="0">
                <a:solidFill>
                  <a:schemeClr val="tx1"/>
                </a:solidFill>
              </a:rPr>
              <a:t> = x*y</a:t>
            </a:r>
          </a:p>
          <a:p>
            <a:r>
              <a:rPr lang="es-MX" sz="1200" dirty="0">
                <a:solidFill>
                  <a:schemeClr val="tx1"/>
                </a:solidFill>
              </a:rPr>
              <a:t>      Imprime "La </a:t>
            </a:r>
            <a:r>
              <a:rPr lang="es-MX" sz="1200" dirty="0" err="1">
                <a:solidFill>
                  <a:schemeClr val="tx1"/>
                </a:solidFill>
              </a:rPr>
              <a:t>multiplicacion</a:t>
            </a:r>
            <a:r>
              <a:rPr lang="es-MX" sz="1200" dirty="0">
                <a:solidFill>
                  <a:schemeClr val="tx1"/>
                </a:solidFill>
              </a:rPr>
              <a:t> de y es ",</a:t>
            </a:r>
            <a:r>
              <a:rPr lang="es-MX" sz="1200" dirty="0" err="1">
                <a:solidFill>
                  <a:schemeClr val="tx1"/>
                </a:solidFill>
              </a:rPr>
              <a:t>x,y,mul</a:t>
            </a:r>
            <a:endParaRPr lang="es-MX" sz="1200" dirty="0">
              <a:solidFill>
                <a:schemeClr val="tx1"/>
              </a:solidFill>
            </a:endParaRPr>
          </a:p>
          <a:p>
            <a:r>
              <a:rPr lang="es-MX" sz="1200" dirty="0">
                <a:solidFill>
                  <a:schemeClr val="tx1"/>
                </a:solidFill>
              </a:rPr>
              <a:t>      Si </a:t>
            </a:r>
            <a:r>
              <a:rPr lang="es-MX" sz="1200" dirty="0" err="1">
                <a:solidFill>
                  <a:schemeClr val="tx1"/>
                </a:solidFill>
              </a:rPr>
              <a:t>opt</a:t>
            </a:r>
            <a:r>
              <a:rPr lang="es-MX" sz="1200" dirty="0">
                <a:solidFill>
                  <a:schemeClr val="tx1"/>
                </a:solidFill>
              </a:rPr>
              <a:t>= 4:</a:t>
            </a:r>
          </a:p>
          <a:p>
            <a:r>
              <a:rPr lang="es-MX" sz="1200" dirty="0">
                <a:solidFill>
                  <a:schemeClr val="tx1"/>
                </a:solidFill>
              </a:rPr>
              <a:t>     </a:t>
            </a:r>
            <a:r>
              <a:rPr lang="es-MX" sz="1200" dirty="0" err="1">
                <a:solidFill>
                  <a:schemeClr val="tx1"/>
                </a:solidFill>
              </a:rPr>
              <a:t>division</a:t>
            </a:r>
            <a:r>
              <a:rPr lang="es-MX" sz="1200" dirty="0">
                <a:solidFill>
                  <a:schemeClr val="tx1"/>
                </a:solidFill>
              </a:rPr>
              <a:t>= x/y</a:t>
            </a:r>
          </a:p>
          <a:p>
            <a:r>
              <a:rPr lang="es-MX" sz="1200" dirty="0">
                <a:solidFill>
                  <a:schemeClr val="tx1"/>
                </a:solidFill>
              </a:rPr>
              <a:t>      Imprime "La </a:t>
            </a:r>
            <a:r>
              <a:rPr lang="es-MX" sz="1200" dirty="0" err="1">
                <a:solidFill>
                  <a:schemeClr val="tx1"/>
                </a:solidFill>
              </a:rPr>
              <a:t>division</a:t>
            </a:r>
            <a:r>
              <a:rPr lang="es-MX" sz="1200" dirty="0">
                <a:solidFill>
                  <a:schemeClr val="tx1"/>
                </a:solidFill>
              </a:rPr>
              <a:t> de y es ",</a:t>
            </a:r>
            <a:r>
              <a:rPr lang="es-MX" sz="1200" dirty="0" err="1">
                <a:solidFill>
                  <a:schemeClr val="tx1"/>
                </a:solidFill>
              </a:rPr>
              <a:t>x,y,division</a:t>
            </a:r>
            <a:endParaRPr lang="es-MX" sz="1200" dirty="0">
              <a:solidFill>
                <a:schemeClr val="tx1"/>
              </a:solidFill>
            </a:endParaRPr>
          </a:p>
          <a:p>
            <a:r>
              <a:rPr lang="es-MX" sz="1200" dirty="0">
                <a:solidFill>
                  <a:schemeClr val="tx1"/>
                </a:solidFill>
              </a:rPr>
              <a:t>      Si no es ninguna </a:t>
            </a:r>
            <a:r>
              <a:rPr lang="es-MX" sz="1200" dirty="0" err="1">
                <a:solidFill>
                  <a:schemeClr val="tx1"/>
                </a:solidFill>
              </a:rPr>
              <a:t>opcion</a:t>
            </a:r>
            <a:r>
              <a:rPr lang="es-MX" sz="1200" dirty="0">
                <a:solidFill>
                  <a:schemeClr val="tx1"/>
                </a:solidFill>
              </a:rPr>
              <a:t>:</a:t>
            </a:r>
          </a:p>
          <a:p>
            <a:r>
              <a:rPr lang="es-MX" sz="1200" dirty="0">
                <a:solidFill>
                  <a:schemeClr val="tx1"/>
                </a:solidFill>
              </a:rPr>
              <a:t>      Imprime "Introduzca un valor valido”</a:t>
            </a:r>
            <a:endParaRPr lang="es-MX" sz="1200" dirty="0"/>
          </a:p>
          <a:p>
            <a:endParaRPr lang="es-MX" sz="1200" dirty="0"/>
          </a:p>
          <a:p>
            <a:r>
              <a:rPr lang="es-MX" sz="1200" dirty="0"/>
              <a:t>Fin</a:t>
            </a:r>
          </a:p>
        </p:txBody>
      </p:sp>
      <p:sp>
        <p:nvSpPr>
          <p:cNvPr id="12" name="11 Rectángulo redondeado">
            <a:extLst>
              <a:ext uri="{FF2B5EF4-FFF2-40B4-BE49-F238E27FC236}">
                <a16:creationId xmlns:a16="http://schemas.microsoft.com/office/drawing/2014/main" id="{FEE1A2D6-CB80-CBE1-16A0-EFA87EC2E97D}"/>
              </a:ext>
            </a:extLst>
          </p:cNvPr>
          <p:cNvSpPr/>
          <p:nvPr/>
        </p:nvSpPr>
        <p:spPr>
          <a:xfrm>
            <a:off x="1813320" y="108453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95EC420B-1D7C-0FE9-1E3E-E26CBB9945DA}"/>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6B343971-CC5D-F33A-4647-E1BBD4C22334}"/>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17114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067564"/>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787598"/>
            <a:ext cx="6480720" cy="6418750"/>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pic>
        <p:nvPicPr>
          <p:cNvPr id="4" name="Picture 3">
            <a:extLst>
              <a:ext uri="{FF2B5EF4-FFF2-40B4-BE49-F238E27FC236}">
                <a16:creationId xmlns:a16="http://schemas.microsoft.com/office/drawing/2014/main" id="{D1FFEECD-60ED-1C25-46F7-9FADA32D35C6}"/>
              </a:ext>
            </a:extLst>
          </p:cNvPr>
          <p:cNvPicPr>
            <a:picLocks noChangeAspect="1"/>
          </p:cNvPicPr>
          <p:nvPr/>
        </p:nvPicPr>
        <p:blipFill>
          <a:blip r:embed="rId7"/>
          <a:stretch>
            <a:fillRect/>
          </a:stretch>
        </p:blipFill>
        <p:spPr>
          <a:xfrm>
            <a:off x="-37696" y="1691588"/>
            <a:ext cx="6858000" cy="4673924"/>
          </a:xfrm>
          <a:prstGeom prst="rect">
            <a:avLst/>
          </a:prstGeom>
        </p:spPr>
      </p:pic>
      <p:pic>
        <p:nvPicPr>
          <p:cNvPr id="6" name="Picture 5">
            <a:extLst>
              <a:ext uri="{FF2B5EF4-FFF2-40B4-BE49-F238E27FC236}">
                <a16:creationId xmlns:a16="http://schemas.microsoft.com/office/drawing/2014/main" id="{38F74A1F-0F37-ACA2-E3DF-8F86B610355C}"/>
              </a:ext>
            </a:extLst>
          </p:cNvPr>
          <p:cNvPicPr>
            <a:picLocks noChangeAspect="1"/>
          </p:cNvPicPr>
          <p:nvPr/>
        </p:nvPicPr>
        <p:blipFill>
          <a:blip r:embed="rId8"/>
          <a:stretch>
            <a:fillRect/>
          </a:stretch>
        </p:blipFill>
        <p:spPr>
          <a:xfrm>
            <a:off x="529844" y="6281444"/>
            <a:ext cx="3596952" cy="868755"/>
          </a:xfrm>
          <a:prstGeom prst="rect">
            <a:avLst/>
          </a:prstGeom>
        </p:spPr>
      </p:pic>
      <p:pic>
        <p:nvPicPr>
          <p:cNvPr id="9" name="Picture 8">
            <a:extLst>
              <a:ext uri="{FF2B5EF4-FFF2-40B4-BE49-F238E27FC236}">
                <a16:creationId xmlns:a16="http://schemas.microsoft.com/office/drawing/2014/main" id="{F7E9B6A9-571E-C712-09D6-7BCC3B93E068}"/>
              </a:ext>
            </a:extLst>
          </p:cNvPr>
          <p:cNvPicPr>
            <a:picLocks noChangeAspect="1"/>
          </p:cNvPicPr>
          <p:nvPr/>
        </p:nvPicPr>
        <p:blipFill>
          <a:blip r:embed="rId9"/>
          <a:stretch>
            <a:fillRect/>
          </a:stretch>
        </p:blipFill>
        <p:spPr>
          <a:xfrm>
            <a:off x="4361076" y="1712398"/>
            <a:ext cx="2470879" cy="2717967"/>
          </a:xfrm>
          <a:prstGeom prst="rect">
            <a:avLst/>
          </a:prstGeom>
        </p:spPr>
      </p:pic>
    </p:spTree>
    <p:extLst>
      <p:ext uri="{BB962C8B-B14F-4D97-AF65-F5344CB8AC3E}">
        <p14:creationId xmlns:p14="http://schemas.microsoft.com/office/powerpoint/2010/main" val="114184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827585"/>
            <a:ext cx="6485783" cy="7340634"/>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a:t>
            </a:r>
            <a:r>
              <a:rPr lang="es-MX" sz="1200" dirty="0" err="1"/>
              <a:t>opt</a:t>
            </a:r>
            <a:r>
              <a:rPr lang="es-MX" sz="1200" dirty="0"/>
              <a:t>;</a:t>
            </a:r>
          </a:p>
          <a:p>
            <a:r>
              <a:rPr lang="es-MX" sz="1200" dirty="0"/>
              <a:t>    </a:t>
            </a:r>
            <a:r>
              <a:rPr lang="es-MX" sz="1200" dirty="0" err="1"/>
              <a:t>float</a:t>
            </a:r>
            <a:r>
              <a:rPr lang="es-MX" sz="1200" dirty="0"/>
              <a:t> </a:t>
            </a:r>
            <a:r>
              <a:rPr lang="es-MX" sz="1200" dirty="0" err="1"/>
              <a:t>x,y,suma,resta,division,mul</a:t>
            </a:r>
            <a:r>
              <a:rPr lang="es-MX" sz="1200" dirty="0"/>
              <a:t>;</a:t>
            </a:r>
          </a:p>
          <a:p>
            <a:r>
              <a:rPr lang="es-MX" sz="1200" dirty="0"/>
              <a:t>    </a:t>
            </a:r>
            <a:r>
              <a:rPr lang="es-MX" sz="1200" dirty="0" err="1"/>
              <a:t>printf</a:t>
            </a:r>
            <a:r>
              <a:rPr lang="es-MX" sz="1200" dirty="0"/>
              <a:t>("Las opciones son\n1-Suma\n2-Resta\n3-Multiplicacio\n4-Division");</a:t>
            </a:r>
          </a:p>
          <a:p>
            <a:r>
              <a:rPr lang="es-MX" sz="1200" dirty="0"/>
              <a:t>    </a:t>
            </a:r>
            <a:r>
              <a:rPr lang="es-MX" sz="1200" dirty="0" err="1"/>
              <a:t>printf</a:t>
            </a:r>
            <a:r>
              <a:rPr lang="es-MX" sz="1200" dirty="0"/>
              <a:t>("\</a:t>
            </a:r>
            <a:r>
              <a:rPr lang="es-MX" sz="1200" dirty="0" err="1"/>
              <a:t>nIntroduzca</a:t>
            </a:r>
            <a:r>
              <a:rPr lang="es-MX" sz="1200" dirty="0"/>
              <a:t> el valor de x:");</a:t>
            </a:r>
          </a:p>
          <a:p>
            <a:r>
              <a:rPr lang="es-MX" sz="1200" dirty="0"/>
              <a:t>    </a:t>
            </a:r>
            <a:r>
              <a:rPr lang="es-MX" sz="1200" dirty="0" err="1"/>
              <a:t>scanf</a:t>
            </a:r>
            <a:r>
              <a:rPr lang="es-MX" sz="1200" dirty="0"/>
              <a:t>("%</a:t>
            </a:r>
            <a:r>
              <a:rPr lang="es-MX" sz="1200" dirty="0" err="1"/>
              <a:t>f",&amp;x</a:t>
            </a:r>
            <a:r>
              <a:rPr lang="es-MX" sz="1200" dirty="0"/>
              <a:t>);</a:t>
            </a:r>
          </a:p>
          <a:p>
            <a:r>
              <a:rPr lang="es-MX" sz="1200" dirty="0"/>
              <a:t>    </a:t>
            </a:r>
            <a:r>
              <a:rPr lang="es-MX" sz="1200" dirty="0" err="1"/>
              <a:t>printf</a:t>
            </a:r>
            <a:r>
              <a:rPr lang="es-MX" sz="1200" dirty="0"/>
              <a:t>("Introduzca el valor de y:");</a:t>
            </a:r>
          </a:p>
          <a:p>
            <a:r>
              <a:rPr lang="es-MX" sz="1200" dirty="0"/>
              <a:t>    </a:t>
            </a:r>
            <a:r>
              <a:rPr lang="es-MX" sz="1200" dirty="0" err="1"/>
              <a:t>scanf</a:t>
            </a:r>
            <a:r>
              <a:rPr lang="es-MX" sz="1200" dirty="0"/>
              <a:t>("%</a:t>
            </a:r>
            <a:r>
              <a:rPr lang="es-MX" sz="1200" dirty="0" err="1"/>
              <a:t>f",&amp;y</a:t>
            </a:r>
            <a:r>
              <a:rPr lang="es-MX" sz="1200" dirty="0"/>
              <a:t>);</a:t>
            </a:r>
          </a:p>
          <a:p>
            <a:r>
              <a:rPr lang="es-MX" sz="1200" dirty="0"/>
              <a:t>    </a:t>
            </a:r>
            <a:r>
              <a:rPr lang="es-MX" sz="1200" dirty="0" err="1"/>
              <a:t>printf</a:t>
            </a:r>
            <a:r>
              <a:rPr lang="es-MX" sz="1200" dirty="0"/>
              <a:t>("Introduce la </a:t>
            </a:r>
            <a:r>
              <a:rPr lang="es-MX" sz="1200" dirty="0" err="1"/>
              <a:t>operacion</a:t>
            </a:r>
            <a:r>
              <a:rPr lang="es-MX" sz="1200" dirty="0"/>
              <a:t> que quieras realizar:");</a:t>
            </a:r>
          </a:p>
          <a:p>
            <a:r>
              <a:rPr lang="es-MX" sz="1200" dirty="0"/>
              <a:t>    </a:t>
            </a:r>
            <a:r>
              <a:rPr lang="es-MX" sz="1200" dirty="0" err="1"/>
              <a:t>scanf</a:t>
            </a:r>
            <a:r>
              <a:rPr lang="es-MX" sz="1200" dirty="0"/>
              <a:t>("%i",&amp;</a:t>
            </a:r>
            <a:r>
              <a:rPr lang="es-MX" sz="1200" dirty="0" err="1"/>
              <a:t>opt</a:t>
            </a:r>
            <a:r>
              <a:rPr lang="es-MX" sz="1200" dirty="0"/>
              <a:t>);</a:t>
            </a:r>
          </a:p>
          <a:p>
            <a:endParaRPr lang="es-MX" sz="1200" dirty="0"/>
          </a:p>
          <a:p>
            <a:endParaRPr lang="es-MX" sz="1200" dirty="0"/>
          </a:p>
          <a:p>
            <a:r>
              <a:rPr lang="es-MX" sz="1200" dirty="0"/>
              <a:t>    switch (</a:t>
            </a:r>
            <a:r>
              <a:rPr lang="es-MX" sz="1200" dirty="0" err="1"/>
              <a:t>opt</a:t>
            </a:r>
            <a:r>
              <a:rPr lang="es-MX" sz="1200" dirty="0"/>
              <a:t>) {</a:t>
            </a:r>
          </a:p>
          <a:p>
            <a:r>
              <a:rPr lang="es-MX" sz="1200" dirty="0"/>
              <a:t>        case 1:</a:t>
            </a:r>
          </a:p>
          <a:p>
            <a:r>
              <a:rPr lang="es-MX" sz="1200" dirty="0"/>
              <a:t>            suma = </a:t>
            </a:r>
            <a:r>
              <a:rPr lang="es-MX" sz="1200" dirty="0" err="1"/>
              <a:t>x+y</a:t>
            </a:r>
            <a:r>
              <a:rPr lang="es-MX" sz="1200" dirty="0"/>
              <a:t>;</a:t>
            </a:r>
          </a:p>
          <a:p>
            <a:r>
              <a:rPr lang="es-MX" sz="1200" dirty="0"/>
              <a:t>            </a:t>
            </a:r>
            <a:r>
              <a:rPr lang="es-MX" sz="1200" dirty="0" err="1"/>
              <a:t>printf</a:t>
            </a:r>
            <a:r>
              <a:rPr lang="es-MX" sz="1200" dirty="0"/>
              <a:t>("La suma de %.2f y %.2f es %.2f",x,y,suma);</a:t>
            </a:r>
          </a:p>
          <a:p>
            <a:r>
              <a:rPr lang="es-MX" sz="1200" dirty="0"/>
              <a:t>            break;</a:t>
            </a:r>
          </a:p>
          <a:p>
            <a:r>
              <a:rPr lang="es-MX" sz="1200" dirty="0"/>
              <a:t>        case 2:</a:t>
            </a:r>
          </a:p>
          <a:p>
            <a:r>
              <a:rPr lang="es-MX" sz="1200" dirty="0"/>
              <a:t>            resta = x-y;</a:t>
            </a:r>
          </a:p>
          <a:p>
            <a:r>
              <a:rPr lang="es-MX" sz="1200" dirty="0"/>
              <a:t>            </a:t>
            </a:r>
            <a:r>
              <a:rPr lang="es-MX" sz="1200" dirty="0" err="1"/>
              <a:t>printf</a:t>
            </a:r>
            <a:r>
              <a:rPr lang="es-MX" sz="1200" dirty="0"/>
              <a:t>("La resta de %.2f y %.2f es %.2f",x,y,resta);</a:t>
            </a:r>
          </a:p>
          <a:p>
            <a:r>
              <a:rPr lang="es-MX" sz="1200" dirty="0"/>
              <a:t>            break;</a:t>
            </a:r>
          </a:p>
          <a:p>
            <a:r>
              <a:rPr lang="es-MX" sz="1200" dirty="0"/>
              <a:t>        case 3:</a:t>
            </a:r>
          </a:p>
          <a:p>
            <a:r>
              <a:rPr lang="es-MX" sz="1200" dirty="0"/>
              <a:t>            </a:t>
            </a:r>
            <a:r>
              <a:rPr lang="es-MX" sz="1200" dirty="0" err="1"/>
              <a:t>mul</a:t>
            </a:r>
            <a:r>
              <a:rPr lang="es-MX" sz="1200" dirty="0"/>
              <a:t> = x*y;</a:t>
            </a:r>
          </a:p>
          <a:p>
            <a:r>
              <a:rPr lang="es-MX" sz="1200" dirty="0"/>
              <a:t>            </a:t>
            </a:r>
            <a:r>
              <a:rPr lang="es-MX" sz="1200" dirty="0" err="1"/>
              <a:t>printf</a:t>
            </a:r>
            <a:r>
              <a:rPr lang="es-MX" sz="1200" dirty="0"/>
              <a:t>("La </a:t>
            </a:r>
            <a:r>
              <a:rPr lang="es-MX" sz="1200" dirty="0" err="1"/>
              <a:t>multiplicacion</a:t>
            </a:r>
            <a:r>
              <a:rPr lang="es-MX" sz="1200" dirty="0"/>
              <a:t> de %.2f y %.2f es %.2f",x,y,mul);</a:t>
            </a:r>
          </a:p>
          <a:p>
            <a:r>
              <a:rPr lang="es-MX" sz="1200" dirty="0"/>
              <a:t>            break;</a:t>
            </a:r>
          </a:p>
          <a:p>
            <a:r>
              <a:rPr lang="es-MX" sz="1200" dirty="0"/>
              <a:t>        case 4:</a:t>
            </a:r>
          </a:p>
          <a:p>
            <a:r>
              <a:rPr lang="es-MX" sz="1200" dirty="0"/>
              <a:t>            </a:t>
            </a:r>
            <a:r>
              <a:rPr lang="es-MX" sz="1200" dirty="0" err="1"/>
              <a:t>division</a:t>
            </a:r>
            <a:r>
              <a:rPr lang="es-MX" sz="1200" dirty="0"/>
              <a:t> = x/y;</a:t>
            </a:r>
          </a:p>
          <a:p>
            <a:r>
              <a:rPr lang="es-MX" sz="1200" dirty="0"/>
              <a:t>            </a:t>
            </a:r>
            <a:r>
              <a:rPr lang="es-MX" sz="1200" dirty="0" err="1"/>
              <a:t>printf</a:t>
            </a:r>
            <a:r>
              <a:rPr lang="es-MX" sz="1200" dirty="0"/>
              <a:t>("La </a:t>
            </a:r>
            <a:r>
              <a:rPr lang="es-MX" sz="1200" dirty="0" err="1"/>
              <a:t>division</a:t>
            </a:r>
            <a:r>
              <a:rPr lang="es-MX" sz="1200" dirty="0"/>
              <a:t> de %.2f y %.2f es %.2f",x,y,division);</a:t>
            </a:r>
          </a:p>
          <a:p>
            <a:r>
              <a:rPr lang="es-MX" sz="1200" dirty="0"/>
              <a:t>            break;</a:t>
            </a:r>
          </a:p>
          <a:p>
            <a:r>
              <a:rPr lang="es-MX" sz="1200" dirty="0"/>
              <a:t>        default:</a:t>
            </a:r>
          </a:p>
          <a:p>
            <a:r>
              <a:rPr lang="es-MX" sz="1200" dirty="0"/>
              <a:t>            </a:t>
            </a:r>
            <a:r>
              <a:rPr lang="es-MX" sz="1200" dirty="0" err="1"/>
              <a:t>printf</a:t>
            </a:r>
            <a:r>
              <a:rPr lang="es-MX" sz="1200" dirty="0"/>
              <a:t>("Introduzca un valor valido");</a:t>
            </a:r>
          </a:p>
          <a:p>
            <a:r>
              <a:rPr lang="es-MX" sz="1200" dirty="0"/>
              <a:t>    }</a:t>
            </a:r>
          </a:p>
          <a:p>
            <a:endParaRPr lang="es-MX" sz="1200" dirty="0"/>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pic>
        <p:nvPicPr>
          <p:cNvPr id="6" name="Imagen 5">
            <a:extLst>
              <a:ext uri="{FF2B5EF4-FFF2-40B4-BE49-F238E27FC236}">
                <a16:creationId xmlns:a16="http://schemas.microsoft.com/office/drawing/2014/main" id="{3CF1FE8E-10E6-87F1-1B2E-CC5926BB198D}"/>
              </a:ext>
            </a:extLst>
          </p:cNvPr>
          <p:cNvPicPr>
            <a:picLocks noChangeAspect="1"/>
          </p:cNvPicPr>
          <p:nvPr/>
        </p:nvPicPr>
        <p:blipFill>
          <a:blip r:embed="rId7"/>
          <a:stretch>
            <a:fillRect/>
          </a:stretch>
        </p:blipFill>
        <p:spPr>
          <a:xfrm>
            <a:off x="2072873" y="7286608"/>
            <a:ext cx="3117456" cy="1887634"/>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b="1" dirty="0">
                <a:effectLst>
                  <a:outerShdw blurRad="38100" dist="38100" dir="2700000" algn="tl">
                    <a:srgbClr val="000000">
                      <a:alpha val="43137"/>
                    </a:srgbClr>
                  </a:outerShdw>
                </a:effectLst>
              </a:rPr>
              <a:t>Para mayor eficiencia, un programador realiza un programa que, escribiendo en una cuadrícula un número del 1 al 7, automáticamente diga </a:t>
            </a:r>
            <a:r>
              <a:rPr lang="es-MX" b="1">
                <a:effectLst>
                  <a:outerShdw blurRad="38100" dist="38100" dir="2700000" algn="tl">
                    <a:srgbClr val="000000">
                      <a:alpha val="43137"/>
                    </a:srgbClr>
                  </a:outerShdw>
                </a:effectLst>
              </a:rPr>
              <a:t>que día </a:t>
            </a:r>
            <a:r>
              <a:rPr lang="es-MX" b="1" dirty="0">
                <a:effectLst>
                  <a:outerShdw blurRad="38100" dist="38100" dir="2700000" algn="tl">
                    <a:srgbClr val="000000">
                      <a:alpha val="43137"/>
                    </a:srgbClr>
                  </a:outerShdw>
                </a:effectLst>
              </a:rPr>
              <a:t>de la semana es. Realiza el programa descrito anteriormente.</a:t>
            </a:r>
          </a:p>
        </p:txBody>
      </p:sp>
      <p:sp>
        <p:nvSpPr>
          <p:cNvPr id="5" name="4 Rectángulo redondeado"/>
          <p:cNvSpPr/>
          <p:nvPr/>
        </p:nvSpPr>
        <p:spPr>
          <a:xfrm>
            <a:off x="404664" y="3476711"/>
            <a:ext cx="1321952" cy="47211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2042268" y="3476711"/>
            <a:ext cx="4464497" cy="472114"/>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solidFill>
                  <a:schemeClr val="tx1"/>
                </a:solidFill>
              </a:rPr>
              <a:t>opt</a:t>
            </a:r>
            <a:r>
              <a:rPr lang="es-MX" dirty="0">
                <a:solidFill>
                  <a:schemeClr val="tx1"/>
                </a:solidFill>
              </a:rPr>
              <a:t> </a:t>
            </a:r>
          </a:p>
        </p:txBody>
      </p:sp>
      <p:sp>
        <p:nvSpPr>
          <p:cNvPr id="8" name="7 Rectángulo redondeado"/>
          <p:cNvSpPr/>
          <p:nvPr/>
        </p:nvSpPr>
        <p:spPr>
          <a:xfrm>
            <a:off x="468978" y="4949462"/>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2038819" y="4056932"/>
            <a:ext cx="4464498" cy="3611412"/>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Si </a:t>
            </a:r>
            <a:r>
              <a:rPr lang="es-MX" sz="1400" dirty="0" err="1">
                <a:solidFill>
                  <a:schemeClr val="tx1"/>
                </a:solidFill>
              </a:rPr>
              <a:t>opt</a:t>
            </a:r>
            <a:r>
              <a:rPr lang="es-MX" sz="1400" dirty="0">
                <a:solidFill>
                  <a:schemeClr val="tx1"/>
                </a:solidFill>
              </a:rPr>
              <a:t>= 1:</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Lunes“</a:t>
            </a:r>
          </a:p>
          <a:p>
            <a:r>
              <a:rPr lang="es-MX" sz="1400" dirty="0">
                <a:solidFill>
                  <a:schemeClr val="tx1"/>
                </a:solidFill>
              </a:rPr>
              <a:t>Si </a:t>
            </a:r>
            <a:r>
              <a:rPr lang="es-MX" sz="1400" dirty="0" err="1">
                <a:solidFill>
                  <a:schemeClr val="tx1"/>
                </a:solidFill>
              </a:rPr>
              <a:t>opt</a:t>
            </a:r>
            <a:r>
              <a:rPr lang="es-MX" sz="1400" dirty="0">
                <a:solidFill>
                  <a:schemeClr val="tx1"/>
                </a:solidFill>
              </a:rPr>
              <a:t>= 2:</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Martes“</a:t>
            </a:r>
          </a:p>
          <a:p>
            <a:r>
              <a:rPr lang="es-MX" sz="1400" dirty="0">
                <a:solidFill>
                  <a:schemeClr val="tx1"/>
                </a:solidFill>
              </a:rPr>
              <a:t>Si </a:t>
            </a:r>
            <a:r>
              <a:rPr lang="es-MX" sz="1400" dirty="0" err="1">
                <a:solidFill>
                  <a:schemeClr val="tx1"/>
                </a:solidFill>
              </a:rPr>
              <a:t>opt</a:t>
            </a:r>
            <a:r>
              <a:rPr lang="es-MX" sz="1400" dirty="0">
                <a:solidFill>
                  <a:schemeClr val="tx1"/>
                </a:solidFill>
              </a:rPr>
              <a:t>= 3:</a:t>
            </a:r>
          </a:p>
          <a:p>
            <a:r>
              <a:rPr lang="es-MX" sz="1400" dirty="0" err="1">
                <a:solidFill>
                  <a:schemeClr val="tx1"/>
                </a:solidFill>
              </a:rPr>
              <a:t>Imprime"El</a:t>
            </a:r>
            <a:r>
              <a:rPr lang="es-MX" sz="1400" dirty="0">
                <a:solidFill>
                  <a:schemeClr val="tx1"/>
                </a:solidFill>
              </a:rPr>
              <a:t>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Miercoles</a:t>
            </a:r>
            <a:r>
              <a:rPr lang="es-MX" sz="1400" dirty="0">
                <a:solidFill>
                  <a:schemeClr val="tx1"/>
                </a:solidFill>
              </a:rPr>
              <a:t>“</a:t>
            </a:r>
          </a:p>
          <a:p>
            <a:r>
              <a:rPr lang="es-MX" sz="1400" dirty="0">
                <a:solidFill>
                  <a:schemeClr val="tx1"/>
                </a:solidFill>
              </a:rPr>
              <a:t>Si </a:t>
            </a:r>
            <a:r>
              <a:rPr lang="es-MX" sz="1400" dirty="0" err="1">
                <a:solidFill>
                  <a:schemeClr val="tx1"/>
                </a:solidFill>
              </a:rPr>
              <a:t>opt</a:t>
            </a:r>
            <a:r>
              <a:rPr lang="es-MX" sz="1400" dirty="0">
                <a:solidFill>
                  <a:schemeClr val="tx1"/>
                </a:solidFill>
              </a:rPr>
              <a:t>= 4:</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Jueves“</a:t>
            </a:r>
          </a:p>
          <a:p>
            <a:r>
              <a:rPr lang="es-MX" sz="1400" dirty="0">
                <a:solidFill>
                  <a:schemeClr val="tx1"/>
                </a:solidFill>
              </a:rPr>
              <a:t>Si </a:t>
            </a:r>
            <a:r>
              <a:rPr lang="es-MX" sz="1400" dirty="0" err="1">
                <a:solidFill>
                  <a:schemeClr val="tx1"/>
                </a:solidFill>
              </a:rPr>
              <a:t>opt</a:t>
            </a:r>
            <a:r>
              <a:rPr lang="es-MX" sz="1400" dirty="0">
                <a:solidFill>
                  <a:schemeClr val="tx1"/>
                </a:solidFill>
              </a:rPr>
              <a:t>= 5:</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Viernes“</a:t>
            </a:r>
          </a:p>
          <a:p>
            <a:r>
              <a:rPr lang="es-MX" sz="1400" dirty="0">
                <a:solidFill>
                  <a:schemeClr val="tx1"/>
                </a:solidFill>
              </a:rPr>
              <a:t>Si </a:t>
            </a:r>
            <a:r>
              <a:rPr lang="es-MX" sz="1400" dirty="0" err="1">
                <a:solidFill>
                  <a:schemeClr val="tx1"/>
                </a:solidFill>
              </a:rPr>
              <a:t>opt</a:t>
            </a:r>
            <a:r>
              <a:rPr lang="es-MX" sz="1400" dirty="0">
                <a:solidFill>
                  <a:schemeClr val="tx1"/>
                </a:solidFill>
              </a:rPr>
              <a:t>= 6:</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Sabado</a:t>
            </a:r>
            <a:r>
              <a:rPr lang="es-MX" sz="1400" dirty="0">
                <a:solidFill>
                  <a:schemeClr val="tx1"/>
                </a:solidFill>
              </a:rPr>
              <a:t>“</a:t>
            </a:r>
          </a:p>
          <a:p>
            <a:r>
              <a:rPr lang="es-MX" sz="1400" dirty="0">
                <a:solidFill>
                  <a:schemeClr val="tx1"/>
                </a:solidFill>
              </a:rPr>
              <a:t>Si </a:t>
            </a:r>
            <a:r>
              <a:rPr lang="es-MX" sz="1400" dirty="0" err="1">
                <a:solidFill>
                  <a:schemeClr val="tx1"/>
                </a:solidFill>
              </a:rPr>
              <a:t>opt</a:t>
            </a:r>
            <a:r>
              <a:rPr lang="es-MX" sz="1400" dirty="0">
                <a:solidFill>
                  <a:schemeClr val="tx1"/>
                </a:solidFill>
              </a:rPr>
              <a:t>= 7:</a:t>
            </a:r>
          </a:p>
          <a:p>
            <a:r>
              <a:rPr lang="es-MX" sz="1400" dirty="0">
                <a:solidFill>
                  <a:schemeClr val="tx1"/>
                </a:solidFill>
              </a:rPr>
              <a:t>Imprime"El </a:t>
            </a:r>
            <a:r>
              <a:rPr lang="es-MX" sz="1400" dirty="0" err="1">
                <a:solidFill>
                  <a:schemeClr val="tx1"/>
                </a:solidFill>
              </a:rPr>
              <a:t>dia</a:t>
            </a:r>
            <a:r>
              <a:rPr lang="es-MX" sz="1400" dirty="0">
                <a:solidFill>
                  <a:schemeClr val="tx1"/>
                </a:solidFill>
              </a:rPr>
              <a:t> de la semana es Domingo“</a:t>
            </a:r>
          </a:p>
          <a:p>
            <a:r>
              <a:rPr lang="es-MX" sz="1400" dirty="0">
                <a:solidFill>
                  <a:schemeClr val="tx1"/>
                </a:solidFill>
              </a:rPr>
              <a:t>Si no es ninguna </a:t>
            </a:r>
            <a:r>
              <a:rPr lang="es-MX" sz="1400" dirty="0" err="1">
                <a:solidFill>
                  <a:schemeClr val="tx1"/>
                </a:solidFill>
              </a:rPr>
              <a:t>opcion</a:t>
            </a:r>
            <a:r>
              <a:rPr lang="es-MX" sz="1400" dirty="0">
                <a:solidFill>
                  <a:schemeClr val="tx1"/>
                </a:solidFill>
              </a:rPr>
              <a:t>:</a:t>
            </a:r>
          </a:p>
          <a:p>
            <a:r>
              <a:rPr lang="es-MX" sz="1400" dirty="0">
                <a:solidFill>
                  <a:schemeClr val="tx1"/>
                </a:solidFill>
              </a:rPr>
              <a:t>Imprime “Numero no valido ”</a:t>
            </a:r>
          </a:p>
        </p:txBody>
      </p:sp>
      <p:sp>
        <p:nvSpPr>
          <p:cNvPr id="10" name="9 Rectángulo redondeado"/>
          <p:cNvSpPr/>
          <p:nvPr/>
        </p:nvSpPr>
        <p:spPr>
          <a:xfrm>
            <a:off x="508762" y="775477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2049036" y="7809272"/>
            <a:ext cx="4490305" cy="123515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El </a:t>
            </a:r>
            <a:r>
              <a:rPr lang="es-MX" sz="1400" dirty="0" err="1">
                <a:solidFill>
                  <a:schemeClr val="tx1"/>
                </a:solidFill>
              </a:rPr>
              <a:t>dia</a:t>
            </a:r>
            <a:r>
              <a:rPr lang="es-MX" sz="1400" dirty="0">
                <a:solidFill>
                  <a:schemeClr val="tx1"/>
                </a:solidFill>
              </a:rPr>
              <a:t> de la semana es Lunes o El </a:t>
            </a:r>
            <a:r>
              <a:rPr lang="es-MX" sz="1400" dirty="0" err="1">
                <a:solidFill>
                  <a:schemeClr val="tx1"/>
                </a:solidFill>
              </a:rPr>
              <a:t>dia</a:t>
            </a:r>
            <a:r>
              <a:rPr lang="es-MX" sz="1400" dirty="0">
                <a:solidFill>
                  <a:schemeClr val="tx1"/>
                </a:solidFill>
              </a:rPr>
              <a:t> de la semana es Martes o El </a:t>
            </a:r>
            <a:r>
              <a:rPr lang="es-MX" sz="1400" dirty="0" err="1">
                <a:solidFill>
                  <a:schemeClr val="tx1"/>
                </a:solidFill>
              </a:rPr>
              <a:t>dia</a:t>
            </a:r>
            <a:r>
              <a:rPr lang="es-MX" sz="1400" dirty="0">
                <a:solidFill>
                  <a:schemeClr val="tx1"/>
                </a:solidFill>
              </a:rPr>
              <a:t> de la semana es Miércoles o El </a:t>
            </a:r>
            <a:r>
              <a:rPr lang="es-MX" sz="1400" dirty="0" err="1">
                <a:solidFill>
                  <a:schemeClr val="tx1"/>
                </a:solidFill>
              </a:rPr>
              <a:t>dia</a:t>
            </a:r>
            <a:r>
              <a:rPr lang="es-MX" sz="1400" dirty="0">
                <a:solidFill>
                  <a:schemeClr val="tx1"/>
                </a:solidFill>
              </a:rPr>
              <a:t> de la semana es Jueves o El </a:t>
            </a:r>
            <a:r>
              <a:rPr lang="es-MX" sz="1400" dirty="0" err="1">
                <a:solidFill>
                  <a:schemeClr val="tx1"/>
                </a:solidFill>
              </a:rPr>
              <a:t>dia</a:t>
            </a:r>
            <a:r>
              <a:rPr lang="es-MX" sz="1400" dirty="0">
                <a:solidFill>
                  <a:schemeClr val="tx1"/>
                </a:solidFill>
              </a:rPr>
              <a:t> de la semana es Viernes o El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Sabado</a:t>
            </a:r>
            <a:r>
              <a:rPr lang="es-MX" sz="1400" dirty="0">
                <a:solidFill>
                  <a:schemeClr val="tx1"/>
                </a:solidFill>
              </a:rPr>
              <a:t> o El </a:t>
            </a:r>
            <a:r>
              <a:rPr lang="es-MX" sz="1400" dirty="0" err="1">
                <a:solidFill>
                  <a:schemeClr val="tx1"/>
                </a:solidFill>
              </a:rPr>
              <a:t>dia</a:t>
            </a:r>
            <a:r>
              <a:rPr lang="es-MX" sz="1400" dirty="0">
                <a:solidFill>
                  <a:schemeClr val="tx1"/>
                </a:solidFill>
              </a:rPr>
              <a:t> de la semana es Domingo</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83142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788584"/>
            <a:ext cx="6399711" cy="6417763"/>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ES" sz="1200"/>
              <a:t>Inicio</a:t>
            </a:r>
          </a:p>
          <a:p>
            <a:endParaRPr lang="es-ES" sz="1200"/>
          </a:p>
          <a:p>
            <a:r>
              <a:rPr lang="es-ES" sz="1200"/>
              <a:t>    Entero opt</a:t>
            </a:r>
          </a:p>
          <a:p>
            <a:r>
              <a:rPr lang="es-ES" sz="1200"/>
              <a:t>    Imprime "Introduzca un numero que represente un dia de la semana:"</a:t>
            </a:r>
          </a:p>
          <a:p>
            <a:r>
              <a:rPr lang="es-ES" sz="1200"/>
              <a:t>    Lee opt</a:t>
            </a:r>
          </a:p>
          <a:p>
            <a:endParaRPr lang="es-ES" sz="1200"/>
          </a:p>
          <a:p>
            <a:r>
              <a:rPr lang="es-ES" sz="1200"/>
              <a:t>    Si opt = 1 </a:t>
            </a:r>
          </a:p>
          <a:p>
            <a:r>
              <a:rPr lang="es-ES" sz="1200"/>
              <a:t>        Imprime "El dia de la semana es Lunes"</a:t>
            </a:r>
          </a:p>
          <a:p>
            <a:r>
              <a:rPr lang="es-ES" sz="1200"/>
              <a:t>    Si opt = 2 </a:t>
            </a:r>
          </a:p>
          <a:p>
            <a:r>
              <a:rPr lang="es-ES" sz="1200"/>
              <a:t>        Imprime "El dia de la semana es Martes"</a:t>
            </a:r>
          </a:p>
          <a:p>
            <a:r>
              <a:rPr lang="es-ES" sz="1200"/>
              <a:t>    Si opt = 3 </a:t>
            </a:r>
          </a:p>
          <a:p>
            <a:r>
              <a:rPr lang="es-ES" sz="1200"/>
              <a:t>        Imprime "El dia de la semana es Miercoles"</a:t>
            </a:r>
          </a:p>
          <a:p>
            <a:r>
              <a:rPr lang="es-ES" sz="1200"/>
              <a:t>    Si opt = 4 </a:t>
            </a:r>
          </a:p>
          <a:p>
            <a:r>
              <a:rPr lang="es-ES" sz="1200"/>
              <a:t>        Imprime "El dia de la semana es Jueves"</a:t>
            </a:r>
          </a:p>
          <a:p>
            <a:r>
              <a:rPr lang="es-ES" sz="1200"/>
              <a:t>    Si opt = 5 </a:t>
            </a:r>
          </a:p>
          <a:p>
            <a:r>
              <a:rPr lang="es-ES" sz="1200"/>
              <a:t>        Imprime "El dia de la semana es Viernes"</a:t>
            </a:r>
          </a:p>
          <a:p>
            <a:r>
              <a:rPr lang="es-ES" sz="1200"/>
              <a:t>    Si opt = 6 </a:t>
            </a:r>
          </a:p>
          <a:p>
            <a:r>
              <a:rPr lang="es-ES" sz="1200"/>
              <a:t>        Imprime "El dia de la semana es Sabado"</a:t>
            </a:r>
          </a:p>
          <a:p>
            <a:r>
              <a:rPr lang="es-ES" sz="1200"/>
              <a:t>    Si opt = 7 </a:t>
            </a:r>
          </a:p>
          <a:p>
            <a:r>
              <a:rPr lang="es-ES" sz="1200"/>
              <a:t>        Imprime "El dia de la semana es Domingo"</a:t>
            </a:r>
          </a:p>
          <a:p>
            <a:endParaRPr lang="es-ES" sz="1200"/>
          </a:p>
          <a:p>
            <a:r>
              <a:rPr lang="es-ES" sz="1200"/>
              <a:t>Fin</a:t>
            </a:r>
            <a:endParaRPr lang="es-ES" sz="1200" dirty="0"/>
          </a:p>
        </p:txBody>
      </p:sp>
      <p:sp>
        <p:nvSpPr>
          <p:cNvPr id="12" name="11 Rectángulo redondeado"/>
          <p:cNvSpPr/>
          <p:nvPr/>
        </p:nvSpPr>
        <p:spPr>
          <a:xfrm>
            <a:off x="2073790" y="1019605"/>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51515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06580-1C58-4B2E-9D48-B228D98E082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28F492CE-6BCD-C543-6FC0-E1A8BAF0EC26}"/>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86518F32-141B-8220-A2DC-3D3846F269D8}"/>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a:extLst>
              <a:ext uri="{FF2B5EF4-FFF2-40B4-BE49-F238E27FC236}">
                <a16:creationId xmlns:a16="http://schemas.microsoft.com/office/drawing/2014/main" id="{8C43DC6F-2A5B-9B2B-41B2-6085D419A2D4}"/>
              </a:ext>
            </a:extLst>
          </p:cNvPr>
          <p:cNvSpPr/>
          <p:nvPr/>
        </p:nvSpPr>
        <p:spPr>
          <a:xfrm>
            <a:off x="2033842" y="93765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a:extLst>
              <a:ext uri="{FF2B5EF4-FFF2-40B4-BE49-F238E27FC236}">
                <a16:creationId xmlns:a16="http://schemas.microsoft.com/office/drawing/2014/main" id="{C2F3E5D0-FE48-5809-FB81-B639D386EA44}"/>
              </a:ext>
            </a:extLst>
          </p:cNvPr>
          <p:cNvSpPr/>
          <p:nvPr/>
        </p:nvSpPr>
        <p:spPr>
          <a:xfrm>
            <a:off x="116632" y="1691680"/>
            <a:ext cx="6552728" cy="6514667"/>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a:extLst>
              <a:ext uri="{FF2B5EF4-FFF2-40B4-BE49-F238E27FC236}">
                <a16:creationId xmlns:a16="http://schemas.microsoft.com/office/drawing/2014/main" id="{18EA3FD6-7B8A-40FF-84C2-6C878D8DE6E3}"/>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973D8B3E-BB9E-3660-0781-E84F781E35B8}"/>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pic>
        <p:nvPicPr>
          <p:cNvPr id="6" name="Picture 5">
            <a:extLst>
              <a:ext uri="{FF2B5EF4-FFF2-40B4-BE49-F238E27FC236}">
                <a16:creationId xmlns:a16="http://schemas.microsoft.com/office/drawing/2014/main" id="{B2553DF6-9593-0809-1103-67D356FFCE27}"/>
              </a:ext>
            </a:extLst>
          </p:cNvPr>
          <p:cNvPicPr>
            <a:picLocks noChangeAspect="1"/>
          </p:cNvPicPr>
          <p:nvPr/>
        </p:nvPicPr>
        <p:blipFill>
          <a:blip r:embed="rId7"/>
          <a:stretch>
            <a:fillRect/>
          </a:stretch>
        </p:blipFill>
        <p:spPr>
          <a:xfrm>
            <a:off x="-57955" y="1691680"/>
            <a:ext cx="6858000" cy="3323036"/>
          </a:xfrm>
          <a:prstGeom prst="rect">
            <a:avLst/>
          </a:prstGeom>
        </p:spPr>
      </p:pic>
      <p:pic>
        <p:nvPicPr>
          <p:cNvPr id="9" name="Picture 8">
            <a:extLst>
              <a:ext uri="{FF2B5EF4-FFF2-40B4-BE49-F238E27FC236}">
                <a16:creationId xmlns:a16="http://schemas.microsoft.com/office/drawing/2014/main" id="{BBCFFE9E-9642-069E-596D-9CCFCDB78D2B}"/>
              </a:ext>
            </a:extLst>
          </p:cNvPr>
          <p:cNvPicPr>
            <a:picLocks noChangeAspect="1"/>
          </p:cNvPicPr>
          <p:nvPr/>
        </p:nvPicPr>
        <p:blipFill>
          <a:blip r:embed="rId8"/>
          <a:stretch>
            <a:fillRect/>
          </a:stretch>
        </p:blipFill>
        <p:spPr>
          <a:xfrm>
            <a:off x="2168860" y="5014716"/>
            <a:ext cx="2520280" cy="2803734"/>
          </a:xfrm>
          <a:prstGeom prst="rect">
            <a:avLst/>
          </a:prstGeom>
        </p:spPr>
      </p:pic>
    </p:spTree>
    <p:extLst>
      <p:ext uri="{BB962C8B-B14F-4D97-AF65-F5344CB8AC3E}">
        <p14:creationId xmlns:p14="http://schemas.microsoft.com/office/powerpoint/2010/main" val="36077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88639" y="1231951"/>
            <a:ext cx="6552729" cy="6936267"/>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a:t>
            </a:r>
            <a:r>
              <a:rPr lang="es-MX" sz="1200" dirty="0" err="1"/>
              <a:t>opt</a:t>
            </a:r>
            <a:r>
              <a:rPr lang="es-MX" sz="1200" dirty="0"/>
              <a:t>;</a:t>
            </a:r>
          </a:p>
          <a:p>
            <a:r>
              <a:rPr lang="es-MX" sz="1200" dirty="0"/>
              <a:t>    </a:t>
            </a:r>
            <a:r>
              <a:rPr lang="es-MX" sz="1200" dirty="0" err="1"/>
              <a:t>printf</a:t>
            </a:r>
            <a:r>
              <a:rPr lang="es-MX" sz="1200" dirty="0"/>
              <a:t>("</a:t>
            </a:r>
            <a:r>
              <a:rPr lang="es-MX" sz="1200" dirty="0" err="1"/>
              <a:t>Introduzaca</a:t>
            </a:r>
            <a:r>
              <a:rPr lang="es-MX" sz="1200" dirty="0"/>
              <a:t> un numero que represente un numero de la semana:");</a:t>
            </a:r>
          </a:p>
          <a:p>
            <a:r>
              <a:rPr lang="es-MX" sz="1200" dirty="0"/>
              <a:t>    </a:t>
            </a:r>
            <a:r>
              <a:rPr lang="es-MX" sz="1200" dirty="0" err="1"/>
              <a:t>scanf</a:t>
            </a:r>
            <a:r>
              <a:rPr lang="es-MX" sz="1200" dirty="0"/>
              <a:t>("%i",&amp;</a:t>
            </a:r>
            <a:r>
              <a:rPr lang="es-MX" sz="1200" dirty="0" err="1"/>
              <a:t>opt</a:t>
            </a:r>
            <a:r>
              <a:rPr lang="es-MX" sz="1200" dirty="0"/>
              <a:t>);</a:t>
            </a:r>
          </a:p>
          <a:p>
            <a:endParaRPr lang="es-MX" sz="1200" dirty="0"/>
          </a:p>
          <a:p>
            <a:r>
              <a:rPr lang="es-MX" sz="1200" dirty="0"/>
              <a:t>    switch (</a:t>
            </a:r>
            <a:r>
              <a:rPr lang="es-MX" sz="1200" dirty="0" err="1"/>
              <a:t>opt</a:t>
            </a:r>
            <a:r>
              <a:rPr lang="es-MX" sz="1200" dirty="0"/>
              <a:t>) {</a:t>
            </a:r>
          </a:p>
          <a:p>
            <a:r>
              <a:rPr lang="es-MX" sz="1200" dirty="0"/>
              <a:t>        case 1:</a:t>
            </a:r>
          </a:p>
          <a:p>
            <a:r>
              <a:rPr lang="es-MX" sz="1200" dirty="0"/>
              <a:t>            </a:t>
            </a:r>
            <a:r>
              <a:rPr lang="es-MX" sz="1200" dirty="0" err="1"/>
              <a:t>printf</a:t>
            </a:r>
            <a:r>
              <a:rPr lang="es-MX" sz="1200" dirty="0"/>
              <a:t>("El </a:t>
            </a:r>
            <a:r>
              <a:rPr lang="es-MX" sz="1200" dirty="0" err="1"/>
              <a:t>dia</a:t>
            </a:r>
            <a:r>
              <a:rPr lang="es-MX" sz="1200" dirty="0"/>
              <a:t> de la semana es Lunes");</a:t>
            </a:r>
          </a:p>
          <a:p>
            <a:r>
              <a:rPr lang="es-MX" sz="1200" dirty="0"/>
              <a:t>            break;</a:t>
            </a:r>
          </a:p>
          <a:p>
            <a:r>
              <a:rPr lang="es-MX" sz="1200" dirty="0"/>
              <a:t>        case 2:</a:t>
            </a:r>
          </a:p>
          <a:p>
            <a:r>
              <a:rPr lang="es-MX" sz="1200" dirty="0"/>
              <a:t>            </a:t>
            </a:r>
            <a:r>
              <a:rPr lang="es-MX" sz="1200" dirty="0" err="1"/>
              <a:t>printf</a:t>
            </a:r>
            <a:r>
              <a:rPr lang="es-MX" sz="1200" dirty="0"/>
              <a:t>("El </a:t>
            </a:r>
            <a:r>
              <a:rPr lang="es-MX" sz="1200" dirty="0" err="1"/>
              <a:t>dia</a:t>
            </a:r>
            <a:r>
              <a:rPr lang="es-MX" sz="1200" dirty="0"/>
              <a:t> de la semana es Martes");</a:t>
            </a:r>
          </a:p>
          <a:p>
            <a:r>
              <a:rPr lang="es-MX" sz="1200" dirty="0"/>
              <a:t>            break;</a:t>
            </a:r>
          </a:p>
          <a:p>
            <a:r>
              <a:rPr lang="es-MX" sz="1200" dirty="0"/>
              <a:t>        case 3:</a:t>
            </a:r>
          </a:p>
          <a:p>
            <a:r>
              <a:rPr lang="es-MX" sz="1200" dirty="0"/>
              <a:t>            </a:t>
            </a:r>
            <a:r>
              <a:rPr lang="es-MX" sz="1200" dirty="0" err="1"/>
              <a:t>printf</a:t>
            </a:r>
            <a:r>
              <a:rPr lang="es-MX" sz="1200" dirty="0"/>
              <a:t>("El </a:t>
            </a:r>
            <a:r>
              <a:rPr lang="es-MX" sz="1200" dirty="0" err="1"/>
              <a:t>dia</a:t>
            </a:r>
            <a:r>
              <a:rPr lang="es-MX" sz="1200" dirty="0"/>
              <a:t> de la semana es </a:t>
            </a:r>
            <a:r>
              <a:rPr lang="es-MX" sz="1200" dirty="0" err="1"/>
              <a:t>Miercoles</a:t>
            </a:r>
            <a:r>
              <a:rPr lang="es-MX" sz="1200" dirty="0"/>
              <a:t>");</a:t>
            </a:r>
          </a:p>
          <a:p>
            <a:r>
              <a:rPr lang="es-MX" sz="1200" dirty="0"/>
              <a:t>            break;</a:t>
            </a:r>
          </a:p>
          <a:p>
            <a:r>
              <a:rPr lang="es-MX" sz="1200" dirty="0"/>
              <a:t>        case 4:</a:t>
            </a:r>
          </a:p>
          <a:p>
            <a:r>
              <a:rPr lang="es-MX" sz="1200" dirty="0"/>
              <a:t>            </a:t>
            </a:r>
            <a:r>
              <a:rPr lang="es-MX" sz="1200" dirty="0" err="1"/>
              <a:t>printf</a:t>
            </a:r>
            <a:r>
              <a:rPr lang="es-MX" sz="1200" dirty="0"/>
              <a:t>("El </a:t>
            </a:r>
            <a:r>
              <a:rPr lang="es-MX" sz="1200" dirty="0" err="1"/>
              <a:t>dia</a:t>
            </a:r>
            <a:r>
              <a:rPr lang="es-MX" sz="1200" dirty="0"/>
              <a:t> de la semana es Jueves");</a:t>
            </a:r>
          </a:p>
          <a:p>
            <a:r>
              <a:rPr lang="es-MX" sz="1200" dirty="0"/>
              <a:t>            break;</a:t>
            </a:r>
          </a:p>
          <a:p>
            <a:r>
              <a:rPr lang="es-MX" sz="1200" dirty="0"/>
              <a:t>        case 5:</a:t>
            </a:r>
          </a:p>
          <a:p>
            <a:r>
              <a:rPr lang="es-MX" sz="1200" dirty="0"/>
              <a:t>            </a:t>
            </a:r>
            <a:r>
              <a:rPr lang="es-MX" sz="1200" dirty="0" err="1"/>
              <a:t>printf</a:t>
            </a:r>
            <a:r>
              <a:rPr lang="es-MX" sz="1200" dirty="0"/>
              <a:t>("El </a:t>
            </a:r>
            <a:r>
              <a:rPr lang="es-MX" sz="1200" dirty="0" err="1"/>
              <a:t>dia</a:t>
            </a:r>
            <a:r>
              <a:rPr lang="es-MX" sz="1200" dirty="0"/>
              <a:t> de la semana es Viernes");</a:t>
            </a:r>
          </a:p>
          <a:p>
            <a:r>
              <a:rPr lang="es-MX" sz="1200" dirty="0"/>
              <a:t>            break;</a:t>
            </a:r>
          </a:p>
          <a:p>
            <a:r>
              <a:rPr lang="es-MX" sz="1200" dirty="0"/>
              <a:t>        case 6:</a:t>
            </a:r>
          </a:p>
          <a:p>
            <a:r>
              <a:rPr lang="es-MX" sz="1200" dirty="0"/>
              <a:t>            </a:t>
            </a:r>
            <a:r>
              <a:rPr lang="es-MX" sz="1200" dirty="0" err="1"/>
              <a:t>printf</a:t>
            </a:r>
            <a:r>
              <a:rPr lang="es-MX" sz="1200" dirty="0"/>
              <a:t>("El </a:t>
            </a:r>
            <a:r>
              <a:rPr lang="es-MX" sz="1200" dirty="0" err="1"/>
              <a:t>dia</a:t>
            </a:r>
            <a:r>
              <a:rPr lang="es-MX" sz="1200" dirty="0"/>
              <a:t> de la semana es </a:t>
            </a:r>
            <a:r>
              <a:rPr lang="es-MX" sz="1200" dirty="0" err="1"/>
              <a:t>Sabado</a:t>
            </a:r>
            <a:r>
              <a:rPr lang="es-MX" sz="1200" dirty="0"/>
              <a:t>");</a:t>
            </a:r>
          </a:p>
          <a:p>
            <a:r>
              <a:rPr lang="es-MX" sz="1200" dirty="0"/>
              <a:t>            break;</a:t>
            </a:r>
          </a:p>
          <a:p>
            <a:r>
              <a:rPr lang="es-MX" sz="1200" dirty="0"/>
              <a:t>        case 7:</a:t>
            </a:r>
          </a:p>
          <a:p>
            <a:r>
              <a:rPr lang="es-MX" sz="1200" dirty="0"/>
              <a:t>            </a:t>
            </a:r>
            <a:r>
              <a:rPr lang="es-MX" sz="1200" dirty="0" err="1"/>
              <a:t>printf</a:t>
            </a:r>
            <a:r>
              <a:rPr lang="es-MX" sz="1200" dirty="0"/>
              <a:t>("El </a:t>
            </a:r>
            <a:r>
              <a:rPr lang="es-MX" sz="1200" dirty="0" err="1"/>
              <a:t>dia</a:t>
            </a:r>
            <a:r>
              <a:rPr lang="es-MX" sz="1200" dirty="0"/>
              <a:t> de la semana es Domingo");</a:t>
            </a:r>
          </a:p>
          <a:p>
            <a:r>
              <a:rPr lang="es-MX" sz="1200" dirty="0"/>
              <a:t>            break;</a:t>
            </a:r>
          </a:p>
          <a:p>
            <a:r>
              <a:rPr lang="es-MX" sz="1200" dirty="0"/>
              <a:t>        default:</a:t>
            </a:r>
          </a:p>
          <a:p>
            <a:r>
              <a:rPr lang="es-MX" sz="1200" dirty="0"/>
              <a:t>            </a:t>
            </a:r>
            <a:r>
              <a:rPr lang="es-MX" sz="1200" dirty="0" err="1"/>
              <a:t>printf</a:t>
            </a:r>
            <a:r>
              <a:rPr lang="es-MX" sz="1200" dirty="0"/>
              <a:t>("Numero no valido");</a:t>
            </a:r>
          </a:p>
          <a:p>
            <a:r>
              <a:rPr lang="es-MX" sz="1200" dirty="0"/>
              <a:t>            break;</a:t>
            </a:r>
          </a:p>
          <a:p>
            <a:r>
              <a:rPr lang="es-MX" sz="1200" dirty="0"/>
              <a:t>    }</a:t>
            </a:r>
          </a:p>
          <a:p>
            <a:endParaRPr lang="es-MX" sz="1200" dirty="0"/>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pic>
        <p:nvPicPr>
          <p:cNvPr id="5" name="Imagen 4">
            <a:extLst>
              <a:ext uri="{FF2B5EF4-FFF2-40B4-BE49-F238E27FC236}">
                <a16:creationId xmlns:a16="http://schemas.microsoft.com/office/drawing/2014/main" id="{10693569-757E-0E61-E0B4-672AC3C0CFA5}"/>
              </a:ext>
            </a:extLst>
          </p:cNvPr>
          <p:cNvPicPr>
            <a:picLocks noChangeAspect="1"/>
          </p:cNvPicPr>
          <p:nvPr/>
        </p:nvPicPr>
        <p:blipFill>
          <a:blip r:embed="rId7"/>
          <a:stretch>
            <a:fillRect/>
          </a:stretch>
        </p:blipFill>
        <p:spPr>
          <a:xfrm>
            <a:off x="1027886" y="7668344"/>
            <a:ext cx="5830114" cy="857370"/>
          </a:xfrm>
          <a:prstGeom prst="rect">
            <a:avLst/>
          </a:prstGeom>
        </p:spPr>
      </p:pic>
    </p:spTree>
    <p:extLst>
      <p:ext uri="{BB962C8B-B14F-4D97-AF65-F5344CB8AC3E}">
        <p14:creationId xmlns:p14="http://schemas.microsoft.com/office/powerpoint/2010/main" val="33443633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4547</TotalTime>
  <Words>2457</Words>
  <Application>Microsoft Office PowerPoint</Application>
  <PresentationFormat>On-screen Show (4:3)</PresentationFormat>
  <Paragraphs>367</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Tema de Office</vt:lpstr>
      <vt:lpstr>PowerPoint Presentation</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Análisis del Problema</vt:lpstr>
      <vt:lpstr>Algoritmo y Diagrama de Flujo</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327</cp:revision>
  <dcterms:created xsi:type="dcterms:W3CDTF">2011-05-31T18:01:49Z</dcterms:created>
  <dcterms:modified xsi:type="dcterms:W3CDTF">2024-03-09T05:23:34Z</dcterms:modified>
</cp:coreProperties>
</file>