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0" r:id="rId3"/>
    <p:sldId id="278" r:id="rId4"/>
    <p:sldId id="279" r:id="rId5"/>
    <p:sldId id="277" r:id="rId6"/>
    <p:sldId id="281" r:id="rId7"/>
    <p:sldId id="282" r:id="rId8"/>
    <p:sldId id="289" r:id="rId9"/>
    <p:sldId id="284" r:id="rId10"/>
    <p:sldId id="285" r:id="rId11"/>
    <p:sldId id="283" r:id="rId12"/>
    <p:sldId id="287" r:id="rId13"/>
    <p:sldId id="292" r:id="rId14"/>
    <p:sldId id="288" r:id="rId15"/>
    <p:sldId id="286" r:id="rId16"/>
    <p:sldId id="294" r:id="rId17"/>
    <p:sldId id="290" r:id="rId18"/>
    <p:sldId id="291" r:id="rId19"/>
    <p:sldId id="293" r:id="rId20"/>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6445" autoAdjust="0"/>
  </p:normalViewPr>
  <p:slideViewPr>
    <p:cSldViewPr>
      <p:cViewPr varScale="1">
        <p:scale>
          <a:sx n="88" d="100"/>
          <a:sy n="88" d="100"/>
        </p:scale>
        <p:origin x="2940" y="102"/>
      </p:cViewPr>
      <p:guideLst>
        <p:guide orient="horz" pos="2880"/>
        <p:guide pos="2194"/>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08/02/2024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08/02/2024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3.png"/><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1.xml"/><Relationship Id="rId7" Type="http://schemas.openxmlformats.org/officeDocument/2006/relationships/image" Target="../media/image1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7.png"/><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diagramLayout" Target="../diagrams/layout14.xml"/><Relationship Id="rId7" Type="http://schemas.openxmlformats.org/officeDocument/2006/relationships/image" Target="../media/image18.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image" Target="../media/image20.png"/><Relationship Id="rId4" Type="http://schemas.openxmlformats.org/officeDocument/2006/relationships/diagramQuickStyle" Target="../diagrams/quickStyle14.xml"/><Relationship Id="rId9" Type="http://schemas.openxmlformats.org/officeDocument/2006/relationships/image" Target="../media/image18.wmf"/></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5.xml"/><Relationship Id="rId7" Type="http://schemas.openxmlformats.org/officeDocument/2006/relationships/image" Target="../media/image19.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2.png"/><Relationship Id="rId2" Type="http://schemas.openxmlformats.org/officeDocument/2006/relationships/diagramData" Target="../diagrams/data18.xml"/><Relationship Id="rId1" Type="http://schemas.openxmlformats.org/officeDocument/2006/relationships/slideLayout" Target="../slideLayouts/slideLayout5.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Layout" Target="../diagrams/layout7.xml"/><Relationship Id="rId7" Type="http://schemas.openxmlformats.org/officeDocument/2006/relationships/oleObject" Target="../embeddings/oleObject1.bin"/><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image" Target="../media/image10.wmf"/><Relationship Id="rId4" Type="http://schemas.openxmlformats.org/officeDocument/2006/relationships/diagramQuickStyle" Target="../diagrams/quickStyle7.xml"/><Relationship Id="rId9"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8.xml"/><Relationship Id="rId7" Type="http://schemas.openxmlformats.org/officeDocument/2006/relationships/image" Target="../media/image1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P06-P10</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06-10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3" y="1124447"/>
            <a:ext cx="6624736" cy="7043771"/>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math.h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a:t>
            </a:r>
            <a:r>
              <a:rPr lang="es-MX" sz="1200" dirty="0" err="1"/>
              <a:t>xLorena</a:t>
            </a:r>
            <a:r>
              <a:rPr lang="es-MX" sz="1200" dirty="0"/>
              <a:t>, </a:t>
            </a:r>
            <a:r>
              <a:rPr lang="es-MX" sz="1200" dirty="0" err="1"/>
              <a:t>yLorena,xJose,yJose</a:t>
            </a:r>
            <a:r>
              <a:rPr lang="es-MX" sz="1200" dirty="0"/>
              <a:t>;</a:t>
            </a:r>
          </a:p>
          <a:p>
            <a:r>
              <a:rPr lang="es-MX" sz="1200" dirty="0"/>
              <a:t>    </a:t>
            </a:r>
            <a:r>
              <a:rPr lang="es-MX" sz="1200" dirty="0" err="1"/>
              <a:t>float</a:t>
            </a:r>
            <a:r>
              <a:rPr lang="es-MX" sz="1200" dirty="0"/>
              <a:t> </a:t>
            </a:r>
            <a:r>
              <a:rPr lang="es-MX" sz="1200" dirty="0" err="1"/>
              <a:t>distance,xs,ys</a:t>
            </a:r>
            <a:r>
              <a:rPr lang="es-MX" sz="1200" dirty="0"/>
              <a:t>;</a:t>
            </a:r>
          </a:p>
          <a:p>
            <a:endParaRPr lang="es-MX" sz="1200" dirty="0"/>
          </a:p>
          <a:p>
            <a:r>
              <a:rPr lang="es-MX" sz="1200" dirty="0"/>
              <a:t>    </a:t>
            </a:r>
            <a:r>
              <a:rPr lang="es-MX" sz="1200" dirty="0" err="1"/>
              <a:t>printf</a:t>
            </a:r>
            <a:r>
              <a:rPr lang="es-MX" sz="1200" dirty="0"/>
              <a:t>("Lorena y José son mejores amigos. Ellos viven muy lejos y quieren saber cuanta distancia hay entre sus casas. Ellos saben sus coordenadas por lo que deciden realizar un programa que calcule la distancia.\n");</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x de Lorena es:");</a:t>
            </a:r>
          </a:p>
          <a:p>
            <a:r>
              <a:rPr lang="es-MX" sz="1200" dirty="0"/>
              <a:t>    </a:t>
            </a:r>
            <a:r>
              <a:rPr lang="es-MX" sz="1200" dirty="0" err="1"/>
              <a:t>scanf</a:t>
            </a:r>
            <a:r>
              <a:rPr lang="es-MX" sz="1200" dirty="0"/>
              <a:t>("%i",&amp;</a:t>
            </a:r>
            <a:r>
              <a:rPr lang="es-MX" sz="1200" dirty="0" err="1"/>
              <a:t>xLorena</a:t>
            </a:r>
            <a:r>
              <a:rPr lang="es-MX" sz="1200" dirty="0"/>
              <a:t>);</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y de Lorena es:");</a:t>
            </a:r>
          </a:p>
          <a:p>
            <a:r>
              <a:rPr lang="es-MX" sz="1200" dirty="0"/>
              <a:t>    </a:t>
            </a:r>
            <a:r>
              <a:rPr lang="es-MX" sz="1200" dirty="0" err="1"/>
              <a:t>scanf</a:t>
            </a:r>
            <a:r>
              <a:rPr lang="es-MX" sz="1200" dirty="0"/>
              <a:t>("%i",&amp;</a:t>
            </a:r>
            <a:r>
              <a:rPr lang="es-MX" sz="1200" dirty="0" err="1"/>
              <a:t>yLorena</a:t>
            </a:r>
            <a:r>
              <a:rPr lang="es-MX" sz="1200" dirty="0"/>
              <a:t>);</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x de </a:t>
            </a:r>
            <a:r>
              <a:rPr lang="es-MX" sz="1200" dirty="0" err="1"/>
              <a:t>Jose</a:t>
            </a:r>
            <a:r>
              <a:rPr lang="es-MX" sz="1200" dirty="0"/>
              <a:t> es:");</a:t>
            </a:r>
          </a:p>
          <a:p>
            <a:r>
              <a:rPr lang="es-MX" sz="1200" dirty="0"/>
              <a:t>    </a:t>
            </a:r>
            <a:r>
              <a:rPr lang="es-MX" sz="1200" dirty="0" err="1"/>
              <a:t>scanf</a:t>
            </a:r>
            <a:r>
              <a:rPr lang="es-MX" sz="1200" dirty="0"/>
              <a:t>("%i", &amp;</a:t>
            </a:r>
            <a:r>
              <a:rPr lang="es-MX" sz="1200" dirty="0" err="1"/>
              <a:t>xJose</a:t>
            </a:r>
            <a:r>
              <a:rPr lang="es-MX" sz="1200" dirty="0"/>
              <a:t>);</a:t>
            </a:r>
          </a:p>
          <a:p>
            <a:r>
              <a:rPr lang="es-MX" sz="1200" dirty="0"/>
              <a:t>    </a:t>
            </a:r>
            <a:r>
              <a:rPr lang="es-MX" sz="1200" dirty="0" err="1"/>
              <a:t>printf</a:t>
            </a:r>
            <a:r>
              <a:rPr lang="es-MX" sz="1200" dirty="0"/>
              <a:t>("\</a:t>
            </a:r>
            <a:r>
              <a:rPr lang="es-MX" sz="1200" dirty="0" err="1"/>
              <a:t>nLa</a:t>
            </a:r>
            <a:r>
              <a:rPr lang="es-MX" sz="1200" dirty="0"/>
              <a:t> </a:t>
            </a:r>
            <a:r>
              <a:rPr lang="es-MX" sz="1200" dirty="0" err="1"/>
              <a:t>cordenada</a:t>
            </a:r>
            <a:r>
              <a:rPr lang="es-MX" sz="1200" dirty="0"/>
              <a:t> ^y de </a:t>
            </a:r>
            <a:r>
              <a:rPr lang="es-MX" sz="1200" dirty="0" err="1"/>
              <a:t>Jose</a:t>
            </a:r>
            <a:r>
              <a:rPr lang="es-MX" sz="1200" dirty="0"/>
              <a:t> es:");</a:t>
            </a:r>
          </a:p>
          <a:p>
            <a:r>
              <a:rPr lang="es-MX" sz="1200" dirty="0"/>
              <a:t>    </a:t>
            </a:r>
            <a:r>
              <a:rPr lang="es-MX" sz="1200" dirty="0" err="1"/>
              <a:t>scanf</a:t>
            </a:r>
            <a:r>
              <a:rPr lang="es-MX" sz="1200" dirty="0"/>
              <a:t>("%i", &amp;</a:t>
            </a:r>
            <a:r>
              <a:rPr lang="es-MX" sz="1200" dirty="0" err="1"/>
              <a:t>yJose</a:t>
            </a:r>
            <a:r>
              <a:rPr lang="es-MX" sz="1200" dirty="0"/>
              <a:t>);</a:t>
            </a:r>
          </a:p>
          <a:p>
            <a:endParaRPr lang="es-MX" sz="1200" dirty="0"/>
          </a:p>
          <a:p>
            <a:r>
              <a:rPr lang="es-MX" sz="1200" dirty="0"/>
              <a:t>    </a:t>
            </a:r>
            <a:r>
              <a:rPr lang="es-MX" sz="1200" dirty="0" err="1"/>
              <a:t>xs</a:t>
            </a:r>
            <a:r>
              <a:rPr lang="es-MX" sz="1200" dirty="0"/>
              <a:t> = </a:t>
            </a:r>
            <a:r>
              <a:rPr lang="es-MX" sz="1200" dirty="0" err="1"/>
              <a:t>pow</a:t>
            </a:r>
            <a:r>
              <a:rPr lang="es-MX" sz="1200" dirty="0"/>
              <a:t>((</a:t>
            </a:r>
            <a:r>
              <a:rPr lang="es-MX" sz="1200" dirty="0" err="1"/>
              <a:t>xJose-xLorena</a:t>
            </a:r>
            <a:r>
              <a:rPr lang="es-MX" sz="1200" dirty="0"/>
              <a:t>),2);</a:t>
            </a:r>
          </a:p>
          <a:p>
            <a:r>
              <a:rPr lang="es-MX" sz="1200" dirty="0"/>
              <a:t>    </a:t>
            </a:r>
            <a:r>
              <a:rPr lang="es-MX" sz="1200" dirty="0" err="1"/>
              <a:t>ys</a:t>
            </a:r>
            <a:r>
              <a:rPr lang="es-MX" sz="1200" dirty="0"/>
              <a:t> = </a:t>
            </a:r>
            <a:r>
              <a:rPr lang="es-MX" sz="1200" dirty="0" err="1"/>
              <a:t>pow</a:t>
            </a:r>
            <a:r>
              <a:rPr lang="es-MX" sz="1200" dirty="0"/>
              <a:t>((</a:t>
            </a:r>
            <a:r>
              <a:rPr lang="es-MX" sz="1200" dirty="0" err="1"/>
              <a:t>yJose-yLorena</a:t>
            </a:r>
            <a:r>
              <a:rPr lang="es-MX" sz="1200" dirty="0"/>
              <a:t>),2);</a:t>
            </a:r>
          </a:p>
          <a:p>
            <a:r>
              <a:rPr lang="es-MX" sz="1200" dirty="0"/>
              <a:t>    </a:t>
            </a:r>
            <a:r>
              <a:rPr lang="es-MX" sz="1200" dirty="0" err="1"/>
              <a:t>distance</a:t>
            </a:r>
            <a:r>
              <a:rPr lang="es-MX" sz="1200" dirty="0"/>
              <a:t> = </a:t>
            </a:r>
            <a:r>
              <a:rPr lang="es-MX" sz="1200" dirty="0" err="1"/>
              <a:t>sqrt</a:t>
            </a:r>
            <a:r>
              <a:rPr lang="es-MX" sz="1200" dirty="0"/>
              <a:t>(</a:t>
            </a:r>
            <a:r>
              <a:rPr lang="es-MX" sz="1200" dirty="0" err="1"/>
              <a:t>xs+ys</a:t>
            </a:r>
            <a:r>
              <a:rPr lang="es-MX" sz="1200" dirty="0"/>
              <a:t>);</a:t>
            </a:r>
          </a:p>
          <a:p>
            <a:endParaRPr lang="es-MX" sz="1200" dirty="0"/>
          </a:p>
          <a:p>
            <a:r>
              <a:rPr lang="es-MX" sz="1200" dirty="0"/>
              <a:t>    </a:t>
            </a:r>
            <a:r>
              <a:rPr lang="es-MX" sz="1200" dirty="0" err="1"/>
              <a:t>printf</a:t>
            </a:r>
            <a:r>
              <a:rPr lang="es-MX" sz="1200" dirty="0"/>
              <a:t>("\</a:t>
            </a:r>
            <a:r>
              <a:rPr lang="es-MX" sz="1200" dirty="0" err="1"/>
              <a:t>nLa</a:t>
            </a:r>
            <a:r>
              <a:rPr lang="es-MX" sz="1200" dirty="0"/>
              <a:t> distancia entre </a:t>
            </a:r>
            <a:r>
              <a:rPr lang="es-MX" sz="1200" dirty="0" err="1"/>
              <a:t>Jose</a:t>
            </a:r>
            <a:r>
              <a:rPr lang="es-MX" sz="1200" dirty="0"/>
              <a:t> y Lorena es de: %.2f unidades\n", </a:t>
            </a:r>
            <a:r>
              <a:rPr lang="es-MX" sz="1200" dirty="0" err="1"/>
              <a:t>distance</a:t>
            </a:r>
            <a:r>
              <a:rPr lang="es-MX" sz="1200" dirty="0"/>
              <a:t>);</a:t>
            </a:r>
          </a:p>
          <a:p>
            <a:endParaRPr lang="es-MX" sz="1200" dirty="0"/>
          </a:p>
          <a:p>
            <a:r>
              <a:rPr lang="es-MX" sz="1200" dirty="0"/>
              <a:t>    </a:t>
            </a:r>
            <a:r>
              <a:rPr lang="es-MX" sz="1200" dirty="0" err="1"/>
              <a:t>system</a:t>
            </a:r>
            <a:r>
              <a:rPr lang="es-MX" sz="1200" dirty="0"/>
              <a:t>("PAUSE");</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pic>
        <p:nvPicPr>
          <p:cNvPr id="5" name="Imagen 4">
            <a:extLst>
              <a:ext uri="{FF2B5EF4-FFF2-40B4-BE49-F238E27FC236}">
                <a16:creationId xmlns:a16="http://schemas.microsoft.com/office/drawing/2014/main" id="{3444F762-0DE1-3039-BDD8-2003C70E337C}"/>
              </a:ext>
            </a:extLst>
          </p:cNvPr>
          <p:cNvPicPr>
            <a:picLocks noChangeAspect="1"/>
          </p:cNvPicPr>
          <p:nvPr/>
        </p:nvPicPr>
        <p:blipFill>
          <a:blip r:embed="rId7"/>
          <a:stretch>
            <a:fillRect/>
          </a:stretch>
        </p:blipFill>
        <p:spPr>
          <a:xfrm>
            <a:off x="1062664" y="6516216"/>
            <a:ext cx="4071403" cy="1652002"/>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Tanque = 38/3.78</a:t>
            </a:r>
          </a:p>
          <a:p>
            <a:r>
              <a:rPr lang="es-MX" dirty="0" err="1"/>
              <a:t>costoTanque</a:t>
            </a:r>
            <a:r>
              <a:rPr lang="es-MX" dirty="0"/>
              <a:t>= tanque*3.13</a:t>
            </a:r>
          </a:p>
          <a:p>
            <a:r>
              <a:rPr lang="es-MX" dirty="0" err="1"/>
              <a:t>costoPesos</a:t>
            </a:r>
            <a:r>
              <a:rPr lang="es-MX" dirty="0"/>
              <a:t> = </a:t>
            </a:r>
            <a:r>
              <a:rPr lang="es-MX" dirty="0" err="1"/>
              <a:t>costoTanque</a:t>
            </a:r>
            <a:r>
              <a:rPr lang="es-MX" dirty="0"/>
              <a:t>*21</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costoPesos</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sp>
        <p:nvSpPr>
          <p:cNvPr id="3" name="Rectangle 1"/>
          <p:cNvSpPr>
            <a:spLocks noChangeArrowheads="1"/>
          </p:cNvSpPr>
          <p:nvPr/>
        </p:nvSpPr>
        <p:spPr bwMode="auto">
          <a:xfrm>
            <a:off x="507144" y="1370669"/>
            <a:ext cx="59234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latin typeface="+mj-lt"/>
                <a:ea typeface="Times New Roman" pitchFamily="18" charset="0"/>
                <a:cs typeface="Times New Roman" pitchFamily="18" charset="0"/>
              </a:rPr>
              <a:t>Un turista Mexicano viaja en automóvil a Estados Unidos, pero, al detenerse a cargar gasolina descubre que las gasolineras despachan el combustible por galón a 3.13 dólares. Sabiendo que su tanque de combustible tiene una capacidad de 35 litros y que el dólar equivale a 21 pesos además de que un galón equivale a 3.78 litros, </a:t>
            </a: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latin typeface="+mj-lt"/>
                <a:ea typeface="Times New Roman" pitchFamily="18" charset="0"/>
                <a:cs typeface="Times New Roman" pitchFamily="18" charset="0"/>
              </a:rPr>
              <a:t>¿Cuánto le costará llenar su tanque de gasolina, en pesos?    </a:t>
            </a:r>
            <a:endPar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latin typeface="+mj-lt"/>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8838" y="1114721"/>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pic>
        <p:nvPicPr>
          <p:cNvPr id="5" name="Imagen 4">
            <a:extLst>
              <a:ext uri="{FF2B5EF4-FFF2-40B4-BE49-F238E27FC236}">
                <a16:creationId xmlns:a16="http://schemas.microsoft.com/office/drawing/2014/main" id="{3385FBDD-1A50-F563-A190-105883C3507A}"/>
              </a:ext>
            </a:extLst>
          </p:cNvPr>
          <p:cNvPicPr>
            <a:picLocks noChangeAspect="1"/>
          </p:cNvPicPr>
          <p:nvPr/>
        </p:nvPicPr>
        <p:blipFill>
          <a:blip r:embed="rId7"/>
          <a:stretch>
            <a:fillRect/>
          </a:stretch>
        </p:blipFill>
        <p:spPr>
          <a:xfrm>
            <a:off x="69575" y="1681059"/>
            <a:ext cx="6574561" cy="4777154"/>
          </a:xfrm>
          <a:prstGeom prst="rect">
            <a:avLst/>
          </a:prstGeom>
        </p:spPr>
      </p:pic>
      <p:sp>
        <p:nvSpPr>
          <p:cNvPr id="14" name="13 Rectángulo redondeado"/>
          <p:cNvSpPr/>
          <p:nvPr/>
        </p:nvSpPr>
        <p:spPr>
          <a:xfrm>
            <a:off x="116632" y="1785902"/>
            <a:ext cx="6552728" cy="6420446"/>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8" name="Imagen 7">
            <a:extLst>
              <a:ext uri="{FF2B5EF4-FFF2-40B4-BE49-F238E27FC236}">
                <a16:creationId xmlns:a16="http://schemas.microsoft.com/office/drawing/2014/main" id="{2120E4F7-7095-03BF-7DC9-8042F1F12FD9}"/>
              </a:ext>
            </a:extLst>
          </p:cNvPr>
          <p:cNvPicPr>
            <a:picLocks noChangeAspect="1"/>
          </p:cNvPicPr>
          <p:nvPr/>
        </p:nvPicPr>
        <p:blipFill>
          <a:blip r:embed="rId8"/>
          <a:stretch>
            <a:fillRect/>
          </a:stretch>
        </p:blipFill>
        <p:spPr>
          <a:xfrm>
            <a:off x="1804063" y="6458213"/>
            <a:ext cx="3105583" cy="1657581"/>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A5EB7-8807-82BE-462A-F81628031D3B}"/>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037F32B2-9417-80E5-395C-2D56AB63E8A0}"/>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2E6ACBC3-038A-3E34-52ED-C0090FF4D083}"/>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a:extLst>
              <a:ext uri="{FF2B5EF4-FFF2-40B4-BE49-F238E27FC236}">
                <a16:creationId xmlns:a16="http://schemas.microsoft.com/office/drawing/2014/main" id="{97AF6F88-06E5-042E-9325-3C64FE7E83AD}"/>
              </a:ext>
            </a:extLst>
          </p:cNvPr>
          <p:cNvSpPr/>
          <p:nvPr/>
        </p:nvSpPr>
        <p:spPr>
          <a:xfrm>
            <a:off x="269648" y="1893426"/>
            <a:ext cx="6471719" cy="6126125"/>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 </a:t>
            </a:r>
          </a:p>
          <a:p>
            <a:r>
              <a:rPr lang="es-MX" sz="1200" dirty="0"/>
              <a:t>	Imprime “Un turista Mexicano viaja en automóvil a Estados Unidos, pero, al detenerse a cargar gasolina descubre que las gasolineras despachan el combustible por galón a 3.13 dólares. Sabiendo que su tanque de combustible tiene una capacidad de 35 litros y que el dólar equivale a 21 pesos además de que un galón equivale a 3.78 litros, ¿Cuánto le costará llenar su tanque de gasolina, en pesos? “</a:t>
            </a:r>
          </a:p>
          <a:p>
            <a:r>
              <a:rPr lang="es-MX" sz="1200" dirty="0"/>
              <a:t>	Proceso </a:t>
            </a:r>
          </a:p>
          <a:p>
            <a:r>
              <a:rPr lang="es-MX" sz="1200" dirty="0"/>
              <a:t>	tanque = 38/3.78</a:t>
            </a:r>
          </a:p>
          <a:p>
            <a:r>
              <a:rPr lang="es-MX" sz="1200" dirty="0"/>
              <a:t>	</a:t>
            </a:r>
            <a:r>
              <a:rPr lang="es-MX" sz="1200" dirty="0" err="1"/>
              <a:t>costoTanque</a:t>
            </a:r>
            <a:r>
              <a:rPr lang="es-MX" sz="1200" dirty="0"/>
              <a:t> = tanque*3.13</a:t>
            </a:r>
          </a:p>
          <a:p>
            <a:r>
              <a:rPr lang="es-MX" sz="1200" dirty="0"/>
              <a:t>	</a:t>
            </a:r>
            <a:r>
              <a:rPr lang="es-MX" sz="1200" dirty="0" err="1"/>
              <a:t>costoPeso</a:t>
            </a:r>
            <a:r>
              <a:rPr lang="es-MX" sz="1200" dirty="0"/>
              <a:t> = </a:t>
            </a:r>
            <a:r>
              <a:rPr lang="es-MX" sz="1200" dirty="0" err="1"/>
              <a:t>costoTanque</a:t>
            </a:r>
            <a:r>
              <a:rPr lang="es-MX" sz="1200" dirty="0"/>
              <a:t>*21</a:t>
            </a:r>
          </a:p>
          <a:p>
            <a:endParaRPr lang="es-MX" sz="1200" dirty="0"/>
          </a:p>
          <a:p>
            <a:r>
              <a:rPr lang="es-MX" sz="1200" dirty="0"/>
              <a:t>	Imprime “El costo de llenar su tanque en pesos seria de “ + </a:t>
            </a:r>
            <a:r>
              <a:rPr lang="es-MX" sz="1200" dirty="0" err="1"/>
              <a:t>costoPeso</a:t>
            </a:r>
            <a:r>
              <a:rPr lang="es-MX" sz="1200" dirty="0"/>
              <a:t> 	+ “pesos”</a:t>
            </a:r>
          </a:p>
          <a:p>
            <a:r>
              <a:rPr lang="es-MX" sz="1200" dirty="0"/>
              <a:t>Fin</a:t>
            </a:r>
          </a:p>
          <a:p>
            <a:endParaRPr lang="es-MX" sz="1200" dirty="0"/>
          </a:p>
          <a:p>
            <a:endParaRPr lang="es-MX" sz="1200" dirty="0"/>
          </a:p>
        </p:txBody>
      </p:sp>
      <p:sp>
        <p:nvSpPr>
          <p:cNvPr id="12" name="11 Rectángulo redondeado">
            <a:extLst>
              <a:ext uri="{FF2B5EF4-FFF2-40B4-BE49-F238E27FC236}">
                <a16:creationId xmlns:a16="http://schemas.microsoft.com/office/drawing/2014/main" id="{F98CB037-64C9-7F2D-2F0D-8AE13439E2B4}"/>
              </a:ext>
            </a:extLst>
          </p:cNvPr>
          <p:cNvSpPr/>
          <p:nvPr/>
        </p:nvSpPr>
        <p:spPr>
          <a:xfrm>
            <a:off x="2039648" y="1124448"/>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a:extLst>
              <a:ext uri="{FF2B5EF4-FFF2-40B4-BE49-F238E27FC236}">
                <a16:creationId xmlns:a16="http://schemas.microsoft.com/office/drawing/2014/main" id="{587584CC-0615-A009-E958-D7AF7665408C}"/>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F1E89293-ED85-2AFD-6EFA-09969AB96E4D}"/>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pic>
        <p:nvPicPr>
          <p:cNvPr id="6" name="Imagen 5">
            <a:extLst>
              <a:ext uri="{FF2B5EF4-FFF2-40B4-BE49-F238E27FC236}">
                <a16:creationId xmlns:a16="http://schemas.microsoft.com/office/drawing/2014/main" id="{7EE27DE6-85D2-E7D8-95BD-3130E1EFD0C1}"/>
              </a:ext>
            </a:extLst>
          </p:cNvPr>
          <p:cNvPicPr>
            <a:picLocks noChangeAspect="1"/>
          </p:cNvPicPr>
          <p:nvPr/>
        </p:nvPicPr>
        <p:blipFill>
          <a:blip r:embed="rId7"/>
          <a:stretch>
            <a:fillRect/>
          </a:stretch>
        </p:blipFill>
        <p:spPr>
          <a:xfrm>
            <a:off x="1507736" y="5508104"/>
            <a:ext cx="3842527" cy="2093832"/>
          </a:xfrm>
          <a:prstGeom prst="rect">
            <a:avLst/>
          </a:prstGeom>
        </p:spPr>
      </p:pic>
    </p:spTree>
    <p:extLst>
      <p:ext uri="{BB962C8B-B14F-4D97-AF65-F5344CB8AC3E}">
        <p14:creationId xmlns:p14="http://schemas.microsoft.com/office/powerpoint/2010/main" val="301029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1403648"/>
            <a:ext cx="6485783"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process.h</a:t>
            </a:r>
            <a:r>
              <a:rPr lang="es-MX" sz="1200" dirty="0"/>
              <a:t>&gt;</a:t>
            </a:r>
          </a:p>
          <a:p>
            <a:r>
              <a:rPr lang="es-MX" sz="1200" dirty="0"/>
              <a:t>#include &lt;</a:t>
            </a:r>
            <a:r>
              <a:rPr lang="es-MX" sz="1200" dirty="0" err="1"/>
              <a:t>stdio.h</a:t>
            </a:r>
            <a:r>
              <a:rPr lang="es-MX" sz="1200" dirty="0"/>
              <a:t>&gt;</a:t>
            </a:r>
          </a:p>
          <a:p>
            <a:endParaRPr lang="es-MX" sz="1200" dirty="0"/>
          </a:p>
          <a:p>
            <a:r>
              <a:rPr lang="es-MX" sz="1200" dirty="0" err="1"/>
              <a:t>void</a:t>
            </a:r>
            <a:r>
              <a:rPr lang="es-MX" sz="1200" dirty="0"/>
              <a:t> </a:t>
            </a:r>
            <a:r>
              <a:rPr lang="es-MX" sz="1200" dirty="0" err="1"/>
              <a:t>main</a:t>
            </a:r>
            <a:r>
              <a:rPr lang="es-MX" sz="1200" dirty="0"/>
              <a:t>(){</a:t>
            </a:r>
          </a:p>
          <a:p>
            <a:endParaRPr lang="es-MX" sz="1200" dirty="0"/>
          </a:p>
          <a:p>
            <a:r>
              <a:rPr lang="es-MX" sz="1200" dirty="0"/>
              <a:t>    </a:t>
            </a:r>
            <a:r>
              <a:rPr lang="es-MX" sz="1200" dirty="0" err="1"/>
              <a:t>float</a:t>
            </a:r>
            <a:r>
              <a:rPr lang="es-MX" sz="1200" dirty="0"/>
              <a:t> </a:t>
            </a:r>
            <a:r>
              <a:rPr lang="es-MX" sz="1200" dirty="0" err="1"/>
              <a:t>tanque,costoTanque,costoPeso</a:t>
            </a:r>
            <a:r>
              <a:rPr lang="es-MX" sz="1200" dirty="0"/>
              <a:t>;</a:t>
            </a:r>
          </a:p>
          <a:p>
            <a:endParaRPr lang="es-MX" sz="1200" dirty="0"/>
          </a:p>
          <a:p>
            <a:r>
              <a:rPr lang="es-MX" sz="1200" dirty="0"/>
              <a:t>    </a:t>
            </a:r>
            <a:r>
              <a:rPr lang="es-MX" sz="1200" dirty="0" err="1"/>
              <a:t>printf</a:t>
            </a:r>
            <a:r>
              <a:rPr lang="es-MX" sz="1200" dirty="0"/>
              <a:t>("Un turista Mexicano viaja en </a:t>
            </a:r>
            <a:r>
              <a:rPr lang="es-MX" sz="1200" dirty="0" err="1"/>
              <a:t>automovil</a:t>
            </a:r>
            <a:r>
              <a:rPr lang="es-MX" sz="1200" dirty="0"/>
              <a:t> a Estados Unidos, pero, al detenerse a cargar gasolina descubre que las gasolineras despachan el combustible por </a:t>
            </a:r>
            <a:r>
              <a:rPr lang="es-MX" sz="1200" dirty="0" err="1"/>
              <a:t>galon</a:t>
            </a:r>
            <a:r>
              <a:rPr lang="es-MX" sz="1200" dirty="0"/>
              <a:t> a 3.13 </a:t>
            </a:r>
            <a:r>
              <a:rPr lang="es-MX" sz="1200" dirty="0" err="1"/>
              <a:t>dolares</a:t>
            </a:r>
            <a:r>
              <a:rPr lang="es-MX" sz="1200" dirty="0"/>
              <a:t>. Sabiendo que su tanque de combustible tiene una capacidad de 35 litros y que el </a:t>
            </a:r>
            <a:r>
              <a:rPr lang="es-MX" sz="1200" dirty="0" err="1"/>
              <a:t>dolar</a:t>
            </a:r>
            <a:r>
              <a:rPr lang="es-MX" sz="1200" dirty="0"/>
              <a:t> equivale a 21 pesos </a:t>
            </a:r>
            <a:r>
              <a:rPr lang="es-MX" sz="1200" dirty="0" err="1"/>
              <a:t>ademas</a:t>
            </a:r>
            <a:r>
              <a:rPr lang="es-MX" sz="1200" dirty="0"/>
              <a:t> de que un </a:t>
            </a:r>
            <a:r>
              <a:rPr lang="es-MX" sz="1200" dirty="0" err="1"/>
              <a:t>galon</a:t>
            </a:r>
            <a:r>
              <a:rPr lang="es-MX" sz="1200" dirty="0"/>
              <a:t> equivale a 3.78 litros, Cuanto le costara llenar su tanque de gasolina, en pesos\n");</a:t>
            </a:r>
          </a:p>
          <a:p>
            <a:r>
              <a:rPr lang="es-MX" sz="1200" dirty="0"/>
              <a:t>    tanque = 38/3.78;</a:t>
            </a:r>
          </a:p>
          <a:p>
            <a:r>
              <a:rPr lang="es-MX" sz="1200" dirty="0"/>
              <a:t>    </a:t>
            </a:r>
            <a:r>
              <a:rPr lang="es-MX" sz="1200" dirty="0" err="1"/>
              <a:t>costoTanque</a:t>
            </a:r>
            <a:r>
              <a:rPr lang="es-MX" sz="1200" dirty="0"/>
              <a:t> =tanque*3.13;</a:t>
            </a:r>
          </a:p>
          <a:p>
            <a:r>
              <a:rPr lang="es-MX" sz="1200" dirty="0"/>
              <a:t>    </a:t>
            </a:r>
            <a:r>
              <a:rPr lang="es-MX" sz="1200" dirty="0" err="1"/>
              <a:t>costoPeso</a:t>
            </a:r>
            <a:r>
              <a:rPr lang="es-MX" sz="1200" dirty="0"/>
              <a:t> = </a:t>
            </a:r>
            <a:r>
              <a:rPr lang="es-MX" sz="1200" dirty="0" err="1"/>
              <a:t>costoTanque</a:t>
            </a:r>
            <a:r>
              <a:rPr lang="es-MX" sz="1200" dirty="0"/>
              <a:t>*21;</a:t>
            </a:r>
          </a:p>
          <a:p>
            <a:endParaRPr lang="es-MX" sz="1200" dirty="0"/>
          </a:p>
          <a:p>
            <a:r>
              <a:rPr lang="es-MX" sz="1200" dirty="0"/>
              <a:t>    </a:t>
            </a:r>
            <a:r>
              <a:rPr lang="es-MX" sz="1200" dirty="0" err="1"/>
              <a:t>printf</a:t>
            </a:r>
            <a:r>
              <a:rPr lang="es-MX" sz="1200" dirty="0"/>
              <a:t>("El costo de llenar su tanque en pesos seria $%.2f pesos\n",</a:t>
            </a:r>
            <a:r>
              <a:rPr lang="es-MX" sz="1200" dirty="0" err="1"/>
              <a:t>costoPeso</a:t>
            </a:r>
            <a:r>
              <a:rPr lang="es-MX" sz="1200" dirty="0"/>
              <a:t>);</a:t>
            </a:r>
          </a:p>
          <a:p>
            <a:r>
              <a:rPr lang="es-MX" sz="1200" dirty="0"/>
              <a:t>    </a:t>
            </a:r>
            <a:r>
              <a:rPr lang="es-MX" sz="1200" dirty="0" err="1"/>
              <a:t>system</a:t>
            </a:r>
            <a:r>
              <a:rPr lang="es-MX" sz="1200" dirty="0"/>
              <a:t>("\</a:t>
            </a:r>
            <a:r>
              <a:rPr lang="es-MX" sz="1200" dirty="0" err="1"/>
              <a:t>nPAUSE</a:t>
            </a:r>
            <a:r>
              <a:rPr lang="es-MX" sz="1200" dirty="0"/>
              <a:t>");</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P09</a:t>
            </a:r>
          </a:p>
        </p:txBody>
      </p:sp>
      <p:pic>
        <p:nvPicPr>
          <p:cNvPr id="5" name="Imagen 4">
            <a:extLst>
              <a:ext uri="{FF2B5EF4-FFF2-40B4-BE49-F238E27FC236}">
                <a16:creationId xmlns:a16="http://schemas.microsoft.com/office/drawing/2014/main" id="{4CC54157-8460-B8C3-40DE-BF59664F2805}"/>
              </a:ext>
            </a:extLst>
          </p:cNvPr>
          <p:cNvPicPr>
            <a:picLocks noChangeAspect="1"/>
          </p:cNvPicPr>
          <p:nvPr/>
        </p:nvPicPr>
        <p:blipFill>
          <a:blip r:embed="rId7"/>
          <a:stretch>
            <a:fillRect/>
          </a:stretch>
        </p:blipFill>
        <p:spPr>
          <a:xfrm>
            <a:off x="647583" y="5652120"/>
            <a:ext cx="5450916" cy="1553020"/>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332656" y="1093259"/>
            <a:ext cx="6048672" cy="2470629"/>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a,b,c,d,e,f</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X</a:t>
            </a:r>
          </a:p>
          <a:p>
            <a:r>
              <a:rPr lang="es-MX" dirty="0"/>
              <a:t>Y</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mc:AlternateContent xmlns:mc="http://schemas.openxmlformats.org/markup-compatibility/2006" xmlns:a14="http://schemas.microsoft.com/office/drawing/2010/main">
        <mc:Choice Requires="a14">
          <p:sp>
            <p:nvSpPr>
              <p:cNvPr id="14" name="13 Objeto"/>
              <p:cNvSpPr txBox="1"/>
              <p:nvPr/>
            </p:nvSpPr>
            <p:spPr bwMode="auto">
              <a:xfrm>
                <a:off x="1768475" y="2705100"/>
                <a:ext cx="1112838" cy="571500"/>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𝑥</m:t>
                      </m:r>
                      <m:r>
                        <a:rPr lang="es-MX" i="1">
                          <a:solidFill>
                            <a:srgbClr val="000000"/>
                          </a:solidFill>
                          <a:latin typeface="Cambria Math" panose="02040503050406030204" pitchFamily="18" charset="0"/>
                        </a:rPr>
                        <m:t>=</m:t>
                      </m:r>
                      <m:f>
                        <m:fPr>
                          <m:ctrlPr>
                            <a:rPr lang="es-MX" i="1">
                              <a:solidFill>
                                <a:srgbClr val="000000"/>
                              </a:solidFill>
                              <a:latin typeface="Cambria Math" panose="02040503050406030204" pitchFamily="18" charset="0"/>
                            </a:rPr>
                          </m:ctrlPr>
                        </m:fPr>
                        <m:num>
                          <m:r>
                            <a:rPr lang="es-MX" i="1">
                              <a:solidFill>
                                <a:srgbClr val="000000"/>
                              </a:solidFill>
                              <a:latin typeface="Cambria Math" panose="02040503050406030204" pitchFamily="18" charset="0"/>
                            </a:rPr>
                            <m:t>𝑐𝑒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𝑏𝑓</m:t>
                          </m:r>
                        </m:num>
                        <m:den>
                          <m:r>
                            <a:rPr lang="es-MX" i="1">
                              <a:solidFill>
                                <a:srgbClr val="000000"/>
                              </a:solidFill>
                              <a:latin typeface="Cambria Math" panose="02040503050406030204" pitchFamily="18" charset="0"/>
                            </a:rPr>
                            <m:t>𝑎𝑒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𝑏𝑑</m:t>
                          </m:r>
                        </m:den>
                      </m:f>
                    </m:oMath>
                  </m:oMathPara>
                </a14:m>
                <a:endParaRPr lang="es-MX" dirty="0"/>
              </a:p>
            </p:txBody>
          </p:sp>
        </mc:Choice>
        <mc:Fallback xmlns="">
          <p:sp>
            <p:nvSpPr>
              <p:cNvPr id="14" name="13 Objeto"/>
              <p:cNvSpPr txBox="1">
                <a:spLocks noRot="1" noChangeAspect="1" noMove="1" noResize="1" noEditPoints="1" noAdjustHandles="1" noChangeArrowheads="1" noChangeShapeType="1" noTextEdit="1"/>
              </p:cNvSpPr>
              <p:nvPr/>
            </p:nvSpPr>
            <p:spPr bwMode="auto">
              <a:xfrm>
                <a:off x="1768475" y="2705100"/>
                <a:ext cx="1112838" cy="571500"/>
              </a:xfrm>
              <a:prstGeom prst="rect">
                <a:avLst/>
              </a:prstGeom>
              <a:blipFill>
                <a:blip r:embed="rId7"/>
                <a:stretch>
                  <a:fillRect/>
                </a:stretch>
              </a:blipFill>
            </p:spPr>
            <p:txBody>
              <a:bodyPr/>
              <a:lstStyle/>
              <a:p>
                <a:r>
                  <a:rPr lang="es-MX">
                    <a:noFill/>
                  </a:rPr>
                  <a:t> </a:t>
                </a:r>
              </a:p>
            </p:txBody>
          </p:sp>
        </mc:Fallback>
      </mc:AlternateContent>
      <p:graphicFrame>
        <p:nvGraphicFramePr>
          <p:cNvPr id="15" name="14 Objeto"/>
          <p:cNvGraphicFramePr>
            <a:graphicFrameLocks noChangeAspect="1"/>
          </p:cNvGraphicFramePr>
          <p:nvPr>
            <p:extLst>
              <p:ext uri="{D42A27DB-BD31-4B8C-83A1-F6EECF244321}">
                <p14:modId xmlns:p14="http://schemas.microsoft.com/office/powerpoint/2010/main" val="1100723904"/>
              </p:ext>
            </p:extLst>
          </p:nvPr>
        </p:nvGraphicFramePr>
        <p:xfrm>
          <a:off x="3239155" y="2699792"/>
          <a:ext cx="1135996" cy="582198"/>
        </p:xfrm>
        <a:graphic>
          <a:graphicData uri="http://schemas.openxmlformats.org/presentationml/2006/ole">
            <mc:AlternateContent xmlns:mc="http://schemas.openxmlformats.org/markup-compatibility/2006">
              <mc:Choice xmlns:v="urn:schemas-microsoft-com:vml" Requires="v">
                <p:oleObj name="Ecuación" r:id="rId8" imgW="761669" imgH="393529" progId="Equation.3">
                  <p:embed/>
                </p:oleObj>
              </mc:Choice>
              <mc:Fallback>
                <p:oleObj name="Ecuación" r:id="rId8" imgW="761669" imgH="393529" progId="Equation.3">
                  <p:embed/>
                  <p:pic>
                    <p:nvPicPr>
                      <p:cNvPr id="15" name="14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9155" y="2699792"/>
                        <a:ext cx="1135996" cy="582198"/>
                      </a:xfrm>
                      <a:prstGeom prst="rect">
                        <a:avLst/>
                      </a:prstGeom>
                      <a:noFill/>
                    </p:spPr>
                  </p:pic>
                </p:oleObj>
              </mc:Fallback>
            </mc:AlternateContent>
          </a:graphicData>
        </a:graphic>
      </p:graphicFrame>
      <p:sp>
        <p:nvSpPr>
          <p:cNvPr id="18" name="Rectangle 6"/>
          <p:cNvSpPr>
            <a:spLocks noChangeArrowheads="1"/>
          </p:cNvSpPr>
          <p:nvPr/>
        </p:nvSpPr>
        <p:spPr bwMode="auto">
          <a:xfrm>
            <a:off x="228600" y="174307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MX" sz="11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s-ES_tradnl" altLang="es-MX"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4">
            <a:extLst>
              <a:ext uri="{FF2B5EF4-FFF2-40B4-BE49-F238E27FC236}">
                <a16:creationId xmlns:a16="http://schemas.microsoft.com/office/drawing/2014/main" id="{F04D8DAE-3AA9-474A-EBC5-7F8F9C024669}"/>
              </a:ext>
            </a:extLst>
          </p:cNvPr>
          <p:cNvSpPr>
            <a:spLocks noChangeArrowheads="1"/>
          </p:cNvSpPr>
          <p:nvPr/>
        </p:nvSpPr>
        <p:spPr bwMode="auto">
          <a:xfrm>
            <a:off x="430472" y="1455766"/>
            <a:ext cx="561736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400" b="1" i="0" u="none" strike="noStrike" cap="none" normalizeH="0" baseline="0" dirty="0">
                <a:ln>
                  <a:noFill/>
                </a:ln>
                <a:solidFill>
                  <a:schemeClr val="bg1"/>
                </a:solidFill>
                <a:effectLst>
                  <a:outerShdw blurRad="38100" dist="38100" dir="2700000" algn="tl">
                    <a:srgbClr val="000000">
                      <a:alpha val="43137"/>
                    </a:srgbClr>
                  </a:outerShdw>
                </a:effectLst>
                <a:latin typeface="Arial" panose="020B0604020202020204" pitchFamily="34" charset="0"/>
                <a:ea typeface="Times New Roman" pitchFamily="18" charset="0"/>
                <a:cs typeface="Arial" panose="020B0604020202020204" pitchFamily="34" charset="0"/>
              </a:rPr>
              <a:t>Paty debe obtener los valores </a:t>
            </a:r>
            <a:r>
              <a:rPr lang="es-ES_tradnl" altLang="es-MX" sz="1400" b="1" dirty="0">
                <a:solidFill>
                  <a:schemeClr val="bg1"/>
                </a:solidFill>
                <a:effectLst>
                  <a:outerShdw blurRad="38100" dist="38100" dir="2700000" algn="tl">
                    <a:srgbClr val="000000">
                      <a:alpha val="43137"/>
                    </a:srgbClr>
                  </a:outerShdw>
                </a:effectLst>
                <a:latin typeface="Arial" panose="020B0604020202020204" pitchFamily="34" charset="0"/>
                <a:ea typeface="Times New Roman" pitchFamily="18" charset="0"/>
                <a:cs typeface="Arial" panose="020B0604020202020204" pitchFamily="34" charset="0"/>
              </a:rPr>
              <a:t>de ”x” y “y”. Ella dedujo que a través de las fórmulas siguientes, se puede llegar a la solución de las mismas. Por lo que decidió crear un programa que, introduciendo los valores de los coeficientes (a, b, c, d, e, f); éste de el resultado de “x” y “y”.</a:t>
            </a:r>
            <a:endParaRPr kumimoji="0" lang="es-MX" altLang="es-MX" sz="1400" b="1" i="0" u="none" strike="noStrike" cap="none" normalizeH="0" baseline="0" dirty="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13 Objeto">
                <a:extLst>
                  <a:ext uri="{FF2B5EF4-FFF2-40B4-BE49-F238E27FC236}">
                    <a16:creationId xmlns:a16="http://schemas.microsoft.com/office/drawing/2014/main" id="{D517EFBA-4006-2348-CF16-D572428F2094}"/>
                  </a:ext>
                </a:extLst>
              </p:cNvPr>
              <p:cNvSpPr txBox="1"/>
              <p:nvPr/>
            </p:nvSpPr>
            <p:spPr bwMode="auto">
              <a:xfrm>
                <a:off x="2333222" y="5540219"/>
                <a:ext cx="1520659" cy="89317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𝑥</m:t>
                      </m:r>
                      <m:r>
                        <a:rPr lang="es-MX" i="1">
                          <a:solidFill>
                            <a:srgbClr val="000000"/>
                          </a:solidFill>
                          <a:latin typeface="Cambria Math" panose="02040503050406030204" pitchFamily="18" charset="0"/>
                        </a:rPr>
                        <m:t>=</m:t>
                      </m:r>
                      <m:f>
                        <m:fPr>
                          <m:ctrlPr>
                            <a:rPr lang="es-MX" i="1">
                              <a:solidFill>
                                <a:srgbClr val="000000"/>
                              </a:solidFill>
                              <a:latin typeface="Cambria Math" panose="02040503050406030204" pitchFamily="18" charset="0"/>
                            </a:rPr>
                          </m:ctrlPr>
                        </m:fPr>
                        <m:num>
                          <m:r>
                            <a:rPr lang="es-MX" i="1">
                              <a:solidFill>
                                <a:srgbClr val="000000"/>
                              </a:solidFill>
                              <a:latin typeface="Cambria Math" panose="02040503050406030204" pitchFamily="18" charset="0"/>
                            </a:rPr>
                            <m:t>𝑐𝑒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𝑏𝑓</m:t>
                          </m:r>
                        </m:num>
                        <m:den>
                          <m:r>
                            <a:rPr lang="es-MX" i="1">
                              <a:solidFill>
                                <a:srgbClr val="000000"/>
                              </a:solidFill>
                              <a:latin typeface="Cambria Math" panose="02040503050406030204" pitchFamily="18" charset="0"/>
                            </a:rPr>
                            <m:t>𝑎𝑒</m:t>
                          </m:r>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𝑏𝑑</m:t>
                          </m:r>
                        </m:den>
                      </m:f>
                    </m:oMath>
                  </m:oMathPara>
                </a14:m>
                <a:endParaRPr lang="es-MX" dirty="0"/>
              </a:p>
            </p:txBody>
          </p:sp>
        </mc:Choice>
        <mc:Fallback xmlns="">
          <p:sp>
            <p:nvSpPr>
              <p:cNvPr id="17" name="13 Objeto">
                <a:extLst>
                  <a:ext uri="{FF2B5EF4-FFF2-40B4-BE49-F238E27FC236}">
                    <a16:creationId xmlns:a16="http://schemas.microsoft.com/office/drawing/2014/main" id="{D517EFBA-4006-2348-CF16-D572428F2094}"/>
                  </a:ext>
                </a:extLst>
              </p:cNvPr>
              <p:cNvSpPr txBox="1">
                <a:spLocks noRot="1" noChangeAspect="1" noMove="1" noResize="1" noEditPoints="1" noAdjustHandles="1" noChangeArrowheads="1" noChangeShapeType="1" noTextEdit="1"/>
              </p:cNvSpPr>
              <p:nvPr/>
            </p:nvSpPr>
            <p:spPr bwMode="auto">
              <a:xfrm>
                <a:off x="2333222" y="5540219"/>
                <a:ext cx="1520659" cy="893174"/>
              </a:xfrm>
              <a:prstGeom prst="rect">
                <a:avLst/>
              </a:prstGeom>
              <a:blipFill>
                <a:blip r:embed="rId10"/>
                <a:stretch>
                  <a:fillRect/>
                </a:stretch>
              </a:blipFill>
            </p:spPr>
            <p:txBody>
              <a:bodyPr/>
              <a:lstStyle/>
              <a:p>
                <a:r>
                  <a:rPr lang="es-MX">
                    <a:noFill/>
                  </a:rPr>
                  <a:t> </a:t>
                </a:r>
              </a:p>
            </p:txBody>
          </p:sp>
        </mc:Fallback>
      </mc:AlternateContent>
      <p:graphicFrame>
        <p:nvGraphicFramePr>
          <p:cNvPr id="19" name="14 Objeto">
            <a:extLst>
              <a:ext uri="{FF2B5EF4-FFF2-40B4-BE49-F238E27FC236}">
                <a16:creationId xmlns:a16="http://schemas.microsoft.com/office/drawing/2014/main" id="{6328AF7C-6A05-7BFC-3B60-1F5F8F847F84}"/>
              </a:ext>
            </a:extLst>
          </p:cNvPr>
          <p:cNvGraphicFramePr>
            <a:graphicFrameLocks noChangeAspect="1"/>
          </p:cNvGraphicFramePr>
          <p:nvPr>
            <p:extLst>
              <p:ext uri="{D42A27DB-BD31-4B8C-83A1-F6EECF244321}">
                <p14:modId xmlns:p14="http://schemas.microsoft.com/office/powerpoint/2010/main" val="3891178271"/>
              </p:ext>
            </p:extLst>
          </p:nvPr>
        </p:nvGraphicFramePr>
        <p:xfrm>
          <a:off x="4116104" y="5540219"/>
          <a:ext cx="1444203" cy="740154"/>
        </p:xfrm>
        <a:graphic>
          <a:graphicData uri="http://schemas.openxmlformats.org/presentationml/2006/ole">
            <mc:AlternateContent xmlns:mc="http://schemas.openxmlformats.org/markup-compatibility/2006">
              <mc:Choice xmlns:v="urn:schemas-microsoft-com:vml" Requires="v">
                <p:oleObj name="Ecuación" r:id="rId8" imgW="761669" imgH="393529" progId="Equation.3">
                  <p:embed/>
                </p:oleObj>
              </mc:Choice>
              <mc:Fallback>
                <p:oleObj name="Ecuación" r:id="rId8" imgW="761669" imgH="393529" progId="Equation.3">
                  <p:embed/>
                  <p:pic>
                    <p:nvPicPr>
                      <p:cNvPr id="15" name="14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6104" y="5540219"/>
                        <a:ext cx="1444203" cy="740154"/>
                      </a:xfrm>
                      <a:prstGeom prst="rect">
                        <a:avLst/>
                      </a:prstGeom>
                      <a:noFill/>
                    </p:spPr>
                  </p:pic>
                </p:oleObj>
              </mc:Fallback>
            </mc:AlternateContent>
          </a:graphicData>
        </a:graphic>
      </p:graphicFrame>
    </p:spTree>
    <p:extLst>
      <p:ext uri="{BB962C8B-B14F-4D97-AF65-F5344CB8AC3E}">
        <p14:creationId xmlns:p14="http://schemas.microsoft.com/office/powerpoint/2010/main" val="149974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7240C-72FF-1D3F-52BD-45276A570D9C}"/>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07A59DF5-63CE-9EDB-63F8-0617BA20433D}"/>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4E79F4FD-D18D-E876-92B1-1DE4BD0C0A8D}"/>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a:extLst>
              <a:ext uri="{FF2B5EF4-FFF2-40B4-BE49-F238E27FC236}">
                <a16:creationId xmlns:a16="http://schemas.microsoft.com/office/drawing/2014/main" id="{849BE576-A406-1EAF-04CD-53F35692B5D0}"/>
              </a:ext>
            </a:extLst>
          </p:cNvPr>
          <p:cNvSpPr/>
          <p:nvPr/>
        </p:nvSpPr>
        <p:spPr>
          <a:xfrm>
            <a:off x="2042177" y="104360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a:extLst>
              <a:ext uri="{FF2B5EF4-FFF2-40B4-BE49-F238E27FC236}">
                <a16:creationId xmlns:a16="http://schemas.microsoft.com/office/drawing/2014/main" id="{F30732D5-11A8-3DD7-8D99-5D6B781830C3}"/>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2C35FB29-3C99-E9F6-0B88-06BF6510FB1C}"/>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pic>
        <p:nvPicPr>
          <p:cNvPr id="5" name="Imagen 4">
            <a:extLst>
              <a:ext uri="{FF2B5EF4-FFF2-40B4-BE49-F238E27FC236}">
                <a16:creationId xmlns:a16="http://schemas.microsoft.com/office/drawing/2014/main" id="{99992CEA-9D1F-92FF-CA10-AE9BCA0566D1}"/>
              </a:ext>
            </a:extLst>
          </p:cNvPr>
          <p:cNvPicPr>
            <a:picLocks noChangeAspect="1"/>
          </p:cNvPicPr>
          <p:nvPr/>
        </p:nvPicPr>
        <p:blipFill>
          <a:blip r:embed="rId7"/>
          <a:stretch>
            <a:fillRect/>
          </a:stretch>
        </p:blipFill>
        <p:spPr>
          <a:xfrm>
            <a:off x="210544" y="1670453"/>
            <a:ext cx="3968571" cy="6277869"/>
          </a:xfrm>
          <a:prstGeom prst="rect">
            <a:avLst/>
          </a:prstGeom>
        </p:spPr>
      </p:pic>
      <p:sp>
        <p:nvSpPr>
          <p:cNvPr id="14" name="13 Rectángulo redondeado">
            <a:extLst>
              <a:ext uri="{FF2B5EF4-FFF2-40B4-BE49-F238E27FC236}">
                <a16:creationId xmlns:a16="http://schemas.microsoft.com/office/drawing/2014/main" id="{AE06BA91-4041-E5DD-E8F9-0AF263919E3D}"/>
              </a:ext>
            </a:extLst>
          </p:cNvPr>
          <p:cNvSpPr/>
          <p:nvPr/>
        </p:nvSpPr>
        <p:spPr>
          <a:xfrm>
            <a:off x="188640" y="1739685"/>
            <a:ext cx="6480720" cy="6360707"/>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8" name="Imagen 7">
            <a:extLst>
              <a:ext uri="{FF2B5EF4-FFF2-40B4-BE49-F238E27FC236}">
                <a16:creationId xmlns:a16="http://schemas.microsoft.com/office/drawing/2014/main" id="{6D627398-57C0-A251-DF9E-75E712D953DE}"/>
              </a:ext>
            </a:extLst>
          </p:cNvPr>
          <p:cNvPicPr>
            <a:picLocks noChangeAspect="1"/>
          </p:cNvPicPr>
          <p:nvPr/>
        </p:nvPicPr>
        <p:blipFill>
          <a:blip r:embed="rId8"/>
          <a:stretch>
            <a:fillRect/>
          </a:stretch>
        </p:blipFill>
        <p:spPr>
          <a:xfrm>
            <a:off x="2880734" y="3710707"/>
            <a:ext cx="3766722" cy="1722586"/>
          </a:xfrm>
          <a:prstGeom prst="rect">
            <a:avLst/>
          </a:prstGeom>
        </p:spPr>
      </p:pic>
    </p:spTree>
    <p:extLst>
      <p:ext uri="{BB962C8B-B14F-4D97-AF65-F5344CB8AC3E}">
        <p14:creationId xmlns:p14="http://schemas.microsoft.com/office/powerpoint/2010/main" val="342996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2"/>
            <a:ext cx="6399711" cy="6034615"/>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 Inicio</a:t>
            </a:r>
          </a:p>
          <a:p>
            <a:r>
              <a:rPr lang="es-MX" sz="1200" dirty="0"/>
              <a:t>	Imprime “Paty debe obtener los valores de ”x” y “y”. Ella dedujo que a través de las fórmulas siguientes, se puede llegar a la solución de las mismas. Por lo que decidió crear un programa que, introduciendo los valores de los coeficientes (a, b, c, d, e, f); éste de el resultado de “x” y “y”. “</a:t>
            </a:r>
          </a:p>
          <a:p>
            <a:r>
              <a:rPr lang="es-MX" sz="1200" dirty="0"/>
              <a:t>	Imprime “Introduce el valor de a:”</a:t>
            </a:r>
          </a:p>
          <a:p>
            <a:r>
              <a:rPr lang="es-MX" sz="1200" dirty="0"/>
              <a:t>	Lee el valor de a</a:t>
            </a:r>
          </a:p>
          <a:p>
            <a:r>
              <a:rPr lang="es-MX" sz="1200" dirty="0"/>
              <a:t>	Imprime “Introduce el valor de b:”</a:t>
            </a:r>
          </a:p>
          <a:p>
            <a:r>
              <a:rPr lang="es-MX" sz="1200" dirty="0"/>
              <a:t>	Lee el valor de b</a:t>
            </a:r>
          </a:p>
          <a:p>
            <a:r>
              <a:rPr lang="es-MX" sz="1200" dirty="0"/>
              <a:t>	Imprime “Introduce el valor de c:”</a:t>
            </a:r>
          </a:p>
          <a:p>
            <a:r>
              <a:rPr lang="es-MX" sz="1200" dirty="0"/>
              <a:t>	Lee el valor de c</a:t>
            </a:r>
          </a:p>
          <a:p>
            <a:r>
              <a:rPr lang="es-MX" sz="1200" dirty="0"/>
              <a:t>	Imprime “Introduce el valor de d:”</a:t>
            </a:r>
          </a:p>
          <a:p>
            <a:r>
              <a:rPr lang="es-MX" sz="1200" dirty="0"/>
              <a:t>	Lee el valor de d</a:t>
            </a:r>
          </a:p>
          <a:p>
            <a:r>
              <a:rPr lang="es-MX" sz="1200" dirty="0"/>
              <a:t>	Imprime “Introduce el valor de e:”</a:t>
            </a:r>
          </a:p>
          <a:p>
            <a:r>
              <a:rPr lang="es-MX" sz="1200" dirty="0"/>
              <a:t>	Lee el valor de e</a:t>
            </a:r>
          </a:p>
          <a:p>
            <a:r>
              <a:rPr lang="es-MX" sz="1200" dirty="0"/>
              <a:t>	Imprime “Introduce el valor de f:”</a:t>
            </a:r>
          </a:p>
          <a:p>
            <a:r>
              <a:rPr lang="es-MX" sz="1200" dirty="0"/>
              <a:t>	Lee el valor de f</a:t>
            </a:r>
          </a:p>
          <a:p>
            <a:endParaRPr lang="es-MX" sz="1200" dirty="0"/>
          </a:p>
          <a:p>
            <a:r>
              <a:rPr lang="es-MX" sz="1200" dirty="0"/>
              <a:t>	Proceso</a:t>
            </a:r>
          </a:p>
          <a:p>
            <a:r>
              <a:rPr lang="es-MX" sz="1200" dirty="0"/>
              <a:t>	x = ((c*e)-(b*f))/((a*e)-(b*d))</a:t>
            </a:r>
          </a:p>
          <a:p>
            <a:r>
              <a:rPr lang="es-MX" sz="1200" dirty="0"/>
              <a:t>   	 y = ((a*f)-(c*d))/((a*e)-(b*d))</a:t>
            </a:r>
          </a:p>
          <a:p>
            <a:r>
              <a:rPr lang="es-MX" sz="1200" dirty="0"/>
              <a:t>	</a:t>
            </a:r>
          </a:p>
          <a:p>
            <a:r>
              <a:rPr lang="es-MX" sz="1200" dirty="0"/>
              <a:t>	Imprime “El valor de x es: “ + x</a:t>
            </a:r>
          </a:p>
          <a:p>
            <a:r>
              <a:rPr lang="es-MX" sz="1200" dirty="0"/>
              <a:t>	Imprime “El valor de y es:” + y</a:t>
            </a:r>
          </a:p>
          <a:p>
            <a:r>
              <a:rPr lang="es-MX" sz="1200" dirty="0"/>
              <a:t>Fin</a:t>
            </a:r>
          </a:p>
          <a:p>
            <a:endParaRPr lang="es-MX" sz="1200" dirty="0"/>
          </a:p>
        </p:txBody>
      </p:sp>
      <p:sp>
        <p:nvSpPr>
          <p:cNvPr id="12" name="11 Rectángulo redondeado"/>
          <p:cNvSpPr/>
          <p:nvPr/>
        </p:nvSpPr>
        <p:spPr>
          <a:xfrm>
            <a:off x="2031313" y="1168484"/>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spTree>
    <p:extLst>
      <p:ext uri="{BB962C8B-B14F-4D97-AF65-F5344CB8AC3E}">
        <p14:creationId xmlns:p14="http://schemas.microsoft.com/office/powerpoint/2010/main" val="25151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1124449"/>
            <a:ext cx="6413776" cy="7043770"/>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a:t>#include &lt;stdio.h&gt;</a:t>
            </a:r>
          </a:p>
          <a:p>
            <a:r>
              <a:rPr lang="es-MX" sz="1200"/>
              <a:t>#include &lt;process.h&gt;</a:t>
            </a:r>
          </a:p>
          <a:p>
            <a:endParaRPr lang="es-MX" sz="1200"/>
          </a:p>
          <a:p>
            <a:r>
              <a:rPr lang="es-MX" sz="1200"/>
              <a:t>void main(){</a:t>
            </a:r>
          </a:p>
          <a:p>
            <a:r>
              <a:rPr lang="es-MX" sz="1200"/>
              <a:t>    float a,b,c,d,e,f,x,y;</a:t>
            </a:r>
          </a:p>
          <a:p>
            <a:endParaRPr lang="es-MX" sz="1200"/>
          </a:p>
          <a:p>
            <a:r>
              <a:rPr lang="es-MX" sz="1200"/>
              <a:t>    printf("Paty debe obtener los valores de ”x” y “y”. Ella dedujo que a traves de las formulas siguientes, se puede llegar a la solución de las mismas. Por lo que decidio crear un programa que, introduciendo los valores de los coeficientes (a, b, c, d, e, f); este de el resultado de “x” y “y”.");</a:t>
            </a:r>
          </a:p>
          <a:p>
            <a:r>
              <a:rPr lang="es-MX" sz="1200"/>
              <a:t>    printf("\nIntroduce el valor de a:");</a:t>
            </a:r>
          </a:p>
          <a:p>
            <a:r>
              <a:rPr lang="es-MX" sz="1200"/>
              <a:t>    scanf("%f",&amp;a);</a:t>
            </a:r>
          </a:p>
          <a:p>
            <a:r>
              <a:rPr lang="es-MX" sz="1200"/>
              <a:t>    printf("\nIntroduce el valor de b:");</a:t>
            </a:r>
          </a:p>
          <a:p>
            <a:r>
              <a:rPr lang="es-MX" sz="1200"/>
              <a:t>    scanf("%f",&amp;b);</a:t>
            </a:r>
          </a:p>
          <a:p>
            <a:r>
              <a:rPr lang="es-MX" sz="1200"/>
              <a:t>    printf("\nIntroduce el valor de c:");</a:t>
            </a:r>
          </a:p>
          <a:p>
            <a:r>
              <a:rPr lang="es-MX" sz="1200"/>
              <a:t>    scanf("%f",&amp;c);</a:t>
            </a:r>
          </a:p>
          <a:p>
            <a:r>
              <a:rPr lang="es-MX" sz="1200"/>
              <a:t>    printf("\nIntroduce el valor de d:");</a:t>
            </a:r>
          </a:p>
          <a:p>
            <a:r>
              <a:rPr lang="es-MX" sz="1200"/>
              <a:t>    scanf("%f",&amp;d);</a:t>
            </a:r>
          </a:p>
          <a:p>
            <a:r>
              <a:rPr lang="es-MX" sz="1200"/>
              <a:t>    printf("\nIntroduce el valor de e:");</a:t>
            </a:r>
          </a:p>
          <a:p>
            <a:r>
              <a:rPr lang="es-MX" sz="1200"/>
              <a:t>    scanf("%f",&amp;e);</a:t>
            </a:r>
          </a:p>
          <a:p>
            <a:r>
              <a:rPr lang="es-MX" sz="1200"/>
              <a:t>    printf("\nIntroduce el valor de f:");</a:t>
            </a:r>
          </a:p>
          <a:p>
            <a:r>
              <a:rPr lang="es-MX" sz="1200"/>
              <a:t>    scanf("%f",&amp;f);</a:t>
            </a:r>
          </a:p>
          <a:p>
            <a:endParaRPr lang="es-MX" sz="1200"/>
          </a:p>
          <a:p>
            <a:r>
              <a:rPr lang="es-MX" sz="1200"/>
              <a:t>    x = ((c*e)-(b*f))/((a*e)-(b*d));</a:t>
            </a:r>
          </a:p>
          <a:p>
            <a:r>
              <a:rPr lang="es-MX" sz="1200"/>
              <a:t>    y = ((a*f)-(c*d))/((a*e)-(b*d));</a:t>
            </a:r>
          </a:p>
          <a:p>
            <a:endParaRPr lang="es-MX" sz="1200"/>
          </a:p>
          <a:p>
            <a:r>
              <a:rPr lang="es-MX" sz="1200"/>
              <a:t>    printf("\nEl valor de x es: %.2f", x);</a:t>
            </a:r>
          </a:p>
          <a:p>
            <a:r>
              <a:rPr lang="es-MX" sz="1200"/>
              <a:t>    printf("\nEl valor de y es: %.2f\n", y);</a:t>
            </a:r>
          </a:p>
          <a:p>
            <a:r>
              <a:rPr lang="es-MX" sz="1200"/>
              <a:t>    system("PAUSE");</a:t>
            </a:r>
          </a:p>
          <a:p>
            <a:r>
              <a:rPr lang="es-MX" sz="1200"/>
              <a:t>}</a:t>
            </a:r>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spTree>
    <p:extLst>
      <p:ext uri="{BB962C8B-B14F-4D97-AF65-F5344CB8AC3E}">
        <p14:creationId xmlns:p14="http://schemas.microsoft.com/office/powerpoint/2010/main" val="334436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2D2AA-FF80-7485-EBD5-45659004039B}"/>
            </a:ext>
          </a:extLst>
        </p:cNvPr>
        <p:cNvGrpSpPr/>
        <p:nvPr/>
      </p:nvGrpSpPr>
      <p:grpSpPr>
        <a:xfrm>
          <a:off x="0" y="0"/>
          <a:ext cx="0" cy="0"/>
          <a:chOff x="0" y="0"/>
          <a:chExt cx="0" cy="0"/>
        </a:xfrm>
      </p:grpSpPr>
      <p:sp>
        <p:nvSpPr>
          <p:cNvPr id="7" name="6 Título">
            <a:extLst>
              <a:ext uri="{FF2B5EF4-FFF2-40B4-BE49-F238E27FC236}">
                <a16:creationId xmlns:a16="http://schemas.microsoft.com/office/drawing/2014/main" id="{9022CB64-CA43-CB20-DEEC-9E7F003AF242}"/>
              </a:ext>
            </a:extLst>
          </p:cNvPr>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a:extLst>
              <a:ext uri="{FF2B5EF4-FFF2-40B4-BE49-F238E27FC236}">
                <a16:creationId xmlns:a16="http://schemas.microsoft.com/office/drawing/2014/main" id="{5E045FE8-5F23-3E8A-CAD3-21E428F80E27}"/>
              </a:ext>
            </a:extLst>
          </p:cNvPr>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a:extLst>
              <a:ext uri="{FF2B5EF4-FFF2-40B4-BE49-F238E27FC236}">
                <a16:creationId xmlns:a16="http://schemas.microsoft.com/office/drawing/2014/main" id="{05941CA9-8356-AE4E-8941-6F88859B2FB4}"/>
              </a:ext>
            </a:extLst>
          </p:cNvPr>
          <p:cNvSpPr/>
          <p:nvPr/>
        </p:nvSpPr>
        <p:spPr>
          <a:xfrm>
            <a:off x="255585" y="1124449"/>
            <a:ext cx="6413776" cy="7043770"/>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a:extLst>
              <a:ext uri="{FF2B5EF4-FFF2-40B4-BE49-F238E27FC236}">
                <a16:creationId xmlns:a16="http://schemas.microsoft.com/office/drawing/2014/main" id="{D8E42B67-0ED8-40BB-3C00-1A9416954F08}"/>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a:extLst>
              <a:ext uri="{FF2B5EF4-FFF2-40B4-BE49-F238E27FC236}">
                <a16:creationId xmlns:a16="http://schemas.microsoft.com/office/drawing/2014/main" id="{5A7D0C90-825E-D170-65A3-CFCF76C16A96}"/>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P10</a:t>
            </a:r>
          </a:p>
        </p:txBody>
      </p:sp>
      <p:pic>
        <p:nvPicPr>
          <p:cNvPr id="5" name="Imagen 4">
            <a:extLst>
              <a:ext uri="{FF2B5EF4-FFF2-40B4-BE49-F238E27FC236}">
                <a16:creationId xmlns:a16="http://schemas.microsoft.com/office/drawing/2014/main" id="{E94AD4B7-1E10-793E-5F96-54A71A0AE7A5}"/>
              </a:ext>
            </a:extLst>
          </p:cNvPr>
          <p:cNvPicPr>
            <a:picLocks noChangeAspect="1"/>
          </p:cNvPicPr>
          <p:nvPr/>
        </p:nvPicPr>
        <p:blipFill>
          <a:blip r:embed="rId7"/>
          <a:stretch>
            <a:fillRect/>
          </a:stretch>
        </p:blipFill>
        <p:spPr>
          <a:xfrm>
            <a:off x="540596" y="3022799"/>
            <a:ext cx="6094610" cy="3247069"/>
          </a:xfrm>
          <a:prstGeom prst="rect">
            <a:avLst/>
          </a:prstGeom>
        </p:spPr>
      </p:pic>
    </p:spTree>
    <p:extLst>
      <p:ext uri="{BB962C8B-B14F-4D97-AF65-F5344CB8AC3E}">
        <p14:creationId xmlns:p14="http://schemas.microsoft.com/office/powerpoint/2010/main" val="261320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600" b="1" dirty="0"/>
              <a:t>Un cliente  acaba de recoger los tres rollos de fotos reveladas de sus vacaciones. El laboratorio ha revelado 23 fotos de su primer rollo, con un costo de 11.27 dólares, del segundo rollo se han revelado 26 fotografías a un costo de 12.35 dólares, y del tercer rollo ha revelado 20 fotos con un costo de 10.19 dólares. </a:t>
            </a:r>
            <a:r>
              <a:rPr lang="es-ES_tradnl" sz="1600" b="1" dirty="0">
                <a:effectLst>
                  <a:outerShdw blurRad="38100" dist="38100" dir="2700000" algn="tl">
                    <a:srgbClr val="000000">
                      <a:alpha val="43137"/>
                    </a:srgbClr>
                  </a:outerShdw>
                </a:effectLst>
              </a:rPr>
              <a:t>Al cliente le gustaría saber el costo total de sus fotos, así como el costo de cada foto.  </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fotos = 23 +26+20</a:t>
            </a:r>
          </a:p>
          <a:p>
            <a:r>
              <a:rPr lang="es-MX" dirty="0" err="1"/>
              <a:t>cosTotal</a:t>
            </a:r>
            <a:r>
              <a:rPr lang="es-MX" dirty="0"/>
              <a:t> = 11.27 +12.35+10.19</a:t>
            </a:r>
          </a:p>
          <a:p>
            <a:r>
              <a:rPr lang="es-MX" dirty="0" err="1"/>
              <a:t>costoFoto</a:t>
            </a:r>
            <a:r>
              <a:rPr lang="es-MX" dirty="0"/>
              <a:t> = foto / </a:t>
            </a:r>
            <a:r>
              <a:rPr lang="es-MX" dirty="0" err="1"/>
              <a:t>costotal</a:t>
            </a: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Costotal</a:t>
            </a:r>
            <a:r>
              <a:rPr lang="es-MX" dirty="0"/>
              <a:t> </a:t>
            </a:r>
          </a:p>
          <a:p>
            <a:r>
              <a:rPr lang="es-MX" dirty="0" err="1"/>
              <a:t>costfoto</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spTree>
    <p:extLst>
      <p:ext uri="{BB962C8B-B14F-4D97-AF65-F5344CB8AC3E}">
        <p14:creationId xmlns:p14="http://schemas.microsoft.com/office/powerpoint/2010/main" val="149974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Proceso:</a:t>
            </a:r>
          </a:p>
          <a:p>
            <a:r>
              <a:rPr lang="es-MX" sz="1200" dirty="0"/>
              <a:t>     fotos = 23+26+20</a:t>
            </a:r>
          </a:p>
          <a:p>
            <a:r>
              <a:rPr lang="es-MX" sz="1200" dirty="0"/>
              <a:t>     </a:t>
            </a:r>
            <a:r>
              <a:rPr lang="es-MX" sz="1200" dirty="0" err="1"/>
              <a:t>costTotal</a:t>
            </a:r>
            <a:r>
              <a:rPr lang="es-MX" sz="1200" dirty="0"/>
              <a:t> = 11.270+12.35+10.19</a:t>
            </a:r>
          </a:p>
          <a:p>
            <a:r>
              <a:rPr lang="es-MX" sz="1200" dirty="0"/>
              <a:t>     </a:t>
            </a:r>
            <a:r>
              <a:rPr lang="es-MX" sz="1200" dirty="0" err="1"/>
              <a:t>costoFoto</a:t>
            </a:r>
            <a:r>
              <a:rPr lang="es-MX" sz="1200" dirty="0"/>
              <a:t> = fotos / </a:t>
            </a:r>
            <a:r>
              <a:rPr lang="es-MX" sz="1200" dirty="0" err="1"/>
              <a:t>costTotal</a:t>
            </a:r>
            <a:endParaRPr lang="es-MX" sz="1200" dirty="0"/>
          </a:p>
          <a:p>
            <a:endParaRPr lang="es-MX" sz="1200" dirty="0"/>
          </a:p>
          <a:p>
            <a:r>
              <a:rPr lang="es-MX" sz="1200" dirty="0"/>
              <a:t>     Imprime “El costo total de las fotos es” + </a:t>
            </a:r>
            <a:r>
              <a:rPr lang="es-MX" sz="1200" dirty="0" err="1"/>
              <a:t>costTotal</a:t>
            </a:r>
            <a:endParaRPr lang="es-MX" sz="1200" dirty="0"/>
          </a:p>
          <a:p>
            <a:r>
              <a:rPr lang="es-MX" sz="1200" dirty="0"/>
              <a:t>     Imprime “El costo por fotografía es” + </a:t>
            </a:r>
            <a:r>
              <a:rPr lang="es-MX" sz="1200" dirty="0" err="1"/>
              <a:t>costoFoto</a:t>
            </a:r>
            <a:endParaRPr lang="es-MX" sz="1200" dirty="0"/>
          </a:p>
          <a:p>
            <a:endParaRPr lang="es-MX" sz="1200" dirty="0"/>
          </a:p>
          <a:p>
            <a:r>
              <a:rPr lang="es-MX" sz="1200" dirty="0"/>
              <a:t>Fin</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pic>
        <p:nvPicPr>
          <p:cNvPr id="5" name="Picture 4">
            <a:extLst>
              <a:ext uri="{FF2B5EF4-FFF2-40B4-BE49-F238E27FC236}">
                <a16:creationId xmlns:a16="http://schemas.microsoft.com/office/drawing/2014/main" id="{180862AE-05D2-6160-E2CC-4B4B0F8BBE6D}"/>
              </a:ext>
            </a:extLst>
          </p:cNvPr>
          <p:cNvPicPr>
            <a:picLocks noChangeAspect="1"/>
          </p:cNvPicPr>
          <p:nvPr/>
        </p:nvPicPr>
        <p:blipFill>
          <a:blip r:embed="rId7"/>
          <a:stretch>
            <a:fillRect/>
          </a:stretch>
        </p:blipFill>
        <p:spPr>
          <a:xfrm>
            <a:off x="4365104" y="2062670"/>
            <a:ext cx="2062279" cy="4567693"/>
          </a:xfrm>
          <a:prstGeom prst="rect">
            <a:avLst/>
          </a:prstGeom>
        </p:spPr>
      </p:pic>
      <p:pic>
        <p:nvPicPr>
          <p:cNvPr id="8" name="Picture 7">
            <a:extLst>
              <a:ext uri="{FF2B5EF4-FFF2-40B4-BE49-F238E27FC236}">
                <a16:creationId xmlns:a16="http://schemas.microsoft.com/office/drawing/2014/main" id="{4D891EC1-903D-51A7-278F-8F09F7E4A63A}"/>
              </a:ext>
            </a:extLst>
          </p:cNvPr>
          <p:cNvPicPr>
            <a:picLocks noChangeAspect="1"/>
          </p:cNvPicPr>
          <p:nvPr/>
        </p:nvPicPr>
        <p:blipFill>
          <a:blip r:embed="rId8"/>
          <a:stretch>
            <a:fillRect/>
          </a:stretch>
        </p:blipFill>
        <p:spPr>
          <a:xfrm>
            <a:off x="3928624" y="6430078"/>
            <a:ext cx="2691155" cy="1084377"/>
          </a:xfrm>
          <a:prstGeom prst="rect">
            <a:avLst/>
          </a:prstGeom>
        </p:spPr>
      </p:pic>
      <p:sp>
        <p:nvSpPr>
          <p:cNvPr id="14" name="13 Rectángulo redondeado"/>
          <p:cNvSpPr/>
          <p:nvPr/>
        </p:nvSpPr>
        <p:spPr>
          <a:xfrm>
            <a:off x="3645024" y="2171733"/>
            <a:ext cx="3024336" cy="5472608"/>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233756"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fotos = 23+26+20;</a:t>
            </a:r>
          </a:p>
          <a:p>
            <a:r>
              <a:rPr lang="es-MX" sz="1200" dirty="0"/>
              <a:t>    </a:t>
            </a:r>
            <a:r>
              <a:rPr lang="es-MX" sz="1200" dirty="0" err="1"/>
              <a:t>float</a:t>
            </a:r>
            <a:r>
              <a:rPr lang="es-MX" sz="1200" dirty="0"/>
              <a:t> </a:t>
            </a:r>
            <a:r>
              <a:rPr lang="es-MX" sz="1200" dirty="0" err="1"/>
              <a:t>costTotal,costoFoto</a:t>
            </a:r>
            <a:r>
              <a:rPr lang="es-MX" sz="1200" dirty="0"/>
              <a:t>;</a:t>
            </a:r>
          </a:p>
          <a:p>
            <a:r>
              <a:rPr lang="es-MX" sz="1200" dirty="0"/>
              <a:t>    </a:t>
            </a:r>
            <a:r>
              <a:rPr lang="es-MX" sz="1200" dirty="0" err="1"/>
              <a:t>costTotal</a:t>
            </a:r>
            <a:r>
              <a:rPr lang="es-MX" sz="1200" dirty="0"/>
              <a:t> = 11.27+12.35+10.19;</a:t>
            </a:r>
          </a:p>
          <a:p>
            <a:r>
              <a:rPr lang="es-MX" sz="1200" dirty="0"/>
              <a:t>    </a:t>
            </a:r>
            <a:r>
              <a:rPr lang="es-MX" sz="1200" dirty="0" err="1"/>
              <a:t>costoFoto</a:t>
            </a:r>
            <a:r>
              <a:rPr lang="es-MX" sz="1200" dirty="0"/>
              <a:t> = fotos /</a:t>
            </a:r>
            <a:r>
              <a:rPr lang="es-MX" sz="1200" dirty="0" err="1"/>
              <a:t>costTotal</a:t>
            </a:r>
            <a:r>
              <a:rPr lang="es-MX" sz="1200" dirty="0"/>
              <a:t>;</a:t>
            </a:r>
          </a:p>
          <a:p>
            <a:endParaRPr lang="es-MX" sz="1200" dirty="0"/>
          </a:p>
          <a:p>
            <a:r>
              <a:rPr lang="es-MX" sz="1200" dirty="0"/>
              <a:t>    </a:t>
            </a:r>
            <a:r>
              <a:rPr lang="es-MX" sz="1200" dirty="0" err="1"/>
              <a:t>printf</a:t>
            </a:r>
            <a:r>
              <a:rPr lang="es-MX" sz="1200" dirty="0"/>
              <a:t>("El costo total de las fotos es: %.2f </a:t>
            </a:r>
            <a:r>
              <a:rPr lang="es-MX" sz="1200" dirty="0" err="1"/>
              <a:t>dolares</a:t>
            </a:r>
            <a:r>
              <a:rPr lang="es-MX" sz="1200" dirty="0"/>
              <a:t>\n",</a:t>
            </a:r>
            <a:r>
              <a:rPr lang="es-MX" sz="1200" dirty="0" err="1"/>
              <a:t>costTotal</a:t>
            </a:r>
            <a:r>
              <a:rPr lang="es-MX" sz="1200" dirty="0"/>
              <a:t>);</a:t>
            </a:r>
          </a:p>
          <a:p>
            <a:r>
              <a:rPr lang="es-MX" sz="1200" dirty="0"/>
              <a:t>    </a:t>
            </a:r>
            <a:r>
              <a:rPr lang="es-MX" sz="1200" dirty="0" err="1"/>
              <a:t>printf</a:t>
            </a:r>
            <a:r>
              <a:rPr lang="es-MX" sz="1200" dirty="0"/>
              <a:t>("El costo por </a:t>
            </a:r>
            <a:r>
              <a:rPr lang="es-MX" sz="1200" dirty="0" err="1"/>
              <a:t>fotografia</a:t>
            </a:r>
            <a:r>
              <a:rPr lang="es-MX" sz="1200" dirty="0"/>
              <a:t> es: %.2f </a:t>
            </a:r>
            <a:r>
              <a:rPr lang="es-MX" sz="1200" dirty="0" err="1"/>
              <a:t>dolares</a:t>
            </a:r>
            <a:r>
              <a:rPr lang="es-MX" sz="1200" dirty="0"/>
              <a:t>\n", </a:t>
            </a:r>
            <a:r>
              <a:rPr lang="es-MX" sz="1200" dirty="0" err="1"/>
              <a:t>costoFoto</a:t>
            </a:r>
            <a:r>
              <a:rPr lang="es-MX" sz="1200" dirty="0"/>
              <a:t>);</a:t>
            </a:r>
          </a:p>
          <a:p>
            <a:endParaRPr lang="es-MX" sz="1200" dirty="0"/>
          </a:p>
          <a:p>
            <a:r>
              <a:rPr lang="es-MX" sz="1200" dirty="0"/>
              <a:t>    </a:t>
            </a:r>
            <a:r>
              <a:rPr lang="es-MX" sz="1200" dirty="0" err="1"/>
              <a:t>system</a:t>
            </a:r>
            <a:r>
              <a:rPr lang="es-MX" sz="1200" dirty="0"/>
              <a:t>("PAUSE");</a:t>
            </a:r>
          </a:p>
          <a:p>
            <a:r>
              <a:rPr lang="es-MX" sz="1200" dirty="0"/>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P06</a:t>
            </a:r>
          </a:p>
        </p:txBody>
      </p:sp>
      <p:pic>
        <p:nvPicPr>
          <p:cNvPr id="9" name="Picture 8">
            <a:extLst>
              <a:ext uri="{FF2B5EF4-FFF2-40B4-BE49-F238E27FC236}">
                <a16:creationId xmlns:a16="http://schemas.microsoft.com/office/drawing/2014/main" id="{51EA822E-BFE2-3DC9-D7AA-4433667A9070}"/>
              </a:ext>
            </a:extLst>
          </p:cNvPr>
          <p:cNvPicPr>
            <a:picLocks noChangeAspect="1"/>
          </p:cNvPicPr>
          <p:nvPr/>
        </p:nvPicPr>
        <p:blipFill>
          <a:blip r:embed="rId7"/>
          <a:stretch>
            <a:fillRect/>
          </a:stretch>
        </p:blipFill>
        <p:spPr>
          <a:xfrm>
            <a:off x="852128" y="5267044"/>
            <a:ext cx="5153744" cy="1762371"/>
          </a:xfrm>
          <a:prstGeom prst="rect">
            <a:avLst/>
          </a:prstGeom>
        </p:spPr>
      </p:pic>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t>Un trabajador solicita a su empresa un préstamo de $50,000 solicitando que le sea retenido el 25% de su salario mensual para abono de deuda. Si la empresa no cobra intereses en su préstamo</a:t>
            </a:r>
            <a:r>
              <a:rPr lang="es-ES_tradnl" b="1" dirty="0">
                <a:effectLst>
                  <a:outerShdw blurRad="38100" dist="38100" dir="2700000" algn="tl">
                    <a:srgbClr val="000000">
                      <a:alpha val="43137"/>
                    </a:srgbClr>
                  </a:outerShdw>
                </a:effectLst>
              </a:rPr>
              <a:t>, ¿Cuánto tiempo tardará, en meses, en saldar su deuda si su salario mensual es de $11.000?</a:t>
            </a:r>
            <a:endParaRPr lang="es-MX"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a:p>
            <a:r>
              <a:rPr lang="es-MX" dirty="0"/>
              <a:t>Abono = 11000 *.25</a:t>
            </a:r>
          </a:p>
          <a:p>
            <a:r>
              <a:rPr lang="es-MX" dirty="0"/>
              <a:t> meses = 50000/ abono</a:t>
            </a:r>
          </a:p>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meses</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spTree>
    <p:extLst>
      <p:ext uri="{BB962C8B-B14F-4D97-AF65-F5344CB8AC3E}">
        <p14:creationId xmlns:p14="http://schemas.microsoft.com/office/powerpoint/2010/main" val="283142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Proceso</a:t>
            </a:r>
          </a:p>
          <a:p>
            <a:r>
              <a:rPr lang="es-MX" sz="1200" dirty="0"/>
              <a:t>     abono = 11000*.25</a:t>
            </a:r>
          </a:p>
          <a:p>
            <a:r>
              <a:rPr lang="es-MX" sz="1200" dirty="0"/>
              <a:t>     meses = 50000/abono</a:t>
            </a:r>
          </a:p>
          <a:p>
            <a:endParaRPr lang="es-MX" sz="1200" dirty="0"/>
          </a:p>
          <a:p>
            <a:r>
              <a:rPr lang="es-MX" sz="1200" dirty="0"/>
              <a:t>     Imprime “El préstamo se pagara en “ + meses + “meses”</a:t>
            </a:r>
          </a:p>
          <a:p>
            <a:endParaRPr lang="es-MX" sz="1200" dirty="0"/>
          </a:p>
          <a:p>
            <a:r>
              <a:rPr lang="es-MX" sz="1200" dirty="0"/>
              <a:t>Fin</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pic>
        <p:nvPicPr>
          <p:cNvPr id="15" name="Picture 14">
            <a:extLst>
              <a:ext uri="{FF2B5EF4-FFF2-40B4-BE49-F238E27FC236}">
                <a16:creationId xmlns:a16="http://schemas.microsoft.com/office/drawing/2014/main" id="{91C9410E-BD78-6504-0439-0D3E38B5F871}"/>
              </a:ext>
            </a:extLst>
          </p:cNvPr>
          <p:cNvPicPr>
            <a:picLocks noChangeAspect="1"/>
          </p:cNvPicPr>
          <p:nvPr/>
        </p:nvPicPr>
        <p:blipFill rotWithShape="1">
          <a:blip r:embed="rId7"/>
          <a:srcRect l="13775" r="11360"/>
          <a:stretch/>
        </p:blipFill>
        <p:spPr>
          <a:xfrm>
            <a:off x="4158078" y="2256185"/>
            <a:ext cx="2232248" cy="3419952"/>
          </a:xfrm>
          <a:prstGeom prst="rect">
            <a:avLst/>
          </a:prstGeom>
        </p:spPr>
      </p:pic>
      <p:pic>
        <p:nvPicPr>
          <p:cNvPr id="17" name="Picture 16">
            <a:extLst>
              <a:ext uri="{FF2B5EF4-FFF2-40B4-BE49-F238E27FC236}">
                <a16:creationId xmlns:a16="http://schemas.microsoft.com/office/drawing/2014/main" id="{2B047A6A-DF57-43CF-F481-F42187867B5D}"/>
              </a:ext>
            </a:extLst>
          </p:cNvPr>
          <p:cNvPicPr>
            <a:picLocks noChangeAspect="1"/>
          </p:cNvPicPr>
          <p:nvPr/>
        </p:nvPicPr>
        <p:blipFill>
          <a:blip r:embed="rId8"/>
          <a:stretch>
            <a:fillRect/>
          </a:stretch>
        </p:blipFill>
        <p:spPr>
          <a:xfrm>
            <a:off x="3775923" y="5983218"/>
            <a:ext cx="2762537" cy="1223294"/>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172200"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a:p>
          <a:p>
            <a:endParaRPr lang="es-MX" sz="1200"/>
          </a:p>
          <a:p>
            <a:r>
              <a:rPr lang="es-MX" sz="1200"/>
              <a:t>#include &lt;stdio.h&gt;</a:t>
            </a:r>
          </a:p>
          <a:p>
            <a:r>
              <a:rPr lang="es-MX" sz="1200"/>
              <a:t>#include &lt;process.h&gt;</a:t>
            </a:r>
          </a:p>
          <a:p>
            <a:endParaRPr lang="es-MX" sz="1200"/>
          </a:p>
          <a:p>
            <a:r>
              <a:rPr lang="es-MX" sz="1200"/>
              <a:t>void main(){</a:t>
            </a:r>
          </a:p>
          <a:p>
            <a:endParaRPr lang="es-MX" sz="1200"/>
          </a:p>
          <a:p>
            <a:r>
              <a:rPr lang="es-MX" sz="1200"/>
              <a:t>    float abono,meses;</a:t>
            </a:r>
          </a:p>
          <a:p>
            <a:endParaRPr lang="es-MX" sz="1200"/>
          </a:p>
          <a:p>
            <a:r>
              <a:rPr lang="es-MX" sz="1200"/>
              <a:t>    abono =11000*.25;</a:t>
            </a:r>
          </a:p>
          <a:p>
            <a:r>
              <a:rPr lang="es-MX" sz="1200"/>
              <a:t>    meses =50000/abono;</a:t>
            </a:r>
          </a:p>
          <a:p>
            <a:endParaRPr lang="es-MX" sz="1200"/>
          </a:p>
          <a:p>
            <a:r>
              <a:rPr lang="es-MX" sz="1200"/>
              <a:t>    printf("El prestamo se pagara en %.2f meses\n", meses );</a:t>
            </a:r>
          </a:p>
          <a:p>
            <a:endParaRPr lang="es-MX" sz="1200"/>
          </a:p>
          <a:p>
            <a:r>
              <a:rPr lang="es-MX" sz="1200"/>
              <a:t>    system("PAUSE");</a:t>
            </a:r>
          </a:p>
          <a:p>
            <a:r>
              <a:rPr lang="es-MX" sz="1200"/>
              <a:t>}</a:t>
            </a:r>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P07</a:t>
            </a:r>
          </a:p>
        </p:txBody>
      </p:sp>
      <p:pic>
        <p:nvPicPr>
          <p:cNvPr id="5" name="Imagen 4">
            <a:extLst>
              <a:ext uri="{FF2B5EF4-FFF2-40B4-BE49-F238E27FC236}">
                <a16:creationId xmlns:a16="http://schemas.microsoft.com/office/drawing/2014/main" id="{0E4836BD-21A3-EA60-5F1B-AFB2EF14B31C}"/>
              </a:ext>
            </a:extLst>
          </p:cNvPr>
          <p:cNvPicPr>
            <a:picLocks noChangeAspect="1"/>
          </p:cNvPicPr>
          <p:nvPr/>
        </p:nvPicPr>
        <p:blipFill>
          <a:blip r:embed="rId7"/>
          <a:stretch>
            <a:fillRect/>
          </a:stretch>
        </p:blipFill>
        <p:spPr>
          <a:xfrm>
            <a:off x="554748" y="5436096"/>
            <a:ext cx="5668166" cy="1686160"/>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xLore</a:t>
            </a:r>
            <a:endParaRPr lang="es-MX" dirty="0"/>
          </a:p>
          <a:p>
            <a:r>
              <a:rPr lang="es-MX" dirty="0" err="1"/>
              <a:t>yLore</a:t>
            </a:r>
            <a:endParaRPr lang="es-MX" dirty="0"/>
          </a:p>
          <a:p>
            <a:r>
              <a:rPr lang="es-MX" dirty="0" err="1"/>
              <a:t>xJose</a:t>
            </a:r>
            <a:endParaRPr lang="es-MX" dirty="0"/>
          </a:p>
          <a:p>
            <a:r>
              <a:rPr lang="es-MX" dirty="0" err="1"/>
              <a:t>yJose</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d = </a:t>
            </a:r>
            <a:r>
              <a:rPr lang="es-MX" dirty="0" err="1"/>
              <a:t>sqrt</a:t>
            </a:r>
            <a:r>
              <a:rPr lang="es-MX" dirty="0"/>
              <a:t>((</a:t>
            </a:r>
            <a:r>
              <a:rPr lang="es-MX" dirty="0" err="1"/>
              <a:t>xJose-xLorena</a:t>
            </a:r>
            <a:r>
              <a:rPr lang="es-MX" dirty="0"/>
              <a:t>)^2+(</a:t>
            </a:r>
            <a:r>
              <a:rPr lang="es-MX" dirty="0" err="1"/>
              <a:t>yJose</a:t>
            </a:r>
            <a:r>
              <a:rPr lang="es-MX" dirty="0"/>
              <a:t> - </a:t>
            </a:r>
            <a:r>
              <a:rPr lang="es-MX" dirty="0" err="1"/>
              <a:t>yLorena</a:t>
            </a:r>
            <a:r>
              <a:rPr lang="es-MX" dirty="0"/>
              <a:t>)^2)</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d</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graphicFrame>
        <p:nvGraphicFramePr>
          <p:cNvPr id="3" name="2 Objeto"/>
          <p:cNvGraphicFramePr>
            <a:graphicFrameLocks noChangeAspect="1"/>
          </p:cNvGraphicFramePr>
          <p:nvPr>
            <p:extLst>
              <p:ext uri="{D42A27DB-BD31-4B8C-83A1-F6EECF244321}">
                <p14:modId xmlns:p14="http://schemas.microsoft.com/office/powerpoint/2010/main" val="726620114"/>
              </p:ext>
            </p:extLst>
          </p:nvPr>
        </p:nvGraphicFramePr>
        <p:xfrm>
          <a:off x="1700808" y="2771800"/>
          <a:ext cx="3594316" cy="565398"/>
        </p:xfrm>
        <a:graphic>
          <a:graphicData uri="http://schemas.openxmlformats.org/presentationml/2006/ole">
            <mc:AlternateContent xmlns:mc="http://schemas.openxmlformats.org/markup-compatibility/2006">
              <mc:Choice xmlns:v="urn:schemas-microsoft-com:vml" Requires="v">
                <p:oleObj name="Ecuación" r:id="rId7" imgW="1688367" imgH="266584" progId="Equation.3">
                  <p:embed/>
                </p:oleObj>
              </mc:Choice>
              <mc:Fallback>
                <p:oleObj name="Ecuación" r:id="rId7" imgW="1688367" imgH="266584" progId="Equation.3">
                  <p:embed/>
                  <p:pic>
                    <p:nvPicPr>
                      <p:cNvPr id="3" name="2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0808" y="2771800"/>
                        <a:ext cx="3594316" cy="565398"/>
                      </a:xfrm>
                      <a:prstGeom prst="rect">
                        <a:avLst/>
                      </a:prstGeom>
                      <a:noFill/>
                    </p:spPr>
                  </p:pic>
                </p:oleObj>
              </mc:Fallback>
            </mc:AlternateContent>
          </a:graphicData>
        </a:graphic>
      </p:graphicFrame>
      <p:graphicFrame>
        <p:nvGraphicFramePr>
          <p:cNvPr id="14" name="13 Objeto"/>
          <p:cNvGraphicFramePr>
            <a:graphicFrameLocks noChangeAspect="1"/>
          </p:cNvGraphicFramePr>
          <p:nvPr/>
        </p:nvGraphicFramePr>
        <p:xfrm>
          <a:off x="0" y="723900"/>
          <a:ext cx="123825" cy="209550"/>
        </p:xfrm>
        <a:graphic>
          <a:graphicData uri="http://schemas.openxmlformats.org/presentationml/2006/ole">
            <mc:AlternateContent xmlns:mc="http://schemas.openxmlformats.org/markup-compatibility/2006">
              <mc:Choice xmlns:v="urn:schemas-microsoft-com:vml" Requires="v">
                <p:oleObj name="Ecuación" r:id="rId9" imgW="114151" imgH="215619" progId="Equation.3">
                  <p:embed/>
                </p:oleObj>
              </mc:Choice>
              <mc:Fallback>
                <p:oleObj name="Ecuación" r:id="rId9" imgW="114151" imgH="215619" progId="Equation.3">
                  <p:embed/>
                  <p:pic>
                    <p:nvPicPr>
                      <p:cNvPr id="14" name="13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23900"/>
                        <a:ext cx="123825"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3"/>
          <p:cNvSpPr>
            <a:spLocks noChangeArrowheads="1"/>
          </p:cNvSpPr>
          <p:nvPr/>
        </p:nvSpPr>
        <p:spPr bwMode="auto">
          <a:xfrm>
            <a:off x="461843" y="1360965"/>
            <a:ext cx="5847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Lorena y José son mejores amigos. Ellos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viven muy lejos y quieren saber cuanta distancia hay entre sus casas. Ellos saben sus coordenadas por lo que deciden realizar un programa que calcule la distancia utilizando la siguiente fórmula:</a:t>
            </a: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p:sp>
        <p:nvSpPr>
          <p:cNvPr id="16" name="Rectangle 4"/>
          <p:cNvSpPr>
            <a:spLocks noChangeArrowheads="1"/>
          </p:cNvSpPr>
          <p:nvPr/>
        </p:nvSpPr>
        <p:spPr bwMode="auto">
          <a:xfrm>
            <a:off x="228600" y="7239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9974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 </a:t>
            </a:r>
          </a:p>
          <a:p>
            <a:r>
              <a:rPr lang="es-MX" sz="1200" dirty="0"/>
              <a:t>    Imprime Instrucciones del programa </a:t>
            </a:r>
          </a:p>
          <a:p>
            <a:r>
              <a:rPr lang="es-MX" sz="1200" dirty="0"/>
              <a:t>    Imprime “La </a:t>
            </a:r>
            <a:r>
              <a:rPr lang="es-MX" sz="1200" dirty="0" err="1"/>
              <a:t>cordenada</a:t>
            </a:r>
            <a:r>
              <a:rPr lang="es-MX" sz="1200" dirty="0"/>
              <a:t> X de Lorena:”</a:t>
            </a:r>
          </a:p>
          <a:p>
            <a:r>
              <a:rPr lang="es-MX" sz="1200" dirty="0"/>
              <a:t>     Lee </a:t>
            </a:r>
            <a:r>
              <a:rPr lang="es-MX" sz="1200" dirty="0" err="1"/>
              <a:t>xLorena</a:t>
            </a:r>
            <a:endParaRPr lang="es-MX" sz="1200" dirty="0"/>
          </a:p>
          <a:p>
            <a:r>
              <a:rPr lang="es-MX" sz="1200" dirty="0"/>
              <a:t>    Imprime “La </a:t>
            </a:r>
            <a:r>
              <a:rPr lang="es-MX" sz="1200" dirty="0" err="1"/>
              <a:t>cordenada</a:t>
            </a:r>
            <a:r>
              <a:rPr lang="es-MX" sz="1200" dirty="0"/>
              <a:t> Y de Lorena es:”</a:t>
            </a:r>
          </a:p>
          <a:p>
            <a:r>
              <a:rPr lang="es-MX" sz="1200" dirty="0"/>
              <a:t>    Lee </a:t>
            </a:r>
            <a:r>
              <a:rPr lang="es-MX" sz="1200" dirty="0" err="1"/>
              <a:t>yLorena</a:t>
            </a:r>
            <a:endParaRPr lang="es-MX" sz="1200" dirty="0"/>
          </a:p>
          <a:p>
            <a:r>
              <a:rPr lang="es-MX" sz="1200" dirty="0"/>
              <a:t>    Imprime “La </a:t>
            </a:r>
            <a:r>
              <a:rPr lang="es-MX" sz="1200" dirty="0" err="1"/>
              <a:t>cordenada</a:t>
            </a:r>
            <a:r>
              <a:rPr lang="es-MX" sz="1200" dirty="0"/>
              <a:t> X de </a:t>
            </a:r>
            <a:r>
              <a:rPr lang="es-MX" sz="1200" dirty="0" err="1"/>
              <a:t>Jose</a:t>
            </a:r>
            <a:r>
              <a:rPr lang="es-MX" sz="1200" dirty="0"/>
              <a:t> es:”</a:t>
            </a:r>
          </a:p>
          <a:p>
            <a:r>
              <a:rPr lang="es-MX" sz="1200" dirty="0"/>
              <a:t>    Lee </a:t>
            </a:r>
            <a:r>
              <a:rPr lang="es-MX" sz="1200" dirty="0" err="1"/>
              <a:t>xJose</a:t>
            </a:r>
            <a:endParaRPr lang="es-MX" sz="1200" dirty="0"/>
          </a:p>
          <a:p>
            <a:r>
              <a:rPr lang="es-MX" sz="1200" dirty="0"/>
              <a:t>    Imprime “La </a:t>
            </a:r>
            <a:r>
              <a:rPr lang="es-MX" sz="1200" dirty="0" err="1"/>
              <a:t>cordenada</a:t>
            </a:r>
            <a:r>
              <a:rPr lang="es-MX" sz="1200" dirty="0"/>
              <a:t> Y de </a:t>
            </a:r>
            <a:r>
              <a:rPr lang="es-MX" sz="1200" dirty="0" err="1"/>
              <a:t>Jose</a:t>
            </a:r>
            <a:r>
              <a:rPr lang="es-MX" sz="1200" dirty="0"/>
              <a:t> es:”</a:t>
            </a:r>
          </a:p>
          <a:p>
            <a:r>
              <a:rPr lang="es-MX" sz="1200" dirty="0"/>
              <a:t>    Lee </a:t>
            </a:r>
            <a:r>
              <a:rPr lang="es-MX" sz="1200" dirty="0" err="1"/>
              <a:t>yJose</a:t>
            </a:r>
            <a:r>
              <a:rPr lang="es-MX" sz="1200" dirty="0"/>
              <a:t> </a:t>
            </a:r>
          </a:p>
          <a:p>
            <a:r>
              <a:rPr lang="es-MX" sz="1200" dirty="0"/>
              <a:t>    Proceso </a:t>
            </a:r>
          </a:p>
          <a:p>
            <a:r>
              <a:rPr lang="es-MX" sz="1200" dirty="0"/>
              <a:t>D= </a:t>
            </a:r>
            <a:r>
              <a:rPr lang="es-MX" sz="1200" dirty="0" err="1"/>
              <a:t>sqrt</a:t>
            </a:r>
            <a:r>
              <a:rPr lang="es-MX" sz="1200" dirty="0"/>
              <a:t>((</a:t>
            </a:r>
            <a:r>
              <a:rPr lang="es-MX" sz="1200" dirty="0" err="1"/>
              <a:t>xJose</a:t>
            </a:r>
            <a:r>
              <a:rPr lang="es-MX" sz="1200" dirty="0"/>
              <a:t> –</a:t>
            </a:r>
            <a:r>
              <a:rPr lang="es-MX" sz="1200" dirty="0" err="1"/>
              <a:t>xLorena</a:t>
            </a:r>
            <a:r>
              <a:rPr lang="es-MX" sz="1200" dirty="0"/>
              <a:t>)^2+(</a:t>
            </a:r>
            <a:r>
              <a:rPr lang="es-MX" sz="1200" dirty="0" err="1"/>
              <a:t>yJose</a:t>
            </a:r>
            <a:r>
              <a:rPr lang="es-MX" sz="1200" dirty="0"/>
              <a:t> –</a:t>
            </a:r>
            <a:r>
              <a:rPr lang="es-MX" sz="1200" dirty="0" err="1"/>
              <a:t>yLorena</a:t>
            </a:r>
            <a:r>
              <a:rPr lang="es-MX" sz="1200" dirty="0"/>
              <a:t>)^2)</a:t>
            </a:r>
          </a:p>
          <a:p>
            <a:r>
              <a:rPr lang="es-MX" sz="1200" dirty="0"/>
              <a:t>    Imprime “La distancia que hay es “ + d </a:t>
            </a:r>
          </a:p>
          <a:p>
            <a:r>
              <a:rPr lang="es-MX" sz="1200" dirty="0"/>
              <a:t>Fin</a:t>
            </a:r>
          </a:p>
          <a:p>
            <a:r>
              <a:rPr lang="es-MX" sz="1200" dirty="0"/>
              <a:t>    </a:t>
            </a: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P08</a:t>
            </a:r>
          </a:p>
        </p:txBody>
      </p:sp>
      <p:pic>
        <p:nvPicPr>
          <p:cNvPr id="5" name="Imagen 4">
            <a:extLst>
              <a:ext uri="{FF2B5EF4-FFF2-40B4-BE49-F238E27FC236}">
                <a16:creationId xmlns:a16="http://schemas.microsoft.com/office/drawing/2014/main" id="{00D7A508-6C04-4125-8A67-45E12EE7040E}"/>
              </a:ext>
            </a:extLst>
          </p:cNvPr>
          <p:cNvPicPr>
            <a:picLocks noChangeAspect="1"/>
          </p:cNvPicPr>
          <p:nvPr/>
        </p:nvPicPr>
        <p:blipFill>
          <a:blip r:embed="rId7"/>
          <a:stretch>
            <a:fillRect/>
          </a:stretch>
        </p:blipFill>
        <p:spPr>
          <a:xfrm>
            <a:off x="3645024" y="2155461"/>
            <a:ext cx="3024336" cy="4376790"/>
          </a:xfrm>
          <a:prstGeom prst="rect">
            <a:avLst/>
          </a:prstGeom>
        </p:spPr>
      </p:pic>
      <p:sp>
        <p:nvSpPr>
          <p:cNvPr id="14" name="13 Rectángulo redondeado"/>
          <p:cNvSpPr/>
          <p:nvPr/>
        </p:nvSpPr>
        <p:spPr>
          <a:xfrm>
            <a:off x="3645024" y="2171733"/>
            <a:ext cx="3024336" cy="6018344"/>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8" name="Imagen 7">
            <a:extLst>
              <a:ext uri="{FF2B5EF4-FFF2-40B4-BE49-F238E27FC236}">
                <a16:creationId xmlns:a16="http://schemas.microsoft.com/office/drawing/2014/main" id="{A4C19414-AC4E-26D7-56C5-16823C94EDFB}"/>
              </a:ext>
            </a:extLst>
          </p:cNvPr>
          <p:cNvPicPr>
            <a:picLocks noChangeAspect="1"/>
          </p:cNvPicPr>
          <p:nvPr/>
        </p:nvPicPr>
        <p:blipFill>
          <a:blip r:embed="rId8"/>
          <a:stretch>
            <a:fillRect/>
          </a:stretch>
        </p:blipFill>
        <p:spPr>
          <a:xfrm>
            <a:off x="3840741" y="6723984"/>
            <a:ext cx="2735680" cy="1164119"/>
          </a:xfrm>
          <a:prstGeom prst="rect">
            <a:avLst/>
          </a:prstGeom>
        </p:spPr>
      </p:pic>
    </p:spTree>
    <p:extLst>
      <p:ext uri="{BB962C8B-B14F-4D97-AF65-F5344CB8AC3E}">
        <p14:creationId xmlns:p14="http://schemas.microsoft.com/office/powerpoint/2010/main" val="2515154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4855</TotalTime>
  <Words>1911</Words>
  <Application>Microsoft Office PowerPoint</Application>
  <PresentationFormat>Presentación en pantalla (4:3)</PresentationFormat>
  <Paragraphs>275</Paragraphs>
  <Slides>19</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5" baseType="lpstr">
      <vt:lpstr>Arial</vt:lpstr>
      <vt:lpstr>Calibri</vt:lpstr>
      <vt:lpstr>Cambria Math</vt:lpstr>
      <vt:lpstr>Times New Roman</vt:lpstr>
      <vt:lpstr>Tema de Office</vt:lpstr>
      <vt:lpstr>Ecuación</vt:lpstr>
      <vt:lpstr>Presentación de PowerPoint</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330</cp:revision>
  <dcterms:created xsi:type="dcterms:W3CDTF">2011-05-31T18:01:49Z</dcterms:created>
  <dcterms:modified xsi:type="dcterms:W3CDTF">2024-02-08T21:28:40Z</dcterms:modified>
</cp:coreProperties>
</file>