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3" r:id="rId3"/>
    <p:sldId id="278" r:id="rId4"/>
    <p:sldId id="292" r:id="rId5"/>
    <p:sldId id="279" r:id="rId6"/>
    <p:sldId id="286" r:id="rId7"/>
    <p:sldId id="293" r:id="rId8"/>
    <p:sldId id="282" r:id="rId9"/>
    <p:sldId id="289" r:id="rId10"/>
    <p:sldId id="294" r:id="rId11"/>
    <p:sldId id="285" r:id="rId12"/>
    <p:sldId id="277" r:id="rId13"/>
    <p:sldId id="287" r:id="rId14"/>
    <p:sldId id="288" r:id="rId15"/>
    <p:sldId id="280" r:id="rId16"/>
    <p:sldId id="290" r:id="rId17"/>
    <p:sldId id="291" r:id="rId18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28"/>
  </p:normalViewPr>
  <p:slideViewPr>
    <p:cSldViewPr>
      <p:cViewPr>
        <p:scale>
          <a:sx n="66" d="100"/>
          <a:sy n="66" d="100"/>
        </p:scale>
        <p:origin x="966" y="588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13/02/2024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diagramLayout" Target="../diagrams/layout11.xml"/><Relationship Id="rId7" Type="http://schemas.openxmlformats.org/officeDocument/2006/relationships/oleObject" Target="../embeddings/oleObject2.bin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diagramLayout" Target="../diagrams/layout8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2204864" y="24117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Básicos</a:t>
            </a:r>
          </a:p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P11-P15</a:t>
            </a: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 11-15 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0ED4-63D4-0E44-7224-610BFD67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6B98C21D-8FBB-55FF-88C5-62131C6FA6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9FE105BE-2ED7-6207-70E9-D22447E7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2" name="11 Rectángulo redondeado">
            <a:extLst>
              <a:ext uri="{FF2B5EF4-FFF2-40B4-BE49-F238E27FC236}">
                <a16:creationId xmlns:a16="http://schemas.microsoft.com/office/drawing/2014/main" id="{6B9A7416-3199-CAB4-1ACC-6286A06B6C87}"/>
              </a:ext>
            </a:extLst>
          </p:cNvPr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AA6B5244-8580-4E8A-BEAC-9893D8A7263F}"/>
              </a:ext>
            </a:extLst>
          </p:cNvPr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15CF04B3-DA36-E9AE-9752-48BA6ABC73B2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1579C01B-AF4A-3C2C-12A9-CFE1F0620533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sp>
        <p:nvSpPr>
          <p:cNvPr id="4" name="2 Rectángulo redondeado">
            <a:extLst>
              <a:ext uri="{FF2B5EF4-FFF2-40B4-BE49-F238E27FC236}">
                <a16:creationId xmlns:a16="http://schemas.microsoft.com/office/drawing/2014/main" id="{B7E9EC25-AF34-639A-58C2-50C954A0BEAE}"/>
              </a:ext>
            </a:extLst>
          </p:cNvPr>
          <p:cNvSpPr/>
          <p:nvPr/>
        </p:nvSpPr>
        <p:spPr>
          <a:xfrm>
            <a:off x="269648" y="2171730"/>
            <a:ext cx="3024337" cy="5472609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"El programa </a:t>
            </a:r>
            <a:r>
              <a:rPr lang="es-MX" sz="1200" dirty="0" err="1"/>
              <a:t>debera</a:t>
            </a:r>
            <a:r>
              <a:rPr lang="es-MX" sz="1200" dirty="0"/>
              <a:t> leer la masa de dos cuerpos y la distancia entre ellos y a </a:t>
            </a:r>
            <a:r>
              <a:rPr lang="es-MX" sz="1200" dirty="0" err="1"/>
              <a:t>continuacion</a:t>
            </a:r>
            <a:r>
              <a:rPr lang="es-MX" sz="1200" dirty="0"/>
              <a:t> obtenga la fuerza gravitacional entre ellas. La salida debe ser en dinas; un dina es igual a gr. cm/seg2." </a:t>
            </a:r>
          </a:p>
          <a:p>
            <a:r>
              <a:rPr lang="es-MX" sz="1200" dirty="0"/>
              <a:t>     Lee m1 eh imprime “Introduce la masa 1:”</a:t>
            </a:r>
          </a:p>
          <a:p>
            <a:r>
              <a:rPr lang="es-MX" sz="1200" dirty="0"/>
              <a:t>     Lee m2 eh imprime “Introduce la masa 2:”</a:t>
            </a:r>
          </a:p>
          <a:p>
            <a:r>
              <a:rPr lang="es-MX" sz="1200" dirty="0"/>
              <a:t>     Lee d eh imprime “Introduce la distancia:”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distance</a:t>
            </a:r>
            <a:r>
              <a:rPr lang="es-MX" sz="1200" dirty="0"/>
              <a:t> = d^2</a:t>
            </a:r>
          </a:p>
          <a:p>
            <a:r>
              <a:rPr lang="es-MX" sz="1200" dirty="0"/>
              <a:t>     fuerza = (6.673 * 10^-8 *m1*m2)/</a:t>
            </a:r>
            <a:r>
              <a:rPr lang="es-MX" sz="1200" dirty="0" err="1"/>
              <a:t>distance</a:t>
            </a:r>
            <a:endParaRPr lang="es-MX" sz="1200" dirty="0"/>
          </a:p>
          <a:p>
            <a:r>
              <a:rPr lang="es-MX" sz="1200" dirty="0"/>
              <a:t>     Imprime "La fuerza entre las dos masas es de:  gr cm^3/g. seg^2“ + fuerza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077D0-3E84-D8B0-BF9A-D1B12223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738" y="2300221"/>
            <a:ext cx="3085622" cy="4036889"/>
          </a:xfrm>
          <a:prstGeom prst="rect">
            <a:avLst/>
          </a:prstGeom>
        </p:spPr>
      </p:pic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F6D03523-FA26-7186-79CB-9B17D7A58066}"/>
              </a:ext>
            </a:extLst>
          </p:cNvPr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11CDF3-F374-4096-13D7-B728A0622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9044" y="6509286"/>
            <a:ext cx="2567882" cy="10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124447"/>
            <a:ext cx="6624736" cy="7043771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/>
              <a:t>#include &lt;stdio.h&gt;</a:t>
            </a:r>
          </a:p>
          <a:p>
            <a:r>
              <a:rPr lang="es-MX" sz="1200"/>
              <a:t>#include &lt;math.h&gt;</a:t>
            </a:r>
          </a:p>
          <a:p>
            <a:r>
              <a:rPr lang="es-MX" sz="1200"/>
              <a:t>#include &lt;process.h&gt;</a:t>
            </a:r>
          </a:p>
          <a:p>
            <a:endParaRPr lang="es-MX" sz="1200"/>
          </a:p>
          <a:p>
            <a:r>
              <a:rPr lang="es-MX" sz="1200"/>
              <a:t>void main() {</a:t>
            </a:r>
          </a:p>
          <a:p>
            <a:r>
              <a:rPr lang="es-MX" sz="1200"/>
              <a:t>    float m1,m2,distance,fuerza,gravity,d;</a:t>
            </a:r>
          </a:p>
          <a:p>
            <a:endParaRPr lang="es-MX" sz="1200"/>
          </a:p>
          <a:p>
            <a:r>
              <a:rPr lang="es-MX" sz="1200"/>
              <a:t>    printf("El programa debera leer la masa de dos cuerpos y la distancia entre ellos y a continuacion obtenga la fuerza gravitacional entre ellas. La salida debe ser en dinas; un dina es igual a gr. cm/seg2.\n");</a:t>
            </a:r>
          </a:p>
          <a:p>
            <a:r>
              <a:rPr lang="es-MX" sz="1200"/>
              <a:t>    printf("Introduce la masa 1:");</a:t>
            </a:r>
          </a:p>
          <a:p>
            <a:r>
              <a:rPr lang="es-MX" sz="1200"/>
              <a:t>    scanf("%f",&amp;m1);</a:t>
            </a:r>
          </a:p>
          <a:p>
            <a:r>
              <a:rPr lang="es-MX" sz="1200"/>
              <a:t>    printf("\nIntroduce la masa 2:");</a:t>
            </a:r>
          </a:p>
          <a:p>
            <a:r>
              <a:rPr lang="es-MX" sz="1200"/>
              <a:t>    scanf("%f",&amp;m2);</a:t>
            </a:r>
          </a:p>
          <a:p>
            <a:r>
              <a:rPr lang="es-MX" sz="1200"/>
              <a:t>    printf("\nIntroduce la distancia:");</a:t>
            </a:r>
          </a:p>
          <a:p>
            <a:r>
              <a:rPr lang="es-MX" sz="1200"/>
              <a:t>    scanf("%f",&amp;d);</a:t>
            </a:r>
          </a:p>
          <a:p>
            <a:r>
              <a:rPr lang="es-MX" sz="1200"/>
              <a:t>    distance = pow (d,2.0);</a:t>
            </a:r>
          </a:p>
          <a:p>
            <a:r>
              <a:rPr lang="es-MX" sz="1200"/>
              <a:t>    //printf("%f",distance);</a:t>
            </a:r>
          </a:p>
          <a:p>
            <a:r>
              <a:rPr lang="es-MX" sz="1200"/>
              <a:t>    fuerza = (6.673 * pow(10.0, -8.0) * m1 * m2) / distance;</a:t>
            </a:r>
          </a:p>
          <a:p>
            <a:r>
              <a:rPr lang="es-MX" sz="1200"/>
              <a:t>    printf("La fuerza entre las dos masas es de: %f gr cm^3/g. seg^2\n",fuerza );</a:t>
            </a:r>
          </a:p>
          <a:p>
            <a:r>
              <a:rPr lang="es-MX" sz="1200"/>
              <a:t>    system("PAUSE");</a:t>
            </a:r>
          </a:p>
          <a:p>
            <a:r>
              <a:rPr lang="es-MX" sz="1200"/>
              <a:t>}</a:t>
            </a:r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731C45-7D92-0B06-3858-44E2A9C1C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57" y="6080243"/>
            <a:ext cx="5877272" cy="17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144170"/>
            <a:ext cx="6624736" cy="22954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vol</a:t>
            </a:r>
            <a:r>
              <a:rPr lang="es-MX" dirty="0"/>
              <a:t>=</a:t>
            </a:r>
            <a:r>
              <a:rPr lang="es-MX" dirty="0" err="1"/>
              <a:t>areabase</a:t>
            </a:r>
            <a:r>
              <a:rPr lang="es-MX" dirty="0"/>
              <a:t>*altura*1/3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vol</a:t>
            </a:r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975" y="1147665"/>
            <a:ext cx="64640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Los arqueólogos del Museo Británico, en su Última expedición a Egipto sostienen la teoría de que la pirámide de Keops, la más grande del valle de </a:t>
            </a:r>
            <a:r>
              <a:rPr kumimoji="0" lang="es-ES_tradnl" altLang="es-MX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Giza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, fue construida con piedras extraídas de una montaña a varios kilómetros de ahí, lugar donde ahora se encuentra una llanura. Para poder comprobar su teoría necesitan calcular el volumen de la pirámide utilizando la fórmula: 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16093"/>
              </p:ext>
            </p:extLst>
          </p:nvPr>
        </p:nvGraphicFramePr>
        <p:xfrm>
          <a:off x="2066508" y="2321022"/>
          <a:ext cx="2582873" cy="59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688367" imgH="393529" progId="Equation.3">
                  <p:embed/>
                </p:oleObj>
              </mc:Choice>
              <mc:Fallback>
                <p:oleObj name="Ecuación" r:id="rId7" imgW="1688367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508" y="2321022"/>
                        <a:ext cx="2582873" cy="59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09127" y="2835097"/>
            <a:ext cx="6297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4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Si sabemos que la pirámide de Keops mide 230 metros de largo en su base y 146 Metros de alto, 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¿Cuál será el volumen de la pirámide?</a:t>
            </a:r>
            <a:endParaRPr kumimoji="0" lang="es-ES_tradnl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"Este programa calcula el volumen de la </a:t>
            </a:r>
            <a:r>
              <a:rPr lang="es-MX" sz="1200" dirty="0" err="1"/>
              <a:t>piramide</a:t>
            </a:r>
            <a:r>
              <a:rPr lang="es-MX" sz="1200" dirty="0"/>
              <a:t> de Keops, mide 230 metros de largo en su base y 146 metros de lato. Cual </a:t>
            </a:r>
            <a:r>
              <a:rPr lang="es-MX" sz="1200" dirty="0" err="1"/>
              <a:t>sera</a:t>
            </a:r>
            <a:r>
              <a:rPr lang="es-MX" sz="1200" dirty="0"/>
              <a:t> el volumen de la </a:t>
            </a:r>
            <a:r>
              <a:rPr lang="es-MX" sz="1200" dirty="0" err="1"/>
              <a:t>piramide</a:t>
            </a:r>
            <a:r>
              <a:rPr lang="es-MX" sz="1200" dirty="0"/>
              <a:t>?“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areabase</a:t>
            </a:r>
            <a:r>
              <a:rPr lang="es-MX" sz="1200" dirty="0"/>
              <a:t> =230 * 230</a:t>
            </a:r>
          </a:p>
          <a:p>
            <a:r>
              <a:rPr lang="es-MX" sz="1200" dirty="0"/>
              <a:t>     altura = 146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vol</a:t>
            </a:r>
            <a:r>
              <a:rPr lang="es-MX" sz="1200" dirty="0"/>
              <a:t>=</a:t>
            </a:r>
            <a:r>
              <a:rPr lang="es-MX" sz="1200" dirty="0" err="1"/>
              <a:t>areabase</a:t>
            </a:r>
            <a:r>
              <a:rPr lang="es-MX" sz="1200" dirty="0"/>
              <a:t>*altura*1/3 </a:t>
            </a:r>
          </a:p>
          <a:p>
            <a:r>
              <a:rPr lang="es-MX" sz="1200" dirty="0"/>
              <a:t>     Imprime "El </a:t>
            </a:r>
            <a:r>
              <a:rPr lang="es-MX" sz="1200" dirty="0" err="1"/>
              <a:t>volumend</a:t>
            </a:r>
            <a:r>
              <a:rPr lang="es-MX" sz="1200" dirty="0"/>
              <a:t> de la </a:t>
            </a:r>
            <a:r>
              <a:rPr lang="es-MX" sz="1200" dirty="0" err="1"/>
              <a:t>piramide</a:t>
            </a:r>
            <a:r>
              <a:rPr lang="es-MX" sz="1200" dirty="0"/>
              <a:t> de Keops es de:  cm^3“ + </a:t>
            </a:r>
            <a:r>
              <a:rPr lang="es-MX" sz="1200" dirty="0" err="1"/>
              <a:t>vol</a:t>
            </a:r>
            <a:endParaRPr lang="es-MX" sz="1200" dirty="0"/>
          </a:p>
          <a:p>
            <a:r>
              <a:rPr lang="es-MX" sz="1200" dirty="0"/>
              <a:t>Fin  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962DD6-FE0F-BD1D-E9A4-E10357C62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959" y="2171733"/>
            <a:ext cx="2916755" cy="3472327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6FF39F-9F8F-6C6A-457F-E1D72AF20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353" y="5955375"/>
            <a:ext cx="2822222" cy="10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3"/>
            <a:ext cx="6552728" cy="693626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vol,areabase,altura</a:t>
            </a:r>
            <a:r>
              <a:rPr lang="es-MX" sz="1200" dirty="0"/>
              <a:t>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("Este programa calcula el volumen de la </a:t>
            </a:r>
            <a:r>
              <a:rPr lang="es-MX" sz="1200" dirty="0" err="1"/>
              <a:t>piramide</a:t>
            </a:r>
            <a:r>
              <a:rPr lang="es-MX" sz="1200" dirty="0"/>
              <a:t> de Keops, mide 230 metros de largo en su base y 146 metros de lato. Cual </a:t>
            </a:r>
            <a:r>
              <a:rPr lang="es-MX" sz="1200" dirty="0" err="1"/>
              <a:t>sera</a:t>
            </a:r>
            <a:r>
              <a:rPr lang="es-MX" sz="1200" dirty="0"/>
              <a:t> el volumen de la </a:t>
            </a:r>
            <a:r>
              <a:rPr lang="es-MX" sz="1200" dirty="0" err="1"/>
              <a:t>piramide</a:t>
            </a:r>
            <a:r>
              <a:rPr lang="es-MX" sz="1200" dirty="0"/>
              <a:t>?\n");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areabase</a:t>
            </a:r>
            <a:r>
              <a:rPr lang="es-MX" sz="1200" dirty="0"/>
              <a:t> = 230*230;</a:t>
            </a:r>
          </a:p>
          <a:p>
            <a:r>
              <a:rPr lang="es-MX" sz="1200" dirty="0"/>
              <a:t>    altura = 146;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vol</a:t>
            </a:r>
            <a:r>
              <a:rPr lang="es-MX" sz="1200" dirty="0"/>
              <a:t>=</a:t>
            </a:r>
            <a:r>
              <a:rPr lang="es-MX" sz="1200" dirty="0" err="1"/>
              <a:t>areabase</a:t>
            </a:r>
            <a:r>
              <a:rPr lang="es-MX" sz="1200" dirty="0"/>
              <a:t>*altura*1/3;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("El </a:t>
            </a:r>
            <a:r>
              <a:rPr lang="es-MX" sz="1200" dirty="0" err="1"/>
              <a:t>volumend</a:t>
            </a:r>
            <a:r>
              <a:rPr lang="es-MX" sz="1200" dirty="0"/>
              <a:t> de la </a:t>
            </a:r>
            <a:r>
              <a:rPr lang="es-MX" sz="1200" dirty="0" err="1"/>
              <a:t>piramide</a:t>
            </a:r>
            <a:r>
              <a:rPr lang="es-MX" sz="1200" dirty="0"/>
              <a:t> de Keops es de: %.2f cm^3\n",</a:t>
            </a:r>
            <a:r>
              <a:rPr lang="es-MX" sz="1200" dirty="0" err="1"/>
              <a:t>vol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endParaRPr lang="es-MX" sz="1200" dirty="0"/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4B97FC-82CD-95FF-06E6-3C5417FA0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49" y="5364088"/>
            <a:ext cx="6237312" cy="9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areaxPersona</a:t>
            </a:r>
            <a:r>
              <a:rPr lang="es-MX" dirty="0"/>
              <a:t> = 44160 /100</a:t>
            </a:r>
          </a:p>
          <a:p>
            <a:r>
              <a:rPr lang="es-MX" dirty="0" err="1"/>
              <a:t>numPersona</a:t>
            </a:r>
            <a:r>
              <a:rPr lang="es-MX" dirty="0"/>
              <a:t> = </a:t>
            </a:r>
            <a:r>
              <a:rPr lang="es-MX" dirty="0" err="1"/>
              <a:t>areaxPersona</a:t>
            </a:r>
            <a:r>
              <a:rPr lang="es-MX" dirty="0"/>
              <a:t> *230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numPersona</a:t>
            </a:r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472" y="1360094"/>
            <a:ext cx="58788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El Gobierno de la CDMX tiene un mecanismo para calcular aproximadamente la cantidad de personas que asisten a los eventos masivos en la Plaza de la Constitución (El Zócalo) y es el siguiente: Se sabe que en 100 m</a:t>
            </a:r>
            <a:r>
              <a:rPr kumimoji="0" lang="es-ES_tradnl" altLang="es-MX" sz="1400" b="1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cuadrados caben 230 personas de pie. Con este dato se calcula el área ocupada por personas para obtener el número de asistentes por evento. 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Con esta información, determine el número de asistentes a la ceremonia del Grito de Independencia sabiendo que la plaza estuvo llena en su totalidad, y que el área de la plaza es de 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44,160 m² (230m x 192m).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3024336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"Este programa calcula la cantidad de gente que cabe en el </a:t>
            </a:r>
            <a:r>
              <a:rPr lang="es-MX" sz="1200" dirty="0" err="1"/>
              <a:t>zocalo</a:t>
            </a:r>
            <a:r>
              <a:rPr lang="es-MX" sz="1200" dirty="0"/>
              <a:t> que tiene un </a:t>
            </a:r>
            <a:r>
              <a:rPr lang="es-MX" sz="1200" dirty="0" err="1"/>
              <a:t>area</a:t>
            </a:r>
            <a:r>
              <a:rPr lang="es-MX" sz="1200" dirty="0"/>
              <a:t> de 44160 m cuadrado, sabiendo que en 100 m cuadrados cabe 230 personas“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areaxPersona</a:t>
            </a:r>
            <a:r>
              <a:rPr lang="es-MX" sz="1200" dirty="0"/>
              <a:t> = 44160/100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numPersona</a:t>
            </a:r>
            <a:r>
              <a:rPr lang="es-MX" sz="1200" dirty="0"/>
              <a:t> = </a:t>
            </a:r>
            <a:r>
              <a:rPr lang="es-MX" sz="1200" dirty="0" err="1"/>
              <a:t>areaxPersona</a:t>
            </a:r>
            <a:r>
              <a:rPr lang="es-MX" sz="1200" dirty="0"/>
              <a:t>*230</a:t>
            </a:r>
          </a:p>
          <a:p>
            <a:r>
              <a:rPr lang="es-MX" sz="1200" dirty="0"/>
              <a:t>     Imprime  "El numero de personas que caben en el </a:t>
            </a:r>
            <a:r>
              <a:rPr lang="es-MX" sz="1200" dirty="0" err="1"/>
              <a:t>zocale</a:t>
            </a:r>
            <a:r>
              <a:rPr lang="es-MX" sz="1200" dirty="0"/>
              <a:t> es de:  personas“ + </a:t>
            </a:r>
            <a:r>
              <a:rPr lang="es-MX" sz="1200" dirty="0" err="1"/>
              <a:t>numPersona</a:t>
            </a:r>
            <a:endParaRPr lang="es-MX" sz="1200" dirty="0"/>
          </a:p>
          <a:p>
            <a:r>
              <a:rPr lang="es-MX" sz="1200" dirty="0"/>
              <a:t>Fin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F3F79D-EE23-3DBE-AF6B-C96A08277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769" y="2246355"/>
            <a:ext cx="2781673" cy="2933862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68FBC16-C92C-BB59-EAAF-75F7E2D6B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897" y="5458723"/>
            <a:ext cx="2795484" cy="11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3"/>
            <a:ext cx="6624736" cy="693626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areaxPersona,numPersona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("Este programa calcula la cantidad de gente que cabe en el </a:t>
            </a:r>
            <a:r>
              <a:rPr lang="es-MX" sz="1200" dirty="0" err="1"/>
              <a:t>zocalo</a:t>
            </a:r>
            <a:r>
              <a:rPr lang="es-MX" sz="1200" dirty="0"/>
              <a:t> que tiene un </a:t>
            </a:r>
            <a:r>
              <a:rPr lang="es-MX" sz="1200" dirty="0" err="1"/>
              <a:t>area</a:t>
            </a:r>
            <a:r>
              <a:rPr lang="es-MX" sz="1200" dirty="0"/>
              <a:t> de 44160 m cuadrado, sabiendo que en 100 m cuadrados cabe 230 personas \n");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areaxPersona</a:t>
            </a:r>
            <a:r>
              <a:rPr lang="es-MX" sz="1200" dirty="0"/>
              <a:t> = 44160/100;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numPersona</a:t>
            </a:r>
            <a:r>
              <a:rPr lang="es-MX" sz="1200" dirty="0"/>
              <a:t> = </a:t>
            </a:r>
            <a:r>
              <a:rPr lang="es-MX" sz="1200" dirty="0" err="1"/>
              <a:t>areaxPersona</a:t>
            </a:r>
            <a:r>
              <a:rPr lang="es-MX" sz="1200" dirty="0"/>
              <a:t> *230;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nEl</a:t>
            </a:r>
            <a:r>
              <a:rPr lang="es-MX" sz="1200" dirty="0"/>
              <a:t> numero de personas que caben en el </a:t>
            </a:r>
            <a:r>
              <a:rPr lang="es-MX" sz="1200" dirty="0" err="1"/>
              <a:t>zocale</a:t>
            </a:r>
            <a:r>
              <a:rPr lang="es-MX" sz="1200" dirty="0"/>
              <a:t> es de: %.1f personas\n",</a:t>
            </a:r>
            <a:r>
              <a:rPr lang="es-MX" sz="1200" dirty="0" err="1"/>
              <a:t>numPersona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D6942C-5AE0-01FC-0276-FB2C75710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85" y="5004048"/>
            <a:ext cx="6093296" cy="8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Enrique es gerente de recursos humanos de “Nissan”. Ellos tienen un dispositivo que registra la entrada y salida de cada trabajador y la convierte a segundos. El pago se da debido a las horas trabajadas. Enrique realiza un programa que cambie de segundos a horas y minutos, y decide comprobarlos con los siguientes tres números: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3,700 segundos 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12,320 segundos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22,710 segundos</a:t>
            </a:r>
            <a:r>
              <a:rPr lang="es-ES_tradnl" dirty="0">
                <a:solidFill>
                  <a:schemeClr val="bg1"/>
                </a:solidFill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minutos = </a:t>
            </a:r>
            <a:r>
              <a:rPr lang="es-MX" dirty="0" err="1">
                <a:solidFill>
                  <a:schemeClr val="tx1"/>
                </a:solidFill>
              </a:rPr>
              <a:t>sec</a:t>
            </a:r>
            <a:r>
              <a:rPr lang="es-MX" dirty="0">
                <a:solidFill>
                  <a:schemeClr val="tx1"/>
                </a:solidFill>
              </a:rPr>
              <a:t>/60</a:t>
            </a:r>
          </a:p>
          <a:p>
            <a:r>
              <a:rPr lang="es-MX" dirty="0">
                <a:solidFill>
                  <a:schemeClr val="tx1"/>
                </a:solidFill>
              </a:rPr>
              <a:t>horas = </a:t>
            </a:r>
            <a:r>
              <a:rPr lang="es-MX" dirty="0" err="1">
                <a:solidFill>
                  <a:schemeClr val="tx1"/>
                </a:solidFill>
              </a:rPr>
              <a:t>sec</a:t>
            </a:r>
            <a:r>
              <a:rPr lang="es-MX" dirty="0">
                <a:solidFill>
                  <a:schemeClr val="tx1"/>
                </a:solidFill>
              </a:rPr>
              <a:t>/3600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minutos,horas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188640" y="1788584"/>
            <a:ext cx="6552727" cy="6417764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(En este programa se reinscriben)</a:t>
            </a:r>
          </a:p>
          <a:p>
            <a:r>
              <a:rPr lang="es-MX" sz="1200" dirty="0"/>
              <a:t>Inicio</a:t>
            </a:r>
          </a:p>
          <a:p>
            <a:r>
              <a:rPr lang="es-MX" sz="1200" dirty="0"/>
              <a:t>     Se declaran las variables</a:t>
            </a:r>
          </a:p>
          <a:p>
            <a:r>
              <a:rPr lang="es-MX" sz="1200" dirty="0"/>
              <a:t>     Imprime "Este programa convierte de segundos a minutos y horas. a)3700 b)12320 c)22710“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sec</a:t>
            </a:r>
            <a:r>
              <a:rPr lang="es-MX" sz="1200" dirty="0"/>
              <a:t> = 3700</a:t>
            </a:r>
          </a:p>
          <a:p>
            <a:r>
              <a:rPr lang="es-MX" sz="1200" dirty="0"/>
              <a:t>     minutos = </a:t>
            </a:r>
            <a:r>
              <a:rPr lang="es-MX" sz="1200" dirty="0" err="1"/>
              <a:t>sec</a:t>
            </a:r>
            <a:r>
              <a:rPr lang="es-MX" sz="1200" dirty="0"/>
              <a:t>/60</a:t>
            </a:r>
          </a:p>
          <a:p>
            <a:r>
              <a:rPr lang="es-MX" sz="1200" dirty="0"/>
              <a:t>     horas = </a:t>
            </a:r>
            <a:r>
              <a:rPr lang="es-MX" sz="1200" dirty="0" err="1"/>
              <a:t>sec</a:t>
            </a:r>
            <a:r>
              <a:rPr lang="es-MX" sz="1200" dirty="0"/>
              <a:t> /3600</a:t>
            </a:r>
          </a:p>
          <a:p>
            <a:r>
              <a:rPr lang="es-MX" sz="1200" dirty="0"/>
              <a:t>     Imprime “La opción a en minutos es: “ + minutos</a:t>
            </a:r>
          </a:p>
          <a:p>
            <a:r>
              <a:rPr lang="es-MX" sz="1200" dirty="0"/>
              <a:t>     Imprime “La opción a en horas es: “ + horas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pt-BR" sz="1200" dirty="0" err="1"/>
              <a:t>sec</a:t>
            </a:r>
            <a:r>
              <a:rPr lang="pt-BR" sz="1200" dirty="0"/>
              <a:t> =12320</a:t>
            </a:r>
          </a:p>
          <a:p>
            <a:r>
              <a:rPr lang="pt-BR" sz="1200" dirty="0"/>
              <a:t>     minutos = </a:t>
            </a:r>
            <a:r>
              <a:rPr lang="pt-BR" sz="1200" dirty="0" err="1"/>
              <a:t>sec</a:t>
            </a:r>
            <a:r>
              <a:rPr lang="pt-BR" sz="1200" dirty="0"/>
              <a:t>/60</a:t>
            </a:r>
          </a:p>
          <a:p>
            <a:r>
              <a:rPr lang="pt-BR" sz="1200" dirty="0"/>
              <a:t>     horas = </a:t>
            </a:r>
            <a:r>
              <a:rPr lang="pt-BR" sz="1200" dirty="0" err="1"/>
              <a:t>sec</a:t>
            </a:r>
            <a:r>
              <a:rPr lang="pt-BR" sz="1200" dirty="0"/>
              <a:t>/3600</a:t>
            </a:r>
          </a:p>
          <a:p>
            <a:r>
              <a:rPr lang="pt-BR" sz="1200" dirty="0"/>
              <a:t>     </a:t>
            </a:r>
            <a:r>
              <a:rPr lang="es-MX" sz="1200" dirty="0"/>
              <a:t>Imprime “La opción b en minutos es: “ + minutos</a:t>
            </a:r>
          </a:p>
          <a:p>
            <a:r>
              <a:rPr lang="es-MX" sz="1200" dirty="0"/>
              <a:t>     Imprime “La opción b en horas es: “ + horas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sec</a:t>
            </a:r>
            <a:r>
              <a:rPr lang="es-MX" sz="1200" dirty="0"/>
              <a:t> =22710</a:t>
            </a:r>
          </a:p>
          <a:p>
            <a:r>
              <a:rPr lang="es-MX" sz="1200" dirty="0"/>
              <a:t>     minutos = </a:t>
            </a:r>
            <a:r>
              <a:rPr lang="es-MX" sz="1200" dirty="0" err="1"/>
              <a:t>sec</a:t>
            </a:r>
            <a:r>
              <a:rPr lang="es-MX" sz="1200" dirty="0"/>
              <a:t>/60</a:t>
            </a:r>
          </a:p>
          <a:p>
            <a:r>
              <a:rPr lang="es-MX" sz="1200" dirty="0"/>
              <a:t>     horas = </a:t>
            </a:r>
            <a:r>
              <a:rPr lang="es-MX" sz="1200" dirty="0" err="1"/>
              <a:t>sec</a:t>
            </a:r>
            <a:r>
              <a:rPr lang="es-MX" sz="1200" dirty="0"/>
              <a:t>/3600</a:t>
            </a:r>
          </a:p>
          <a:p>
            <a:r>
              <a:rPr lang="es-MX" sz="1200" dirty="0"/>
              <a:t>     Imprime “La opción b en minutos es: “ + minutos</a:t>
            </a:r>
          </a:p>
          <a:p>
            <a:r>
              <a:rPr lang="es-MX" sz="1200" dirty="0"/>
              <a:t>     Imprime “La opción b en horas es: “ + horas</a:t>
            </a:r>
          </a:p>
          <a:p>
            <a:r>
              <a:rPr lang="es-MX" sz="1200" dirty="0"/>
              <a:t>Fin</a:t>
            </a:r>
          </a:p>
          <a:p>
            <a:endParaRPr lang="es-MX" sz="1200" dirty="0"/>
          </a:p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67316" y="1068057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919F-68FE-88AF-6F6E-87B476670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05A101F6-B7CA-3A67-66B3-4552D06841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DE6CFB18-1CEE-67B3-9A2E-B438EB5B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1E34DE2D-F1B2-D9E6-399B-5C48857A38C5}"/>
              </a:ext>
            </a:extLst>
          </p:cNvPr>
          <p:cNvSpPr/>
          <p:nvPr/>
        </p:nvSpPr>
        <p:spPr>
          <a:xfrm>
            <a:off x="1988838" y="1032768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0944135B-F435-137D-FC63-12CF9335B7C8}"/>
              </a:ext>
            </a:extLst>
          </p:cNvPr>
          <p:cNvSpPr/>
          <p:nvPr/>
        </p:nvSpPr>
        <p:spPr>
          <a:xfrm>
            <a:off x="116632" y="1718006"/>
            <a:ext cx="3240360" cy="6488342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2FACAE61-9E72-831C-3898-CD6BABBCFE62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22646580-1E49-FFFB-9295-57004E6C741A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  <p:sp>
        <p:nvSpPr>
          <p:cNvPr id="9" name="13 Rectángulo redondeado">
            <a:extLst>
              <a:ext uri="{FF2B5EF4-FFF2-40B4-BE49-F238E27FC236}">
                <a16:creationId xmlns:a16="http://schemas.microsoft.com/office/drawing/2014/main" id="{17805041-E72B-B5FF-CA70-45DD8C2AD569}"/>
              </a:ext>
            </a:extLst>
          </p:cNvPr>
          <p:cNvSpPr/>
          <p:nvPr/>
        </p:nvSpPr>
        <p:spPr>
          <a:xfrm>
            <a:off x="3464818" y="1718005"/>
            <a:ext cx="3240360" cy="6488342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5CAE6F6-D0CE-2B20-9234-DB0379BC7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00" y="1801185"/>
            <a:ext cx="1948224" cy="63483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E17A21-B2F6-1A99-5719-D537F834F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9704" y="1907704"/>
            <a:ext cx="1714739" cy="322942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6C50FFA-42CE-0B5F-9D01-E7A045C2D9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5852" y="5675457"/>
            <a:ext cx="2902142" cy="16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7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485783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minutos,horas,segundos,sec</a:t>
            </a:r>
            <a:r>
              <a:rPr lang="es-MX" sz="1200" dirty="0"/>
              <a:t>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 3700;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("Este programa convierte de segundos a minutos y horas. \</a:t>
            </a:r>
            <a:r>
              <a:rPr lang="es-MX" sz="1200" dirty="0" err="1"/>
              <a:t>na</a:t>
            </a:r>
            <a:r>
              <a:rPr lang="es-MX" sz="1200" dirty="0"/>
              <a:t>)3700\</a:t>
            </a:r>
            <a:r>
              <a:rPr lang="es-MX" sz="1200" dirty="0" err="1"/>
              <a:t>nb</a:t>
            </a:r>
            <a:r>
              <a:rPr lang="es-MX" sz="1200" dirty="0"/>
              <a:t>)12320\</a:t>
            </a:r>
            <a:r>
              <a:rPr lang="es-MX" sz="1200" dirty="0" err="1"/>
              <a:t>nc</a:t>
            </a:r>
            <a:r>
              <a:rPr lang="es-MX" sz="1200" dirty="0"/>
              <a:t>)22710\n");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a minutos es: %.1f",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a en horas es: %.1f\</a:t>
            </a:r>
            <a:r>
              <a:rPr lang="es-MX" sz="1200" dirty="0" err="1"/>
              <a:t>n",horas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=12320;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b minutos es: %.2f",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b en horas es: %.2f\</a:t>
            </a:r>
            <a:r>
              <a:rPr lang="es-MX" sz="1200" dirty="0" err="1"/>
              <a:t>n",horas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=22710;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c minutos es: %.2f",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c en horas es: %.2f",horas);</a:t>
            </a:r>
          </a:p>
          <a:p>
            <a:endParaRPr lang="es-MX" sz="1200" dirty="0"/>
          </a:p>
          <a:p>
            <a:endParaRPr lang="es-MX" sz="1200" dirty="0"/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B3433-B0B1-7379-00FE-423F7C35B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274" y="5774537"/>
            <a:ext cx="3929534" cy="23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una Laptop que tenía un descuento del 25% se terminaron pagando $15,115 pesos. ¿Qué precio tenía originalmente?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precioOriginal</a:t>
            </a:r>
            <a:r>
              <a:rPr lang="es-MX" dirty="0">
                <a:solidFill>
                  <a:schemeClr val="tx1"/>
                </a:solidFill>
              </a:rPr>
              <a:t> = 15115/(1-0.25)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precioOriginal</a:t>
            </a:r>
            <a:r>
              <a:rPr lang="es-MX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9EB4-EDF1-3F06-50AC-88966798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>
            <a:extLst>
              <a:ext uri="{FF2B5EF4-FFF2-40B4-BE49-F238E27FC236}">
                <a16:creationId xmlns:a16="http://schemas.microsoft.com/office/drawing/2014/main" id="{730EC4FE-A681-97A9-078F-21B4A7410D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>
            <a:extLst>
              <a:ext uri="{FF2B5EF4-FFF2-40B4-BE49-F238E27FC236}">
                <a16:creationId xmlns:a16="http://schemas.microsoft.com/office/drawing/2014/main" id="{2E106793-8CFF-87C3-5C8F-271CF80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12" name="11 Rectángulo redondeado">
            <a:extLst>
              <a:ext uri="{FF2B5EF4-FFF2-40B4-BE49-F238E27FC236}">
                <a16:creationId xmlns:a16="http://schemas.microsoft.com/office/drawing/2014/main" id="{758733D3-F9F4-84ED-5AD1-CB5AB50EB070}"/>
              </a:ext>
            </a:extLst>
          </p:cNvPr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845A8E6C-D6D7-06AA-56FE-485683420619}"/>
              </a:ext>
            </a:extLst>
          </p:cNvPr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>
            <a:extLst>
              <a:ext uri="{FF2B5EF4-FFF2-40B4-BE49-F238E27FC236}">
                <a16:creationId xmlns:a16="http://schemas.microsoft.com/office/drawing/2014/main" id="{D6A4FD5F-7C61-D834-D107-2D58AD108FF3}"/>
              </a:ext>
            </a:extLst>
          </p:cNvPr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>
            <a:extLst>
              <a:ext uri="{FF2B5EF4-FFF2-40B4-BE49-F238E27FC236}">
                <a16:creationId xmlns:a16="http://schemas.microsoft.com/office/drawing/2014/main" id="{04401DF3-E87D-0A7F-D9BC-53C99A8A24D5}"/>
              </a:ext>
            </a:extLst>
          </p:cNvPr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>
            <a:extLst>
              <a:ext uri="{FF2B5EF4-FFF2-40B4-BE49-F238E27FC236}">
                <a16:creationId xmlns:a16="http://schemas.microsoft.com/office/drawing/2014/main" id="{734D0DFB-5333-0E90-C3C3-658528CD70D9}"/>
              </a:ext>
            </a:extLst>
          </p:cNvPr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2AEA6-F9E5-357B-EBC2-74E71B4C3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935" y="2591023"/>
            <a:ext cx="2686425" cy="26864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0347B4-2523-F761-9645-9ABB219DE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758" y="5631626"/>
            <a:ext cx="2894849" cy="1112046"/>
          </a:xfrm>
          <a:prstGeom prst="rect">
            <a:avLst/>
          </a:prstGeom>
        </p:spPr>
      </p:pic>
      <p:sp>
        <p:nvSpPr>
          <p:cNvPr id="15" name="2 Rectángulo redondeado">
            <a:extLst>
              <a:ext uri="{FF2B5EF4-FFF2-40B4-BE49-F238E27FC236}">
                <a16:creationId xmlns:a16="http://schemas.microsoft.com/office/drawing/2014/main" id="{41074A77-64C2-635E-BFC1-F61E0B5EA3FE}"/>
              </a:ext>
            </a:extLst>
          </p:cNvPr>
          <p:cNvSpPr/>
          <p:nvPr/>
        </p:nvSpPr>
        <p:spPr>
          <a:xfrm>
            <a:off x="269649" y="2171734"/>
            <a:ext cx="3024336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Inicio</a:t>
            </a:r>
          </a:p>
          <a:p>
            <a:r>
              <a:rPr lang="es-MX" sz="1200" dirty="0"/>
              <a:t>     Imprime "Por la Laptop que tenia un descuento del 25 porciento se terminaron pagando $15115 pesos. Que precio tenia originalmente?“</a:t>
            </a:r>
          </a:p>
          <a:p>
            <a:r>
              <a:rPr lang="es-MX" sz="1200" dirty="0"/>
              <a:t>     Proceso:</a:t>
            </a:r>
          </a:p>
          <a:p>
            <a:r>
              <a:rPr lang="es-MX" sz="1200" dirty="0"/>
              <a:t>     </a:t>
            </a:r>
            <a:r>
              <a:rPr lang="es-MX" sz="1200" dirty="0" err="1"/>
              <a:t>precioOriginal</a:t>
            </a:r>
            <a:r>
              <a:rPr lang="es-MX" sz="1200" dirty="0"/>
              <a:t> = 15115/(1-0.25)</a:t>
            </a:r>
          </a:p>
          <a:p>
            <a:r>
              <a:rPr lang="es-MX" sz="1200" dirty="0"/>
              <a:t>     Imprime "El precio original de la Laptop es de “ + </a:t>
            </a:r>
            <a:r>
              <a:rPr lang="es-MX" sz="1200" dirty="0" err="1"/>
              <a:t>precioOriginal</a:t>
            </a:r>
            <a:r>
              <a:rPr lang="es-MX" sz="1200" dirty="0"/>
              <a:t> +”pesos”</a:t>
            </a:r>
          </a:p>
          <a:p>
            <a:r>
              <a:rPr lang="es-MX" sz="1200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402388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116633" y="1231952"/>
            <a:ext cx="6624736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r>
              <a:rPr lang="es-MX" sz="1200" dirty="0"/>
              <a:t>#include &lt;</a:t>
            </a:r>
            <a:r>
              <a:rPr lang="es-MX" sz="1200" dirty="0" err="1"/>
              <a:t>process.h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precioOriginal</a:t>
            </a:r>
            <a:r>
              <a:rPr lang="es-MX" sz="1200" dirty="0"/>
              <a:t>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("Por la Laptop que tenia un descuento del 25 porciento se terminaron pagando $15115 pesos. Que precio tenia originalmente?\n");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precioOriginal</a:t>
            </a:r>
            <a:r>
              <a:rPr lang="es-MX" sz="1200" dirty="0"/>
              <a:t> = 15115/(1-0.25);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("El precio original de la Laptop es de %.2f pesos\n",</a:t>
            </a:r>
            <a:r>
              <a:rPr lang="es-MX" sz="1200" dirty="0" err="1"/>
              <a:t>precioOriginal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system</a:t>
            </a:r>
            <a:r>
              <a:rPr lang="es-MX" sz="1200" dirty="0"/>
              <a:t>("PAUSE");</a:t>
            </a:r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744E97-433C-35E9-C34C-01F5ED97A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4269763"/>
            <a:ext cx="6172200" cy="9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51628"/>
            <a:ext cx="6480720" cy="26562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sz="1300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805562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805562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m1,m2,distance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04664" y="5352911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352911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900259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900259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>
                <a:solidFill>
                  <a:schemeClr val="tx1"/>
                </a:solidFill>
              </a:rPr>
              <a:t>fuerza</a:t>
            </a:r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7119" y="1059398"/>
            <a:ext cx="6342023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Escriba un programa C que le ayude a resolver el siguiente problema: La fuerza de atracción entre 2 masas, </a:t>
            </a:r>
            <a:r>
              <a:rPr kumimoji="0" lang="es-ES_tradnl" altLang="es-MX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s-ES_tradnl" altLang="es-MX" sz="1400" b="1" i="1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 y </a:t>
            </a:r>
            <a:r>
              <a:rPr kumimoji="0" lang="es-ES_tradnl" altLang="es-MX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s-ES_tradnl" altLang="es-MX" sz="1400" b="1" i="1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 separadas por una distancia d está dada por: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87298"/>
              </p:ext>
            </p:extLst>
          </p:nvPr>
        </p:nvGraphicFramePr>
        <p:xfrm>
          <a:off x="2276872" y="1587731"/>
          <a:ext cx="1434082" cy="55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002865" imgH="393529" progId="Equation.3">
                  <p:embed/>
                </p:oleObj>
              </mc:Choice>
              <mc:Fallback>
                <p:oleObj name="Ecuación" r:id="rId7" imgW="1002865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872" y="1587731"/>
                        <a:ext cx="1434082" cy="55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8883" y="2095775"/>
            <a:ext cx="63162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donde G es la constante de gravitación universal,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marR="0" lvl="0" indent="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G = 6.673 x 10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-8</a:t>
            </a: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 cm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/g. seg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El programa deberá leer la masa de dos cuerpos y la distancia entre ellos y a continuación obtenga la fuerza gravitacional entre ellas. La salida debe ser en dinas; un dina es igual a gr. cm/seg</a:t>
            </a:r>
            <a:r>
              <a:rPr kumimoji="0" lang="es-ES_tradnl" altLang="es-MX" sz="1400" b="1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.</a:t>
            </a:r>
            <a:endParaRPr kumimoji="0" lang="es-ES_tradnl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3 Objeto">
                <a:extLst>
                  <a:ext uri="{FF2B5EF4-FFF2-40B4-BE49-F238E27FC236}">
                    <a16:creationId xmlns:a16="http://schemas.microsoft.com/office/drawing/2014/main" id="{C22CB480-3DA3-2802-82F4-1A5C4B912592}"/>
                  </a:ext>
                </a:extLst>
              </p:cNvPr>
              <p:cNvSpPr txBox="1"/>
              <p:nvPr/>
            </p:nvSpPr>
            <p:spPr bwMode="auto">
              <a:xfrm>
                <a:off x="2027298" y="5692383"/>
                <a:ext cx="2409814" cy="6652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s-MX" dirty="0">
                    <a:solidFill>
                      <a:srgbClr val="000000"/>
                    </a:solidFill>
                  </a:rPr>
                  <a:t>fuerza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𝑔𝑟𝑎𝑣𝑖𝑡𝑦</m:t>
                        </m:r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MX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𝑖𝑠𝑡𝑎𝑛𝑐𝑒</m:t>
                            </m:r>
                          </m:e>
                          <m:sup>
                            <m:r>
                              <a:rPr lang="es-MX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7" name="13 Objeto">
                <a:extLst>
                  <a:ext uri="{FF2B5EF4-FFF2-40B4-BE49-F238E27FC236}">
                    <a16:creationId xmlns:a16="http://schemas.microsoft.com/office/drawing/2014/main" id="{C22CB480-3DA3-2802-82F4-1A5C4B91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7298" y="5692383"/>
                <a:ext cx="2409814" cy="665204"/>
              </a:xfrm>
              <a:prstGeom prst="rect">
                <a:avLst/>
              </a:prstGeom>
              <a:blipFill>
                <a:blip r:embed="rId9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</TotalTime>
  <Words>1813</Words>
  <Application>Microsoft Office PowerPoint</Application>
  <PresentationFormat>Presentación en pantalla (4:3)</PresentationFormat>
  <Paragraphs>243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Tema de Office</vt:lpstr>
      <vt:lpstr>Ecuación</vt:lpstr>
      <vt:lpstr>Presentación de PowerPoint</vt:lpstr>
      <vt:lpstr>Análisis del Problema</vt:lpstr>
      <vt:lpstr>Algoritmo y Diagrama de Flujo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330</cp:revision>
  <dcterms:created xsi:type="dcterms:W3CDTF">2011-05-31T18:01:49Z</dcterms:created>
  <dcterms:modified xsi:type="dcterms:W3CDTF">2024-02-14T03:38:33Z</dcterms:modified>
</cp:coreProperties>
</file>