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0" r:id="rId3"/>
    <p:sldId id="278" r:id="rId4"/>
    <p:sldId id="279" r:id="rId5"/>
    <p:sldId id="277" r:id="rId6"/>
    <p:sldId id="281" r:id="rId7"/>
    <p:sldId id="282" r:id="rId8"/>
    <p:sldId id="289" r:id="rId9"/>
    <p:sldId id="284" r:id="rId10"/>
    <p:sldId id="285" r:id="rId11"/>
    <p:sldId id="283" r:id="rId12"/>
    <p:sldId id="287" r:id="rId13"/>
    <p:sldId id="288" r:id="rId14"/>
    <p:sldId id="286" r:id="rId15"/>
    <p:sldId id="290" r:id="rId16"/>
    <p:sldId id="291" r:id="rId17"/>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28"/>
  </p:normalViewPr>
  <p:slideViewPr>
    <p:cSldViewPr>
      <p:cViewPr>
        <p:scale>
          <a:sx n="100" d="100"/>
          <a:sy n="100" d="100"/>
        </p:scale>
        <p:origin x="84" y="-492"/>
      </p:cViewPr>
      <p:guideLst>
        <p:guide orient="horz" pos="2880"/>
        <p:guide pos="2194"/>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305748F-A0C0-4D66-A0CE-E3609419CF7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2FE83F0-9F89-4F2A-B4AE-90D129EEB4D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2DB69D3-7C88-4A20-A7BA-13F1C3EB694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04/02/2024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04/02/2024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diagramLayout" Target="../diagrams/layout13.xml"/><Relationship Id="rId7" Type="http://schemas.openxmlformats.org/officeDocument/2006/relationships/oleObject" Target="../embeddings/oleObject3.bin"/><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10" Type="http://schemas.openxmlformats.org/officeDocument/2006/relationships/image" Target="../media/image11.wmf"/><Relationship Id="rId4" Type="http://schemas.openxmlformats.org/officeDocument/2006/relationships/diagramQuickStyle" Target="../diagrams/quickStyle13.xml"/><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Layout" Target="../diagrams/layout7.xml"/><Relationship Id="rId7" Type="http://schemas.openxmlformats.org/officeDocument/2006/relationships/oleObject" Target="../embeddings/oleObject1.bin"/><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10" Type="http://schemas.openxmlformats.org/officeDocument/2006/relationships/image" Target="../media/image9.wmf"/><Relationship Id="rId4" Type="http://schemas.openxmlformats.org/officeDocument/2006/relationships/diagramQuickStyle" Target="../diagrams/quickStyle7.xml"/><Relationship Id="rId9"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204864" y="24117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Programas Básicos</a:t>
            </a:r>
          </a:p>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P06-P10</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PB 06-10 Iniciales de tu nombre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P08</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124448"/>
            <a:ext cx="6048672" cy="2295425"/>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sp>
        <p:nvSpPr>
          <p:cNvPr id="3" name="Rectangle 1"/>
          <p:cNvSpPr>
            <a:spLocks noChangeArrowheads="1"/>
          </p:cNvSpPr>
          <p:nvPr/>
        </p:nvSpPr>
        <p:spPr bwMode="auto">
          <a:xfrm>
            <a:off x="507144" y="1370669"/>
            <a:ext cx="59234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600" b="1" i="0" u="none" strike="noStrike" cap="none" normalizeH="0" baseline="0" dirty="0">
                <a:ln>
                  <a:noFill/>
                </a:ln>
                <a:solidFill>
                  <a:schemeClr val="bg1"/>
                </a:solidFill>
                <a:latin typeface="+mj-lt"/>
                <a:ea typeface="Times New Roman" pitchFamily="18" charset="0"/>
                <a:cs typeface="Times New Roman" pitchFamily="18" charset="0"/>
              </a:rPr>
              <a:t>Un turista Mexicano viaja en automóvil a Estados Unidos, pero, al detenerse a cargar gasolina descubre que las gasolineras despachan el combustible por galón a 3.13 dólares. Sabiendo que su tanque de combustible tiene una capacidad de 35 litros y que el dólar equivale a 21 pesos además de que un galón equivale a 3.78 litros, </a:t>
            </a:r>
            <a:r>
              <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latin typeface="+mj-lt"/>
                <a:ea typeface="Times New Roman" pitchFamily="18" charset="0"/>
                <a:cs typeface="Times New Roman" pitchFamily="18" charset="0"/>
              </a:rPr>
              <a:t>¿Cuánto le costará llenar su tanque de gasolina, en pesos?    </a:t>
            </a:r>
            <a:endPar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latin typeface="+mj-lt"/>
              <a:cs typeface="Arial" pitchFamily="34" charset="0"/>
            </a:endParaRPr>
          </a:p>
        </p:txBody>
      </p:sp>
    </p:spTree>
    <p:extLst>
      <p:ext uri="{BB962C8B-B14F-4D97-AF65-F5344CB8AC3E}">
        <p14:creationId xmlns:p14="http://schemas.microsoft.com/office/powerpoint/2010/main" val="149974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spTree>
    <p:extLst>
      <p:ext uri="{BB962C8B-B14F-4D97-AF65-F5344CB8AC3E}">
        <p14:creationId xmlns:p14="http://schemas.microsoft.com/office/powerpoint/2010/main" val="25151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332656" y="1093259"/>
            <a:ext cx="6048672" cy="2470629"/>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graphicFrame>
        <p:nvGraphicFramePr>
          <p:cNvPr id="14" name="13 Objeto"/>
          <p:cNvGraphicFramePr>
            <a:graphicFrameLocks noChangeAspect="1"/>
          </p:cNvGraphicFramePr>
          <p:nvPr>
            <p:extLst>
              <p:ext uri="{D42A27DB-BD31-4B8C-83A1-F6EECF244321}">
                <p14:modId xmlns:p14="http://schemas.microsoft.com/office/powerpoint/2010/main" val="1067152222"/>
              </p:ext>
            </p:extLst>
          </p:nvPr>
        </p:nvGraphicFramePr>
        <p:xfrm>
          <a:off x="1768162" y="2705417"/>
          <a:ext cx="1113051" cy="570439"/>
        </p:xfrm>
        <a:graphic>
          <a:graphicData uri="http://schemas.openxmlformats.org/presentationml/2006/ole">
            <mc:AlternateContent xmlns:mc="http://schemas.openxmlformats.org/markup-compatibility/2006">
              <mc:Choice xmlns:v="urn:schemas-microsoft-com:vml" Requires="v">
                <p:oleObj name="Ecuación" r:id="rId7" imgW="761669" imgH="393529" progId="Equation.3">
                  <p:embed/>
                </p:oleObj>
              </mc:Choice>
              <mc:Fallback>
                <p:oleObj name="Ecuación" r:id="rId7" imgW="761669" imgH="393529" progId="Equation.3">
                  <p:embed/>
                  <p:pic>
                    <p:nvPicPr>
                      <p:cNvPr id="14" name="13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8162" y="2705417"/>
                        <a:ext cx="1113051" cy="570439"/>
                      </a:xfrm>
                      <a:prstGeom prst="rect">
                        <a:avLst/>
                      </a:prstGeom>
                      <a:noFill/>
                    </p:spPr>
                  </p:pic>
                </p:oleObj>
              </mc:Fallback>
            </mc:AlternateContent>
          </a:graphicData>
        </a:graphic>
      </p:graphicFrame>
      <p:graphicFrame>
        <p:nvGraphicFramePr>
          <p:cNvPr id="15" name="14 Objeto"/>
          <p:cNvGraphicFramePr>
            <a:graphicFrameLocks noChangeAspect="1"/>
          </p:cNvGraphicFramePr>
          <p:nvPr>
            <p:extLst>
              <p:ext uri="{D42A27DB-BD31-4B8C-83A1-F6EECF244321}">
                <p14:modId xmlns:p14="http://schemas.microsoft.com/office/powerpoint/2010/main" val="1100723904"/>
              </p:ext>
            </p:extLst>
          </p:nvPr>
        </p:nvGraphicFramePr>
        <p:xfrm>
          <a:off x="3239155" y="2699792"/>
          <a:ext cx="1135996" cy="582198"/>
        </p:xfrm>
        <a:graphic>
          <a:graphicData uri="http://schemas.openxmlformats.org/presentationml/2006/ole">
            <mc:AlternateContent xmlns:mc="http://schemas.openxmlformats.org/markup-compatibility/2006">
              <mc:Choice xmlns:v="urn:schemas-microsoft-com:vml" Requires="v">
                <p:oleObj name="Ecuación" r:id="rId9" imgW="761669" imgH="393529" progId="Equation.3">
                  <p:embed/>
                </p:oleObj>
              </mc:Choice>
              <mc:Fallback>
                <p:oleObj name="Ecuación" r:id="rId9" imgW="761669" imgH="393529" progId="Equation.3">
                  <p:embed/>
                  <p:pic>
                    <p:nvPicPr>
                      <p:cNvPr id="15" name="14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9155" y="2699792"/>
                        <a:ext cx="1135996" cy="582198"/>
                      </a:xfrm>
                      <a:prstGeom prst="rect">
                        <a:avLst/>
                      </a:prstGeom>
                      <a:noFill/>
                    </p:spPr>
                  </p:pic>
                </p:oleObj>
              </mc:Fallback>
            </mc:AlternateContent>
          </a:graphicData>
        </a:graphic>
      </p:graphicFrame>
      <p:sp>
        <p:nvSpPr>
          <p:cNvPr id="18" name="Rectangle 6"/>
          <p:cNvSpPr>
            <a:spLocks noChangeArrowheads="1"/>
          </p:cNvSpPr>
          <p:nvPr/>
        </p:nvSpPr>
        <p:spPr bwMode="auto">
          <a:xfrm>
            <a:off x="228600" y="1743075"/>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MX" sz="11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s-ES_tradnl" altLang="es-MX" sz="18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4">
            <a:extLst>
              <a:ext uri="{FF2B5EF4-FFF2-40B4-BE49-F238E27FC236}">
                <a16:creationId xmlns:a16="http://schemas.microsoft.com/office/drawing/2014/main" id="{F04D8DAE-3AA9-474A-EBC5-7F8F9C024669}"/>
              </a:ext>
            </a:extLst>
          </p:cNvPr>
          <p:cNvSpPr>
            <a:spLocks noChangeArrowheads="1"/>
          </p:cNvSpPr>
          <p:nvPr/>
        </p:nvSpPr>
        <p:spPr bwMode="auto">
          <a:xfrm>
            <a:off x="430472" y="1455766"/>
            <a:ext cx="561736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400" b="1" i="0" u="none" strike="noStrike" cap="none" normalizeH="0" baseline="0" dirty="0">
                <a:ln>
                  <a:noFill/>
                </a:ln>
                <a:solidFill>
                  <a:schemeClr val="bg1"/>
                </a:solidFill>
                <a:effectLst>
                  <a:outerShdw blurRad="38100" dist="38100" dir="2700000" algn="tl">
                    <a:srgbClr val="000000">
                      <a:alpha val="43137"/>
                    </a:srgbClr>
                  </a:outerShdw>
                </a:effectLst>
                <a:latin typeface="Arial" panose="020B0604020202020204" pitchFamily="34" charset="0"/>
                <a:ea typeface="Times New Roman" pitchFamily="18" charset="0"/>
                <a:cs typeface="Arial" panose="020B0604020202020204" pitchFamily="34" charset="0"/>
              </a:rPr>
              <a:t>Paty debe obtener los valores </a:t>
            </a:r>
            <a:r>
              <a:rPr lang="es-ES_tradnl" altLang="es-MX" sz="1400" b="1" dirty="0">
                <a:solidFill>
                  <a:schemeClr val="bg1"/>
                </a:solidFill>
                <a:effectLst>
                  <a:outerShdw blurRad="38100" dist="38100" dir="2700000" algn="tl">
                    <a:srgbClr val="000000">
                      <a:alpha val="43137"/>
                    </a:srgbClr>
                  </a:outerShdw>
                </a:effectLst>
                <a:latin typeface="Arial" panose="020B0604020202020204" pitchFamily="34" charset="0"/>
                <a:ea typeface="Times New Roman" pitchFamily="18" charset="0"/>
                <a:cs typeface="Arial" panose="020B0604020202020204" pitchFamily="34" charset="0"/>
              </a:rPr>
              <a:t>de ”x” y “y”. Ella dedujo que a través de las fórmulas siguientes, se puede llegar a la solución de las mismas. Por lo que decidió crear un programa que, introduciendo los valores de los coeficientes (a, b, c, d, e, f); éste de el resultado de “x” y “y”.</a:t>
            </a:r>
            <a:endParaRPr kumimoji="0" lang="es-MX" altLang="es-MX" sz="1400" b="1" i="0" u="none" strike="noStrike" cap="none" normalizeH="0" baseline="0" dirty="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74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spTree>
    <p:extLst>
      <p:ext uri="{BB962C8B-B14F-4D97-AF65-F5344CB8AC3E}">
        <p14:creationId xmlns:p14="http://schemas.microsoft.com/office/powerpoint/2010/main" val="251515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124448"/>
            <a:ext cx="6048672" cy="2295425"/>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600" b="1" dirty="0"/>
              <a:t>Un cliente  acaba de recoger los tres rollos de fotos reveladas de sus vacaciones. El laboratorio ha revelado 23 fotos de su primer rollo, con un costo de 11.27 dólares, del segundo rollo se han revelado 26 fotografías a un costo de 12.35 dólares, y del tercer rollo ha revelado 20 fotos con un costo de 10.19 dólares. </a:t>
            </a:r>
            <a:r>
              <a:rPr lang="es-ES_tradnl" sz="1600" b="1" dirty="0">
                <a:effectLst>
                  <a:outerShdw blurRad="38100" dist="38100" dir="2700000" algn="tl">
                    <a:srgbClr val="000000">
                      <a:alpha val="43137"/>
                    </a:srgbClr>
                  </a:outerShdw>
                </a:effectLst>
              </a:rPr>
              <a:t>Al cliente le gustaría saber el costo total de sus fotos, así como el costo de cada foto.  </a:t>
            </a:r>
            <a:endParaRPr lang="es-MX" sz="1600"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fotos = 23 +26+20</a:t>
            </a:r>
          </a:p>
          <a:p>
            <a:r>
              <a:rPr lang="es-MX" dirty="0" err="1"/>
              <a:t>cosTotal</a:t>
            </a:r>
            <a:r>
              <a:rPr lang="es-MX" dirty="0"/>
              <a:t> = 11.27 +12.35+10.19</a:t>
            </a:r>
          </a:p>
          <a:p>
            <a:r>
              <a:rPr lang="es-MX" dirty="0" err="1"/>
              <a:t>costoFoto</a:t>
            </a:r>
            <a:r>
              <a:rPr lang="es-MX" dirty="0"/>
              <a:t> = foto / </a:t>
            </a:r>
            <a:r>
              <a:rPr lang="es-MX" dirty="0" err="1"/>
              <a:t>costotal</a:t>
            </a:r>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Costotal</a:t>
            </a:r>
            <a:r>
              <a:rPr lang="es-MX" dirty="0"/>
              <a:t> </a:t>
            </a:r>
          </a:p>
          <a:p>
            <a:r>
              <a:rPr lang="es-MX" dirty="0" err="1"/>
              <a:t>costfoto</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P06</a:t>
            </a:r>
          </a:p>
        </p:txBody>
      </p:sp>
    </p:spTree>
    <p:extLst>
      <p:ext uri="{BB962C8B-B14F-4D97-AF65-F5344CB8AC3E}">
        <p14:creationId xmlns:p14="http://schemas.microsoft.com/office/powerpoint/2010/main" val="149974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Proceso:</a:t>
            </a:r>
          </a:p>
          <a:p>
            <a:r>
              <a:rPr lang="es-MX" sz="1200" dirty="0"/>
              <a:t>     fotos = 23+26+20</a:t>
            </a:r>
          </a:p>
          <a:p>
            <a:r>
              <a:rPr lang="es-MX" sz="1200" dirty="0"/>
              <a:t>     </a:t>
            </a:r>
            <a:r>
              <a:rPr lang="es-MX" sz="1200" dirty="0" err="1"/>
              <a:t>costTotal</a:t>
            </a:r>
            <a:r>
              <a:rPr lang="es-MX" sz="1200" dirty="0"/>
              <a:t> = 11.270+12.35+10.19</a:t>
            </a:r>
          </a:p>
          <a:p>
            <a:r>
              <a:rPr lang="es-MX" sz="1200" dirty="0"/>
              <a:t>     </a:t>
            </a:r>
            <a:r>
              <a:rPr lang="es-MX" sz="1200" dirty="0" err="1"/>
              <a:t>costoFoto</a:t>
            </a:r>
            <a:r>
              <a:rPr lang="es-MX" sz="1200" dirty="0"/>
              <a:t> = fotos / </a:t>
            </a:r>
            <a:r>
              <a:rPr lang="es-MX" sz="1200" dirty="0" err="1"/>
              <a:t>costTotal</a:t>
            </a:r>
            <a:endParaRPr lang="es-MX" sz="1200" dirty="0"/>
          </a:p>
          <a:p>
            <a:endParaRPr lang="es-MX" sz="1200" dirty="0"/>
          </a:p>
          <a:p>
            <a:r>
              <a:rPr lang="es-MX" sz="1200" dirty="0"/>
              <a:t>     Imprime “El costo total de las fotos es” + </a:t>
            </a:r>
            <a:r>
              <a:rPr lang="es-MX" sz="1200" dirty="0" err="1"/>
              <a:t>costTotal</a:t>
            </a:r>
            <a:endParaRPr lang="es-MX" sz="1200" dirty="0"/>
          </a:p>
          <a:p>
            <a:r>
              <a:rPr lang="es-MX" sz="1200" dirty="0"/>
              <a:t>     Imprime “El costo por fotografía es” + </a:t>
            </a:r>
            <a:r>
              <a:rPr lang="es-MX" sz="1200" dirty="0" err="1"/>
              <a:t>costoFoto</a:t>
            </a:r>
            <a:endParaRPr lang="es-MX" sz="1200" dirty="0"/>
          </a:p>
          <a:p>
            <a:endParaRPr lang="es-MX" sz="1200" dirty="0"/>
          </a:p>
          <a:p>
            <a:r>
              <a:rPr lang="es-MX" sz="1200" dirty="0"/>
              <a:t>Fin</a:t>
            </a: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P06</a:t>
            </a:r>
          </a:p>
        </p:txBody>
      </p:sp>
      <p:pic>
        <p:nvPicPr>
          <p:cNvPr id="5" name="Picture 4">
            <a:extLst>
              <a:ext uri="{FF2B5EF4-FFF2-40B4-BE49-F238E27FC236}">
                <a16:creationId xmlns:a16="http://schemas.microsoft.com/office/drawing/2014/main" id="{180862AE-05D2-6160-E2CC-4B4B0F8BBE6D}"/>
              </a:ext>
            </a:extLst>
          </p:cNvPr>
          <p:cNvPicPr>
            <a:picLocks noChangeAspect="1"/>
          </p:cNvPicPr>
          <p:nvPr/>
        </p:nvPicPr>
        <p:blipFill>
          <a:blip r:embed="rId7"/>
          <a:stretch>
            <a:fillRect/>
          </a:stretch>
        </p:blipFill>
        <p:spPr>
          <a:xfrm>
            <a:off x="4365104" y="2062670"/>
            <a:ext cx="2062279" cy="4567693"/>
          </a:xfrm>
          <a:prstGeom prst="rect">
            <a:avLst/>
          </a:prstGeom>
        </p:spPr>
      </p:pic>
      <p:pic>
        <p:nvPicPr>
          <p:cNvPr id="8" name="Picture 7">
            <a:extLst>
              <a:ext uri="{FF2B5EF4-FFF2-40B4-BE49-F238E27FC236}">
                <a16:creationId xmlns:a16="http://schemas.microsoft.com/office/drawing/2014/main" id="{4D891EC1-903D-51A7-278F-8F09F7E4A63A}"/>
              </a:ext>
            </a:extLst>
          </p:cNvPr>
          <p:cNvPicPr>
            <a:picLocks noChangeAspect="1"/>
          </p:cNvPicPr>
          <p:nvPr/>
        </p:nvPicPr>
        <p:blipFill>
          <a:blip r:embed="rId8"/>
          <a:stretch>
            <a:fillRect/>
          </a:stretch>
        </p:blipFill>
        <p:spPr>
          <a:xfrm>
            <a:off x="3928624" y="6430078"/>
            <a:ext cx="2691155" cy="1084377"/>
          </a:xfrm>
          <a:prstGeom prst="rect">
            <a:avLst/>
          </a:prstGeom>
        </p:spPr>
      </p:pic>
      <p:sp>
        <p:nvSpPr>
          <p:cNvPr id="14" name="13 Rectángulo redondeado"/>
          <p:cNvSpPr/>
          <p:nvPr/>
        </p:nvSpPr>
        <p:spPr>
          <a:xfrm>
            <a:off x="3645024" y="2171733"/>
            <a:ext cx="3024336" cy="5472608"/>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6233756"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r>
              <a:rPr lang="es-MX" sz="1200" dirty="0"/>
              <a:t>#include &lt;</a:t>
            </a:r>
            <a:r>
              <a:rPr lang="es-MX" sz="1200" dirty="0" err="1"/>
              <a:t>process.h</a:t>
            </a:r>
            <a:r>
              <a:rPr lang="es-MX" sz="1200" dirty="0"/>
              <a:t>&gt;</a:t>
            </a:r>
          </a:p>
          <a:p>
            <a:endParaRPr lang="es-MX" sz="1200" dirty="0"/>
          </a:p>
          <a:p>
            <a:r>
              <a:rPr lang="es-MX" sz="1200" dirty="0" err="1"/>
              <a:t>void</a:t>
            </a:r>
            <a:r>
              <a:rPr lang="es-MX" sz="1200" dirty="0"/>
              <a:t> </a:t>
            </a:r>
            <a:r>
              <a:rPr lang="es-MX" sz="1200" dirty="0" err="1"/>
              <a:t>main</a:t>
            </a:r>
            <a:r>
              <a:rPr lang="es-MX" sz="1200" dirty="0"/>
              <a:t>() {</a:t>
            </a:r>
          </a:p>
          <a:p>
            <a:r>
              <a:rPr lang="es-MX" sz="1200" dirty="0"/>
              <a:t>    </a:t>
            </a:r>
            <a:r>
              <a:rPr lang="es-MX" sz="1200" dirty="0" err="1"/>
              <a:t>int</a:t>
            </a:r>
            <a:r>
              <a:rPr lang="es-MX" sz="1200" dirty="0"/>
              <a:t> fotos = 23+26+20;</a:t>
            </a:r>
          </a:p>
          <a:p>
            <a:r>
              <a:rPr lang="es-MX" sz="1200" dirty="0"/>
              <a:t>    </a:t>
            </a:r>
            <a:r>
              <a:rPr lang="es-MX" sz="1200" dirty="0" err="1"/>
              <a:t>float</a:t>
            </a:r>
            <a:r>
              <a:rPr lang="es-MX" sz="1200" dirty="0"/>
              <a:t> </a:t>
            </a:r>
            <a:r>
              <a:rPr lang="es-MX" sz="1200" dirty="0" err="1"/>
              <a:t>costTotal,costoFoto</a:t>
            </a:r>
            <a:r>
              <a:rPr lang="es-MX" sz="1200" dirty="0"/>
              <a:t>;</a:t>
            </a:r>
          </a:p>
          <a:p>
            <a:r>
              <a:rPr lang="es-MX" sz="1200" dirty="0"/>
              <a:t>    </a:t>
            </a:r>
            <a:r>
              <a:rPr lang="es-MX" sz="1200" dirty="0" err="1"/>
              <a:t>costTotal</a:t>
            </a:r>
            <a:r>
              <a:rPr lang="es-MX" sz="1200" dirty="0"/>
              <a:t> = 11.27+12.35+10.19;</a:t>
            </a:r>
          </a:p>
          <a:p>
            <a:r>
              <a:rPr lang="es-MX" sz="1200" dirty="0"/>
              <a:t>    </a:t>
            </a:r>
            <a:r>
              <a:rPr lang="es-MX" sz="1200" dirty="0" err="1"/>
              <a:t>costoFoto</a:t>
            </a:r>
            <a:r>
              <a:rPr lang="es-MX" sz="1200" dirty="0"/>
              <a:t> = fotos /</a:t>
            </a:r>
            <a:r>
              <a:rPr lang="es-MX" sz="1200" dirty="0" err="1"/>
              <a:t>costTotal</a:t>
            </a:r>
            <a:r>
              <a:rPr lang="es-MX" sz="1200" dirty="0"/>
              <a:t>;</a:t>
            </a:r>
          </a:p>
          <a:p>
            <a:endParaRPr lang="es-MX" sz="1200" dirty="0"/>
          </a:p>
          <a:p>
            <a:r>
              <a:rPr lang="es-MX" sz="1200" dirty="0"/>
              <a:t>    </a:t>
            </a:r>
            <a:r>
              <a:rPr lang="es-MX" sz="1200" dirty="0" err="1"/>
              <a:t>printf</a:t>
            </a:r>
            <a:r>
              <a:rPr lang="es-MX" sz="1200" dirty="0"/>
              <a:t>("El costo total de las fotos es: %.2f </a:t>
            </a:r>
            <a:r>
              <a:rPr lang="es-MX" sz="1200" dirty="0" err="1"/>
              <a:t>dolares</a:t>
            </a:r>
            <a:r>
              <a:rPr lang="es-MX" sz="1200" dirty="0"/>
              <a:t>\n",</a:t>
            </a:r>
            <a:r>
              <a:rPr lang="es-MX" sz="1200" dirty="0" err="1"/>
              <a:t>costTotal</a:t>
            </a:r>
            <a:r>
              <a:rPr lang="es-MX" sz="1200" dirty="0"/>
              <a:t>);</a:t>
            </a:r>
          </a:p>
          <a:p>
            <a:r>
              <a:rPr lang="es-MX" sz="1200" dirty="0"/>
              <a:t>    </a:t>
            </a:r>
            <a:r>
              <a:rPr lang="es-MX" sz="1200" dirty="0" err="1"/>
              <a:t>printf</a:t>
            </a:r>
            <a:r>
              <a:rPr lang="es-MX" sz="1200" dirty="0"/>
              <a:t>("El costo por </a:t>
            </a:r>
            <a:r>
              <a:rPr lang="es-MX" sz="1200" dirty="0" err="1"/>
              <a:t>fotografia</a:t>
            </a:r>
            <a:r>
              <a:rPr lang="es-MX" sz="1200" dirty="0"/>
              <a:t> es: %.2f </a:t>
            </a:r>
            <a:r>
              <a:rPr lang="es-MX" sz="1200" dirty="0" err="1"/>
              <a:t>dolares</a:t>
            </a:r>
            <a:r>
              <a:rPr lang="es-MX" sz="1200" dirty="0"/>
              <a:t>\n", </a:t>
            </a:r>
            <a:r>
              <a:rPr lang="es-MX" sz="1200" dirty="0" err="1"/>
              <a:t>costoFoto</a:t>
            </a:r>
            <a:r>
              <a:rPr lang="es-MX" sz="1200" dirty="0"/>
              <a:t>);</a:t>
            </a:r>
          </a:p>
          <a:p>
            <a:endParaRPr lang="es-MX" sz="1200" dirty="0"/>
          </a:p>
          <a:p>
            <a:r>
              <a:rPr lang="es-MX" sz="1200" dirty="0"/>
              <a:t>    </a:t>
            </a:r>
            <a:r>
              <a:rPr lang="es-MX" sz="1200" dirty="0" err="1"/>
              <a:t>system</a:t>
            </a:r>
            <a:r>
              <a:rPr lang="es-MX" sz="1200" dirty="0"/>
              <a:t>("PAUSE");</a:t>
            </a:r>
          </a:p>
          <a:p>
            <a:r>
              <a:rPr lang="es-MX" sz="1200" dirty="0"/>
              <a:t>}</a:t>
            </a: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P06</a:t>
            </a:r>
          </a:p>
        </p:txBody>
      </p:sp>
      <p:pic>
        <p:nvPicPr>
          <p:cNvPr id="9" name="Picture 8">
            <a:extLst>
              <a:ext uri="{FF2B5EF4-FFF2-40B4-BE49-F238E27FC236}">
                <a16:creationId xmlns:a16="http://schemas.microsoft.com/office/drawing/2014/main" id="{51EA822E-BFE2-3DC9-D7AA-4433667A9070}"/>
              </a:ext>
            </a:extLst>
          </p:cNvPr>
          <p:cNvPicPr>
            <a:picLocks noChangeAspect="1"/>
          </p:cNvPicPr>
          <p:nvPr/>
        </p:nvPicPr>
        <p:blipFill>
          <a:blip r:embed="rId7"/>
          <a:stretch>
            <a:fillRect/>
          </a:stretch>
        </p:blipFill>
        <p:spPr>
          <a:xfrm>
            <a:off x="852128" y="5267044"/>
            <a:ext cx="5153744" cy="1762371"/>
          </a:xfrm>
          <a:prstGeom prst="rect">
            <a:avLst/>
          </a:prstGeom>
        </p:spPr>
      </p:pic>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t>Un trabajador solicita a su empresa un préstamo de $50,000 solicitando que le sea retenido el 25% de su salario mensual para abono de deuda. Si la empresa no cobra intereses en su préstamo</a:t>
            </a:r>
            <a:r>
              <a:rPr lang="es-ES_tradnl" b="1" dirty="0">
                <a:effectLst>
                  <a:outerShdw blurRad="38100" dist="38100" dir="2700000" algn="tl">
                    <a:srgbClr val="000000">
                      <a:alpha val="43137"/>
                    </a:srgbClr>
                  </a:outerShdw>
                </a:effectLst>
              </a:rPr>
              <a:t>, ¿Cuánto tiempo tardará, en meses, en saldar su deuda si su salario mensual es de $11.000?</a:t>
            </a:r>
            <a:endParaRPr lang="es-MX"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a:p>
            <a:r>
              <a:rPr lang="es-MX" dirty="0"/>
              <a:t>Abono = 11000 *.25</a:t>
            </a:r>
          </a:p>
          <a:p>
            <a:r>
              <a:rPr lang="es-MX" dirty="0"/>
              <a:t> meses = 50000/ abono</a:t>
            </a:r>
          </a:p>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meses</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P07</a:t>
            </a:r>
          </a:p>
        </p:txBody>
      </p:sp>
    </p:spTree>
    <p:extLst>
      <p:ext uri="{BB962C8B-B14F-4D97-AF65-F5344CB8AC3E}">
        <p14:creationId xmlns:p14="http://schemas.microsoft.com/office/powerpoint/2010/main" val="283142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Proceso</a:t>
            </a:r>
          </a:p>
          <a:p>
            <a:r>
              <a:rPr lang="es-MX" sz="1200" dirty="0"/>
              <a:t>     abono = 11000*.25</a:t>
            </a:r>
          </a:p>
          <a:p>
            <a:r>
              <a:rPr lang="es-MX" sz="1200" dirty="0"/>
              <a:t>     meses = 50000/abono</a:t>
            </a:r>
          </a:p>
          <a:p>
            <a:endParaRPr lang="es-MX" sz="1200" dirty="0"/>
          </a:p>
          <a:p>
            <a:r>
              <a:rPr lang="es-MX" sz="1200" dirty="0"/>
              <a:t>     Imprime “El préstamo se pagara en “ + meses + “meses”</a:t>
            </a:r>
          </a:p>
          <a:p>
            <a:endParaRPr lang="es-MX" sz="1200" dirty="0"/>
          </a:p>
          <a:p>
            <a:r>
              <a:rPr lang="es-MX" sz="1200" dirty="0"/>
              <a:t>Fin</a:t>
            </a: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P07</a:t>
            </a:r>
          </a:p>
        </p:txBody>
      </p:sp>
      <p:pic>
        <p:nvPicPr>
          <p:cNvPr id="15" name="Picture 14">
            <a:extLst>
              <a:ext uri="{FF2B5EF4-FFF2-40B4-BE49-F238E27FC236}">
                <a16:creationId xmlns:a16="http://schemas.microsoft.com/office/drawing/2014/main" id="{91C9410E-BD78-6504-0439-0D3E38B5F871}"/>
              </a:ext>
            </a:extLst>
          </p:cNvPr>
          <p:cNvPicPr>
            <a:picLocks noChangeAspect="1"/>
          </p:cNvPicPr>
          <p:nvPr/>
        </p:nvPicPr>
        <p:blipFill rotWithShape="1">
          <a:blip r:embed="rId7"/>
          <a:srcRect l="13775" r="11360"/>
          <a:stretch/>
        </p:blipFill>
        <p:spPr>
          <a:xfrm>
            <a:off x="4158078" y="2256185"/>
            <a:ext cx="2232248" cy="3419952"/>
          </a:xfrm>
          <a:prstGeom prst="rect">
            <a:avLst/>
          </a:prstGeom>
        </p:spPr>
      </p:pic>
      <p:pic>
        <p:nvPicPr>
          <p:cNvPr id="17" name="Picture 16">
            <a:extLst>
              <a:ext uri="{FF2B5EF4-FFF2-40B4-BE49-F238E27FC236}">
                <a16:creationId xmlns:a16="http://schemas.microsoft.com/office/drawing/2014/main" id="{2B047A6A-DF57-43CF-F481-F42187867B5D}"/>
              </a:ext>
            </a:extLst>
          </p:cNvPr>
          <p:cNvPicPr>
            <a:picLocks noChangeAspect="1"/>
          </p:cNvPicPr>
          <p:nvPr/>
        </p:nvPicPr>
        <p:blipFill>
          <a:blip r:embed="rId8"/>
          <a:stretch>
            <a:fillRect/>
          </a:stretch>
        </p:blipFill>
        <p:spPr>
          <a:xfrm>
            <a:off x="3775923" y="5983218"/>
            <a:ext cx="2762537" cy="1223294"/>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P07</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P08</a:t>
            </a:r>
          </a:p>
        </p:txBody>
      </p:sp>
      <p:graphicFrame>
        <p:nvGraphicFramePr>
          <p:cNvPr id="3" name="2 Objeto"/>
          <p:cNvGraphicFramePr>
            <a:graphicFrameLocks noChangeAspect="1"/>
          </p:cNvGraphicFramePr>
          <p:nvPr>
            <p:extLst>
              <p:ext uri="{D42A27DB-BD31-4B8C-83A1-F6EECF244321}">
                <p14:modId xmlns:p14="http://schemas.microsoft.com/office/powerpoint/2010/main" val="726620114"/>
              </p:ext>
            </p:extLst>
          </p:nvPr>
        </p:nvGraphicFramePr>
        <p:xfrm>
          <a:off x="1700808" y="2771800"/>
          <a:ext cx="3594316" cy="565398"/>
        </p:xfrm>
        <a:graphic>
          <a:graphicData uri="http://schemas.openxmlformats.org/presentationml/2006/ole">
            <mc:AlternateContent xmlns:mc="http://schemas.openxmlformats.org/markup-compatibility/2006">
              <mc:Choice xmlns:v="urn:schemas-microsoft-com:vml" Requires="v">
                <p:oleObj name="Ecuación" r:id="rId7" imgW="1688367" imgH="266584" progId="Equation.3">
                  <p:embed/>
                </p:oleObj>
              </mc:Choice>
              <mc:Fallback>
                <p:oleObj name="Ecuación" r:id="rId7" imgW="1688367" imgH="266584" progId="Equation.3">
                  <p:embed/>
                  <p:pic>
                    <p:nvPicPr>
                      <p:cNvPr id="3" name="2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0808" y="2771800"/>
                        <a:ext cx="3594316" cy="565398"/>
                      </a:xfrm>
                      <a:prstGeom prst="rect">
                        <a:avLst/>
                      </a:prstGeom>
                      <a:noFill/>
                    </p:spPr>
                  </p:pic>
                </p:oleObj>
              </mc:Fallback>
            </mc:AlternateContent>
          </a:graphicData>
        </a:graphic>
      </p:graphicFrame>
      <p:graphicFrame>
        <p:nvGraphicFramePr>
          <p:cNvPr id="14" name="13 Objeto"/>
          <p:cNvGraphicFramePr>
            <a:graphicFrameLocks noChangeAspect="1"/>
          </p:cNvGraphicFramePr>
          <p:nvPr/>
        </p:nvGraphicFramePr>
        <p:xfrm>
          <a:off x="0" y="723900"/>
          <a:ext cx="123825" cy="209550"/>
        </p:xfrm>
        <a:graphic>
          <a:graphicData uri="http://schemas.openxmlformats.org/presentationml/2006/ole">
            <mc:AlternateContent xmlns:mc="http://schemas.openxmlformats.org/markup-compatibility/2006">
              <mc:Choice xmlns:v="urn:schemas-microsoft-com:vml" Requires="v">
                <p:oleObj name="Ecuación" r:id="rId9" imgW="114151" imgH="215619" progId="Equation.3">
                  <p:embed/>
                </p:oleObj>
              </mc:Choice>
              <mc:Fallback>
                <p:oleObj name="Ecuación" r:id="rId9" imgW="114151" imgH="215619" progId="Equation.3">
                  <p:embed/>
                  <p:pic>
                    <p:nvPicPr>
                      <p:cNvPr id="14" name="13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723900"/>
                        <a:ext cx="123825"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3"/>
          <p:cNvSpPr>
            <a:spLocks noChangeArrowheads="1"/>
          </p:cNvSpPr>
          <p:nvPr/>
        </p:nvSpPr>
        <p:spPr bwMode="auto">
          <a:xfrm>
            <a:off x="461843" y="1360965"/>
            <a:ext cx="58474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Lorena y José son mejores amigos. Ellos </a:t>
            </a:r>
            <a:r>
              <a:rPr lang="es-ES_tradnl" altLang="es-MX"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viven muy lejos y quieren saber cuanta distancia hay entre sus casas. Ellos saben sus coordenadas por lo que deciden realizar un programa que calcule la distancia utilizando la siguiente fórmula:</a:t>
            </a: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p:txBody>
      </p:sp>
      <p:sp>
        <p:nvSpPr>
          <p:cNvPr id="16" name="Rectangle 4"/>
          <p:cNvSpPr>
            <a:spLocks noChangeArrowheads="1"/>
          </p:cNvSpPr>
          <p:nvPr/>
        </p:nvSpPr>
        <p:spPr bwMode="auto">
          <a:xfrm>
            <a:off x="228600" y="723900"/>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49974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P08</a:t>
            </a:r>
          </a:p>
        </p:txBody>
      </p:sp>
    </p:spTree>
    <p:extLst>
      <p:ext uri="{BB962C8B-B14F-4D97-AF65-F5344CB8AC3E}">
        <p14:creationId xmlns:p14="http://schemas.microsoft.com/office/powerpoint/2010/main" val="25151546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4496</TotalTime>
  <Words>690</Words>
  <Application>Microsoft Office PowerPoint</Application>
  <PresentationFormat>On-screen Show (4:3)</PresentationFormat>
  <Paragraphs>121</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Times New Roman</vt:lpstr>
      <vt:lpstr>Tema de Office</vt:lpstr>
      <vt:lpstr>Ecuación</vt:lpstr>
      <vt:lpstr>PowerPoint Presentation</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326</cp:revision>
  <dcterms:created xsi:type="dcterms:W3CDTF">2011-05-31T18:01:49Z</dcterms:created>
  <dcterms:modified xsi:type="dcterms:W3CDTF">2024-02-05T07:20:32Z</dcterms:modified>
</cp:coreProperties>
</file>