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77" r:id="rId3"/>
    <p:sldId id="278" r:id="rId4"/>
    <p:sldId id="279" r:id="rId5"/>
    <p:sldId id="280" r:id="rId6"/>
    <p:sldId id="281" r:id="rId7"/>
    <p:sldId id="292" r:id="rId8"/>
    <p:sldId id="293" r:id="rId9"/>
    <p:sldId id="283" r:id="rId10"/>
    <p:sldId id="294" r:id="rId11"/>
    <p:sldId id="284" r:id="rId12"/>
    <p:sldId id="285" r:id="rId13"/>
    <p:sldId id="286" r:id="rId14"/>
    <p:sldId id="287" r:id="rId15"/>
    <p:sldId id="288" r:id="rId16"/>
    <p:sldId id="289" r:id="rId17"/>
    <p:sldId id="290" r:id="rId18"/>
    <p:sldId id="291" r:id="rId19"/>
  </p:sldIdLst>
  <p:sldSz cx="6858000" cy="9144000" type="screen4x3"/>
  <p:notesSz cx="6858000" cy="9296400"/>
  <p:defaultTextStyle>
    <a:defPPr>
      <a:defRPr lang="es-MX"/>
    </a:defPPr>
    <a:lvl1pPr marL="0" algn="l" defTabSz="914347" rtl="0" eaLnBrk="1" latinLnBrk="0" hangingPunct="1">
      <a:defRPr sz="1800" kern="1200">
        <a:solidFill>
          <a:schemeClr val="tx1"/>
        </a:solidFill>
        <a:latin typeface="+mn-lt"/>
        <a:ea typeface="+mn-ea"/>
        <a:cs typeface="+mn-cs"/>
      </a:defRPr>
    </a:lvl1pPr>
    <a:lvl2pPr marL="457174" algn="l" defTabSz="914347" rtl="0" eaLnBrk="1" latinLnBrk="0" hangingPunct="1">
      <a:defRPr sz="1800" kern="1200">
        <a:solidFill>
          <a:schemeClr val="tx1"/>
        </a:solidFill>
        <a:latin typeface="+mn-lt"/>
        <a:ea typeface="+mn-ea"/>
        <a:cs typeface="+mn-cs"/>
      </a:defRPr>
    </a:lvl2pPr>
    <a:lvl3pPr marL="914347" algn="l" defTabSz="914347" rtl="0" eaLnBrk="1" latinLnBrk="0" hangingPunct="1">
      <a:defRPr sz="1800" kern="1200">
        <a:solidFill>
          <a:schemeClr val="tx1"/>
        </a:solidFill>
        <a:latin typeface="+mn-lt"/>
        <a:ea typeface="+mn-ea"/>
        <a:cs typeface="+mn-cs"/>
      </a:defRPr>
    </a:lvl3pPr>
    <a:lvl4pPr marL="1371521" algn="l" defTabSz="914347" rtl="0" eaLnBrk="1" latinLnBrk="0" hangingPunct="1">
      <a:defRPr sz="1800" kern="1200">
        <a:solidFill>
          <a:schemeClr val="tx1"/>
        </a:solidFill>
        <a:latin typeface="+mn-lt"/>
        <a:ea typeface="+mn-ea"/>
        <a:cs typeface="+mn-cs"/>
      </a:defRPr>
    </a:lvl4pPr>
    <a:lvl5pPr marL="1828694" algn="l" defTabSz="914347" rtl="0" eaLnBrk="1" latinLnBrk="0" hangingPunct="1">
      <a:defRPr sz="1800" kern="1200">
        <a:solidFill>
          <a:schemeClr val="tx1"/>
        </a:solidFill>
        <a:latin typeface="+mn-lt"/>
        <a:ea typeface="+mn-ea"/>
        <a:cs typeface="+mn-cs"/>
      </a:defRPr>
    </a:lvl5pPr>
    <a:lvl6pPr marL="2285867" algn="l" defTabSz="914347" rtl="0" eaLnBrk="1" latinLnBrk="0" hangingPunct="1">
      <a:defRPr sz="1800" kern="1200">
        <a:solidFill>
          <a:schemeClr val="tx1"/>
        </a:solidFill>
        <a:latin typeface="+mn-lt"/>
        <a:ea typeface="+mn-ea"/>
        <a:cs typeface="+mn-cs"/>
      </a:defRPr>
    </a:lvl6pPr>
    <a:lvl7pPr marL="2743041" algn="l" defTabSz="914347" rtl="0" eaLnBrk="1" latinLnBrk="0" hangingPunct="1">
      <a:defRPr sz="1800" kern="1200">
        <a:solidFill>
          <a:schemeClr val="tx1"/>
        </a:solidFill>
        <a:latin typeface="+mn-lt"/>
        <a:ea typeface="+mn-ea"/>
        <a:cs typeface="+mn-cs"/>
      </a:defRPr>
    </a:lvl7pPr>
    <a:lvl8pPr marL="3200214" algn="l" defTabSz="914347" rtl="0" eaLnBrk="1" latinLnBrk="0" hangingPunct="1">
      <a:defRPr sz="1800" kern="1200">
        <a:solidFill>
          <a:schemeClr val="tx1"/>
        </a:solidFill>
        <a:latin typeface="+mn-lt"/>
        <a:ea typeface="+mn-ea"/>
        <a:cs typeface="+mn-cs"/>
      </a:defRPr>
    </a:lvl8pPr>
    <a:lvl9pPr marL="3657388" algn="l" defTabSz="91434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9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UPAEP" initials="UPAEP"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18A86"/>
    <a:srgbClr val="868686"/>
    <a:srgbClr val="003399"/>
    <a:srgbClr val="008000"/>
    <a:srgbClr val="006666"/>
    <a:srgbClr val="0025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Estilo claro 1 - Acento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21" autoAdjust="0"/>
    <p:restoredTop sz="96445" autoAdjust="0"/>
  </p:normalViewPr>
  <p:slideViewPr>
    <p:cSldViewPr>
      <p:cViewPr>
        <p:scale>
          <a:sx n="75" d="100"/>
          <a:sy n="75" d="100"/>
        </p:scale>
        <p:origin x="2102" y="-322"/>
      </p:cViewPr>
      <p:guideLst>
        <p:guide orient="horz" pos="2880"/>
        <p:guide pos="2194"/>
      </p:guideLst>
    </p:cSldViewPr>
  </p:slideViewPr>
  <p:notesTextViewPr>
    <p:cViewPr>
      <p:scale>
        <a:sx n="100" d="100"/>
        <a:sy n="100" d="100"/>
      </p:scale>
      <p:origin x="0" y="0"/>
    </p:cViewPr>
  </p:notesTextViewPr>
  <p:sorterViewPr>
    <p:cViewPr>
      <p:scale>
        <a:sx n="200" d="100"/>
        <a:sy n="200" d="100"/>
      </p:scale>
      <p:origin x="0" y="99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9C217C80-4C5A-44B0-8E98-48BE2B3956A9}"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6D9596BA-33D7-4420-AA27-DF22AE14E134}"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A0159F13-5DBF-4590-B42C-ABB7BED0CE5C}"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02FE83F0-9F89-4F2A-B4AE-90D129EEB4D5}"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69A85955-3B40-45F6-BEE9-38FF331501D1}"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0305748F-A0C0-4D66-A0CE-E3609419CF75}"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32DB69D3-7C88-4A20-A7BA-13F1C3EB6949}"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0B2E4C85-0B1F-4356-B8A1-3FBF7C428B8E}"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3F5663B2-BF5C-4FEB-8358-E65A24E0C5A3}"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6D481762-0AEB-48B6-8288-B271075D2578}"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72DC2910-227B-415E-8E70-9E4B81F3AA90}"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5E8AF63C-45F0-41EE-AF30-1D7FBFDFF2EB}"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1F78B992-A7EE-4730-9AD8-8AC1D723DC7C}"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1F78B992-A7EE-4730-9AD8-8AC1D723DC7C}"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35518AA5-B0DE-4CE9-94E3-4C9B43D09DB7}"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45E8670E-210C-4AA1-AE69-B0B60859891E}"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6D9596BA-33D7-4420-AA27-DF22AE14E134}"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514350" y="2840570"/>
            <a:ext cx="5829300" cy="1960033"/>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174" indent="0" algn="ctr">
              <a:buNone/>
              <a:defRPr>
                <a:solidFill>
                  <a:schemeClr val="tx1">
                    <a:tint val="75000"/>
                  </a:schemeClr>
                </a:solidFill>
              </a:defRPr>
            </a:lvl2pPr>
            <a:lvl3pPr marL="914347" indent="0" algn="ctr">
              <a:buNone/>
              <a:defRPr>
                <a:solidFill>
                  <a:schemeClr val="tx1">
                    <a:tint val="75000"/>
                  </a:schemeClr>
                </a:solidFill>
              </a:defRPr>
            </a:lvl3pPr>
            <a:lvl4pPr marL="1371521" indent="0" algn="ctr">
              <a:buNone/>
              <a:defRPr>
                <a:solidFill>
                  <a:schemeClr val="tx1">
                    <a:tint val="75000"/>
                  </a:schemeClr>
                </a:solidFill>
              </a:defRPr>
            </a:lvl4pPr>
            <a:lvl5pPr marL="1828694" indent="0" algn="ctr">
              <a:buNone/>
              <a:defRPr>
                <a:solidFill>
                  <a:schemeClr val="tx1">
                    <a:tint val="75000"/>
                  </a:schemeClr>
                </a:solidFill>
              </a:defRPr>
            </a:lvl5pPr>
            <a:lvl6pPr marL="2285867" indent="0" algn="ctr">
              <a:buNone/>
              <a:defRPr>
                <a:solidFill>
                  <a:schemeClr val="tx1">
                    <a:tint val="75000"/>
                  </a:schemeClr>
                </a:solidFill>
              </a:defRPr>
            </a:lvl6pPr>
            <a:lvl7pPr marL="2743041" indent="0" algn="ctr">
              <a:buNone/>
              <a:defRPr>
                <a:solidFill>
                  <a:schemeClr val="tx1">
                    <a:tint val="75000"/>
                  </a:schemeClr>
                </a:solidFill>
              </a:defRPr>
            </a:lvl7pPr>
            <a:lvl8pPr marL="3200214" indent="0" algn="ctr">
              <a:buNone/>
              <a:defRPr>
                <a:solidFill>
                  <a:schemeClr val="tx1">
                    <a:tint val="75000"/>
                  </a:schemeClr>
                </a:solidFill>
              </a:defRPr>
            </a:lvl8pPr>
            <a:lvl9pPr marL="3657388"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35CD4824-21C5-40F0-ACC2-517FBE4637A7}" type="datetimeFigureOut">
              <a:rPr lang="es-MX" smtClean="0"/>
              <a:pPr/>
              <a:t>24/01/2024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3109AF80-D803-4371-B9F1-B9ABBE55B9B4}" type="slidenum">
              <a:rPr lang="es-MX" smtClean="0"/>
              <a:pPr/>
              <a:t>‹#›</a:t>
            </a:fld>
            <a:endParaRPr lang="es-MX"/>
          </a:p>
        </p:txBody>
      </p:sp>
    </p:spTree>
    <p:extLst>
      <p:ext uri="{BB962C8B-B14F-4D97-AF65-F5344CB8AC3E}">
        <p14:creationId xmlns:p14="http://schemas.microsoft.com/office/powerpoint/2010/main" val="2431975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35CD4824-21C5-40F0-ACC2-517FBE4637A7}" type="datetimeFigureOut">
              <a:rPr lang="es-MX" smtClean="0"/>
              <a:pPr/>
              <a:t>24/01/2024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3109AF80-D803-4371-B9F1-B9ABBE55B9B4}" type="slidenum">
              <a:rPr lang="es-MX" smtClean="0"/>
              <a:pPr/>
              <a:t>‹#›</a:t>
            </a:fld>
            <a:endParaRPr lang="es-MX"/>
          </a:p>
        </p:txBody>
      </p:sp>
    </p:spTree>
    <p:extLst>
      <p:ext uri="{BB962C8B-B14F-4D97-AF65-F5344CB8AC3E}">
        <p14:creationId xmlns:p14="http://schemas.microsoft.com/office/powerpoint/2010/main" val="3503406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4972050" y="366188"/>
            <a:ext cx="1543050" cy="7802033"/>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342900" y="366188"/>
            <a:ext cx="4514850" cy="7802033"/>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35CD4824-21C5-40F0-ACC2-517FBE4637A7}" type="datetimeFigureOut">
              <a:rPr lang="es-MX" smtClean="0"/>
              <a:pPr/>
              <a:t>24/01/2024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3109AF80-D803-4371-B9F1-B9ABBE55B9B4}" type="slidenum">
              <a:rPr lang="es-MX" smtClean="0"/>
              <a:pPr/>
              <a:t>‹#›</a:t>
            </a:fld>
            <a:endParaRPr lang="es-MX"/>
          </a:p>
        </p:txBody>
      </p:sp>
    </p:spTree>
    <p:extLst>
      <p:ext uri="{BB962C8B-B14F-4D97-AF65-F5344CB8AC3E}">
        <p14:creationId xmlns:p14="http://schemas.microsoft.com/office/powerpoint/2010/main" val="1311444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35CD4824-21C5-40F0-ACC2-517FBE4637A7}" type="datetimeFigureOut">
              <a:rPr lang="es-MX" smtClean="0"/>
              <a:pPr/>
              <a:t>24/01/2024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3109AF80-D803-4371-B9F1-B9ABBE55B9B4}" type="slidenum">
              <a:rPr lang="es-MX" smtClean="0"/>
              <a:pPr/>
              <a:t>‹#›</a:t>
            </a:fld>
            <a:endParaRPr lang="es-MX"/>
          </a:p>
        </p:txBody>
      </p:sp>
    </p:spTree>
    <p:extLst>
      <p:ext uri="{BB962C8B-B14F-4D97-AF65-F5344CB8AC3E}">
        <p14:creationId xmlns:p14="http://schemas.microsoft.com/office/powerpoint/2010/main" val="814412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541735" y="5875870"/>
            <a:ext cx="5829300" cy="1816100"/>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541735" y="3875621"/>
            <a:ext cx="5829300" cy="2000249"/>
          </a:xfrm>
        </p:spPr>
        <p:txBody>
          <a:bodyPr anchor="b"/>
          <a:lstStyle>
            <a:lvl1pPr marL="0" indent="0">
              <a:buNone/>
              <a:defRPr sz="2000">
                <a:solidFill>
                  <a:schemeClr val="tx1">
                    <a:tint val="75000"/>
                  </a:schemeClr>
                </a:solidFill>
              </a:defRPr>
            </a:lvl1pPr>
            <a:lvl2pPr marL="457174" indent="0">
              <a:buNone/>
              <a:defRPr sz="1800">
                <a:solidFill>
                  <a:schemeClr val="tx1">
                    <a:tint val="75000"/>
                  </a:schemeClr>
                </a:solidFill>
              </a:defRPr>
            </a:lvl2pPr>
            <a:lvl3pPr marL="914347" indent="0">
              <a:buNone/>
              <a:defRPr sz="1600">
                <a:solidFill>
                  <a:schemeClr val="tx1">
                    <a:tint val="75000"/>
                  </a:schemeClr>
                </a:solidFill>
              </a:defRPr>
            </a:lvl3pPr>
            <a:lvl4pPr marL="1371521" indent="0">
              <a:buNone/>
              <a:defRPr sz="1400">
                <a:solidFill>
                  <a:schemeClr val="tx1">
                    <a:tint val="75000"/>
                  </a:schemeClr>
                </a:solidFill>
              </a:defRPr>
            </a:lvl4pPr>
            <a:lvl5pPr marL="1828694" indent="0">
              <a:buNone/>
              <a:defRPr sz="1400">
                <a:solidFill>
                  <a:schemeClr val="tx1">
                    <a:tint val="75000"/>
                  </a:schemeClr>
                </a:solidFill>
              </a:defRPr>
            </a:lvl5pPr>
            <a:lvl6pPr marL="2285867" indent="0">
              <a:buNone/>
              <a:defRPr sz="1400">
                <a:solidFill>
                  <a:schemeClr val="tx1">
                    <a:tint val="75000"/>
                  </a:schemeClr>
                </a:solidFill>
              </a:defRPr>
            </a:lvl6pPr>
            <a:lvl7pPr marL="2743041" indent="0">
              <a:buNone/>
              <a:defRPr sz="1400">
                <a:solidFill>
                  <a:schemeClr val="tx1">
                    <a:tint val="75000"/>
                  </a:schemeClr>
                </a:solidFill>
              </a:defRPr>
            </a:lvl7pPr>
            <a:lvl8pPr marL="3200214" indent="0">
              <a:buNone/>
              <a:defRPr sz="1400">
                <a:solidFill>
                  <a:schemeClr val="tx1">
                    <a:tint val="75000"/>
                  </a:schemeClr>
                </a:solidFill>
              </a:defRPr>
            </a:lvl8pPr>
            <a:lvl9pPr marL="3657388"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35CD4824-21C5-40F0-ACC2-517FBE4637A7}" type="datetimeFigureOut">
              <a:rPr lang="es-MX" smtClean="0"/>
              <a:pPr/>
              <a:t>24/01/2024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3109AF80-D803-4371-B9F1-B9ABBE55B9B4}" type="slidenum">
              <a:rPr lang="es-MX" smtClean="0"/>
              <a:pPr/>
              <a:t>‹#›</a:t>
            </a:fld>
            <a:endParaRPr lang="es-MX"/>
          </a:p>
        </p:txBody>
      </p:sp>
    </p:spTree>
    <p:extLst>
      <p:ext uri="{BB962C8B-B14F-4D97-AF65-F5344CB8AC3E}">
        <p14:creationId xmlns:p14="http://schemas.microsoft.com/office/powerpoint/2010/main" val="2403746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342900" y="2133604"/>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3486150" y="2133604"/>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35CD4824-21C5-40F0-ACC2-517FBE4637A7}" type="datetimeFigureOut">
              <a:rPr lang="es-MX" smtClean="0"/>
              <a:pPr/>
              <a:t>24/01/2024</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3109AF80-D803-4371-B9F1-B9ABBE55B9B4}" type="slidenum">
              <a:rPr lang="es-MX" smtClean="0"/>
              <a:pPr/>
              <a:t>‹#›</a:t>
            </a:fld>
            <a:endParaRPr lang="es-MX"/>
          </a:p>
        </p:txBody>
      </p:sp>
    </p:spTree>
    <p:extLst>
      <p:ext uri="{BB962C8B-B14F-4D97-AF65-F5344CB8AC3E}">
        <p14:creationId xmlns:p14="http://schemas.microsoft.com/office/powerpoint/2010/main" val="1688792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342902" y="2046817"/>
            <a:ext cx="3030141" cy="853016"/>
          </a:xfrm>
        </p:spPr>
        <p:txBody>
          <a:bodyPr anchor="b"/>
          <a:lstStyle>
            <a:lvl1pPr marL="0" indent="0">
              <a:buNone/>
              <a:defRPr sz="2400" b="1"/>
            </a:lvl1pPr>
            <a:lvl2pPr marL="457174" indent="0">
              <a:buNone/>
              <a:defRPr sz="2000" b="1"/>
            </a:lvl2pPr>
            <a:lvl3pPr marL="914347" indent="0">
              <a:buNone/>
              <a:defRPr sz="1800" b="1"/>
            </a:lvl3pPr>
            <a:lvl4pPr marL="1371521" indent="0">
              <a:buNone/>
              <a:defRPr sz="1600" b="1"/>
            </a:lvl4pPr>
            <a:lvl5pPr marL="1828694" indent="0">
              <a:buNone/>
              <a:defRPr sz="1600" b="1"/>
            </a:lvl5pPr>
            <a:lvl6pPr marL="2285867" indent="0">
              <a:buNone/>
              <a:defRPr sz="1600" b="1"/>
            </a:lvl6pPr>
            <a:lvl7pPr marL="2743041" indent="0">
              <a:buNone/>
              <a:defRPr sz="1600" b="1"/>
            </a:lvl7pPr>
            <a:lvl8pPr marL="3200214" indent="0">
              <a:buNone/>
              <a:defRPr sz="1600" b="1"/>
            </a:lvl8pPr>
            <a:lvl9pPr marL="3657388"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342902"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3483771" y="2046817"/>
            <a:ext cx="3031331" cy="853016"/>
          </a:xfrm>
        </p:spPr>
        <p:txBody>
          <a:bodyPr anchor="b"/>
          <a:lstStyle>
            <a:lvl1pPr marL="0" indent="0">
              <a:buNone/>
              <a:defRPr sz="2400" b="1"/>
            </a:lvl1pPr>
            <a:lvl2pPr marL="457174" indent="0">
              <a:buNone/>
              <a:defRPr sz="2000" b="1"/>
            </a:lvl2pPr>
            <a:lvl3pPr marL="914347" indent="0">
              <a:buNone/>
              <a:defRPr sz="1800" b="1"/>
            </a:lvl3pPr>
            <a:lvl4pPr marL="1371521" indent="0">
              <a:buNone/>
              <a:defRPr sz="1600" b="1"/>
            </a:lvl4pPr>
            <a:lvl5pPr marL="1828694" indent="0">
              <a:buNone/>
              <a:defRPr sz="1600" b="1"/>
            </a:lvl5pPr>
            <a:lvl6pPr marL="2285867" indent="0">
              <a:buNone/>
              <a:defRPr sz="1600" b="1"/>
            </a:lvl6pPr>
            <a:lvl7pPr marL="2743041" indent="0">
              <a:buNone/>
              <a:defRPr sz="1600" b="1"/>
            </a:lvl7pPr>
            <a:lvl8pPr marL="3200214" indent="0">
              <a:buNone/>
              <a:defRPr sz="1600" b="1"/>
            </a:lvl8pPr>
            <a:lvl9pPr marL="3657388"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3483771"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35CD4824-21C5-40F0-ACC2-517FBE4637A7}" type="datetimeFigureOut">
              <a:rPr lang="es-MX" smtClean="0"/>
              <a:pPr/>
              <a:t>24/01/2024</a:t>
            </a:fld>
            <a:endParaRPr lang="es-MX"/>
          </a:p>
        </p:txBody>
      </p:sp>
      <p:sp>
        <p:nvSpPr>
          <p:cNvPr id="8" name="7 Marcador de pie de página"/>
          <p:cNvSpPr>
            <a:spLocks noGrp="1"/>
          </p:cNvSpPr>
          <p:nvPr>
            <p:ph type="ftr" sz="quarter" idx="11"/>
          </p:nvPr>
        </p:nvSpPr>
        <p:spPr/>
        <p:txBody>
          <a:bodyPr/>
          <a:lstStyle/>
          <a:p>
            <a:endParaRPr lang="es-MX"/>
          </a:p>
        </p:txBody>
      </p:sp>
      <p:sp>
        <p:nvSpPr>
          <p:cNvPr id="9" name="8 Marcador de número de diapositiva"/>
          <p:cNvSpPr>
            <a:spLocks noGrp="1"/>
          </p:cNvSpPr>
          <p:nvPr>
            <p:ph type="sldNum" sz="quarter" idx="12"/>
          </p:nvPr>
        </p:nvSpPr>
        <p:spPr/>
        <p:txBody>
          <a:bodyPr/>
          <a:lstStyle/>
          <a:p>
            <a:fld id="{3109AF80-D803-4371-B9F1-B9ABBE55B9B4}" type="slidenum">
              <a:rPr lang="es-MX" smtClean="0"/>
              <a:pPr/>
              <a:t>‹#›</a:t>
            </a:fld>
            <a:endParaRPr lang="es-MX"/>
          </a:p>
        </p:txBody>
      </p:sp>
    </p:spTree>
    <p:extLst>
      <p:ext uri="{BB962C8B-B14F-4D97-AF65-F5344CB8AC3E}">
        <p14:creationId xmlns:p14="http://schemas.microsoft.com/office/powerpoint/2010/main" val="2005035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35CD4824-21C5-40F0-ACC2-517FBE4637A7}" type="datetimeFigureOut">
              <a:rPr lang="es-MX" smtClean="0"/>
              <a:pPr/>
              <a:t>24/01/2024</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3109AF80-D803-4371-B9F1-B9ABBE55B9B4}" type="slidenum">
              <a:rPr lang="es-MX" smtClean="0"/>
              <a:pPr/>
              <a:t>‹#›</a:t>
            </a:fld>
            <a:endParaRPr lang="es-MX"/>
          </a:p>
        </p:txBody>
      </p:sp>
    </p:spTree>
    <p:extLst>
      <p:ext uri="{BB962C8B-B14F-4D97-AF65-F5344CB8AC3E}">
        <p14:creationId xmlns:p14="http://schemas.microsoft.com/office/powerpoint/2010/main" val="2012109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35CD4824-21C5-40F0-ACC2-517FBE4637A7}" type="datetimeFigureOut">
              <a:rPr lang="es-MX" smtClean="0"/>
              <a:pPr/>
              <a:t>24/01/2024</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3109AF80-D803-4371-B9F1-B9ABBE55B9B4}" type="slidenum">
              <a:rPr lang="es-MX" smtClean="0"/>
              <a:pPr/>
              <a:t>‹#›</a:t>
            </a:fld>
            <a:endParaRPr lang="es-MX"/>
          </a:p>
        </p:txBody>
      </p:sp>
    </p:spTree>
    <p:extLst>
      <p:ext uri="{BB962C8B-B14F-4D97-AF65-F5344CB8AC3E}">
        <p14:creationId xmlns:p14="http://schemas.microsoft.com/office/powerpoint/2010/main" val="480389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342902" y="364067"/>
            <a:ext cx="2256235" cy="154940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2681288" y="364070"/>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342902" y="1913469"/>
            <a:ext cx="2256235" cy="6254751"/>
          </a:xfrm>
        </p:spPr>
        <p:txBody>
          <a:bodyPr/>
          <a:lstStyle>
            <a:lvl1pPr marL="0" indent="0">
              <a:buNone/>
              <a:defRPr sz="1400"/>
            </a:lvl1pPr>
            <a:lvl2pPr marL="457174" indent="0">
              <a:buNone/>
              <a:defRPr sz="1200"/>
            </a:lvl2pPr>
            <a:lvl3pPr marL="914347" indent="0">
              <a:buNone/>
              <a:defRPr sz="1000"/>
            </a:lvl3pPr>
            <a:lvl4pPr marL="1371521" indent="0">
              <a:buNone/>
              <a:defRPr sz="900"/>
            </a:lvl4pPr>
            <a:lvl5pPr marL="1828694" indent="0">
              <a:buNone/>
              <a:defRPr sz="900"/>
            </a:lvl5pPr>
            <a:lvl6pPr marL="2285867" indent="0">
              <a:buNone/>
              <a:defRPr sz="900"/>
            </a:lvl6pPr>
            <a:lvl7pPr marL="2743041" indent="0">
              <a:buNone/>
              <a:defRPr sz="900"/>
            </a:lvl7pPr>
            <a:lvl8pPr marL="3200214" indent="0">
              <a:buNone/>
              <a:defRPr sz="900"/>
            </a:lvl8pPr>
            <a:lvl9pPr marL="3657388"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35CD4824-21C5-40F0-ACC2-517FBE4637A7}" type="datetimeFigureOut">
              <a:rPr lang="es-MX" smtClean="0"/>
              <a:pPr/>
              <a:t>24/01/2024</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3109AF80-D803-4371-B9F1-B9ABBE55B9B4}" type="slidenum">
              <a:rPr lang="es-MX" smtClean="0"/>
              <a:pPr/>
              <a:t>‹#›</a:t>
            </a:fld>
            <a:endParaRPr lang="es-MX"/>
          </a:p>
        </p:txBody>
      </p:sp>
    </p:spTree>
    <p:extLst>
      <p:ext uri="{BB962C8B-B14F-4D97-AF65-F5344CB8AC3E}">
        <p14:creationId xmlns:p14="http://schemas.microsoft.com/office/powerpoint/2010/main" val="4102193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344216" y="6400801"/>
            <a:ext cx="4114800" cy="755651"/>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344216" y="817033"/>
            <a:ext cx="4114800" cy="5486400"/>
          </a:xfrm>
        </p:spPr>
        <p:txBody>
          <a:bodyPr/>
          <a:lstStyle>
            <a:lvl1pPr marL="0" indent="0">
              <a:buNone/>
              <a:defRPr sz="3200"/>
            </a:lvl1pPr>
            <a:lvl2pPr marL="457174" indent="0">
              <a:buNone/>
              <a:defRPr sz="2800"/>
            </a:lvl2pPr>
            <a:lvl3pPr marL="914347" indent="0">
              <a:buNone/>
              <a:defRPr sz="2400"/>
            </a:lvl3pPr>
            <a:lvl4pPr marL="1371521" indent="0">
              <a:buNone/>
              <a:defRPr sz="2000"/>
            </a:lvl4pPr>
            <a:lvl5pPr marL="1828694" indent="0">
              <a:buNone/>
              <a:defRPr sz="2000"/>
            </a:lvl5pPr>
            <a:lvl6pPr marL="2285867" indent="0">
              <a:buNone/>
              <a:defRPr sz="2000"/>
            </a:lvl6pPr>
            <a:lvl7pPr marL="2743041" indent="0">
              <a:buNone/>
              <a:defRPr sz="2000"/>
            </a:lvl7pPr>
            <a:lvl8pPr marL="3200214" indent="0">
              <a:buNone/>
              <a:defRPr sz="2000"/>
            </a:lvl8pPr>
            <a:lvl9pPr marL="3657388" indent="0">
              <a:buNone/>
              <a:defRPr sz="2000"/>
            </a:lvl9pPr>
          </a:lstStyle>
          <a:p>
            <a:endParaRPr lang="es-MX"/>
          </a:p>
        </p:txBody>
      </p:sp>
      <p:sp>
        <p:nvSpPr>
          <p:cNvPr id="4" name="3 Marcador de texto"/>
          <p:cNvSpPr>
            <a:spLocks noGrp="1"/>
          </p:cNvSpPr>
          <p:nvPr>
            <p:ph type="body" sz="half" idx="2"/>
          </p:nvPr>
        </p:nvSpPr>
        <p:spPr>
          <a:xfrm>
            <a:off x="1344216" y="7156452"/>
            <a:ext cx="4114800" cy="1073149"/>
          </a:xfrm>
        </p:spPr>
        <p:txBody>
          <a:bodyPr/>
          <a:lstStyle>
            <a:lvl1pPr marL="0" indent="0">
              <a:buNone/>
              <a:defRPr sz="1400"/>
            </a:lvl1pPr>
            <a:lvl2pPr marL="457174" indent="0">
              <a:buNone/>
              <a:defRPr sz="1200"/>
            </a:lvl2pPr>
            <a:lvl3pPr marL="914347" indent="0">
              <a:buNone/>
              <a:defRPr sz="1000"/>
            </a:lvl3pPr>
            <a:lvl4pPr marL="1371521" indent="0">
              <a:buNone/>
              <a:defRPr sz="900"/>
            </a:lvl4pPr>
            <a:lvl5pPr marL="1828694" indent="0">
              <a:buNone/>
              <a:defRPr sz="900"/>
            </a:lvl5pPr>
            <a:lvl6pPr marL="2285867" indent="0">
              <a:buNone/>
              <a:defRPr sz="900"/>
            </a:lvl6pPr>
            <a:lvl7pPr marL="2743041" indent="0">
              <a:buNone/>
              <a:defRPr sz="900"/>
            </a:lvl7pPr>
            <a:lvl8pPr marL="3200214" indent="0">
              <a:buNone/>
              <a:defRPr sz="900"/>
            </a:lvl8pPr>
            <a:lvl9pPr marL="3657388"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35CD4824-21C5-40F0-ACC2-517FBE4637A7}" type="datetimeFigureOut">
              <a:rPr lang="es-MX" smtClean="0"/>
              <a:pPr/>
              <a:t>24/01/2024</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3109AF80-D803-4371-B9F1-B9ABBE55B9B4}" type="slidenum">
              <a:rPr lang="es-MX" smtClean="0"/>
              <a:pPr/>
              <a:t>‹#›</a:t>
            </a:fld>
            <a:endParaRPr lang="es-MX"/>
          </a:p>
        </p:txBody>
      </p:sp>
    </p:spTree>
    <p:extLst>
      <p:ext uri="{BB962C8B-B14F-4D97-AF65-F5344CB8AC3E}">
        <p14:creationId xmlns:p14="http://schemas.microsoft.com/office/powerpoint/2010/main" val="326143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342900" y="366184"/>
            <a:ext cx="6172200" cy="1524000"/>
          </a:xfrm>
          <a:prstGeom prst="rect">
            <a:avLst/>
          </a:prstGeom>
        </p:spPr>
        <p:txBody>
          <a:bodyPr vert="horz" lIns="91435" tIns="45718" rIns="91435" bIns="45718"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342900" y="2133604"/>
            <a:ext cx="6172200" cy="6034617"/>
          </a:xfrm>
          <a:prstGeom prst="rect">
            <a:avLst/>
          </a:prstGeom>
        </p:spPr>
        <p:txBody>
          <a:bodyPr vert="horz" lIns="91435" tIns="45718" rIns="91435" bIns="45718"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342900" y="8475137"/>
            <a:ext cx="1600200" cy="486833"/>
          </a:xfrm>
          <a:prstGeom prst="rect">
            <a:avLst/>
          </a:prstGeom>
        </p:spPr>
        <p:txBody>
          <a:bodyPr vert="horz" lIns="91435" tIns="45718" rIns="91435" bIns="45718" rtlCol="0" anchor="ctr"/>
          <a:lstStyle>
            <a:lvl1pPr algn="l">
              <a:defRPr sz="1200">
                <a:solidFill>
                  <a:schemeClr val="tx1">
                    <a:tint val="75000"/>
                  </a:schemeClr>
                </a:solidFill>
              </a:defRPr>
            </a:lvl1pPr>
          </a:lstStyle>
          <a:p>
            <a:fld id="{35CD4824-21C5-40F0-ACC2-517FBE4637A7}" type="datetimeFigureOut">
              <a:rPr lang="es-MX" smtClean="0"/>
              <a:pPr/>
              <a:t>24/01/2024</a:t>
            </a:fld>
            <a:endParaRPr lang="es-MX"/>
          </a:p>
        </p:txBody>
      </p:sp>
      <p:sp>
        <p:nvSpPr>
          <p:cNvPr id="5" name="4 Marcador de pie de página"/>
          <p:cNvSpPr>
            <a:spLocks noGrp="1"/>
          </p:cNvSpPr>
          <p:nvPr>
            <p:ph type="ftr" sz="quarter" idx="3"/>
          </p:nvPr>
        </p:nvSpPr>
        <p:spPr>
          <a:xfrm>
            <a:off x="2343150" y="8475137"/>
            <a:ext cx="2171700" cy="486833"/>
          </a:xfrm>
          <a:prstGeom prst="rect">
            <a:avLst/>
          </a:prstGeom>
        </p:spPr>
        <p:txBody>
          <a:bodyPr vert="horz" lIns="91435" tIns="45718" rIns="91435" bIns="45718" rtlCol="0" anchor="ctr"/>
          <a:lstStyle>
            <a:lvl1pPr algn="ctr">
              <a:defRPr sz="1200">
                <a:solidFill>
                  <a:schemeClr val="tx1">
                    <a:tint val="75000"/>
                  </a:schemeClr>
                </a:solidFill>
              </a:defRPr>
            </a:lvl1pPr>
          </a:lstStyle>
          <a:p>
            <a:endParaRPr lang="es-MX"/>
          </a:p>
        </p:txBody>
      </p:sp>
      <p:sp>
        <p:nvSpPr>
          <p:cNvPr id="6" name="5 Marcador de número de diapositiva"/>
          <p:cNvSpPr>
            <a:spLocks noGrp="1"/>
          </p:cNvSpPr>
          <p:nvPr>
            <p:ph type="sldNum" sz="quarter" idx="4"/>
          </p:nvPr>
        </p:nvSpPr>
        <p:spPr>
          <a:xfrm>
            <a:off x="4914900" y="8475137"/>
            <a:ext cx="1600200" cy="486833"/>
          </a:xfrm>
          <a:prstGeom prst="rect">
            <a:avLst/>
          </a:prstGeom>
        </p:spPr>
        <p:txBody>
          <a:bodyPr vert="horz" lIns="91435" tIns="45718" rIns="91435" bIns="45718" rtlCol="0" anchor="ctr"/>
          <a:lstStyle>
            <a:lvl1pPr algn="r">
              <a:defRPr sz="1200">
                <a:solidFill>
                  <a:schemeClr val="tx1">
                    <a:tint val="75000"/>
                  </a:schemeClr>
                </a:solidFill>
              </a:defRPr>
            </a:lvl1pPr>
          </a:lstStyle>
          <a:p>
            <a:fld id="{3109AF80-D803-4371-B9F1-B9ABBE55B9B4}" type="slidenum">
              <a:rPr lang="es-MX" smtClean="0"/>
              <a:pPr/>
              <a:t>‹#›</a:t>
            </a:fld>
            <a:endParaRPr lang="es-MX"/>
          </a:p>
        </p:txBody>
      </p:sp>
    </p:spTree>
    <p:extLst>
      <p:ext uri="{BB962C8B-B14F-4D97-AF65-F5344CB8AC3E}">
        <p14:creationId xmlns:p14="http://schemas.microsoft.com/office/powerpoint/2010/main" val="39127768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347" rtl="0" eaLnBrk="1" latinLnBrk="0" hangingPunct="1">
        <a:spcBef>
          <a:spcPct val="0"/>
        </a:spcBef>
        <a:buNone/>
        <a:defRPr sz="4400" kern="1200">
          <a:solidFill>
            <a:schemeClr val="tx1"/>
          </a:solidFill>
          <a:latin typeface="+mj-lt"/>
          <a:ea typeface="+mj-ea"/>
          <a:cs typeface="+mj-cs"/>
        </a:defRPr>
      </a:lvl1pPr>
    </p:titleStyle>
    <p:bodyStyle>
      <a:lvl1pPr marL="342880" indent="-342880" algn="l" defTabSz="91434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07" indent="-285733" algn="l" defTabSz="91434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34" indent="-228587" algn="l" defTabSz="91434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08" indent="-228587" algn="l" defTabSz="91434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280" indent="-228587" algn="l" defTabSz="91434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454" indent="-228587" algn="l" defTabSz="91434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28" indent="-228587" algn="l" defTabSz="91434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01" indent="-228587" algn="l" defTabSz="91434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75" indent="-228587" algn="l" defTabSz="91434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347" rtl="0" eaLnBrk="1" latinLnBrk="0" hangingPunct="1">
        <a:defRPr sz="1800" kern="1200">
          <a:solidFill>
            <a:schemeClr val="tx1"/>
          </a:solidFill>
          <a:latin typeface="+mn-lt"/>
          <a:ea typeface="+mn-ea"/>
          <a:cs typeface="+mn-cs"/>
        </a:defRPr>
      </a:lvl1pPr>
      <a:lvl2pPr marL="457174" algn="l" defTabSz="914347" rtl="0" eaLnBrk="1" latinLnBrk="0" hangingPunct="1">
        <a:defRPr sz="1800" kern="1200">
          <a:solidFill>
            <a:schemeClr val="tx1"/>
          </a:solidFill>
          <a:latin typeface="+mn-lt"/>
          <a:ea typeface="+mn-ea"/>
          <a:cs typeface="+mn-cs"/>
        </a:defRPr>
      </a:lvl2pPr>
      <a:lvl3pPr marL="914347" algn="l" defTabSz="914347" rtl="0" eaLnBrk="1" latinLnBrk="0" hangingPunct="1">
        <a:defRPr sz="1800" kern="1200">
          <a:solidFill>
            <a:schemeClr val="tx1"/>
          </a:solidFill>
          <a:latin typeface="+mn-lt"/>
          <a:ea typeface="+mn-ea"/>
          <a:cs typeface="+mn-cs"/>
        </a:defRPr>
      </a:lvl3pPr>
      <a:lvl4pPr marL="1371521" algn="l" defTabSz="914347" rtl="0" eaLnBrk="1" latinLnBrk="0" hangingPunct="1">
        <a:defRPr sz="1800" kern="1200">
          <a:solidFill>
            <a:schemeClr val="tx1"/>
          </a:solidFill>
          <a:latin typeface="+mn-lt"/>
          <a:ea typeface="+mn-ea"/>
          <a:cs typeface="+mn-cs"/>
        </a:defRPr>
      </a:lvl4pPr>
      <a:lvl5pPr marL="1828694" algn="l" defTabSz="914347" rtl="0" eaLnBrk="1" latinLnBrk="0" hangingPunct="1">
        <a:defRPr sz="1800" kern="1200">
          <a:solidFill>
            <a:schemeClr val="tx1"/>
          </a:solidFill>
          <a:latin typeface="+mn-lt"/>
          <a:ea typeface="+mn-ea"/>
          <a:cs typeface="+mn-cs"/>
        </a:defRPr>
      </a:lvl5pPr>
      <a:lvl6pPr marL="2285867" algn="l" defTabSz="914347" rtl="0" eaLnBrk="1" latinLnBrk="0" hangingPunct="1">
        <a:defRPr sz="1800" kern="1200">
          <a:solidFill>
            <a:schemeClr val="tx1"/>
          </a:solidFill>
          <a:latin typeface="+mn-lt"/>
          <a:ea typeface="+mn-ea"/>
          <a:cs typeface="+mn-cs"/>
        </a:defRPr>
      </a:lvl6pPr>
      <a:lvl7pPr marL="2743041" algn="l" defTabSz="914347" rtl="0" eaLnBrk="1" latinLnBrk="0" hangingPunct="1">
        <a:defRPr sz="1800" kern="1200">
          <a:solidFill>
            <a:schemeClr val="tx1"/>
          </a:solidFill>
          <a:latin typeface="+mn-lt"/>
          <a:ea typeface="+mn-ea"/>
          <a:cs typeface="+mn-cs"/>
        </a:defRPr>
      </a:lvl7pPr>
      <a:lvl8pPr marL="3200214" algn="l" defTabSz="914347" rtl="0" eaLnBrk="1" latinLnBrk="0" hangingPunct="1">
        <a:defRPr sz="1800" kern="1200">
          <a:solidFill>
            <a:schemeClr val="tx1"/>
          </a:solidFill>
          <a:latin typeface="+mn-lt"/>
          <a:ea typeface="+mn-ea"/>
          <a:cs typeface="+mn-cs"/>
        </a:defRPr>
      </a:lvl8pPr>
      <a:lvl9pPr marL="3657388" algn="l" defTabSz="91434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Layout" Target="../diagrams/layout10.xml"/><Relationship Id="rId7" Type="http://schemas.openxmlformats.org/officeDocument/2006/relationships/image" Target="../media/image8.png"/><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5.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2.xml"/><Relationship Id="rId7" Type="http://schemas.openxmlformats.org/officeDocument/2006/relationships/image" Target="../media/image10.png"/><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Layout" Target="../diagrams/layout13.xml"/><Relationship Id="rId7" Type="http://schemas.openxmlformats.org/officeDocument/2006/relationships/image" Target="../media/image11.png"/><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5.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6.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diagramLayout" Target="../diagrams/layout15.xml"/><Relationship Id="rId7" Type="http://schemas.openxmlformats.org/officeDocument/2006/relationships/oleObject" Target="../embeddings/oleObject1.bin"/><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10" Type="http://schemas.openxmlformats.org/officeDocument/2006/relationships/image" Target="../media/image14.wmf"/><Relationship Id="rId4" Type="http://schemas.openxmlformats.org/officeDocument/2006/relationships/diagramQuickStyle" Target="../diagrams/quickStyle15.xml"/><Relationship Id="rId9" Type="http://schemas.openxmlformats.org/officeDocument/2006/relationships/oleObject" Target="../embeddings/oleObject2.bin"/></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6.xml"/><Relationship Id="rId7" Type="http://schemas.openxmlformats.org/officeDocument/2006/relationships/image" Target="../media/image15.png"/><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5.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Layout" Target="../diagrams/layout2.xml"/><Relationship Id="rId7" Type="http://schemas.openxmlformats.org/officeDocument/2006/relationships/image" Target="../media/image3.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Layout" Target="../diagrams/layout6.xml"/><Relationship Id="rId7" Type="http://schemas.openxmlformats.org/officeDocument/2006/relationships/image" Target="../media/image5.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 Id="rId9"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5.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2 Marcador de texto"/>
          <p:cNvSpPr txBox="1">
            <a:spLocks/>
          </p:cNvSpPr>
          <p:nvPr/>
        </p:nvSpPr>
        <p:spPr>
          <a:xfrm>
            <a:off x="2204864" y="2411760"/>
            <a:ext cx="4464496"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2800" b="1" dirty="0">
                <a:solidFill>
                  <a:schemeClr val="bg1">
                    <a:lumMod val="75000"/>
                  </a:schemeClr>
                </a:solidFill>
                <a:effectLst>
                  <a:outerShdw blurRad="38100" dist="38100" dir="2700000" algn="tl">
                    <a:srgbClr val="000000">
                      <a:alpha val="43137"/>
                    </a:srgbClr>
                  </a:outerShdw>
                </a:effectLst>
              </a:rPr>
              <a:t>Programas Básicos</a:t>
            </a:r>
          </a:p>
          <a:p>
            <a:pPr marL="0" indent="0" algn="ctr">
              <a:buNone/>
            </a:pPr>
            <a:r>
              <a:rPr lang="es-MX" sz="2800" b="1" dirty="0">
                <a:solidFill>
                  <a:schemeClr val="bg1">
                    <a:lumMod val="75000"/>
                  </a:schemeClr>
                </a:solidFill>
                <a:effectLst>
                  <a:outerShdw blurRad="38100" dist="38100" dir="2700000" algn="tl">
                    <a:srgbClr val="000000">
                      <a:alpha val="43137"/>
                    </a:srgbClr>
                  </a:outerShdw>
                </a:effectLst>
              </a:rPr>
              <a:t>P01-P05</a:t>
            </a:r>
          </a:p>
        </p:txBody>
      </p:sp>
      <p:sp>
        <p:nvSpPr>
          <p:cNvPr id="3" name="2 Marcador de texto"/>
          <p:cNvSpPr txBox="1">
            <a:spLocks/>
          </p:cNvSpPr>
          <p:nvPr/>
        </p:nvSpPr>
        <p:spPr>
          <a:xfrm>
            <a:off x="2188840" y="6012160"/>
            <a:ext cx="4464496"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2800" b="1" dirty="0">
                <a:solidFill>
                  <a:schemeClr val="bg1">
                    <a:lumMod val="75000"/>
                  </a:schemeClr>
                </a:solidFill>
                <a:effectLst>
                  <a:outerShdw blurRad="38100" dist="38100" dir="2700000" algn="tl">
                    <a:srgbClr val="000000">
                      <a:alpha val="43137"/>
                    </a:srgbClr>
                  </a:outerShdw>
                </a:effectLst>
              </a:rPr>
              <a:t>Nombre del archivo:</a:t>
            </a:r>
          </a:p>
          <a:p>
            <a:pPr marL="0" indent="0" algn="ctr">
              <a:buNone/>
            </a:pPr>
            <a:r>
              <a:rPr lang="es-MX" sz="2000" b="1" dirty="0">
                <a:solidFill>
                  <a:schemeClr val="bg1">
                    <a:lumMod val="75000"/>
                  </a:schemeClr>
                </a:solidFill>
                <a:effectLst>
                  <a:outerShdw blurRad="38100" dist="38100" dir="2700000" algn="tl">
                    <a:srgbClr val="000000">
                      <a:alpha val="43137"/>
                    </a:srgbClr>
                  </a:outerShdw>
                </a:effectLst>
              </a:rPr>
              <a:t>PB 01-05 Iniciales de tu nombre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710190"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Algoritmo y Diagrama de Flujo</a:t>
            </a:r>
          </a:p>
        </p:txBody>
      </p:sp>
      <p:sp>
        <p:nvSpPr>
          <p:cNvPr id="3" name="2 Rectángulo redondeado"/>
          <p:cNvSpPr/>
          <p:nvPr/>
        </p:nvSpPr>
        <p:spPr>
          <a:xfrm>
            <a:off x="269648" y="2171733"/>
            <a:ext cx="6471719" cy="5472608"/>
          </a:xfrm>
          <a:prstGeom prst="roundRect">
            <a:avLst/>
          </a:prstGeom>
          <a:effectLst>
            <a:glow rad="228600">
              <a:schemeClr val="accent5">
                <a:satMod val="175000"/>
                <a:alpha val="40000"/>
              </a:schemeClr>
            </a:glow>
          </a:effectLst>
        </p:spPr>
        <p:style>
          <a:lnRef idx="2">
            <a:schemeClr val="accent5"/>
          </a:lnRef>
          <a:fillRef idx="1">
            <a:schemeClr val="lt1"/>
          </a:fillRef>
          <a:effectRef idx="0">
            <a:schemeClr val="accent5"/>
          </a:effectRef>
          <a:fontRef idx="minor">
            <a:schemeClr val="dk1"/>
          </a:fontRef>
        </p:style>
        <p:txBody>
          <a:bodyPr lIns="91435" tIns="45718" rIns="91435" bIns="45718" rtlCol="0" anchor="t"/>
          <a:lstStyle/>
          <a:p>
            <a:r>
              <a:rPr lang="es-MX" sz="1200" dirty="0"/>
              <a:t>Imprime "Este programa te ayudara a calcular el </a:t>
            </a:r>
            <a:r>
              <a:rPr lang="es-MX" sz="1200" dirty="0" err="1"/>
              <a:t>area</a:t>
            </a:r>
            <a:r>
              <a:rPr lang="es-MX" sz="1200" dirty="0"/>
              <a:t> de un cuadrado, </a:t>
            </a:r>
            <a:r>
              <a:rPr lang="es-MX" sz="1200" dirty="0" err="1"/>
              <a:t>rectangulo</a:t>
            </a:r>
            <a:r>
              <a:rPr lang="es-MX" sz="1200" dirty="0"/>
              <a:t>, triangulo </a:t>
            </a:r>
            <a:r>
              <a:rPr lang="es-MX" sz="1200" dirty="0" err="1"/>
              <a:t>equilatero</a:t>
            </a:r>
            <a:r>
              <a:rPr lang="es-MX" sz="1200" dirty="0"/>
              <a:t>“</a:t>
            </a:r>
          </a:p>
          <a:p>
            <a:endParaRPr lang="es-MX" sz="1200" dirty="0"/>
          </a:p>
          <a:p>
            <a:r>
              <a:rPr lang="es-MX" sz="1200" dirty="0"/>
              <a:t>Lee la variable </a:t>
            </a:r>
            <a:r>
              <a:rPr lang="es-MX" sz="1200" dirty="0" err="1"/>
              <a:t>cuadradoL</a:t>
            </a:r>
            <a:r>
              <a:rPr lang="es-MX" sz="1200" dirty="0"/>
              <a:t> con el mensaje "Introduce la medida del lado del cuadrado: “</a:t>
            </a:r>
          </a:p>
          <a:p>
            <a:endParaRPr lang="es-MX" sz="1200" dirty="0"/>
          </a:p>
          <a:p>
            <a:r>
              <a:rPr lang="es-MX" sz="1200" dirty="0"/>
              <a:t>Lee la variable </a:t>
            </a:r>
            <a:r>
              <a:rPr lang="es-MX" sz="1200" dirty="0" err="1"/>
              <a:t>rectanguloB</a:t>
            </a:r>
            <a:r>
              <a:rPr lang="es-MX" sz="1200" dirty="0"/>
              <a:t> con el mensaje "Introduce la medida de la base del </a:t>
            </a:r>
            <a:r>
              <a:rPr lang="es-MX" sz="1200" dirty="0" err="1"/>
              <a:t>rectandulo</a:t>
            </a:r>
            <a:r>
              <a:rPr lang="es-MX" sz="1200" dirty="0"/>
              <a:t>: “</a:t>
            </a:r>
          </a:p>
          <a:p>
            <a:endParaRPr lang="es-MX" sz="1200" dirty="0"/>
          </a:p>
          <a:p>
            <a:r>
              <a:rPr lang="es-MX" sz="1200" dirty="0"/>
              <a:t>Lee la variable </a:t>
            </a:r>
            <a:r>
              <a:rPr lang="es-MX" sz="1200" dirty="0" err="1"/>
              <a:t>rectánguloA</a:t>
            </a:r>
            <a:r>
              <a:rPr lang="es-MX" sz="1200" dirty="0"/>
              <a:t> con el siguiente mensaje "Introduce la medida de la altura del </a:t>
            </a:r>
            <a:r>
              <a:rPr lang="es-MX" sz="1200" dirty="0" err="1"/>
              <a:t>rectangulo</a:t>
            </a:r>
            <a:r>
              <a:rPr lang="es-MX" sz="1200" dirty="0"/>
              <a:t>: “</a:t>
            </a:r>
          </a:p>
          <a:p>
            <a:endParaRPr lang="es-MX" sz="1200" dirty="0"/>
          </a:p>
          <a:p>
            <a:r>
              <a:rPr lang="es-MX" sz="1200" dirty="0"/>
              <a:t>Lee la variable </a:t>
            </a:r>
            <a:r>
              <a:rPr lang="es-MX" sz="1200" dirty="0" err="1"/>
              <a:t>trianguloL</a:t>
            </a:r>
            <a:r>
              <a:rPr lang="es-MX" sz="1200" dirty="0"/>
              <a:t> con el siguiente mensaje "Introduce la medida del lado del triangulo </a:t>
            </a:r>
            <a:r>
              <a:rPr lang="es-MX" sz="1200" dirty="0" err="1"/>
              <a:t>equilatero</a:t>
            </a:r>
            <a:r>
              <a:rPr lang="es-MX" sz="1200" dirty="0"/>
              <a:t>: “</a:t>
            </a:r>
          </a:p>
          <a:p>
            <a:endParaRPr lang="es-MX" sz="1200" dirty="0"/>
          </a:p>
          <a:p>
            <a:r>
              <a:rPr lang="es-MX" sz="1200" dirty="0"/>
              <a:t>Lee la variable </a:t>
            </a:r>
            <a:r>
              <a:rPr lang="es-MX" sz="1200" dirty="0" err="1"/>
              <a:t>trianguloL</a:t>
            </a:r>
            <a:r>
              <a:rPr lang="es-MX" sz="1200" dirty="0"/>
              <a:t> con el siguiente mensaje "Introduce la altura del triangulo: “</a:t>
            </a:r>
          </a:p>
          <a:p>
            <a:endParaRPr lang="es-MX" sz="1200" dirty="0"/>
          </a:p>
          <a:p>
            <a:r>
              <a:rPr lang="es-MX" sz="1200" dirty="0"/>
              <a:t>Procesos:</a:t>
            </a:r>
          </a:p>
          <a:p>
            <a:r>
              <a:rPr lang="es-MX" sz="1200" dirty="0"/>
              <a:t>cuadrado= </a:t>
            </a:r>
            <a:r>
              <a:rPr lang="es-MX" sz="1200" dirty="0" err="1"/>
              <a:t>cuadradoL</a:t>
            </a:r>
            <a:r>
              <a:rPr lang="es-MX" sz="1200" dirty="0"/>
              <a:t> *</a:t>
            </a:r>
            <a:r>
              <a:rPr lang="es-MX" sz="1200" dirty="0" err="1"/>
              <a:t>cuadradoL</a:t>
            </a:r>
            <a:endParaRPr lang="es-MX" sz="1200" dirty="0"/>
          </a:p>
          <a:p>
            <a:r>
              <a:rPr lang="es-MX" sz="1200" dirty="0"/>
              <a:t>triangulo=(</a:t>
            </a:r>
            <a:r>
              <a:rPr lang="es-MX" sz="1200" dirty="0" err="1"/>
              <a:t>trianguloA</a:t>
            </a:r>
            <a:r>
              <a:rPr lang="es-MX" sz="1200" dirty="0"/>
              <a:t>*</a:t>
            </a:r>
            <a:r>
              <a:rPr lang="es-MX" sz="1200" dirty="0" err="1"/>
              <a:t>trianguloB</a:t>
            </a:r>
            <a:r>
              <a:rPr lang="es-MX" sz="1200" dirty="0"/>
              <a:t>)/2</a:t>
            </a:r>
          </a:p>
          <a:p>
            <a:r>
              <a:rPr lang="es-MX" sz="1200" dirty="0" err="1"/>
              <a:t>rectangulo</a:t>
            </a:r>
            <a:r>
              <a:rPr lang="es-MX" sz="1200" dirty="0"/>
              <a:t>=</a:t>
            </a:r>
            <a:r>
              <a:rPr lang="es-MX" sz="1200" dirty="0" err="1"/>
              <a:t>rectanguloA</a:t>
            </a:r>
            <a:r>
              <a:rPr lang="es-MX" sz="1200" dirty="0"/>
              <a:t>*</a:t>
            </a:r>
            <a:r>
              <a:rPr lang="es-MX" sz="1200" dirty="0" err="1"/>
              <a:t>rectanguloB</a:t>
            </a:r>
            <a:endParaRPr lang="es-MX" sz="1200" dirty="0"/>
          </a:p>
          <a:p>
            <a:endParaRPr lang="es-MX" sz="1200" dirty="0"/>
          </a:p>
          <a:p>
            <a:r>
              <a:rPr lang="es-MX" sz="1200" dirty="0"/>
              <a:t>Imprime “El área del cuadrado/triangulo/rectángulo “ con cuadrado, triangulo y rectángulo respectivamente </a:t>
            </a:r>
          </a:p>
        </p:txBody>
      </p:sp>
      <p:sp>
        <p:nvSpPr>
          <p:cNvPr id="12" name="11 Rectángulo redondeado"/>
          <p:cNvSpPr/>
          <p:nvPr/>
        </p:nvSpPr>
        <p:spPr>
          <a:xfrm>
            <a:off x="2031313" y="1212520"/>
            <a:ext cx="2795374" cy="576064"/>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Algoritmo</a:t>
            </a:r>
          </a:p>
        </p:txBody>
      </p:sp>
      <p:sp>
        <p:nvSpPr>
          <p:cNvPr id="10"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1" name="10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P03</a:t>
            </a:r>
          </a:p>
        </p:txBody>
      </p:sp>
    </p:spTree>
    <p:extLst>
      <p:ext uri="{BB962C8B-B14F-4D97-AF65-F5344CB8AC3E}">
        <p14:creationId xmlns:p14="http://schemas.microsoft.com/office/powerpoint/2010/main" val="1104292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extLst>
              <p:ext uri="{D42A27DB-BD31-4B8C-83A1-F6EECF244321}">
                <p14:modId xmlns:p14="http://schemas.microsoft.com/office/powerpoint/2010/main" val="2582742663"/>
              </p:ext>
            </p:extLst>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710190"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Algoritmo y Diagrama de Flujo</a:t>
            </a:r>
          </a:p>
        </p:txBody>
      </p:sp>
      <p:sp>
        <p:nvSpPr>
          <p:cNvPr id="13" name="12 Rectángulo redondeado"/>
          <p:cNvSpPr/>
          <p:nvPr/>
        </p:nvSpPr>
        <p:spPr>
          <a:xfrm>
            <a:off x="2042177" y="1164067"/>
            <a:ext cx="2790316" cy="576064"/>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Diagrama de Flujo</a:t>
            </a:r>
          </a:p>
        </p:txBody>
      </p:sp>
      <p:sp>
        <p:nvSpPr>
          <p:cNvPr id="14" name="13 Rectángulo redondeado"/>
          <p:cNvSpPr/>
          <p:nvPr/>
        </p:nvSpPr>
        <p:spPr>
          <a:xfrm>
            <a:off x="188640" y="1850832"/>
            <a:ext cx="6480720" cy="6295999"/>
          </a:xfrm>
          <a:prstGeom prst="roundRect">
            <a:avLst/>
          </a:prstGeom>
          <a:effectLst>
            <a:glow rad="2286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lIns="91435" tIns="45718" rIns="91435" bIns="45718" rtlCol="0" anchor="t"/>
          <a:lstStyle/>
          <a:p>
            <a:endParaRPr lang="es-MX" sz="1200" dirty="0"/>
          </a:p>
        </p:txBody>
      </p:sp>
      <p:sp>
        <p:nvSpPr>
          <p:cNvPr id="10"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1" name="10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P03</a:t>
            </a:r>
          </a:p>
        </p:txBody>
      </p:sp>
      <p:pic>
        <p:nvPicPr>
          <p:cNvPr id="5" name="Imagen 4">
            <a:extLst>
              <a:ext uri="{FF2B5EF4-FFF2-40B4-BE49-F238E27FC236}">
                <a16:creationId xmlns:a16="http://schemas.microsoft.com/office/drawing/2014/main" id="{173B6B5B-F3A5-3DD3-EDE0-F6F4DFB41FA9}"/>
              </a:ext>
            </a:extLst>
          </p:cNvPr>
          <p:cNvPicPr>
            <a:picLocks noChangeAspect="1"/>
          </p:cNvPicPr>
          <p:nvPr/>
        </p:nvPicPr>
        <p:blipFill>
          <a:blip r:embed="rId7"/>
          <a:stretch>
            <a:fillRect/>
          </a:stretch>
        </p:blipFill>
        <p:spPr>
          <a:xfrm>
            <a:off x="836712" y="2130478"/>
            <a:ext cx="2017162" cy="5736706"/>
          </a:xfrm>
          <a:prstGeom prst="rect">
            <a:avLst/>
          </a:prstGeom>
        </p:spPr>
      </p:pic>
      <p:pic>
        <p:nvPicPr>
          <p:cNvPr id="8" name="Imagen 7">
            <a:extLst>
              <a:ext uri="{FF2B5EF4-FFF2-40B4-BE49-F238E27FC236}">
                <a16:creationId xmlns:a16="http://schemas.microsoft.com/office/drawing/2014/main" id="{1F35C7C0-C45B-DE88-D9A1-F360BF2A5985}"/>
              </a:ext>
            </a:extLst>
          </p:cNvPr>
          <p:cNvPicPr>
            <a:picLocks noChangeAspect="1"/>
          </p:cNvPicPr>
          <p:nvPr/>
        </p:nvPicPr>
        <p:blipFill>
          <a:blip r:embed="rId8"/>
          <a:stretch>
            <a:fillRect/>
          </a:stretch>
        </p:blipFill>
        <p:spPr>
          <a:xfrm>
            <a:off x="4131349" y="2466515"/>
            <a:ext cx="1402288" cy="911164"/>
          </a:xfrm>
          <a:prstGeom prst="rect">
            <a:avLst/>
          </a:prstGeom>
        </p:spPr>
      </p:pic>
    </p:spTree>
    <p:extLst>
      <p:ext uri="{BB962C8B-B14F-4D97-AF65-F5344CB8AC3E}">
        <p14:creationId xmlns:p14="http://schemas.microsoft.com/office/powerpoint/2010/main" val="2515154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ítulo"/>
          <p:cNvSpPr>
            <a:spLocks noGrp="1"/>
          </p:cNvSpPr>
          <p:nvPr>
            <p:ph type="title"/>
          </p:nvPr>
        </p:nvSpPr>
        <p:spPr>
          <a:xfrm>
            <a:off x="1227658" y="-290040"/>
            <a:ext cx="6172200" cy="1524000"/>
          </a:xfrm>
        </p:spPr>
        <p:txBody>
          <a:bodyPr>
            <a:normAutofit/>
          </a:bodyPr>
          <a:lstStyle/>
          <a:p>
            <a:r>
              <a:rPr lang="es-MX" sz="2200" b="1" dirty="0">
                <a:solidFill>
                  <a:schemeClr val="bg1"/>
                </a:solidFill>
                <a:effectLst>
                  <a:outerShdw blurRad="38100" dist="38100" dir="2700000" algn="tl">
                    <a:srgbClr val="000000">
                      <a:alpha val="43137"/>
                    </a:srgbClr>
                  </a:outerShdw>
                </a:effectLst>
              </a:rPr>
              <a:t>Código Fuente</a:t>
            </a:r>
          </a:p>
        </p:txBody>
      </p:sp>
      <p:graphicFrame>
        <p:nvGraphicFramePr>
          <p:cNvPr id="2" name="1 Marcador de contenido"/>
          <p:cNvGraphicFramePr>
            <a:graphicFrameLocks noGrp="1"/>
          </p:cNvGraphicFramePr>
          <p:nvPr>
            <p:ph sz="half" idx="2"/>
            <p:extLst>
              <p:ext uri="{D42A27DB-BD31-4B8C-83A1-F6EECF244321}">
                <p14:modId xmlns:p14="http://schemas.microsoft.com/office/powerpoint/2010/main" val="3017941261"/>
              </p:ext>
            </p:extLst>
          </p:nvPr>
        </p:nvGraphicFramePr>
        <p:xfrm>
          <a:off x="255585" y="2171735"/>
          <a:ext cx="3117456" cy="59964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Rectángulo redondeado"/>
          <p:cNvSpPr/>
          <p:nvPr/>
        </p:nvSpPr>
        <p:spPr>
          <a:xfrm>
            <a:off x="368659" y="1403648"/>
            <a:ext cx="2985801" cy="6624736"/>
          </a:xfrm>
          <a:prstGeom prst="roundRect">
            <a:avLst/>
          </a:prstGeom>
          <a:effectLst>
            <a:glow rad="228600">
              <a:schemeClr val="accent4">
                <a:satMod val="175000"/>
                <a:alpha val="40000"/>
              </a:schemeClr>
            </a:glow>
          </a:effectLst>
        </p:spPr>
        <p:style>
          <a:lnRef idx="2">
            <a:schemeClr val="accent4"/>
          </a:lnRef>
          <a:fillRef idx="1">
            <a:schemeClr val="lt1"/>
          </a:fillRef>
          <a:effectRef idx="0">
            <a:schemeClr val="accent4"/>
          </a:effectRef>
          <a:fontRef idx="minor">
            <a:schemeClr val="dk1"/>
          </a:fontRef>
        </p:style>
        <p:txBody>
          <a:bodyPr lIns="91435" tIns="45718" rIns="91435" bIns="45718" rtlCol="0" anchor="t"/>
          <a:lstStyle/>
          <a:p>
            <a:endParaRPr lang="es-MX" sz="1200" dirty="0"/>
          </a:p>
        </p:txBody>
      </p:sp>
      <p:sp>
        <p:nvSpPr>
          <p:cNvPr id="11"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3" name="12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P03</a:t>
            </a:r>
          </a:p>
        </p:txBody>
      </p:sp>
      <p:sp>
        <p:nvSpPr>
          <p:cNvPr id="14" name="13 Rectángulo redondeado"/>
          <p:cNvSpPr/>
          <p:nvPr/>
        </p:nvSpPr>
        <p:spPr>
          <a:xfrm>
            <a:off x="3645024" y="1403648"/>
            <a:ext cx="2952328" cy="6624736"/>
          </a:xfrm>
          <a:prstGeom prst="roundRect">
            <a:avLst/>
          </a:prstGeom>
          <a:effectLst>
            <a:glow rad="228600">
              <a:schemeClr val="accent4">
                <a:satMod val="175000"/>
                <a:alpha val="40000"/>
              </a:schemeClr>
            </a:glow>
          </a:effectLst>
        </p:spPr>
        <p:style>
          <a:lnRef idx="2">
            <a:schemeClr val="accent4"/>
          </a:lnRef>
          <a:fillRef idx="1">
            <a:schemeClr val="lt1"/>
          </a:fillRef>
          <a:effectRef idx="0">
            <a:schemeClr val="accent4"/>
          </a:effectRef>
          <a:fontRef idx="minor">
            <a:schemeClr val="dk1"/>
          </a:fontRef>
        </p:style>
        <p:txBody>
          <a:bodyPr lIns="91435" tIns="45718" rIns="91435" bIns="45718" rtlCol="0" anchor="t"/>
          <a:lstStyle/>
          <a:p>
            <a:endParaRPr lang="es-MX" sz="1200" dirty="0"/>
          </a:p>
        </p:txBody>
      </p:sp>
    </p:spTree>
    <p:extLst>
      <p:ext uri="{BB962C8B-B14F-4D97-AF65-F5344CB8AC3E}">
        <p14:creationId xmlns:p14="http://schemas.microsoft.com/office/powerpoint/2010/main" val="3344363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extLst>
              <p:ext uri="{D42A27DB-BD31-4B8C-83A1-F6EECF244321}">
                <p14:modId xmlns:p14="http://schemas.microsoft.com/office/powerpoint/2010/main" val="139833703"/>
              </p:ext>
            </p:extLst>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322766"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Análisis del Problema</a:t>
            </a:r>
          </a:p>
        </p:txBody>
      </p:sp>
      <p:sp>
        <p:nvSpPr>
          <p:cNvPr id="4" name="3 Rectángulo redondeado"/>
          <p:cNvSpPr/>
          <p:nvPr/>
        </p:nvSpPr>
        <p:spPr>
          <a:xfrm>
            <a:off x="404664" y="1259632"/>
            <a:ext cx="6048672" cy="2160241"/>
          </a:xfrm>
          <a:prstGeom prst="roundRect">
            <a:avLst/>
          </a:prstGeom>
        </p:spPr>
        <p:style>
          <a:lnRef idx="0">
            <a:schemeClr val="accent1"/>
          </a:lnRef>
          <a:fillRef idx="3">
            <a:schemeClr val="accent1"/>
          </a:fillRef>
          <a:effectRef idx="3">
            <a:schemeClr val="accent1"/>
          </a:effectRef>
          <a:fontRef idx="minor">
            <a:schemeClr val="lt1"/>
          </a:fontRef>
        </p:style>
        <p:txBody>
          <a:bodyPr lIns="91435" tIns="45718" rIns="91435" bIns="45718" rtlCol="0" anchor="ctr"/>
          <a:lstStyle/>
          <a:p>
            <a:pPr algn="ctr"/>
            <a:endParaRPr lang="es-MX" dirty="0"/>
          </a:p>
        </p:txBody>
      </p:sp>
      <p:sp>
        <p:nvSpPr>
          <p:cNvPr id="5" name="4 Rectángulo redondeado"/>
          <p:cNvSpPr/>
          <p:nvPr/>
        </p:nvSpPr>
        <p:spPr>
          <a:xfrm>
            <a:off x="404664" y="3611895"/>
            <a:ext cx="1321952"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Entradas</a:t>
            </a:r>
          </a:p>
        </p:txBody>
      </p:sp>
      <p:sp>
        <p:nvSpPr>
          <p:cNvPr id="6" name="5 Rectángulo redondeado"/>
          <p:cNvSpPr/>
          <p:nvPr/>
        </p:nvSpPr>
        <p:spPr>
          <a:xfrm>
            <a:off x="1988839" y="3611895"/>
            <a:ext cx="4464497"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r>
              <a:rPr lang="es-MX" dirty="0"/>
              <a:t>El valor de x </a:t>
            </a:r>
          </a:p>
        </p:txBody>
      </p:sp>
      <p:sp>
        <p:nvSpPr>
          <p:cNvPr id="8" name="7 Rectángulo redondeado"/>
          <p:cNvSpPr/>
          <p:nvPr/>
        </p:nvSpPr>
        <p:spPr>
          <a:xfrm>
            <a:off x="404664" y="5159244"/>
            <a:ext cx="1321952"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Procesos</a:t>
            </a:r>
          </a:p>
        </p:txBody>
      </p:sp>
      <p:sp>
        <p:nvSpPr>
          <p:cNvPr id="9" name="8 Rectángulo redondeado"/>
          <p:cNvSpPr/>
          <p:nvPr/>
        </p:nvSpPr>
        <p:spPr>
          <a:xfrm>
            <a:off x="1988839" y="5159244"/>
            <a:ext cx="4464498"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r>
              <a:rPr lang="es-MX" dirty="0"/>
              <a:t>La resolución del polinomio de la siguiente forma:</a:t>
            </a:r>
          </a:p>
          <a:p>
            <a:r>
              <a:rPr lang="es-MX" dirty="0"/>
              <a:t>Y = (2*(x*x*x))+(3*(x*x))-x</a:t>
            </a:r>
          </a:p>
        </p:txBody>
      </p:sp>
      <p:sp>
        <p:nvSpPr>
          <p:cNvPr id="10" name="9 Rectángulo redondeado"/>
          <p:cNvSpPr/>
          <p:nvPr/>
        </p:nvSpPr>
        <p:spPr>
          <a:xfrm>
            <a:off x="430472" y="6706592"/>
            <a:ext cx="1296144"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Salidas</a:t>
            </a:r>
          </a:p>
        </p:txBody>
      </p:sp>
      <p:sp>
        <p:nvSpPr>
          <p:cNvPr id="11" name="10 Rectángulo redondeado"/>
          <p:cNvSpPr/>
          <p:nvPr/>
        </p:nvSpPr>
        <p:spPr>
          <a:xfrm>
            <a:off x="1988838" y="6706592"/>
            <a:ext cx="4490305"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r>
              <a:rPr lang="es-MX" dirty="0"/>
              <a:t>El valor de y </a:t>
            </a:r>
          </a:p>
        </p:txBody>
      </p:sp>
      <p:sp>
        <p:nvSpPr>
          <p:cNvPr id="12"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3" name="12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P04</a:t>
            </a:r>
          </a:p>
        </p:txBody>
      </p:sp>
      <p:sp>
        <p:nvSpPr>
          <p:cNvPr id="17" name="Rectangle 6"/>
          <p:cNvSpPr>
            <a:spLocks noChangeArrowheads="1"/>
          </p:cNvSpPr>
          <p:nvPr/>
        </p:nvSpPr>
        <p:spPr bwMode="auto">
          <a:xfrm>
            <a:off x="522088" y="1185592"/>
            <a:ext cx="5715223"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ES_tradnl" altLang="es-MX" b="1" i="0" u="none" strike="noStrike" cap="none" normalizeH="0" baseline="0" dirty="0">
                <a:ln>
                  <a:noFill/>
                </a:ln>
                <a:solidFill>
                  <a:schemeClr val="bg1"/>
                </a:solidFill>
                <a:effectLst>
                  <a:outerShdw blurRad="38100" dist="38100" dir="2700000" algn="tl">
                    <a:srgbClr val="000000">
                      <a:alpha val="43137"/>
                    </a:srgbClr>
                  </a:outerShdw>
                </a:effectLst>
                <a:ea typeface="Times New Roman" pitchFamily="18" charset="0"/>
                <a:cs typeface="Times New Roman" pitchFamily="18" charset="0"/>
              </a:rPr>
              <a:t>Para la tarea de matemáticas, Roxanne debe obtener el resultado en un polinomio con el valor de ”y” introduciendo </a:t>
            </a:r>
            <a:r>
              <a:rPr lang="es-ES_tradnl" altLang="es-MX" b="1" dirty="0">
                <a:solidFill>
                  <a:schemeClr val="bg1"/>
                </a:solidFill>
                <a:effectLst>
                  <a:outerShdw blurRad="38100" dist="38100" dir="2700000" algn="tl">
                    <a:srgbClr val="000000">
                      <a:alpha val="43137"/>
                    </a:srgbClr>
                  </a:outerShdw>
                </a:effectLst>
                <a:ea typeface="Times New Roman" pitchFamily="18" charset="0"/>
                <a:cs typeface="Times New Roman" pitchFamily="18" charset="0"/>
              </a:rPr>
              <a:t>un</a:t>
            </a:r>
            <a:r>
              <a:rPr kumimoji="0" lang="es-ES_tradnl" altLang="es-MX" b="1" i="0" u="none" strike="noStrike" cap="none" normalizeH="0" baseline="0" dirty="0">
                <a:ln>
                  <a:noFill/>
                </a:ln>
                <a:solidFill>
                  <a:schemeClr val="bg1"/>
                </a:solidFill>
                <a:effectLst>
                  <a:outerShdw blurRad="38100" dist="38100" dir="2700000" algn="tl">
                    <a:srgbClr val="000000">
                      <a:alpha val="43137"/>
                    </a:srgbClr>
                  </a:outerShdw>
                </a:effectLst>
                <a:ea typeface="Times New Roman" pitchFamily="18" charset="0"/>
                <a:cs typeface="Times New Roman" pitchFamily="18" charset="0"/>
              </a:rPr>
              <a:t> valor de ”x”. Ella realiza un programa para comprobar de manera más eficiente sus resultados. El polinomio a resolver es el siguiente:</a:t>
            </a:r>
            <a:endParaRPr lang="es-ES_tradnl" altLang="es-MX" b="1" dirty="0">
              <a:solidFill>
                <a:schemeClr val="bg1"/>
              </a:solidFill>
              <a:effectLst>
                <a:outerShdw blurRad="38100" dist="38100" dir="2700000" algn="tl">
                  <a:srgbClr val="000000">
                    <a:alpha val="43137"/>
                  </a:srgbClr>
                </a:outerShdw>
              </a:effectLst>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s-MX" altLang="es-MX" b="1" i="0" u="none" strike="noStrike" cap="none" normalizeH="0" baseline="0" dirty="0">
              <a:ln>
                <a:noFill/>
              </a:ln>
              <a:solidFill>
                <a:schemeClr val="bg1"/>
              </a:solidFill>
              <a:effectLst>
                <a:outerShdw blurRad="38100" dist="38100" dir="2700000" algn="tl">
                  <a:srgbClr val="000000">
                    <a:alpha val="43137"/>
                  </a:srgbClr>
                </a:outerShdw>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b="1" i="0" u="none" strike="noStrike" cap="none" normalizeH="0" baseline="0" dirty="0">
              <a:ln>
                <a:noFill/>
              </a:ln>
              <a:solidFill>
                <a:schemeClr val="bg1"/>
              </a:solidFill>
              <a:effectLst>
                <a:outerShdw blurRad="38100" dist="38100" dir="2700000" algn="tl">
                  <a:srgbClr val="000000">
                    <a:alpha val="43137"/>
                  </a:srgbClr>
                </a:outerShdw>
              </a:effectLst>
              <a:cs typeface="Arial" pitchFamily="34" charset="0"/>
            </a:endParaRPr>
          </a:p>
        </p:txBody>
      </p:sp>
      <mc:AlternateContent xmlns:mc="http://schemas.openxmlformats.org/markup-compatibility/2006" xmlns:a14="http://schemas.microsoft.com/office/drawing/2010/main">
        <mc:Choice Requires="a14">
          <p:sp>
            <p:nvSpPr>
              <p:cNvPr id="18" name="17 Objeto"/>
              <p:cNvSpPr txBox="1"/>
              <p:nvPr/>
            </p:nvSpPr>
            <p:spPr bwMode="auto">
              <a:xfrm>
                <a:off x="2636838" y="2700338"/>
                <a:ext cx="1722437" cy="366712"/>
              </a:xfrm>
              <a:prstGeom prst="rect">
                <a:avLst/>
              </a:prstGeom>
              <a:noFill/>
            </p:spPr>
            <p:txBody>
              <a:bodyPr>
                <a:normAutofit fontScale="85000" lnSpcReduction="10000"/>
              </a:bodyPr>
              <a:lstStyle/>
              <a:p>
                <a:pPr/>
                <a14:m>
                  <m:oMathPara xmlns:m="http://schemas.openxmlformats.org/officeDocument/2006/math">
                    <m:oMathParaPr>
                      <m:jc m:val="left"/>
                    </m:oMathParaPr>
                    <m:oMath xmlns:m="http://schemas.openxmlformats.org/officeDocument/2006/math">
                      <m:r>
                        <a:rPr lang="es-MX" i="1">
                          <a:solidFill>
                            <a:srgbClr val="000000"/>
                          </a:solidFill>
                          <a:latin typeface="Cambria Math" panose="02040503050406030204" pitchFamily="18" charset="0"/>
                        </a:rPr>
                        <m:t>𝑦</m:t>
                      </m:r>
                      <m:r>
                        <a:rPr lang="es-MX" i="1">
                          <a:solidFill>
                            <a:srgbClr val="000000"/>
                          </a:solidFill>
                          <a:latin typeface="Cambria Math" panose="02040503050406030204" pitchFamily="18" charset="0"/>
                        </a:rPr>
                        <m:t>=2</m:t>
                      </m:r>
                      <m:sSup>
                        <m:sSupPr>
                          <m:ctrlPr>
                            <a:rPr lang="es-MX" i="1">
                              <a:solidFill>
                                <a:srgbClr val="000000"/>
                              </a:solidFill>
                              <a:latin typeface="Cambria Math" panose="02040503050406030204" pitchFamily="18" charset="0"/>
                            </a:rPr>
                          </m:ctrlPr>
                        </m:sSupPr>
                        <m:e>
                          <m:r>
                            <a:rPr lang="es-MX" i="1">
                              <a:solidFill>
                                <a:srgbClr val="000000"/>
                              </a:solidFill>
                              <a:latin typeface="Cambria Math" panose="02040503050406030204" pitchFamily="18" charset="0"/>
                            </a:rPr>
                            <m:t>𝑥</m:t>
                          </m:r>
                        </m:e>
                        <m:sup>
                          <m:r>
                            <a:rPr lang="es-MX" i="1">
                              <a:solidFill>
                                <a:srgbClr val="000000"/>
                              </a:solidFill>
                              <a:latin typeface="Cambria Math" panose="02040503050406030204" pitchFamily="18" charset="0"/>
                            </a:rPr>
                            <m:t>3</m:t>
                          </m:r>
                        </m:sup>
                      </m:sSup>
                      <m:r>
                        <a:rPr lang="es-MX" i="1">
                          <a:solidFill>
                            <a:srgbClr val="000000"/>
                          </a:solidFill>
                          <a:latin typeface="Cambria Math" panose="02040503050406030204" pitchFamily="18" charset="0"/>
                        </a:rPr>
                        <m:t>+3</m:t>
                      </m:r>
                      <m:sSup>
                        <m:sSupPr>
                          <m:ctrlPr>
                            <a:rPr lang="es-MX" i="1">
                              <a:solidFill>
                                <a:srgbClr val="000000"/>
                              </a:solidFill>
                              <a:latin typeface="Cambria Math" panose="02040503050406030204" pitchFamily="18" charset="0"/>
                            </a:rPr>
                          </m:ctrlPr>
                        </m:sSupPr>
                        <m:e>
                          <m:r>
                            <a:rPr lang="es-MX" i="1">
                              <a:solidFill>
                                <a:srgbClr val="000000"/>
                              </a:solidFill>
                              <a:latin typeface="Cambria Math" panose="02040503050406030204" pitchFamily="18" charset="0"/>
                            </a:rPr>
                            <m:t>𝑥</m:t>
                          </m:r>
                        </m:e>
                        <m:sup>
                          <m:r>
                            <a:rPr lang="es-MX" i="1">
                              <a:solidFill>
                                <a:srgbClr val="000000"/>
                              </a:solidFill>
                              <a:latin typeface="Cambria Math" panose="02040503050406030204" pitchFamily="18" charset="0"/>
                            </a:rPr>
                            <m:t>2</m:t>
                          </m:r>
                        </m:sup>
                      </m:sSup>
                      <m:r>
                        <a:rPr lang="es-MX" i="1">
                          <a:solidFill>
                            <a:srgbClr val="000000"/>
                          </a:solidFill>
                          <a:latin typeface="Cambria Math" panose="02040503050406030204" pitchFamily="18" charset="0"/>
                        </a:rPr>
                        <m:t>−</m:t>
                      </m:r>
                      <m:r>
                        <a:rPr lang="es-MX" i="1">
                          <a:solidFill>
                            <a:srgbClr val="000000"/>
                          </a:solidFill>
                          <a:latin typeface="Cambria Math" panose="02040503050406030204" pitchFamily="18" charset="0"/>
                        </a:rPr>
                        <m:t>𝑥</m:t>
                      </m:r>
                    </m:oMath>
                  </m:oMathPara>
                </a14:m>
                <a:endParaRPr lang="es-MX" dirty="0"/>
              </a:p>
            </p:txBody>
          </p:sp>
        </mc:Choice>
        <mc:Fallback xmlns="">
          <p:sp>
            <p:nvSpPr>
              <p:cNvPr id="18" name="17 Objeto"/>
              <p:cNvSpPr txBox="1">
                <a:spLocks noRot="1" noChangeAspect="1" noMove="1" noResize="1" noEditPoints="1" noAdjustHandles="1" noChangeArrowheads="1" noChangeShapeType="1" noTextEdit="1"/>
              </p:cNvSpPr>
              <p:nvPr/>
            </p:nvSpPr>
            <p:spPr bwMode="auto">
              <a:xfrm>
                <a:off x="2636838" y="2700338"/>
                <a:ext cx="1722437" cy="366712"/>
              </a:xfrm>
              <a:prstGeom prst="rect">
                <a:avLst/>
              </a:prstGeom>
              <a:blipFill>
                <a:blip r:embed="rId7"/>
                <a:stretch>
                  <a:fillRect/>
                </a:stretch>
              </a:blipFill>
            </p:spPr>
            <p:txBody>
              <a:bodyPr/>
              <a:lstStyle/>
              <a:p>
                <a:r>
                  <a:rPr lang="es-MX">
                    <a:noFill/>
                  </a:rPr>
                  <a:t> </a:t>
                </a:r>
              </a:p>
            </p:txBody>
          </p:sp>
        </mc:Fallback>
      </mc:AlternateContent>
    </p:spTree>
    <p:extLst>
      <p:ext uri="{BB962C8B-B14F-4D97-AF65-F5344CB8AC3E}">
        <p14:creationId xmlns:p14="http://schemas.microsoft.com/office/powerpoint/2010/main" val="1499740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extLst>
              <p:ext uri="{D42A27DB-BD31-4B8C-83A1-F6EECF244321}">
                <p14:modId xmlns:p14="http://schemas.microsoft.com/office/powerpoint/2010/main" val="2582742663"/>
              </p:ext>
            </p:extLst>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710190"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Algoritmo y Diagrama de Flujo</a:t>
            </a:r>
          </a:p>
        </p:txBody>
      </p:sp>
      <mc:AlternateContent xmlns:mc="http://schemas.openxmlformats.org/markup-compatibility/2006" xmlns:a14="http://schemas.microsoft.com/office/drawing/2010/main">
        <mc:Choice Requires="a14">
          <p:sp>
            <p:nvSpPr>
              <p:cNvPr id="3" name="2 Rectángulo redondeado"/>
              <p:cNvSpPr/>
              <p:nvPr/>
            </p:nvSpPr>
            <p:spPr>
              <a:xfrm>
                <a:off x="302440" y="2171733"/>
                <a:ext cx="2941358" cy="5472608"/>
              </a:xfrm>
              <a:prstGeom prst="roundRect">
                <a:avLst/>
              </a:prstGeom>
              <a:effectLst>
                <a:glow rad="228600">
                  <a:schemeClr val="accent5">
                    <a:satMod val="175000"/>
                    <a:alpha val="40000"/>
                  </a:schemeClr>
                </a:glow>
              </a:effectLst>
            </p:spPr>
            <p:style>
              <a:lnRef idx="2">
                <a:schemeClr val="accent5"/>
              </a:lnRef>
              <a:fillRef idx="1">
                <a:schemeClr val="lt1"/>
              </a:fillRef>
              <a:effectRef idx="0">
                <a:schemeClr val="accent5"/>
              </a:effectRef>
              <a:fontRef idx="minor">
                <a:schemeClr val="dk1"/>
              </a:fontRef>
            </p:style>
            <p:txBody>
              <a:bodyPr lIns="91435" tIns="45718" rIns="91435" bIns="45718" rtlCol="0" anchor="t"/>
              <a:lstStyle/>
              <a:p>
                <a:r>
                  <a:rPr lang="es-MX" sz="1200" dirty="0"/>
                  <a:t>Imprime “</a:t>
                </a:r>
                <a:r>
                  <a:rPr lang="es-MX" sz="1200" b="0" dirty="0">
                    <a:solidFill>
                      <a:schemeClr val="tx1"/>
                    </a:solidFill>
                    <a:effectLst/>
                    <a:latin typeface="Consolas" panose="020B0609020204030204" pitchFamily="49" charset="0"/>
                  </a:rPr>
                  <a:t>Este programa esta hecho para resolver el siguiente polinomio </a:t>
                </a:r>
                <a14:m>
                  <m:oMath xmlns:m="http://schemas.openxmlformats.org/officeDocument/2006/math">
                    <m:r>
                      <a:rPr lang="es-MX" sz="1200" i="1" smtClean="0">
                        <a:solidFill>
                          <a:srgbClr val="000000"/>
                        </a:solidFill>
                        <a:latin typeface="Cambria Math" panose="02040503050406030204" pitchFamily="18" charset="0"/>
                      </a:rPr>
                      <m:t>𝑦</m:t>
                    </m:r>
                    <m:r>
                      <a:rPr lang="es-MX" sz="1200" i="1" smtClean="0">
                        <a:solidFill>
                          <a:srgbClr val="000000"/>
                        </a:solidFill>
                        <a:latin typeface="Cambria Math" panose="02040503050406030204" pitchFamily="18" charset="0"/>
                      </a:rPr>
                      <m:t>=2</m:t>
                    </m:r>
                    <m:sSup>
                      <m:sSupPr>
                        <m:ctrlPr>
                          <a:rPr lang="es-MX" sz="1200" i="1">
                            <a:solidFill>
                              <a:srgbClr val="000000"/>
                            </a:solidFill>
                            <a:latin typeface="Cambria Math" panose="02040503050406030204" pitchFamily="18" charset="0"/>
                          </a:rPr>
                        </m:ctrlPr>
                      </m:sSupPr>
                      <m:e>
                        <m:r>
                          <a:rPr lang="es-MX" sz="1200" i="1">
                            <a:solidFill>
                              <a:srgbClr val="000000"/>
                            </a:solidFill>
                            <a:latin typeface="Cambria Math" panose="02040503050406030204" pitchFamily="18" charset="0"/>
                          </a:rPr>
                          <m:t>𝑥</m:t>
                        </m:r>
                      </m:e>
                      <m:sup>
                        <m:r>
                          <a:rPr lang="es-MX" sz="1200" i="1">
                            <a:solidFill>
                              <a:srgbClr val="000000"/>
                            </a:solidFill>
                            <a:latin typeface="Cambria Math" panose="02040503050406030204" pitchFamily="18" charset="0"/>
                          </a:rPr>
                          <m:t>3</m:t>
                        </m:r>
                      </m:sup>
                    </m:sSup>
                    <m:r>
                      <a:rPr lang="es-MX" sz="1200" i="1">
                        <a:solidFill>
                          <a:srgbClr val="000000"/>
                        </a:solidFill>
                        <a:latin typeface="Cambria Math" panose="02040503050406030204" pitchFamily="18" charset="0"/>
                      </a:rPr>
                      <m:t>+3</m:t>
                    </m:r>
                    <m:sSup>
                      <m:sSupPr>
                        <m:ctrlPr>
                          <a:rPr lang="es-MX" sz="1200" i="1">
                            <a:solidFill>
                              <a:srgbClr val="000000"/>
                            </a:solidFill>
                            <a:latin typeface="Cambria Math" panose="02040503050406030204" pitchFamily="18" charset="0"/>
                          </a:rPr>
                        </m:ctrlPr>
                      </m:sSupPr>
                      <m:e>
                        <m:r>
                          <a:rPr lang="es-MX" sz="1200" i="1">
                            <a:solidFill>
                              <a:srgbClr val="000000"/>
                            </a:solidFill>
                            <a:latin typeface="Cambria Math" panose="02040503050406030204" pitchFamily="18" charset="0"/>
                          </a:rPr>
                          <m:t>𝑥</m:t>
                        </m:r>
                      </m:e>
                      <m:sup>
                        <m:r>
                          <a:rPr lang="es-MX" sz="1200" i="1">
                            <a:solidFill>
                              <a:srgbClr val="000000"/>
                            </a:solidFill>
                            <a:latin typeface="Cambria Math" panose="02040503050406030204" pitchFamily="18" charset="0"/>
                          </a:rPr>
                          <m:t>2</m:t>
                        </m:r>
                      </m:sup>
                    </m:sSup>
                    <m:r>
                      <a:rPr lang="es-MX" sz="1200" i="1">
                        <a:solidFill>
                          <a:srgbClr val="000000"/>
                        </a:solidFill>
                        <a:latin typeface="Cambria Math" panose="02040503050406030204" pitchFamily="18" charset="0"/>
                      </a:rPr>
                      <m:t>−</m:t>
                    </m:r>
                    <m:r>
                      <a:rPr lang="es-MX" sz="1200" i="1">
                        <a:solidFill>
                          <a:srgbClr val="000000"/>
                        </a:solidFill>
                        <a:latin typeface="Cambria Math" panose="02040503050406030204" pitchFamily="18" charset="0"/>
                      </a:rPr>
                      <m:t>𝑥</m:t>
                    </m:r>
                  </m:oMath>
                </a14:m>
                <a:r>
                  <a:rPr lang="es-MX" sz="1200" b="0" dirty="0">
                    <a:solidFill>
                      <a:schemeClr val="tx1"/>
                    </a:solidFill>
                    <a:effectLst/>
                    <a:latin typeface="Consolas" panose="020B0609020204030204" pitchFamily="49" charset="0"/>
                  </a:rPr>
                  <a:t>, el usuario proporcionara el valor x”</a:t>
                </a:r>
              </a:p>
              <a:p>
                <a:endParaRPr lang="es-MX" sz="1200" dirty="0">
                  <a:solidFill>
                    <a:schemeClr val="tx1"/>
                  </a:solidFill>
                  <a:latin typeface="Consolas" panose="020B0609020204030204" pitchFamily="49" charset="0"/>
                </a:endParaRPr>
              </a:p>
              <a:p>
                <a:r>
                  <a:rPr lang="es-MX" sz="1200" b="0" dirty="0">
                    <a:solidFill>
                      <a:schemeClr val="tx1"/>
                    </a:solidFill>
                    <a:effectLst/>
                    <a:latin typeface="Consolas" panose="020B0609020204030204" pitchFamily="49" charset="0"/>
                  </a:rPr>
                  <a:t>Lee el valor de x con el siguiente mensaje “Introduzca el valor de x”</a:t>
                </a:r>
              </a:p>
              <a:p>
                <a:endParaRPr lang="es-MX" sz="1200" dirty="0">
                  <a:solidFill>
                    <a:schemeClr val="tx1"/>
                  </a:solidFill>
                  <a:latin typeface="Consolas" panose="020B0609020204030204" pitchFamily="49" charset="0"/>
                </a:endParaRPr>
              </a:p>
              <a:p>
                <a:r>
                  <a:rPr lang="es-MX" sz="1200" dirty="0">
                    <a:solidFill>
                      <a:schemeClr val="tx1"/>
                    </a:solidFill>
                    <a:latin typeface="Consolas" panose="020B0609020204030204" pitchFamily="49" charset="0"/>
                  </a:rPr>
                  <a:t>Proceso:</a:t>
                </a:r>
              </a:p>
              <a:p>
                <a:r>
                  <a:rPr lang="es-MX" sz="1200" b="0" dirty="0">
                    <a:solidFill>
                      <a:schemeClr val="tx1"/>
                    </a:solidFill>
                    <a:effectLst/>
                    <a:latin typeface="Consolas" panose="020B0609020204030204" pitchFamily="49" charset="0"/>
                  </a:rPr>
                  <a:t>y = (2*(x*x*x))+(3*(x*x))-x</a:t>
                </a:r>
              </a:p>
              <a:p>
                <a:endParaRPr lang="es-MX" sz="1200" dirty="0">
                  <a:solidFill>
                    <a:schemeClr val="tx1"/>
                  </a:solidFill>
                  <a:latin typeface="Consolas" panose="020B0609020204030204" pitchFamily="49" charset="0"/>
                </a:endParaRPr>
              </a:p>
              <a:p>
                <a:r>
                  <a:rPr lang="es-MX" sz="1200" b="0" dirty="0">
                    <a:solidFill>
                      <a:schemeClr val="tx1"/>
                    </a:solidFill>
                    <a:effectLst/>
                    <a:latin typeface="Consolas" panose="020B0609020204030204" pitchFamily="49" charset="0"/>
                  </a:rPr>
                  <a:t>Imprime el resultado de y </a:t>
                </a:r>
              </a:p>
              <a:p>
                <a:endParaRPr lang="es-MX" sz="1200" dirty="0"/>
              </a:p>
            </p:txBody>
          </p:sp>
        </mc:Choice>
        <mc:Fallback xmlns="">
          <p:sp>
            <p:nvSpPr>
              <p:cNvPr id="3" name="2 Rectángulo redondeado"/>
              <p:cNvSpPr>
                <a:spLocks noRot="1" noChangeAspect="1" noMove="1" noResize="1" noEditPoints="1" noAdjustHandles="1" noChangeArrowheads="1" noChangeShapeType="1" noTextEdit="1"/>
              </p:cNvSpPr>
              <p:nvPr/>
            </p:nvSpPr>
            <p:spPr>
              <a:xfrm>
                <a:off x="302440" y="2171733"/>
                <a:ext cx="2941358" cy="5472608"/>
              </a:xfrm>
              <a:prstGeom prst="roundRect">
                <a:avLst/>
              </a:prstGeom>
              <a:blipFill>
                <a:blip r:embed="rId7"/>
                <a:stretch>
                  <a:fillRect/>
                </a:stretch>
              </a:blipFill>
              <a:effectLst>
                <a:glow rad="228600">
                  <a:schemeClr val="accent5">
                    <a:satMod val="175000"/>
                    <a:alpha val="40000"/>
                  </a:schemeClr>
                </a:glow>
              </a:effectLst>
            </p:spPr>
            <p:txBody>
              <a:bodyPr/>
              <a:lstStyle/>
              <a:p>
                <a:r>
                  <a:rPr lang="es-MX">
                    <a:noFill/>
                  </a:rPr>
                  <a:t> </a:t>
                </a:r>
              </a:p>
            </p:txBody>
          </p:sp>
        </mc:Fallback>
      </mc:AlternateContent>
      <p:sp>
        <p:nvSpPr>
          <p:cNvPr id="12" name="11 Rectángulo redondeado"/>
          <p:cNvSpPr/>
          <p:nvPr/>
        </p:nvSpPr>
        <p:spPr>
          <a:xfrm>
            <a:off x="415632" y="1381590"/>
            <a:ext cx="2795374" cy="576064"/>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Algoritmo</a:t>
            </a:r>
          </a:p>
        </p:txBody>
      </p:sp>
      <p:sp>
        <p:nvSpPr>
          <p:cNvPr id="13" name="12 Rectángulo redondeado"/>
          <p:cNvSpPr/>
          <p:nvPr/>
        </p:nvSpPr>
        <p:spPr>
          <a:xfrm>
            <a:off x="3879044" y="1317163"/>
            <a:ext cx="2790316" cy="576064"/>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Diagrama de Flujo</a:t>
            </a:r>
          </a:p>
        </p:txBody>
      </p:sp>
      <p:sp>
        <p:nvSpPr>
          <p:cNvPr id="14" name="13 Rectángulo redondeado"/>
          <p:cNvSpPr/>
          <p:nvPr/>
        </p:nvSpPr>
        <p:spPr>
          <a:xfrm>
            <a:off x="3645024" y="2171733"/>
            <a:ext cx="3024336" cy="5472608"/>
          </a:xfrm>
          <a:prstGeom prst="roundRect">
            <a:avLst/>
          </a:prstGeom>
          <a:effectLst>
            <a:glow rad="2286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lIns="91435" tIns="45718" rIns="91435" bIns="45718" rtlCol="0" anchor="t"/>
          <a:lstStyle/>
          <a:p>
            <a:endParaRPr lang="es-MX" sz="1200" dirty="0"/>
          </a:p>
        </p:txBody>
      </p:sp>
      <p:sp>
        <p:nvSpPr>
          <p:cNvPr id="10"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1" name="10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P04</a:t>
            </a:r>
          </a:p>
        </p:txBody>
      </p:sp>
      <p:pic>
        <p:nvPicPr>
          <p:cNvPr id="5" name="Imagen 4">
            <a:extLst>
              <a:ext uri="{FF2B5EF4-FFF2-40B4-BE49-F238E27FC236}">
                <a16:creationId xmlns:a16="http://schemas.microsoft.com/office/drawing/2014/main" id="{49409EAD-CEB1-4B4E-0C27-E61E2FE0A01F}"/>
              </a:ext>
            </a:extLst>
          </p:cNvPr>
          <p:cNvPicPr>
            <a:picLocks noChangeAspect="1"/>
          </p:cNvPicPr>
          <p:nvPr/>
        </p:nvPicPr>
        <p:blipFill>
          <a:blip r:embed="rId8"/>
          <a:stretch>
            <a:fillRect/>
          </a:stretch>
        </p:blipFill>
        <p:spPr>
          <a:xfrm>
            <a:off x="3670041" y="2915816"/>
            <a:ext cx="2933367" cy="3546979"/>
          </a:xfrm>
          <a:prstGeom prst="rect">
            <a:avLst/>
          </a:prstGeom>
        </p:spPr>
      </p:pic>
    </p:spTree>
    <p:extLst>
      <p:ext uri="{BB962C8B-B14F-4D97-AF65-F5344CB8AC3E}">
        <p14:creationId xmlns:p14="http://schemas.microsoft.com/office/powerpoint/2010/main" val="2515154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ítulo"/>
          <p:cNvSpPr>
            <a:spLocks noGrp="1"/>
          </p:cNvSpPr>
          <p:nvPr>
            <p:ph type="title"/>
          </p:nvPr>
        </p:nvSpPr>
        <p:spPr>
          <a:xfrm>
            <a:off x="1227658" y="-290040"/>
            <a:ext cx="6172200" cy="1524000"/>
          </a:xfrm>
        </p:spPr>
        <p:txBody>
          <a:bodyPr>
            <a:normAutofit/>
          </a:bodyPr>
          <a:lstStyle/>
          <a:p>
            <a:r>
              <a:rPr lang="es-MX" sz="2200" b="1" dirty="0">
                <a:solidFill>
                  <a:schemeClr val="bg1"/>
                </a:solidFill>
                <a:effectLst>
                  <a:outerShdw blurRad="38100" dist="38100" dir="2700000" algn="tl">
                    <a:srgbClr val="000000">
                      <a:alpha val="43137"/>
                    </a:srgbClr>
                  </a:outerShdw>
                </a:effectLst>
              </a:rPr>
              <a:t>Código Fuente</a:t>
            </a:r>
          </a:p>
        </p:txBody>
      </p:sp>
      <p:graphicFrame>
        <p:nvGraphicFramePr>
          <p:cNvPr id="2" name="1 Marcador de contenido"/>
          <p:cNvGraphicFramePr>
            <a:graphicFrameLocks noGrp="1"/>
          </p:cNvGraphicFramePr>
          <p:nvPr>
            <p:ph sz="half" idx="2"/>
            <p:extLst>
              <p:ext uri="{D42A27DB-BD31-4B8C-83A1-F6EECF244321}">
                <p14:modId xmlns:p14="http://schemas.microsoft.com/office/powerpoint/2010/main" val="3017941261"/>
              </p:ext>
            </p:extLst>
          </p:nvPr>
        </p:nvGraphicFramePr>
        <p:xfrm>
          <a:off x="255585" y="2171735"/>
          <a:ext cx="3117456" cy="59964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Rectángulo redondeado"/>
          <p:cNvSpPr/>
          <p:nvPr/>
        </p:nvSpPr>
        <p:spPr>
          <a:xfrm>
            <a:off x="368659" y="1403648"/>
            <a:ext cx="2985801" cy="6624736"/>
          </a:xfrm>
          <a:prstGeom prst="roundRect">
            <a:avLst/>
          </a:prstGeom>
          <a:effectLst>
            <a:glow rad="228600">
              <a:schemeClr val="accent4">
                <a:satMod val="175000"/>
                <a:alpha val="40000"/>
              </a:schemeClr>
            </a:glow>
          </a:effectLst>
        </p:spPr>
        <p:style>
          <a:lnRef idx="2">
            <a:schemeClr val="accent4"/>
          </a:lnRef>
          <a:fillRef idx="1">
            <a:schemeClr val="lt1"/>
          </a:fillRef>
          <a:effectRef idx="0">
            <a:schemeClr val="accent4"/>
          </a:effectRef>
          <a:fontRef idx="minor">
            <a:schemeClr val="dk1"/>
          </a:fontRef>
        </p:style>
        <p:txBody>
          <a:bodyPr lIns="91435" tIns="45718" rIns="91435" bIns="45718" rtlCol="0" anchor="t"/>
          <a:lstStyle/>
          <a:p>
            <a:endParaRPr lang="es-MX" sz="1200" dirty="0"/>
          </a:p>
        </p:txBody>
      </p:sp>
      <p:sp>
        <p:nvSpPr>
          <p:cNvPr id="11"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3" name="12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P04</a:t>
            </a:r>
          </a:p>
        </p:txBody>
      </p:sp>
      <p:sp>
        <p:nvSpPr>
          <p:cNvPr id="14" name="13 Rectángulo redondeado"/>
          <p:cNvSpPr/>
          <p:nvPr/>
        </p:nvSpPr>
        <p:spPr>
          <a:xfrm>
            <a:off x="3645024" y="1403648"/>
            <a:ext cx="2952328" cy="6624736"/>
          </a:xfrm>
          <a:prstGeom prst="roundRect">
            <a:avLst/>
          </a:prstGeom>
          <a:effectLst>
            <a:glow rad="228600">
              <a:schemeClr val="accent4">
                <a:satMod val="175000"/>
                <a:alpha val="40000"/>
              </a:schemeClr>
            </a:glow>
          </a:effectLst>
        </p:spPr>
        <p:style>
          <a:lnRef idx="2">
            <a:schemeClr val="accent4"/>
          </a:lnRef>
          <a:fillRef idx="1">
            <a:schemeClr val="lt1"/>
          </a:fillRef>
          <a:effectRef idx="0">
            <a:schemeClr val="accent4"/>
          </a:effectRef>
          <a:fontRef idx="minor">
            <a:schemeClr val="dk1"/>
          </a:fontRef>
        </p:style>
        <p:txBody>
          <a:bodyPr lIns="91435" tIns="45718" rIns="91435" bIns="45718" rtlCol="0" anchor="t"/>
          <a:lstStyle/>
          <a:p>
            <a:endParaRPr lang="es-MX" sz="1200" dirty="0"/>
          </a:p>
        </p:txBody>
      </p:sp>
    </p:spTree>
    <p:extLst>
      <p:ext uri="{BB962C8B-B14F-4D97-AF65-F5344CB8AC3E}">
        <p14:creationId xmlns:p14="http://schemas.microsoft.com/office/powerpoint/2010/main" val="3344363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extLst>
              <p:ext uri="{D42A27DB-BD31-4B8C-83A1-F6EECF244321}">
                <p14:modId xmlns:p14="http://schemas.microsoft.com/office/powerpoint/2010/main" val="139833703"/>
              </p:ext>
            </p:extLst>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322766"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Análisis del Problema</a:t>
            </a:r>
          </a:p>
        </p:txBody>
      </p:sp>
      <p:sp>
        <p:nvSpPr>
          <p:cNvPr id="4" name="3 Rectángulo redondeado"/>
          <p:cNvSpPr/>
          <p:nvPr/>
        </p:nvSpPr>
        <p:spPr>
          <a:xfrm>
            <a:off x="116632" y="1093260"/>
            <a:ext cx="6552728" cy="2326614"/>
          </a:xfrm>
          <a:prstGeom prst="roundRect">
            <a:avLst/>
          </a:prstGeom>
        </p:spPr>
        <p:style>
          <a:lnRef idx="0">
            <a:schemeClr val="accent1"/>
          </a:lnRef>
          <a:fillRef idx="3">
            <a:schemeClr val="accent1"/>
          </a:fillRef>
          <a:effectRef idx="3">
            <a:schemeClr val="accent1"/>
          </a:effectRef>
          <a:fontRef idx="minor">
            <a:schemeClr val="lt1"/>
          </a:fontRef>
        </p:style>
        <p:txBody>
          <a:bodyPr lIns="91435" tIns="45718" rIns="91435" bIns="45718" rtlCol="0" anchor="ctr"/>
          <a:lstStyle/>
          <a:p>
            <a:pPr algn="ctr"/>
            <a:endParaRPr lang="es-MX" b="1" dirty="0"/>
          </a:p>
        </p:txBody>
      </p:sp>
      <p:sp>
        <p:nvSpPr>
          <p:cNvPr id="5" name="4 Rectángulo redondeado"/>
          <p:cNvSpPr/>
          <p:nvPr/>
        </p:nvSpPr>
        <p:spPr>
          <a:xfrm>
            <a:off x="404664" y="3611895"/>
            <a:ext cx="1321952"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Entradas</a:t>
            </a:r>
          </a:p>
        </p:txBody>
      </p:sp>
      <p:sp>
        <p:nvSpPr>
          <p:cNvPr id="6" name="5 Rectángulo redondeado"/>
          <p:cNvSpPr/>
          <p:nvPr/>
        </p:nvSpPr>
        <p:spPr>
          <a:xfrm>
            <a:off x="1988839" y="3611895"/>
            <a:ext cx="4464497"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r>
              <a:rPr lang="es-MX" dirty="0"/>
              <a:t>Recibe el numero en Fahrenheit</a:t>
            </a:r>
          </a:p>
        </p:txBody>
      </p:sp>
      <p:sp>
        <p:nvSpPr>
          <p:cNvPr id="8" name="7 Rectángulo redondeado"/>
          <p:cNvSpPr/>
          <p:nvPr/>
        </p:nvSpPr>
        <p:spPr>
          <a:xfrm>
            <a:off x="404664" y="5159244"/>
            <a:ext cx="1321952"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Procesos</a:t>
            </a:r>
          </a:p>
        </p:txBody>
      </p:sp>
      <p:sp>
        <p:nvSpPr>
          <p:cNvPr id="9" name="8 Rectángulo redondeado"/>
          <p:cNvSpPr/>
          <p:nvPr/>
        </p:nvSpPr>
        <p:spPr>
          <a:xfrm>
            <a:off x="1988839" y="5159244"/>
            <a:ext cx="4464498"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r>
              <a:rPr lang="es-MX" dirty="0"/>
              <a:t>Cel = (5/9)*(far-32)</a:t>
            </a:r>
          </a:p>
          <a:p>
            <a:r>
              <a:rPr lang="es-MX" dirty="0" err="1"/>
              <a:t>Kel</a:t>
            </a:r>
            <a:r>
              <a:rPr lang="es-MX" dirty="0"/>
              <a:t> = (5/9)*(far+459.67)</a:t>
            </a:r>
          </a:p>
        </p:txBody>
      </p:sp>
      <p:sp>
        <p:nvSpPr>
          <p:cNvPr id="10" name="9 Rectángulo redondeado"/>
          <p:cNvSpPr/>
          <p:nvPr/>
        </p:nvSpPr>
        <p:spPr>
          <a:xfrm>
            <a:off x="430472" y="6706592"/>
            <a:ext cx="1296144"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Salidas</a:t>
            </a:r>
          </a:p>
        </p:txBody>
      </p:sp>
      <p:sp>
        <p:nvSpPr>
          <p:cNvPr id="11" name="10 Rectángulo redondeado"/>
          <p:cNvSpPr/>
          <p:nvPr/>
        </p:nvSpPr>
        <p:spPr>
          <a:xfrm>
            <a:off x="1988838" y="6706592"/>
            <a:ext cx="4490305"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r>
              <a:rPr lang="es-MX" dirty="0"/>
              <a:t>Imprime el resultado de </a:t>
            </a:r>
            <a:r>
              <a:rPr lang="es-MX" dirty="0" err="1"/>
              <a:t>cel</a:t>
            </a:r>
            <a:r>
              <a:rPr lang="es-MX" dirty="0"/>
              <a:t> y </a:t>
            </a:r>
            <a:r>
              <a:rPr lang="es-MX" dirty="0" err="1"/>
              <a:t>kel</a:t>
            </a:r>
            <a:endParaRPr lang="es-MX" dirty="0"/>
          </a:p>
        </p:txBody>
      </p:sp>
      <p:sp>
        <p:nvSpPr>
          <p:cNvPr id="12"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3" name="12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P05</a:t>
            </a:r>
          </a:p>
        </p:txBody>
      </p:sp>
      <p:graphicFrame>
        <p:nvGraphicFramePr>
          <p:cNvPr id="3" name="2 Objeto"/>
          <p:cNvGraphicFramePr>
            <a:graphicFrameLocks noChangeAspect="1"/>
          </p:cNvGraphicFramePr>
          <p:nvPr>
            <p:extLst>
              <p:ext uri="{D42A27DB-BD31-4B8C-83A1-F6EECF244321}">
                <p14:modId xmlns:p14="http://schemas.microsoft.com/office/powerpoint/2010/main" val="879235261"/>
              </p:ext>
            </p:extLst>
          </p:nvPr>
        </p:nvGraphicFramePr>
        <p:xfrm>
          <a:off x="1029110" y="2789531"/>
          <a:ext cx="1824038" cy="668338"/>
        </p:xfrm>
        <a:graphic>
          <a:graphicData uri="http://schemas.openxmlformats.org/presentationml/2006/ole">
            <mc:AlternateContent xmlns:mc="http://schemas.openxmlformats.org/markup-compatibility/2006">
              <mc:Choice xmlns:v="urn:schemas-microsoft-com:vml" Requires="v">
                <p:oleObj name="Ecuación" r:id="rId7" imgW="1066337" imgH="393529" progId="Equation.3">
                  <p:embed/>
                </p:oleObj>
              </mc:Choice>
              <mc:Fallback>
                <p:oleObj name="Ecuación" r:id="rId7" imgW="1066337" imgH="393529" progId="Equation.3">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29110" y="2789531"/>
                        <a:ext cx="1824038" cy="668338"/>
                      </a:xfrm>
                      <a:prstGeom prst="rect">
                        <a:avLst/>
                      </a:prstGeom>
                      <a:noFill/>
                    </p:spPr>
                  </p:pic>
                </p:oleObj>
              </mc:Fallback>
            </mc:AlternateContent>
          </a:graphicData>
        </a:graphic>
      </p:graphicFrame>
      <p:graphicFrame>
        <p:nvGraphicFramePr>
          <p:cNvPr id="14" name="13 Objeto"/>
          <p:cNvGraphicFramePr>
            <a:graphicFrameLocks noChangeAspect="1"/>
          </p:cNvGraphicFramePr>
          <p:nvPr>
            <p:extLst>
              <p:ext uri="{D42A27DB-BD31-4B8C-83A1-F6EECF244321}">
                <p14:modId xmlns:p14="http://schemas.microsoft.com/office/powerpoint/2010/main" val="335436065"/>
              </p:ext>
            </p:extLst>
          </p:nvPr>
        </p:nvGraphicFramePr>
        <p:xfrm>
          <a:off x="3531023" y="2753124"/>
          <a:ext cx="2311400" cy="666750"/>
        </p:xfrm>
        <a:graphic>
          <a:graphicData uri="http://schemas.openxmlformats.org/presentationml/2006/ole">
            <mc:AlternateContent xmlns:mc="http://schemas.openxmlformats.org/markup-compatibility/2006">
              <mc:Choice xmlns:v="urn:schemas-microsoft-com:vml" Requires="v">
                <p:oleObj name="Ecuación" r:id="rId9" imgW="1358310" imgH="393529" progId="Equation.3">
                  <p:embed/>
                </p:oleObj>
              </mc:Choice>
              <mc:Fallback>
                <p:oleObj name="Ecuación" r:id="rId9" imgW="1358310" imgH="393529" progId="Equation.3">
                  <p:embed/>
                  <p:pic>
                    <p:nvPicPr>
                      <p:cNvPr id="0" name="Object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31023" y="2753124"/>
                        <a:ext cx="2311400" cy="666750"/>
                      </a:xfrm>
                      <a:prstGeom prst="rect">
                        <a:avLst/>
                      </a:prstGeom>
                      <a:noFill/>
                    </p:spPr>
                  </p:pic>
                </p:oleObj>
              </mc:Fallback>
            </mc:AlternateContent>
          </a:graphicData>
        </a:graphic>
      </p:graphicFrame>
      <p:sp>
        <p:nvSpPr>
          <p:cNvPr id="15" name="Rectangle 3"/>
          <p:cNvSpPr>
            <a:spLocks noChangeArrowheads="1"/>
          </p:cNvSpPr>
          <p:nvPr/>
        </p:nvSpPr>
        <p:spPr bwMode="auto">
          <a:xfrm>
            <a:off x="205310" y="1285476"/>
            <a:ext cx="6032001"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ES_tradnl" altLang="es-MX" sz="1600" b="1" i="0" u="none" strike="noStrike" cap="none" normalizeH="0" baseline="0" dirty="0">
                <a:ln>
                  <a:noFill/>
                </a:ln>
                <a:solidFill>
                  <a:schemeClr val="bg1"/>
                </a:solidFill>
                <a:effectLst>
                  <a:outerShdw blurRad="38100" dist="38100" dir="2700000" algn="tl">
                    <a:srgbClr val="000000">
                      <a:alpha val="43137"/>
                    </a:srgbClr>
                  </a:outerShdw>
                </a:effectLst>
                <a:ea typeface="Times New Roman" pitchFamily="18" charset="0"/>
                <a:cs typeface="Times New Roman" pitchFamily="18" charset="0"/>
              </a:rPr>
              <a:t>Karla, que es mexicana, vive en </a:t>
            </a:r>
            <a:r>
              <a:rPr lang="es-ES_tradnl" altLang="es-MX" sz="1600" b="1" dirty="0">
                <a:solidFill>
                  <a:schemeClr val="bg1"/>
                </a:solidFill>
                <a:effectLst>
                  <a:outerShdw blurRad="38100" dist="38100" dir="2700000" algn="tl">
                    <a:srgbClr val="000000">
                      <a:alpha val="43137"/>
                    </a:srgbClr>
                  </a:outerShdw>
                </a:effectLst>
                <a:ea typeface="Times New Roman" pitchFamily="18" charset="0"/>
                <a:cs typeface="Times New Roman" pitchFamily="18" charset="0"/>
              </a:rPr>
              <a:t>Estados Unidos; en las noticias siempre dan el clima en grados Fahrenheit por lo que a ella le cuesta asimilar estos datos. Ella decidió realizar un programa que le convierta de grados Fahrenheit a grados Celsius y a grados Kelvin para así poder tener una referencia. Ella ocupa las fórmulas siguientes:</a:t>
            </a:r>
            <a:endParaRPr kumimoji="0" lang="es-MX" altLang="es-MX" sz="1600" b="1" i="0" u="none" strike="noStrike" cap="none" normalizeH="0" baseline="0" dirty="0">
              <a:ln>
                <a:noFill/>
              </a:ln>
              <a:solidFill>
                <a:schemeClr val="bg1"/>
              </a:solidFill>
              <a:effectLst>
                <a:outerShdw blurRad="38100" dist="38100" dir="2700000" algn="tl">
                  <a:srgbClr val="000000">
                    <a:alpha val="43137"/>
                  </a:srgbClr>
                </a:outerShdw>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MX" altLang="es-MX" b="1" i="0" u="none" strike="noStrike" cap="none" normalizeH="0" baseline="0" dirty="0">
                <a:ln>
                  <a:noFill/>
                </a:ln>
                <a:solidFill>
                  <a:schemeClr val="bg1"/>
                </a:solidFill>
                <a:effectLst>
                  <a:outerShdw blurRad="38100" dist="38100" dir="2700000" algn="tl">
                    <a:srgbClr val="000000">
                      <a:alpha val="43137"/>
                    </a:srgbClr>
                  </a:outerShdw>
                </a:effectLst>
                <a:cs typeface="Arial" pitchFamily="34" charset="0"/>
              </a:rPr>
              <a:t>                              </a:t>
            </a:r>
          </a:p>
        </p:txBody>
      </p:sp>
      <p:sp>
        <p:nvSpPr>
          <p:cNvPr id="16" name="Rectangle 4"/>
          <p:cNvSpPr>
            <a:spLocks noChangeArrowheads="1"/>
          </p:cNvSpPr>
          <p:nvPr/>
        </p:nvSpPr>
        <p:spPr bwMode="auto">
          <a:xfrm>
            <a:off x="0" y="847725"/>
            <a:ext cx="685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MX" altLang="es-MX"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4997407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extLst>
              <p:ext uri="{D42A27DB-BD31-4B8C-83A1-F6EECF244321}">
                <p14:modId xmlns:p14="http://schemas.microsoft.com/office/powerpoint/2010/main" val="2582742663"/>
              </p:ext>
            </p:extLst>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710190"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Algoritmo y Diagrama de Flujo</a:t>
            </a:r>
          </a:p>
        </p:txBody>
      </p:sp>
      <p:sp>
        <p:nvSpPr>
          <p:cNvPr id="3" name="2 Rectángulo redondeado"/>
          <p:cNvSpPr/>
          <p:nvPr/>
        </p:nvSpPr>
        <p:spPr>
          <a:xfrm>
            <a:off x="269649" y="2171733"/>
            <a:ext cx="2941358" cy="5472608"/>
          </a:xfrm>
          <a:prstGeom prst="roundRect">
            <a:avLst/>
          </a:prstGeom>
          <a:effectLst>
            <a:glow rad="228600">
              <a:schemeClr val="accent5">
                <a:satMod val="175000"/>
                <a:alpha val="40000"/>
              </a:schemeClr>
            </a:glow>
          </a:effectLst>
        </p:spPr>
        <p:style>
          <a:lnRef idx="2">
            <a:schemeClr val="accent5"/>
          </a:lnRef>
          <a:fillRef idx="1">
            <a:schemeClr val="lt1"/>
          </a:fillRef>
          <a:effectRef idx="0">
            <a:schemeClr val="accent5"/>
          </a:effectRef>
          <a:fontRef idx="minor">
            <a:schemeClr val="dk1"/>
          </a:fontRef>
        </p:style>
        <p:txBody>
          <a:bodyPr lIns="91435" tIns="45718" rIns="91435" bIns="45718" rtlCol="0" anchor="t"/>
          <a:lstStyle/>
          <a:p>
            <a:r>
              <a:rPr lang="es-MX" sz="1200" dirty="0">
                <a:solidFill>
                  <a:schemeClr val="tx1"/>
                </a:solidFill>
              </a:rPr>
              <a:t>Imprime </a:t>
            </a:r>
            <a:r>
              <a:rPr lang="es-MX" sz="1200" b="0" dirty="0">
                <a:solidFill>
                  <a:schemeClr val="tx1"/>
                </a:solidFill>
                <a:effectLst/>
                <a:latin typeface="Consolas" panose="020B0609020204030204" pitchFamily="49" charset="0"/>
              </a:rPr>
              <a:t>"Este programa te ayudara a hacer la </a:t>
            </a:r>
            <a:r>
              <a:rPr lang="es-MX" sz="1200" b="0" dirty="0" err="1">
                <a:solidFill>
                  <a:schemeClr val="tx1"/>
                </a:solidFill>
                <a:effectLst/>
                <a:latin typeface="Consolas" panose="020B0609020204030204" pitchFamily="49" charset="0"/>
              </a:rPr>
              <a:t>conversion</a:t>
            </a:r>
            <a:r>
              <a:rPr lang="es-MX" sz="1200" b="0" dirty="0">
                <a:solidFill>
                  <a:schemeClr val="tx1"/>
                </a:solidFill>
                <a:effectLst/>
                <a:latin typeface="Consolas" panose="020B0609020204030204" pitchFamily="49" charset="0"/>
              </a:rPr>
              <a:t> de grados </a:t>
            </a:r>
            <a:r>
              <a:rPr lang="es-MX" sz="1200" b="0" dirty="0" err="1">
                <a:solidFill>
                  <a:schemeClr val="tx1"/>
                </a:solidFill>
                <a:effectLst/>
                <a:latin typeface="Consolas" panose="020B0609020204030204" pitchFamily="49" charset="0"/>
              </a:rPr>
              <a:t>Fahrenehit</a:t>
            </a:r>
            <a:r>
              <a:rPr lang="es-MX" sz="1200" b="0" dirty="0">
                <a:solidFill>
                  <a:schemeClr val="tx1"/>
                </a:solidFill>
                <a:effectLst/>
                <a:latin typeface="Consolas" panose="020B0609020204030204" pitchFamily="49" charset="0"/>
              </a:rPr>
              <a:t> a Celsius y Kelvin“</a:t>
            </a:r>
          </a:p>
          <a:p>
            <a:endParaRPr lang="es-MX" sz="1200" dirty="0">
              <a:solidFill>
                <a:schemeClr val="tx1"/>
              </a:solidFill>
              <a:latin typeface="Consolas" panose="020B0609020204030204" pitchFamily="49" charset="0"/>
            </a:endParaRPr>
          </a:p>
          <a:p>
            <a:r>
              <a:rPr lang="es-MX" sz="1200" b="0" dirty="0">
                <a:solidFill>
                  <a:schemeClr val="tx1"/>
                </a:solidFill>
                <a:effectLst/>
                <a:latin typeface="Consolas" panose="020B0609020204030204" pitchFamily="49" charset="0"/>
              </a:rPr>
              <a:t>Lee la variable </a:t>
            </a:r>
            <a:r>
              <a:rPr lang="es-MX" sz="1200" b="0" dirty="0" err="1">
                <a:solidFill>
                  <a:schemeClr val="tx1"/>
                </a:solidFill>
                <a:effectLst/>
                <a:latin typeface="Consolas" panose="020B0609020204030204" pitchFamily="49" charset="0"/>
              </a:rPr>
              <a:t>far</a:t>
            </a:r>
            <a:r>
              <a:rPr lang="es-MX" sz="1200" b="0" dirty="0">
                <a:solidFill>
                  <a:schemeClr val="tx1"/>
                </a:solidFill>
                <a:effectLst/>
                <a:latin typeface="Consolas" panose="020B0609020204030204" pitchFamily="49" charset="0"/>
              </a:rPr>
              <a:t> con el mensaje “Introduce los grados en Fahrenheit”</a:t>
            </a:r>
          </a:p>
          <a:p>
            <a:endParaRPr lang="es-MX" sz="1200" dirty="0">
              <a:solidFill>
                <a:schemeClr val="tx1"/>
              </a:solidFill>
              <a:latin typeface="Consolas" panose="020B0609020204030204" pitchFamily="49" charset="0"/>
            </a:endParaRPr>
          </a:p>
          <a:p>
            <a:r>
              <a:rPr lang="es-MX" sz="1200" dirty="0">
                <a:solidFill>
                  <a:schemeClr val="tx1"/>
                </a:solidFill>
                <a:latin typeface="Consolas" panose="020B0609020204030204" pitchFamily="49" charset="0"/>
              </a:rPr>
              <a:t>Proceso:</a:t>
            </a:r>
          </a:p>
          <a:p>
            <a:r>
              <a:rPr lang="es-MX" sz="1200" b="0" dirty="0" err="1">
                <a:solidFill>
                  <a:schemeClr val="tx1"/>
                </a:solidFill>
                <a:effectLst/>
                <a:latin typeface="Consolas" panose="020B0609020204030204" pitchFamily="49" charset="0"/>
              </a:rPr>
              <a:t>cel</a:t>
            </a:r>
            <a:r>
              <a:rPr lang="es-MX" sz="1200" b="0" dirty="0">
                <a:solidFill>
                  <a:schemeClr val="tx1"/>
                </a:solidFill>
                <a:effectLst/>
                <a:latin typeface="Consolas" panose="020B0609020204030204" pitchFamily="49" charset="0"/>
              </a:rPr>
              <a:t> = (5.0/9.0)*(far-32.0) </a:t>
            </a:r>
          </a:p>
          <a:p>
            <a:r>
              <a:rPr lang="es-MX" sz="1200" b="0" dirty="0" err="1">
                <a:solidFill>
                  <a:schemeClr val="tx1"/>
                </a:solidFill>
                <a:effectLst/>
                <a:latin typeface="Consolas" panose="020B0609020204030204" pitchFamily="49" charset="0"/>
              </a:rPr>
              <a:t>kel</a:t>
            </a:r>
            <a:r>
              <a:rPr lang="es-MX" sz="1200" b="0" dirty="0">
                <a:solidFill>
                  <a:schemeClr val="tx1"/>
                </a:solidFill>
                <a:effectLst/>
                <a:latin typeface="Consolas" panose="020B0609020204030204" pitchFamily="49" charset="0"/>
              </a:rPr>
              <a:t> = (5.0/9.0)*(far+459.67)</a:t>
            </a:r>
          </a:p>
          <a:p>
            <a:endParaRPr lang="es-MX" sz="1200" dirty="0">
              <a:solidFill>
                <a:schemeClr val="tx1"/>
              </a:solidFill>
              <a:latin typeface="Consolas" panose="020B0609020204030204" pitchFamily="49" charset="0"/>
            </a:endParaRPr>
          </a:p>
          <a:p>
            <a:r>
              <a:rPr lang="es-MX" sz="1200" dirty="0">
                <a:solidFill>
                  <a:schemeClr val="tx1"/>
                </a:solidFill>
                <a:latin typeface="Consolas" panose="020B0609020204030204" pitchFamily="49" charset="0"/>
              </a:rPr>
              <a:t>Imprime el resultado de la conversión con el mensaje “El resultado n C/K es: “ se inserta </a:t>
            </a:r>
            <a:r>
              <a:rPr lang="es-MX" sz="1200" dirty="0" err="1">
                <a:solidFill>
                  <a:schemeClr val="tx1"/>
                </a:solidFill>
                <a:latin typeface="Consolas" panose="020B0609020204030204" pitchFamily="49" charset="0"/>
              </a:rPr>
              <a:t>cel</a:t>
            </a:r>
            <a:r>
              <a:rPr lang="es-MX" sz="1200" dirty="0">
                <a:solidFill>
                  <a:schemeClr val="tx1"/>
                </a:solidFill>
                <a:latin typeface="Consolas" panose="020B0609020204030204" pitchFamily="49" charset="0"/>
              </a:rPr>
              <a:t> o </a:t>
            </a:r>
            <a:r>
              <a:rPr lang="es-MX" sz="1200" dirty="0" err="1">
                <a:solidFill>
                  <a:schemeClr val="tx1"/>
                </a:solidFill>
                <a:latin typeface="Consolas" panose="020B0609020204030204" pitchFamily="49" charset="0"/>
              </a:rPr>
              <a:t>kel</a:t>
            </a:r>
            <a:r>
              <a:rPr lang="es-MX" sz="1200" dirty="0">
                <a:solidFill>
                  <a:schemeClr val="tx1"/>
                </a:solidFill>
                <a:latin typeface="Consolas" panose="020B0609020204030204" pitchFamily="49" charset="0"/>
              </a:rPr>
              <a:t>.</a:t>
            </a:r>
            <a:endParaRPr lang="es-MX" sz="1200" dirty="0">
              <a:solidFill>
                <a:schemeClr val="tx1"/>
              </a:solidFill>
            </a:endParaRPr>
          </a:p>
        </p:txBody>
      </p:sp>
      <p:sp>
        <p:nvSpPr>
          <p:cNvPr id="12" name="11 Rectángulo redondeado"/>
          <p:cNvSpPr/>
          <p:nvPr/>
        </p:nvSpPr>
        <p:spPr>
          <a:xfrm>
            <a:off x="415632" y="1381590"/>
            <a:ext cx="2795374" cy="576064"/>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Algoritmo</a:t>
            </a:r>
          </a:p>
        </p:txBody>
      </p:sp>
      <p:sp>
        <p:nvSpPr>
          <p:cNvPr id="13" name="12 Rectángulo redondeado"/>
          <p:cNvSpPr/>
          <p:nvPr/>
        </p:nvSpPr>
        <p:spPr>
          <a:xfrm>
            <a:off x="3879044" y="1317163"/>
            <a:ext cx="2790316" cy="576064"/>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Diagrama de Flujo</a:t>
            </a:r>
          </a:p>
        </p:txBody>
      </p:sp>
      <p:sp>
        <p:nvSpPr>
          <p:cNvPr id="14" name="13 Rectángulo redondeado"/>
          <p:cNvSpPr/>
          <p:nvPr/>
        </p:nvSpPr>
        <p:spPr>
          <a:xfrm>
            <a:off x="3645024" y="2171733"/>
            <a:ext cx="3024336" cy="5472608"/>
          </a:xfrm>
          <a:prstGeom prst="roundRect">
            <a:avLst/>
          </a:prstGeom>
          <a:effectLst>
            <a:glow rad="2286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lIns="91435" tIns="45718" rIns="91435" bIns="45718" rtlCol="0" anchor="t"/>
          <a:lstStyle/>
          <a:p>
            <a:endParaRPr lang="es-MX" sz="1200" dirty="0"/>
          </a:p>
        </p:txBody>
      </p:sp>
      <p:sp>
        <p:nvSpPr>
          <p:cNvPr id="10"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1" name="10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P05</a:t>
            </a:r>
          </a:p>
        </p:txBody>
      </p:sp>
      <p:pic>
        <p:nvPicPr>
          <p:cNvPr id="5" name="Imagen 4">
            <a:extLst>
              <a:ext uri="{FF2B5EF4-FFF2-40B4-BE49-F238E27FC236}">
                <a16:creationId xmlns:a16="http://schemas.microsoft.com/office/drawing/2014/main" id="{60F53F9C-15B8-EAAB-6456-E66391AA6976}"/>
              </a:ext>
            </a:extLst>
          </p:cNvPr>
          <p:cNvPicPr>
            <a:picLocks noChangeAspect="1"/>
          </p:cNvPicPr>
          <p:nvPr/>
        </p:nvPicPr>
        <p:blipFill>
          <a:blip r:embed="rId7"/>
          <a:stretch>
            <a:fillRect/>
          </a:stretch>
        </p:blipFill>
        <p:spPr>
          <a:xfrm>
            <a:off x="3933193" y="2758216"/>
            <a:ext cx="2450230" cy="4481051"/>
          </a:xfrm>
          <a:prstGeom prst="rect">
            <a:avLst/>
          </a:prstGeom>
        </p:spPr>
      </p:pic>
    </p:spTree>
    <p:extLst>
      <p:ext uri="{BB962C8B-B14F-4D97-AF65-F5344CB8AC3E}">
        <p14:creationId xmlns:p14="http://schemas.microsoft.com/office/powerpoint/2010/main" val="25151546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ítulo"/>
          <p:cNvSpPr>
            <a:spLocks noGrp="1"/>
          </p:cNvSpPr>
          <p:nvPr>
            <p:ph type="title"/>
          </p:nvPr>
        </p:nvSpPr>
        <p:spPr>
          <a:xfrm>
            <a:off x="1227658" y="-290040"/>
            <a:ext cx="6172200" cy="1524000"/>
          </a:xfrm>
        </p:spPr>
        <p:txBody>
          <a:bodyPr>
            <a:normAutofit/>
          </a:bodyPr>
          <a:lstStyle/>
          <a:p>
            <a:r>
              <a:rPr lang="es-MX" sz="2200" b="1" dirty="0">
                <a:solidFill>
                  <a:schemeClr val="bg1"/>
                </a:solidFill>
                <a:effectLst>
                  <a:outerShdw blurRad="38100" dist="38100" dir="2700000" algn="tl">
                    <a:srgbClr val="000000">
                      <a:alpha val="43137"/>
                    </a:srgbClr>
                  </a:outerShdw>
                </a:effectLst>
              </a:rPr>
              <a:t>Código Fuente</a:t>
            </a:r>
          </a:p>
        </p:txBody>
      </p:sp>
      <p:graphicFrame>
        <p:nvGraphicFramePr>
          <p:cNvPr id="2" name="1 Marcador de contenido"/>
          <p:cNvGraphicFramePr>
            <a:graphicFrameLocks noGrp="1"/>
          </p:cNvGraphicFramePr>
          <p:nvPr>
            <p:ph sz="half" idx="2"/>
            <p:extLst>
              <p:ext uri="{D42A27DB-BD31-4B8C-83A1-F6EECF244321}">
                <p14:modId xmlns:p14="http://schemas.microsoft.com/office/powerpoint/2010/main" val="3017941261"/>
              </p:ext>
            </p:extLst>
          </p:nvPr>
        </p:nvGraphicFramePr>
        <p:xfrm>
          <a:off x="255585" y="2171735"/>
          <a:ext cx="3117456" cy="59964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Rectángulo redondeado"/>
          <p:cNvSpPr/>
          <p:nvPr/>
        </p:nvSpPr>
        <p:spPr>
          <a:xfrm>
            <a:off x="368659" y="1403648"/>
            <a:ext cx="2985801" cy="6624736"/>
          </a:xfrm>
          <a:prstGeom prst="roundRect">
            <a:avLst/>
          </a:prstGeom>
          <a:effectLst>
            <a:glow rad="228600">
              <a:schemeClr val="accent4">
                <a:satMod val="175000"/>
                <a:alpha val="40000"/>
              </a:schemeClr>
            </a:glow>
          </a:effectLst>
        </p:spPr>
        <p:style>
          <a:lnRef idx="2">
            <a:schemeClr val="accent4"/>
          </a:lnRef>
          <a:fillRef idx="1">
            <a:schemeClr val="lt1"/>
          </a:fillRef>
          <a:effectRef idx="0">
            <a:schemeClr val="accent4"/>
          </a:effectRef>
          <a:fontRef idx="minor">
            <a:schemeClr val="dk1"/>
          </a:fontRef>
        </p:style>
        <p:txBody>
          <a:bodyPr lIns="91435" tIns="45718" rIns="91435" bIns="45718" rtlCol="0" anchor="t"/>
          <a:lstStyle/>
          <a:p>
            <a:endParaRPr lang="es-MX" sz="1200" dirty="0"/>
          </a:p>
        </p:txBody>
      </p:sp>
      <p:sp>
        <p:nvSpPr>
          <p:cNvPr id="11"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3" name="12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P05</a:t>
            </a:r>
          </a:p>
        </p:txBody>
      </p:sp>
      <p:sp>
        <p:nvSpPr>
          <p:cNvPr id="14" name="13 Rectángulo redondeado"/>
          <p:cNvSpPr/>
          <p:nvPr/>
        </p:nvSpPr>
        <p:spPr>
          <a:xfrm>
            <a:off x="3645024" y="1403648"/>
            <a:ext cx="2952328" cy="6624736"/>
          </a:xfrm>
          <a:prstGeom prst="roundRect">
            <a:avLst/>
          </a:prstGeom>
          <a:effectLst>
            <a:glow rad="228600">
              <a:schemeClr val="accent4">
                <a:satMod val="175000"/>
                <a:alpha val="40000"/>
              </a:schemeClr>
            </a:glow>
          </a:effectLst>
        </p:spPr>
        <p:style>
          <a:lnRef idx="2">
            <a:schemeClr val="accent4"/>
          </a:lnRef>
          <a:fillRef idx="1">
            <a:schemeClr val="lt1"/>
          </a:fillRef>
          <a:effectRef idx="0">
            <a:schemeClr val="accent4"/>
          </a:effectRef>
          <a:fontRef idx="minor">
            <a:schemeClr val="dk1"/>
          </a:fontRef>
        </p:style>
        <p:txBody>
          <a:bodyPr lIns="91435" tIns="45718" rIns="91435" bIns="45718" rtlCol="0" anchor="t"/>
          <a:lstStyle/>
          <a:p>
            <a:endParaRPr lang="es-MX" sz="1200" dirty="0"/>
          </a:p>
        </p:txBody>
      </p:sp>
    </p:spTree>
    <p:extLst>
      <p:ext uri="{BB962C8B-B14F-4D97-AF65-F5344CB8AC3E}">
        <p14:creationId xmlns:p14="http://schemas.microsoft.com/office/powerpoint/2010/main" val="3344363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extLst>
              <p:ext uri="{D42A27DB-BD31-4B8C-83A1-F6EECF244321}">
                <p14:modId xmlns:p14="http://schemas.microsoft.com/office/powerpoint/2010/main" val="3628678348"/>
              </p:ext>
            </p:extLst>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322766"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Análisis del Problema</a:t>
            </a:r>
          </a:p>
        </p:txBody>
      </p:sp>
      <p:sp>
        <p:nvSpPr>
          <p:cNvPr id="4" name="3 Rectángulo redondeado"/>
          <p:cNvSpPr/>
          <p:nvPr/>
        </p:nvSpPr>
        <p:spPr>
          <a:xfrm>
            <a:off x="404664" y="1259632"/>
            <a:ext cx="6048672" cy="2160241"/>
          </a:xfrm>
          <a:prstGeom prst="roundRect">
            <a:avLst/>
          </a:prstGeom>
        </p:spPr>
        <p:style>
          <a:lnRef idx="0">
            <a:schemeClr val="accent1"/>
          </a:lnRef>
          <a:fillRef idx="3">
            <a:schemeClr val="accent1"/>
          </a:fillRef>
          <a:effectRef idx="3">
            <a:schemeClr val="accent1"/>
          </a:effectRef>
          <a:fontRef idx="minor">
            <a:schemeClr val="lt1"/>
          </a:fontRef>
        </p:style>
        <p:txBody>
          <a:bodyPr lIns="91435" tIns="45718" rIns="91435" bIns="45718" rtlCol="0" anchor="ctr"/>
          <a:lstStyle/>
          <a:p>
            <a:pPr algn="just"/>
            <a:r>
              <a:rPr lang="es-MX" sz="2000" b="1" dirty="0">
                <a:effectLst>
                  <a:outerShdw blurRad="38100" dist="38100" dir="2700000" algn="tl">
                    <a:srgbClr val="000000">
                      <a:alpha val="43137"/>
                    </a:srgbClr>
                  </a:outerShdw>
                </a:effectLst>
              </a:rPr>
              <a:t>Juanito necesita estudiar para un examen de matemáticas y requiere de un programa que le ayude a hacer las operaciones básicas (Suma, resta, multiplicación y división), ayúdale a Juanito a crear ese programa en C solicitando dos números.</a:t>
            </a:r>
          </a:p>
        </p:txBody>
      </p:sp>
      <p:sp>
        <p:nvSpPr>
          <p:cNvPr id="5" name="4 Rectángulo redondeado"/>
          <p:cNvSpPr/>
          <p:nvPr/>
        </p:nvSpPr>
        <p:spPr>
          <a:xfrm>
            <a:off x="404664" y="3611895"/>
            <a:ext cx="1321952"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Entradas</a:t>
            </a:r>
          </a:p>
        </p:txBody>
      </p:sp>
      <p:sp>
        <p:nvSpPr>
          <p:cNvPr id="6" name="5 Rectángulo redondeado"/>
          <p:cNvSpPr/>
          <p:nvPr/>
        </p:nvSpPr>
        <p:spPr>
          <a:xfrm>
            <a:off x="1988839" y="3611895"/>
            <a:ext cx="4464497"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r>
              <a:rPr lang="es-MX" sz="1800" b="0" i="0" u="none" strike="noStrike" dirty="0">
                <a:solidFill>
                  <a:srgbClr val="000000"/>
                </a:solidFill>
                <a:effectLst/>
                <a:latin typeface="Arial" panose="020B0604020202020204" pitchFamily="34" charset="0"/>
              </a:rPr>
              <a:t>Pide</a:t>
            </a:r>
            <a:r>
              <a:rPr lang="pt-BR" sz="1800" b="0" i="0" u="none" strike="noStrike" dirty="0">
                <a:solidFill>
                  <a:srgbClr val="000000"/>
                </a:solidFill>
                <a:effectLst/>
                <a:latin typeface="Arial" panose="020B0604020202020204" pitchFamily="34" charset="0"/>
              </a:rPr>
              <a:t> dos números “num1” y “num2”</a:t>
            </a:r>
            <a:endParaRPr lang="es-MX" dirty="0"/>
          </a:p>
        </p:txBody>
      </p:sp>
      <p:sp>
        <p:nvSpPr>
          <p:cNvPr id="8" name="7 Rectángulo redondeado"/>
          <p:cNvSpPr/>
          <p:nvPr/>
        </p:nvSpPr>
        <p:spPr>
          <a:xfrm>
            <a:off x="404664" y="5159244"/>
            <a:ext cx="1321952"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Procesos</a:t>
            </a:r>
          </a:p>
        </p:txBody>
      </p:sp>
      <p:sp>
        <p:nvSpPr>
          <p:cNvPr id="9" name="8 Rectángulo redondeado"/>
          <p:cNvSpPr/>
          <p:nvPr/>
        </p:nvSpPr>
        <p:spPr>
          <a:xfrm>
            <a:off x="1988839" y="5159244"/>
            <a:ext cx="4464498"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pPr rtl="0">
              <a:spcBef>
                <a:spcPts val="0"/>
              </a:spcBef>
              <a:spcAft>
                <a:spcPts val="0"/>
              </a:spcAft>
            </a:pPr>
            <a:r>
              <a:rPr lang="pt-BR" sz="1800" b="0" i="0" u="none" strike="noStrike" dirty="0">
                <a:solidFill>
                  <a:srgbClr val="000000"/>
                </a:solidFill>
                <a:effectLst/>
                <a:latin typeface="Arial" panose="020B0604020202020204" pitchFamily="34" charset="0"/>
              </a:rPr>
              <a:t>sum = num1 + num2 , resta= num1 - num2, </a:t>
            </a:r>
            <a:r>
              <a:rPr lang="pt-BR" sz="1800" b="0" i="0" u="none" strike="noStrike" dirty="0" err="1">
                <a:solidFill>
                  <a:srgbClr val="000000"/>
                </a:solidFill>
                <a:effectLst/>
                <a:latin typeface="Arial" panose="020B0604020202020204" pitchFamily="34" charset="0"/>
              </a:rPr>
              <a:t>mul</a:t>
            </a:r>
            <a:r>
              <a:rPr lang="pt-BR" sz="1800" b="0" i="0" u="none" strike="noStrike" dirty="0">
                <a:solidFill>
                  <a:srgbClr val="000000"/>
                </a:solidFill>
                <a:effectLst/>
                <a:latin typeface="Arial" panose="020B0604020202020204" pitchFamily="34" charset="0"/>
              </a:rPr>
              <a:t>=num1*num2</a:t>
            </a:r>
            <a:endParaRPr lang="pt-BR" b="0" dirty="0">
              <a:effectLst/>
            </a:endParaRPr>
          </a:p>
          <a:p>
            <a:br>
              <a:rPr lang="pt-BR" dirty="0"/>
            </a:br>
            <a:endParaRPr lang="es-MX" dirty="0"/>
          </a:p>
        </p:txBody>
      </p:sp>
      <p:sp>
        <p:nvSpPr>
          <p:cNvPr id="10" name="9 Rectángulo redondeado"/>
          <p:cNvSpPr/>
          <p:nvPr/>
        </p:nvSpPr>
        <p:spPr>
          <a:xfrm>
            <a:off x="430472" y="6706592"/>
            <a:ext cx="1296144"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Salidas</a:t>
            </a:r>
          </a:p>
        </p:txBody>
      </p:sp>
      <p:sp>
        <p:nvSpPr>
          <p:cNvPr id="11" name="10 Rectángulo redondeado"/>
          <p:cNvSpPr/>
          <p:nvPr/>
        </p:nvSpPr>
        <p:spPr>
          <a:xfrm>
            <a:off x="1988838" y="6706592"/>
            <a:ext cx="4490305"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r>
              <a:rPr lang="es-MX" sz="1800" b="0" i="0" u="none" strike="noStrike" dirty="0">
                <a:solidFill>
                  <a:srgbClr val="000000"/>
                </a:solidFill>
                <a:effectLst/>
                <a:latin typeface="Arial" panose="020B0604020202020204" pitchFamily="34" charset="0"/>
              </a:rPr>
              <a:t> Imprime sum, resta, mul</a:t>
            </a:r>
            <a:endParaRPr lang="es-MX" dirty="0"/>
          </a:p>
        </p:txBody>
      </p:sp>
      <p:sp>
        <p:nvSpPr>
          <p:cNvPr id="12"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3" name="12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P01</a:t>
            </a:r>
          </a:p>
        </p:txBody>
      </p:sp>
    </p:spTree>
    <p:extLst>
      <p:ext uri="{BB962C8B-B14F-4D97-AF65-F5344CB8AC3E}">
        <p14:creationId xmlns:p14="http://schemas.microsoft.com/office/powerpoint/2010/main" val="2831421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extLst>
              <p:ext uri="{D42A27DB-BD31-4B8C-83A1-F6EECF244321}">
                <p14:modId xmlns:p14="http://schemas.microsoft.com/office/powerpoint/2010/main" val="1270320118"/>
              </p:ext>
            </p:extLst>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710190"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Algoritmo y Diagrama de Flujo</a:t>
            </a:r>
          </a:p>
        </p:txBody>
      </p:sp>
      <p:sp>
        <p:nvSpPr>
          <p:cNvPr id="3" name="2 Rectángulo redondeado"/>
          <p:cNvSpPr/>
          <p:nvPr/>
        </p:nvSpPr>
        <p:spPr>
          <a:xfrm>
            <a:off x="299474" y="2162470"/>
            <a:ext cx="2941358" cy="5472608"/>
          </a:xfrm>
          <a:prstGeom prst="roundRect">
            <a:avLst/>
          </a:prstGeom>
          <a:effectLst>
            <a:glow rad="228600">
              <a:schemeClr val="accent5">
                <a:satMod val="175000"/>
                <a:alpha val="40000"/>
              </a:schemeClr>
            </a:glow>
          </a:effectLst>
        </p:spPr>
        <p:style>
          <a:lnRef idx="2">
            <a:schemeClr val="accent5"/>
          </a:lnRef>
          <a:fillRef idx="1">
            <a:schemeClr val="lt1"/>
          </a:fillRef>
          <a:effectRef idx="0">
            <a:schemeClr val="accent5"/>
          </a:effectRef>
          <a:fontRef idx="minor">
            <a:schemeClr val="dk1"/>
          </a:fontRef>
        </p:style>
        <p:txBody>
          <a:bodyPr lIns="91435" tIns="45718" rIns="91435" bIns="45718" rtlCol="0" anchor="t"/>
          <a:lstStyle/>
          <a:p>
            <a:pPr rtl="0">
              <a:spcBef>
                <a:spcPts val="0"/>
              </a:spcBef>
              <a:spcAft>
                <a:spcPts val="0"/>
              </a:spcAft>
            </a:pPr>
            <a:r>
              <a:rPr lang="es-MX" sz="1400" b="0" i="0" u="none" strike="noStrike" dirty="0">
                <a:solidFill>
                  <a:srgbClr val="000000"/>
                </a:solidFill>
                <a:effectLst/>
                <a:latin typeface="Times New Roman" panose="02020603050405020304" pitchFamily="18" charset="0"/>
                <a:cs typeface="Times New Roman" panose="02020603050405020304" pitchFamily="18" charset="0"/>
              </a:rPr>
              <a:t>Imprime “Este programa hará las siguientes operaciones (con enteros): suma, resta, multiplicación”</a:t>
            </a:r>
            <a:endParaRPr lang="es-MX" sz="1400" b="0" dirty="0">
              <a:effectLst/>
              <a:latin typeface="Times New Roman" panose="02020603050405020304" pitchFamily="18" charset="0"/>
              <a:cs typeface="Times New Roman" panose="02020603050405020304" pitchFamily="18" charset="0"/>
            </a:endParaRPr>
          </a:p>
          <a:p>
            <a:pPr rtl="0">
              <a:spcBef>
                <a:spcPts val="0"/>
              </a:spcBef>
              <a:spcAft>
                <a:spcPts val="0"/>
              </a:spcAft>
            </a:pPr>
            <a:br>
              <a:rPr lang="es-MX" sz="1400" b="0" dirty="0">
                <a:effectLst/>
                <a:latin typeface="Times New Roman" panose="02020603050405020304" pitchFamily="18" charset="0"/>
                <a:cs typeface="Times New Roman" panose="02020603050405020304" pitchFamily="18" charset="0"/>
              </a:rPr>
            </a:br>
            <a:r>
              <a:rPr lang="es-MX" sz="1400" b="0" i="0" u="none" strike="noStrike" dirty="0">
                <a:solidFill>
                  <a:srgbClr val="000000"/>
                </a:solidFill>
                <a:effectLst/>
                <a:latin typeface="Times New Roman" panose="02020603050405020304" pitchFamily="18" charset="0"/>
                <a:cs typeface="Times New Roman" panose="02020603050405020304" pitchFamily="18" charset="0"/>
              </a:rPr>
              <a:t>Imprime “Introduzca el primer numero” </a:t>
            </a:r>
            <a:endParaRPr lang="es-MX" sz="1400"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s-MX" sz="1400" b="0" i="0" u="none" strike="noStrike" dirty="0">
                <a:solidFill>
                  <a:srgbClr val="000000"/>
                </a:solidFill>
                <a:effectLst/>
                <a:latin typeface="Times New Roman" panose="02020603050405020304" pitchFamily="18" charset="0"/>
                <a:cs typeface="Times New Roman" panose="02020603050405020304" pitchFamily="18" charset="0"/>
              </a:rPr>
              <a:t>Lee el primer numero </a:t>
            </a:r>
            <a:endParaRPr lang="es-MX" sz="1400" b="0" dirty="0">
              <a:effectLst/>
              <a:latin typeface="Times New Roman" panose="02020603050405020304" pitchFamily="18" charset="0"/>
              <a:cs typeface="Times New Roman" panose="02020603050405020304" pitchFamily="18" charset="0"/>
            </a:endParaRPr>
          </a:p>
          <a:p>
            <a:pPr rtl="0">
              <a:spcBef>
                <a:spcPts val="0"/>
              </a:spcBef>
              <a:spcAft>
                <a:spcPts val="0"/>
              </a:spcAft>
            </a:pPr>
            <a:br>
              <a:rPr lang="es-MX" sz="1400" b="0" dirty="0">
                <a:effectLst/>
                <a:latin typeface="Times New Roman" panose="02020603050405020304" pitchFamily="18" charset="0"/>
                <a:cs typeface="Times New Roman" panose="02020603050405020304" pitchFamily="18" charset="0"/>
              </a:rPr>
            </a:br>
            <a:r>
              <a:rPr lang="es-MX" sz="1400" b="0" i="0" u="none" strike="noStrike" dirty="0">
                <a:solidFill>
                  <a:srgbClr val="000000"/>
                </a:solidFill>
                <a:effectLst/>
                <a:latin typeface="Times New Roman" panose="02020603050405020304" pitchFamily="18" charset="0"/>
                <a:cs typeface="Times New Roman" panose="02020603050405020304" pitchFamily="18" charset="0"/>
              </a:rPr>
              <a:t>Imprime "Introduzca el segundo numero”</a:t>
            </a:r>
            <a:endParaRPr lang="es-MX" sz="1400"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s-MX" sz="1400" b="0" i="0" u="none" strike="noStrike" dirty="0">
                <a:solidFill>
                  <a:srgbClr val="000000"/>
                </a:solidFill>
                <a:effectLst/>
                <a:latin typeface="Times New Roman" panose="02020603050405020304" pitchFamily="18" charset="0"/>
                <a:cs typeface="Times New Roman" panose="02020603050405020304" pitchFamily="18" charset="0"/>
              </a:rPr>
              <a:t>Lee el segundo numero </a:t>
            </a:r>
            <a:endParaRPr lang="es-MX" sz="1400" b="0" dirty="0">
              <a:effectLst/>
              <a:latin typeface="Times New Roman" panose="02020603050405020304" pitchFamily="18" charset="0"/>
              <a:cs typeface="Times New Roman" panose="02020603050405020304" pitchFamily="18" charset="0"/>
            </a:endParaRPr>
          </a:p>
          <a:p>
            <a:pPr rtl="0">
              <a:spcBef>
                <a:spcPts val="0"/>
              </a:spcBef>
              <a:spcAft>
                <a:spcPts val="0"/>
              </a:spcAft>
            </a:pPr>
            <a:br>
              <a:rPr lang="es-MX" sz="1400" b="0" dirty="0">
                <a:effectLst/>
                <a:latin typeface="Times New Roman" panose="02020603050405020304" pitchFamily="18" charset="0"/>
                <a:cs typeface="Times New Roman" panose="02020603050405020304" pitchFamily="18" charset="0"/>
              </a:rPr>
            </a:br>
            <a:r>
              <a:rPr lang="es-MX" sz="1400" b="0" i="0" u="none" strike="noStrike" dirty="0">
                <a:solidFill>
                  <a:srgbClr val="000000"/>
                </a:solidFill>
                <a:effectLst/>
                <a:latin typeface="Times New Roman" panose="02020603050405020304" pitchFamily="18" charset="0"/>
                <a:cs typeface="Times New Roman" panose="02020603050405020304" pitchFamily="18" charset="0"/>
              </a:rPr>
              <a:t>suma = num1+num2</a:t>
            </a:r>
            <a:endParaRPr lang="es-MX" sz="1400"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s-MX" sz="1400" b="0" i="0" u="none" strike="noStrike" dirty="0">
                <a:solidFill>
                  <a:srgbClr val="000000"/>
                </a:solidFill>
                <a:effectLst/>
                <a:latin typeface="Times New Roman" panose="02020603050405020304" pitchFamily="18" charset="0"/>
                <a:cs typeface="Times New Roman" panose="02020603050405020304" pitchFamily="18" charset="0"/>
              </a:rPr>
              <a:t>resta=num1-num2</a:t>
            </a:r>
            <a:endParaRPr lang="es-MX" sz="1400"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s-MX" sz="1400" b="0" i="0" u="none" strike="noStrike" dirty="0">
                <a:solidFill>
                  <a:srgbClr val="000000"/>
                </a:solidFill>
                <a:effectLst/>
                <a:latin typeface="Times New Roman" panose="02020603050405020304" pitchFamily="18" charset="0"/>
                <a:cs typeface="Times New Roman" panose="02020603050405020304" pitchFamily="18" charset="0"/>
              </a:rPr>
              <a:t>mul=num1*num2</a:t>
            </a:r>
            <a:endParaRPr lang="es-MX" sz="1400" b="0" dirty="0">
              <a:effectLst/>
              <a:latin typeface="Times New Roman" panose="02020603050405020304" pitchFamily="18" charset="0"/>
              <a:cs typeface="Times New Roman" panose="02020603050405020304" pitchFamily="18" charset="0"/>
            </a:endParaRPr>
          </a:p>
          <a:p>
            <a:pPr rtl="0">
              <a:spcBef>
                <a:spcPts val="0"/>
              </a:spcBef>
              <a:spcAft>
                <a:spcPts val="0"/>
              </a:spcAft>
            </a:pPr>
            <a:br>
              <a:rPr lang="es-MX" sz="1400" b="0" dirty="0">
                <a:effectLst/>
                <a:latin typeface="Times New Roman" panose="02020603050405020304" pitchFamily="18" charset="0"/>
                <a:cs typeface="Times New Roman" panose="02020603050405020304" pitchFamily="18" charset="0"/>
              </a:rPr>
            </a:br>
            <a:r>
              <a:rPr lang="es-MX" sz="1400" b="0" i="0" u="none" strike="noStrike" dirty="0">
                <a:solidFill>
                  <a:srgbClr val="000000"/>
                </a:solidFill>
                <a:effectLst/>
                <a:latin typeface="Times New Roman" panose="02020603050405020304" pitchFamily="18" charset="0"/>
                <a:cs typeface="Times New Roman" panose="02020603050405020304" pitchFamily="18" charset="0"/>
              </a:rPr>
              <a:t>Imprime “ La suma es: “ suma </a:t>
            </a:r>
            <a:endParaRPr lang="es-MX" sz="1400"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s-MX" sz="1400" b="0" i="0" u="none" strike="noStrike" dirty="0">
                <a:solidFill>
                  <a:srgbClr val="000000"/>
                </a:solidFill>
                <a:effectLst/>
                <a:latin typeface="Times New Roman" panose="02020603050405020304" pitchFamily="18" charset="0"/>
                <a:cs typeface="Times New Roman" panose="02020603050405020304" pitchFamily="18" charset="0"/>
              </a:rPr>
              <a:t>  “La resta es: “ resta</a:t>
            </a:r>
            <a:endParaRPr lang="es-MX" sz="1400"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s-MX" sz="1400" b="0" i="0" u="none" strike="noStrike" dirty="0">
                <a:solidFill>
                  <a:srgbClr val="000000"/>
                </a:solidFill>
                <a:effectLst/>
                <a:latin typeface="Times New Roman" panose="02020603050405020304" pitchFamily="18" charset="0"/>
                <a:cs typeface="Times New Roman" panose="02020603050405020304" pitchFamily="18" charset="0"/>
              </a:rPr>
              <a:t>  “La multiplicación es: “ mul</a:t>
            </a:r>
            <a:endParaRPr lang="es-MX" sz="1400" b="0" dirty="0">
              <a:effectLst/>
              <a:latin typeface="Times New Roman" panose="02020603050405020304" pitchFamily="18" charset="0"/>
              <a:cs typeface="Times New Roman" panose="02020603050405020304" pitchFamily="18" charset="0"/>
            </a:endParaRPr>
          </a:p>
          <a:p>
            <a:br>
              <a:rPr lang="es-MX" sz="1200" dirty="0"/>
            </a:br>
            <a:endParaRPr lang="es-MX" sz="1200" dirty="0"/>
          </a:p>
        </p:txBody>
      </p:sp>
      <p:sp>
        <p:nvSpPr>
          <p:cNvPr id="12" name="11 Rectángulo redondeado"/>
          <p:cNvSpPr/>
          <p:nvPr/>
        </p:nvSpPr>
        <p:spPr>
          <a:xfrm>
            <a:off x="415632" y="1381590"/>
            <a:ext cx="2795374" cy="576064"/>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Algoritmo</a:t>
            </a:r>
          </a:p>
        </p:txBody>
      </p:sp>
      <p:sp>
        <p:nvSpPr>
          <p:cNvPr id="13" name="12 Rectángulo redondeado"/>
          <p:cNvSpPr/>
          <p:nvPr/>
        </p:nvSpPr>
        <p:spPr>
          <a:xfrm>
            <a:off x="3879044" y="1317163"/>
            <a:ext cx="2790316" cy="576064"/>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Diagrama de Flujo</a:t>
            </a:r>
          </a:p>
        </p:txBody>
      </p:sp>
      <p:sp>
        <p:nvSpPr>
          <p:cNvPr id="14" name="13 Rectángulo redondeado"/>
          <p:cNvSpPr/>
          <p:nvPr/>
        </p:nvSpPr>
        <p:spPr>
          <a:xfrm>
            <a:off x="3645024" y="2171733"/>
            <a:ext cx="3024336" cy="5472608"/>
          </a:xfrm>
          <a:prstGeom prst="roundRect">
            <a:avLst/>
          </a:prstGeom>
          <a:effectLst>
            <a:glow rad="2286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lIns="91435" tIns="45718" rIns="91435" bIns="45718" rtlCol="0" anchor="t"/>
          <a:lstStyle/>
          <a:p>
            <a:endParaRPr lang="es-MX" sz="1200" dirty="0"/>
          </a:p>
        </p:txBody>
      </p:sp>
      <p:sp>
        <p:nvSpPr>
          <p:cNvPr id="10"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1" name="10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P01</a:t>
            </a:r>
          </a:p>
        </p:txBody>
      </p:sp>
      <p:pic>
        <p:nvPicPr>
          <p:cNvPr id="1030" name="Picture 6">
            <a:extLst>
              <a:ext uri="{FF2B5EF4-FFF2-40B4-BE49-F238E27FC236}">
                <a16:creationId xmlns:a16="http://schemas.microsoft.com/office/drawing/2014/main" id="{02814F5C-9DCD-D094-7C44-D0F8F0F3295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74219" y="2286795"/>
            <a:ext cx="2324100" cy="433387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B218C195-9B86-945A-694E-308126A5DC8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28356" y="6588224"/>
            <a:ext cx="1104900" cy="447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1849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ítulo"/>
          <p:cNvSpPr>
            <a:spLocks noGrp="1"/>
          </p:cNvSpPr>
          <p:nvPr>
            <p:ph type="title"/>
          </p:nvPr>
        </p:nvSpPr>
        <p:spPr>
          <a:xfrm>
            <a:off x="1227658" y="-290040"/>
            <a:ext cx="6172200" cy="1524000"/>
          </a:xfrm>
        </p:spPr>
        <p:txBody>
          <a:bodyPr>
            <a:normAutofit/>
          </a:bodyPr>
          <a:lstStyle/>
          <a:p>
            <a:r>
              <a:rPr lang="es-MX" sz="2200" b="1" dirty="0">
                <a:solidFill>
                  <a:schemeClr val="bg1"/>
                </a:solidFill>
                <a:effectLst>
                  <a:outerShdw blurRad="38100" dist="38100" dir="2700000" algn="tl">
                    <a:srgbClr val="000000">
                      <a:alpha val="43137"/>
                    </a:srgbClr>
                  </a:outerShdw>
                </a:effectLst>
              </a:rPr>
              <a:t>Código Fuente</a:t>
            </a:r>
          </a:p>
        </p:txBody>
      </p:sp>
      <p:graphicFrame>
        <p:nvGraphicFramePr>
          <p:cNvPr id="2" name="1 Marcador de contenido"/>
          <p:cNvGraphicFramePr>
            <a:graphicFrameLocks noGrp="1"/>
          </p:cNvGraphicFramePr>
          <p:nvPr>
            <p:ph sz="half" idx="2"/>
            <p:extLst>
              <p:ext uri="{D42A27DB-BD31-4B8C-83A1-F6EECF244321}">
                <p14:modId xmlns:p14="http://schemas.microsoft.com/office/powerpoint/2010/main" val="2126875214"/>
              </p:ext>
            </p:extLst>
          </p:nvPr>
        </p:nvGraphicFramePr>
        <p:xfrm>
          <a:off x="255585" y="2171735"/>
          <a:ext cx="3117456" cy="59964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Rectángulo redondeado"/>
          <p:cNvSpPr/>
          <p:nvPr/>
        </p:nvSpPr>
        <p:spPr>
          <a:xfrm>
            <a:off x="172593" y="2398842"/>
            <a:ext cx="6624736" cy="4392488"/>
          </a:xfrm>
          <a:prstGeom prst="roundRect">
            <a:avLst/>
          </a:prstGeom>
          <a:solidFill>
            <a:schemeClr val="tx1"/>
          </a:solidFill>
          <a:effectLst>
            <a:glow rad="228600">
              <a:schemeClr val="accent4">
                <a:satMod val="175000"/>
                <a:alpha val="40000"/>
              </a:schemeClr>
            </a:glow>
          </a:effectLst>
        </p:spPr>
        <p:style>
          <a:lnRef idx="2">
            <a:schemeClr val="accent4"/>
          </a:lnRef>
          <a:fillRef idx="1">
            <a:schemeClr val="lt1"/>
          </a:fillRef>
          <a:effectRef idx="0">
            <a:schemeClr val="accent4"/>
          </a:effectRef>
          <a:fontRef idx="minor">
            <a:schemeClr val="dk1"/>
          </a:fontRef>
        </p:style>
        <p:txBody>
          <a:bodyPr lIns="91435" tIns="45718" rIns="91435" bIns="45718" rtlCol="0" anchor="t"/>
          <a:lstStyle/>
          <a:p>
            <a:r>
              <a:rPr lang="en-US" sz="1200" b="0" dirty="0">
                <a:solidFill>
                  <a:srgbClr val="C678DD"/>
                </a:solidFill>
                <a:effectLst/>
                <a:latin typeface="Consolas" panose="020B0609020204030204" pitchFamily="49" charset="0"/>
              </a:rPr>
              <a:t>#include</a:t>
            </a:r>
            <a:r>
              <a:rPr lang="en-US" sz="1200" b="0" dirty="0">
                <a:solidFill>
                  <a:srgbClr val="ABB2BF"/>
                </a:solidFill>
                <a:effectLst/>
                <a:latin typeface="Consolas" panose="020B0609020204030204" pitchFamily="49" charset="0"/>
              </a:rPr>
              <a:t> </a:t>
            </a:r>
            <a:r>
              <a:rPr lang="en-US" sz="1200" b="0" dirty="0">
                <a:solidFill>
                  <a:srgbClr val="98C379"/>
                </a:solidFill>
                <a:effectLst/>
                <a:latin typeface="Consolas" panose="020B0609020204030204" pitchFamily="49" charset="0"/>
              </a:rPr>
              <a:t>&lt;</a:t>
            </a:r>
            <a:r>
              <a:rPr lang="en-US" sz="1200" b="0" dirty="0" err="1">
                <a:solidFill>
                  <a:srgbClr val="98C379"/>
                </a:solidFill>
                <a:effectLst/>
                <a:latin typeface="Consolas" panose="020B0609020204030204" pitchFamily="49" charset="0"/>
              </a:rPr>
              <a:t>stdio.h</a:t>
            </a:r>
            <a:r>
              <a:rPr lang="en-US" sz="1200" b="0" dirty="0">
                <a:solidFill>
                  <a:srgbClr val="98C379"/>
                </a:solidFill>
                <a:effectLst/>
                <a:latin typeface="Consolas" panose="020B0609020204030204" pitchFamily="49" charset="0"/>
              </a:rPr>
              <a:t>&gt;</a:t>
            </a:r>
            <a:endParaRPr lang="en-US" sz="1200" b="0" dirty="0">
              <a:solidFill>
                <a:srgbClr val="ABB2BF"/>
              </a:solidFill>
              <a:effectLst/>
              <a:latin typeface="Consolas" panose="020B0609020204030204" pitchFamily="49" charset="0"/>
            </a:endParaRPr>
          </a:p>
          <a:p>
            <a:br>
              <a:rPr lang="en-US" sz="1200" b="0" dirty="0">
                <a:solidFill>
                  <a:srgbClr val="ABB2BF"/>
                </a:solidFill>
                <a:effectLst/>
                <a:latin typeface="Consolas" panose="020B0609020204030204" pitchFamily="49" charset="0"/>
              </a:rPr>
            </a:br>
            <a:r>
              <a:rPr lang="en-US" sz="1200" b="0" dirty="0">
                <a:solidFill>
                  <a:srgbClr val="C678DD"/>
                </a:solidFill>
                <a:effectLst/>
                <a:latin typeface="Consolas" panose="020B0609020204030204" pitchFamily="49" charset="0"/>
              </a:rPr>
              <a:t>void</a:t>
            </a:r>
            <a:r>
              <a:rPr lang="en-US" sz="1200" b="0" dirty="0">
                <a:solidFill>
                  <a:srgbClr val="ABB2BF"/>
                </a:solidFill>
                <a:effectLst/>
                <a:latin typeface="Consolas" panose="020B0609020204030204" pitchFamily="49" charset="0"/>
              </a:rPr>
              <a:t> </a:t>
            </a:r>
            <a:r>
              <a:rPr lang="en-US" sz="1200" b="1" dirty="0">
                <a:solidFill>
                  <a:srgbClr val="61AFEF"/>
                </a:solidFill>
                <a:effectLst/>
                <a:latin typeface="Consolas" panose="020B0609020204030204" pitchFamily="49" charset="0"/>
              </a:rPr>
              <a:t>main</a:t>
            </a:r>
            <a:r>
              <a:rPr lang="en-US" sz="1200" b="0" dirty="0">
                <a:solidFill>
                  <a:srgbClr val="ABB2BF"/>
                </a:solidFill>
                <a:effectLst/>
                <a:latin typeface="Consolas" panose="020B0609020204030204" pitchFamily="49" charset="0"/>
              </a:rPr>
              <a:t>()</a:t>
            </a:r>
          </a:p>
          <a:p>
            <a:r>
              <a:rPr lang="en-US" sz="1200" b="0" dirty="0">
                <a:solidFill>
                  <a:srgbClr val="ABB2BF"/>
                </a:solidFill>
                <a:effectLst/>
                <a:latin typeface="Consolas" panose="020B0609020204030204" pitchFamily="49" charset="0"/>
              </a:rPr>
              <a:t>{</a:t>
            </a:r>
          </a:p>
          <a:p>
            <a:r>
              <a:rPr lang="en-US" sz="1200" b="0" dirty="0">
                <a:solidFill>
                  <a:srgbClr val="ABB2BF"/>
                </a:solidFill>
                <a:effectLst/>
                <a:latin typeface="Consolas" panose="020B0609020204030204" pitchFamily="49" charset="0"/>
              </a:rPr>
              <a:t>    </a:t>
            </a:r>
            <a:r>
              <a:rPr lang="en-US" sz="1200" b="0" dirty="0">
                <a:solidFill>
                  <a:srgbClr val="C678DD"/>
                </a:solidFill>
                <a:effectLst/>
                <a:latin typeface="Consolas" panose="020B0609020204030204" pitchFamily="49" charset="0"/>
              </a:rPr>
              <a:t>float</a:t>
            </a:r>
            <a:r>
              <a:rPr lang="en-US" sz="1200" b="0" dirty="0">
                <a:solidFill>
                  <a:srgbClr val="ABB2BF"/>
                </a:solidFill>
                <a:effectLst/>
                <a:latin typeface="Consolas" panose="020B0609020204030204" pitchFamily="49" charset="0"/>
              </a:rPr>
              <a:t> </a:t>
            </a:r>
            <a:r>
              <a:rPr lang="en-US" sz="1200" b="0" dirty="0">
                <a:solidFill>
                  <a:srgbClr val="E06C75"/>
                </a:solidFill>
                <a:effectLst/>
                <a:latin typeface="Consolas" panose="020B0609020204030204" pitchFamily="49" charset="0"/>
              </a:rPr>
              <a:t>num1</a:t>
            </a:r>
            <a:r>
              <a:rPr lang="en-US" sz="1200" b="0" dirty="0">
                <a:solidFill>
                  <a:srgbClr val="ABB2BF"/>
                </a:solidFill>
                <a:effectLst/>
                <a:latin typeface="Consolas" panose="020B0609020204030204" pitchFamily="49" charset="0"/>
              </a:rPr>
              <a:t>, </a:t>
            </a:r>
            <a:r>
              <a:rPr lang="en-US" sz="1200" b="0" dirty="0">
                <a:solidFill>
                  <a:srgbClr val="E06C75"/>
                </a:solidFill>
                <a:effectLst/>
                <a:latin typeface="Consolas" panose="020B0609020204030204" pitchFamily="49" charset="0"/>
              </a:rPr>
              <a:t>num2</a:t>
            </a:r>
            <a:r>
              <a:rPr lang="en-US" sz="1200" b="0" dirty="0">
                <a:solidFill>
                  <a:srgbClr val="ABB2BF"/>
                </a:solidFill>
                <a:effectLst/>
                <a:latin typeface="Consolas" panose="020B0609020204030204" pitchFamily="49" charset="0"/>
              </a:rPr>
              <a:t>, </a:t>
            </a:r>
            <a:r>
              <a:rPr lang="en-US" sz="1200" b="0" dirty="0" err="1">
                <a:solidFill>
                  <a:srgbClr val="E06C75"/>
                </a:solidFill>
                <a:effectLst/>
                <a:latin typeface="Consolas" panose="020B0609020204030204" pitchFamily="49" charset="0"/>
              </a:rPr>
              <a:t>mul</a:t>
            </a:r>
            <a:r>
              <a:rPr lang="en-US" sz="1200" b="0" dirty="0">
                <a:solidFill>
                  <a:srgbClr val="ABB2BF"/>
                </a:solidFill>
                <a:effectLst/>
                <a:latin typeface="Consolas" panose="020B0609020204030204" pitchFamily="49" charset="0"/>
              </a:rPr>
              <a:t>, </a:t>
            </a:r>
            <a:r>
              <a:rPr lang="en-US" sz="1200" b="0" dirty="0" err="1">
                <a:solidFill>
                  <a:srgbClr val="E06C75"/>
                </a:solidFill>
                <a:effectLst/>
                <a:latin typeface="Consolas" panose="020B0609020204030204" pitchFamily="49" charset="0"/>
              </a:rPr>
              <a:t>suma</a:t>
            </a:r>
            <a:r>
              <a:rPr lang="en-US" sz="1200" b="0" dirty="0">
                <a:solidFill>
                  <a:srgbClr val="ABB2BF"/>
                </a:solidFill>
                <a:effectLst/>
                <a:latin typeface="Consolas" panose="020B0609020204030204" pitchFamily="49" charset="0"/>
              </a:rPr>
              <a:t>, </a:t>
            </a:r>
            <a:r>
              <a:rPr lang="en-US" sz="1200" b="0" dirty="0" err="1">
                <a:solidFill>
                  <a:srgbClr val="E06C75"/>
                </a:solidFill>
                <a:effectLst/>
                <a:latin typeface="Consolas" panose="020B0609020204030204" pitchFamily="49" charset="0"/>
              </a:rPr>
              <a:t>resta</a:t>
            </a:r>
            <a:r>
              <a:rPr lang="en-US" sz="1200" b="0" dirty="0">
                <a:solidFill>
                  <a:srgbClr val="ABB2BF"/>
                </a:solidFill>
                <a:effectLst/>
                <a:latin typeface="Consolas" panose="020B0609020204030204" pitchFamily="49" charset="0"/>
              </a:rPr>
              <a:t>;</a:t>
            </a:r>
          </a:p>
          <a:p>
            <a:r>
              <a:rPr lang="en-US" sz="1200" b="0" dirty="0">
                <a:solidFill>
                  <a:srgbClr val="ABB2BF"/>
                </a:solidFill>
                <a:effectLst/>
                <a:latin typeface="Consolas" panose="020B0609020204030204" pitchFamily="49" charset="0"/>
              </a:rPr>
              <a:t>    </a:t>
            </a:r>
            <a:r>
              <a:rPr lang="en-US" sz="1200" b="1" dirty="0" err="1">
                <a:solidFill>
                  <a:srgbClr val="61AFEF"/>
                </a:solidFill>
                <a:effectLst/>
                <a:latin typeface="Consolas" panose="020B0609020204030204" pitchFamily="49" charset="0"/>
              </a:rPr>
              <a:t>printf</a:t>
            </a:r>
            <a:r>
              <a:rPr lang="en-US" sz="1200" b="0" dirty="0">
                <a:solidFill>
                  <a:srgbClr val="ABB2BF"/>
                </a:solidFill>
                <a:effectLst/>
                <a:latin typeface="Consolas" panose="020B0609020204030204" pitchFamily="49" charset="0"/>
              </a:rPr>
              <a:t>(</a:t>
            </a:r>
            <a:r>
              <a:rPr lang="en-US" sz="1200" b="0" dirty="0">
                <a:solidFill>
                  <a:srgbClr val="98C379"/>
                </a:solidFill>
                <a:effectLst/>
                <a:latin typeface="Consolas" panose="020B0609020204030204" pitchFamily="49" charset="0"/>
              </a:rPr>
              <a:t>"</a:t>
            </a:r>
            <a:r>
              <a:rPr lang="en-US" sz="1200" b="0" dirty="0">
                <a:solidFill>
                  <a:srgbClr val="56B6C2"/>
                </a:solidFill>
                <a:effectLst/>
                <a:latin typeface="Consolas" panose="020B0609020204030204" pitchFamily="49" charset="0"/>
              </a:rPr>
              <a:t>\</a:t>
            </a:r>
            <a:r>
              <a:rPr lang="en-US" sz="1200" b="0" dirty="0" err="1">
                <a:solidFill>
                  <a:srgbClr val="56B6C2"/>
                </a:solidFill>
                <a:effectLst/>
                <a:latin typeface="Consolas" panose="020B0609020204030204" pitchFamily="49" charset="0"/>
              </a:rPr>
              <a:t>n</a:t>
            </a:r>
            <a:r>
              <a:rPr lang="en-US" sz="1200" b="0" dirty="0" err="1">
                <a:solidFill>
                  <a:srgbClr val="98C379"/>
                </a:solidFill>
                <a:effectLst/>
                <a:latin typeface="Consolas" panose="020B0609020204030204" pitchFamily="49" charset="0"/>
              </a:rPr>
              <a:t>Este</a:t>
            </a:r>
            <a:r>
              <a:rPr lang="en-US" sz="1200" b="0" dirty="0">
                <a:solidFill>
                  <a:srgbClr val="98C379"/>
                </a:solidFill>
                <a:effectLst/>
                <a:latin typeface="Consolas" panose="020B0609020204030204" pitchFamily="49" charset="0"/>
              </a:rPr>
              <a:t> </a:t>
            </a:r>
            <a:r>
              <a:rPr lang="en-US" sz="1200" b="0" dirty="0" err="1">
                <a:solidFill>
                  <a:srgbClr val="98C379"/>
                </a:solidFill>
                <a:effectLst/>
                <a:latin typeface="Consolas" panose="020B0609020204030204" pitchFamily="49" charset="0"/>
              </a:rPr>
              <a:t>programa</a:t>
            </a:r>
            <a:r>
              <a:rPr lang="en-US" sz="1200" b="0" dirty="0">
                <a:solidFill>
                  <a:srgbClr val="98C379"/>
                </a:solidFill>
                <a:effectLst/>
                <a:latin typeface="Consolas" panose="020B0609020204030204" pitchFamily="49" charset="0"/>
              </a:rPr>
              <a:t> hara las </a:t>
            </a:r>
            <a:r>
              <a:rPr lang="en-US" sz="1200" b="0" dirty="0" err="1">
                <a:solidFill>
                  <a:srgbClr val="98C379"/>
                </a:solidFill>
                <a:effectLst/>
                <a:latin typeface="Consolas" panose="020B0609020204030204" pitchFamily="49" charset="0"/>
              </a:rPr>
              <a:t>siguientes</a:t>
            </a:r>
            <a:r>
              <a:rPr lang="en-US" sz="1200" b="0" dirty="0">
                <a:solidFill>
                  <a:srgbClr val="98C379"/>
                </a:solidFill>
                <a:effectLst/>
                <a:latin typeface="Consolas" panose="020B0609020204030204" pitchFamily="49" charset="0"/>
              </a:rPr>
              <a:t> </a:t>
            </a:r>
            <a:r>
              <a:rPr lang="en-US" sz="1200" b="0" dirty="0" err="1">
                <a:solidFill>
                  <a:srgbClr val="98C379"/>
                </a:solidFill>
                <a:effectLst/>
                <a:latin typeface="Consolas" panose="020B0609020204030204" pitchFamily="49" charset="0"/>
              </a:rPr>
              <a:t>operaciones</a:t>
            </a:r>
            <a:r>
              <a:rPr lang="en-US" sz="1200" b="0" dirty="0">
                <a:solidFill>
                  <a:srgbClr val="98C379"/>
                </a:solidFill>
                <a:effectLst/>
                <a:latin typeface="Consolas" panose="020B0609020204030204" pitchFamily="49" charset="0"/>
              </a:rPr>
              <a:t> (con </a:t>
            </a:r>
            <a:r>
              <a:rPr lang="en-US" sz="1200" b="0" dirty="0" err="1">
                <a:solidFill>
                  <a:srgbClr val="98C379"/>
                </a:solidFill>
                <a:effectLst/>
                <a:latin typeface="Consolas" panose="020B0609020204030204" pitchFamily="49" charset="0"/>
              </a:rPr>
              <a:t>enteros</a:t>
            </a:r>
            <a:r>
              <a:rPr lang="en-US" sz="1200" b="0" dirty="0">
                <a:solidFill>
                  <a:srgbClr val="98C379"/>
                </a:solidFill>
                <a:effectLst/>
                <a:latin typeface="Consolas" panose="020B0609020204030204" pitchFamily="49" charset="0"/>
              </a:rPr>
              <a:t>): </a:t>
            </a:r>
            <a:r>
              <a:rPr lang="en-US" sz="1200" b="0" dirty="0" err="1">
                <a:solidFill>
                  <a:srgbClr val="98C379"/>
                </a:solidFill>
                <a:effectLst/>
                <a:latin typeface="Consolas" panose="020B0609020204030204" pitchFamily="49" charset="0"/>
              </a:rPr>
              <a:t>suma</a:t>
            </a:r>
            <a:r>
              <a:rPr lang="en-US" sz="1200" b="0" dirty="0">
                <a:solidFill>
                  <a:srgbClr val="98C379"/>
                </a:solidFill>
                <a:effectLst/>
                <a:latin typeface="Consolas" panose="020B0609020204030204" pitchFamily="49" charset="0"/>
              </a:rPr>
              <a:t>, </a:t>
            </a:r>
            <a:r>
              <a:rPr lang="en-US" sz="1200" b="0" dirty="0" err="1">
                <a:solidFill>
                  <a:srgbClr val="98C379"/>
                </a:solidFill>
                <a:effectLst/>
                <a:latin typeface="Consolas" panose="020B0609020204030204" pitchFamily="49" charset="0"/>
              </a:rPr>
              <a:t>resta</a:t>
            </a:r>
            <a:r>
              <a:rPr lang="en-US" sz="1200" b="0" dirty="0">
                <a:solidFill>
                  <a:srgbClr val="98C379"/>
                </a:solidFill>
                <a:effectLst/>
                <a:latin typeface="Consolas" panose="020B0609020204030204" pitchFamily="49" charset="0"/>
              </a:rPr>
              <a:t>, </a:t>
            </a:r>
            <a:r>
              <a:rPr lang="en-US" sz="1200" b="0" dirty="0" err="1">
                <a:solidFill>
                  <a:srgbClr val="98C379"/>
                </a:solidFill>
                <a:effectLst/>
                <a:latin typeface="Consolas" panose="020B0609020204030204" pitchFamily="49" charset="0"/>
              </a:rPr>
              <a:t>multiplicacion</a:t>
            </a:r>
            <a:r>
              <a:rPr lang="en-US" sz="1200" b="0" dirty="0">
                <a:solidFill>
                  <a:srgbClr val="98C379"/>
                </a:solidFill>
                <a:effectLst/>
                <a:latin typeface="Consolas" panose="020B0609020204030204" pitchFamily="49" charset="0"/>
              </a:rPr>
              <a:t>"</a:t>
            </a:r>
            <a:r>
              <a:rPr lang="en-US" sz="1200" b="0" dirty="0">
                <a:solidFill>
                  <a:srgbClr val="ABB2BF"/>
                </a:solidFill>
                <a:effectLst/>
                <a:latin typeface="Consolas" panose="020B0609020204030204" pitchFamily="49" charset="0"/>
              </a:rPr>
              <a:t>);</a:t>
            </a:r>
          </a:p>
          <a:p>
            <a:r>
              <a:rPr lang="en-US" sz="1200" b="0" dirty="0">
                <a:solidFill>
                  <a:srgbClr val="ABB2BF"/>
                </a:solidFill>
                <a:effectLst/>
                <a:latin typeface="Consolas" panose="020B0609020204030204" pitchFamily="49" charset="0"/>
              </a:rPr>
              <a:t>    </a:t>
            </a:r>
            <a:r>
              <a:rPr lang="en-US" sz="1200" b="1" dirty="0" err="1">
                <a:solidFill>
                  <a:srgbClr val="61AFEF"/>
                </a:solidFill>
                <a:effectLst/>
                <a:latin typeface="Consolas" panose="020B0609020204030204" pitchFamily="49" charset="0"/>
              </a:rPr>
              <a:t>printf</a:t>
            </a:r>
            <a:r>
              <a:rPr lang="en-US" sz="1200" b="0" dirty="0">
                <a:solidFill>
                  <a:srgbClr val="ABB2BF"/>
                </a:solidFill>
                <a:effectLst/>
                <a:latin typeface="Consolas" panose="020B0609020204030204" pitchFamily="49" charset="0"/>
              </a:rPr>
              <a:t>(</a:t>
            </a:r>
            <a:r>
              <a:rPr lang="en-US" sz="1200" b="0" dirty="0">
                <a:solidFill>
                  <a:srgbClr val="98C379"/>
                </a:solidFill>
                <a:effectLst/>
                <a:latin typeface="Consolas" panose="020B0609020204030204" pitchFamily="49" charset="0"/>
              </a:rPr>
              <a:t>"</a:t>
            </a:r>
            <a:r>
              <a:rPr lang="en-US" sz="1200" b="0" dirty="0">
                <a:solidFill>
                  <a:srgbClr val="56B6C2"/>
                </a:solidFill>
                <a:effectLst/>
                <a:latin typeface="Consolas" panose="020B0609020204030204" pitchFamily="49" charset="0"/>
              </a:rPr>
              <a:t>\</a:t>
            </a:r>
            <a:r>
              <a:rPr lang="en-US" sz="1200" b="0" dirty="0" err="1">
                <a:solidFill>
                  <a:srgbClr val="56B6C2"/>
                </a:solidFill>
                <a:effectLst/>
                <a:latin typeface="Consolas" panose="020B0609020204030204" pitchFamily="49" charset="0"/>
              </a:rPr>
              <a:t>n</a:t>
            </a:r>
            <a:r>
              <a:rPr lang="en-US" sz="1200" b="0" dirty="0" err="1">
                <a:solidFill>
                  <a:srgbClr val="98C379"/>
                </a:solidFill>
                <a:effectLst/>
                <a:latin typeface="Consolas" panose="020B0609020204030204" pitchFamily="49" charset="0"/>
              </a:rPr>
              <a:t>Introduce</a:t>
            </a:r>
            <a:r>
              <a:rPr lang="en-US" sz="1200" b="0" dirty="0">
                <a:solidFill>
                  <a:srgbClr val="98C379"/>
                </a:solidFill>
                <a:effectLst/>
                <a:latin typeface="Consolas" panose="020B0609020204030204" pitchFamily="49" charset="0"/>
              </a:rPr>
              <a:t> primer </a:t>
            </a:r>
            <a:r>
              <a:rPr lang="en-US" sz="1200" b="0" dirty="0" err="1">
                <a:solidFill>
                  <a:srgbClr val="98C379"/>
                </a:solidFill>
                <a:effectLst/>
                <a:latin typeface="Consolas" panose="020B0609020204030204" pitchFamily="49" charset="0"/>
              </a:rPr>
              <a:t>numero</a:t>
            </a:r>
            <a:r>
              <a:rPr lang="en-US" sz="1200" b="0" dirty="0">
                <a:solidFill>
                  <a:srgbClr val="98C379"/>
                </a:solidFill>
                <a:effectLst/>
                <a:latin typeface="Consolas" panose="020B0609020204030204" pitchFamily="49" charset="0"/>
              </a:rPr>
              <a:t> (</a:t>
            </a:r>
            <a:r>
              <a:rPr lang="en-US" sz="1200" b="0" dirty="0" err="1">
                <a:solidFill>
                  <a:srgbClr val="98C379"/>
                </a:solidFill>
                <a:effectLst/>
                <a:latin typeface="Consolas" panose="020B0609020204030204" pitchFamily="49" charset="0"/>
              </a:rPr>
              <a:t>entero</a:t>
            </a:r>
            <a:r>
              <a:rPr lang="en-US" sz="1200" b="0" dirty="0">
                <a:solidFill>
                  <a:srgbClr val="98C379"/>
                </a:solidFill>
                <a:effectLst/>
                <a:latin typeface="Consolas" panose="020B0609020204030204" pitchFamily="49" charset="0"/>
              </a:rPr>
              <a:t>): "</a:t>
            </a:r>
            <a:r>
              <a:rPr lang="en-US" sz="1200" b="0" dirty="0">
                <a:solidFill>
                  <a:srgbClr val="ABB2BF"/>
                </a:solidFill>
                <a:effectLst/>
                <a:latin typeface="Consolas" panose="020B0609020204030204" pitchFamily="49" charset="0"/>
              </a:rPr>
              <a:t>);</a:t>
            </a:r>
          </a:p>
          <a:p>
            <a:r>
              <a:rPr lang="en-US" sz="1200" b="0" dirty="0">
                <a:solidFill>
                  <a:srgbClr val="ABB2BF"/>
                </a:solidFill>
                <a:effectLst/>
                <a:latin typeface="Consolas" panose="020B0609020204030204" pitchFamily="49" charset="0"/>
              </a:rPr>
              <a:t>    </a:t>
            </a:r>
            <a:r>
              <a:rPr lang="en-US" sz="1200" b="1" dirty="0" err="1">
                <a:solidFill>
                  <a:srgbClr val="61AFEF"/>
                </a:solidFill>
                <a:effectLst/>
                <a:latin typeface="Consolas" panose="020B0609020204030204" pitchFamily="49" charset="0"/>
              </a:rPr>
              <a:t>scanf</a:t>
            </a:r>
            <a:r>
              <a:rPr lang="en-US" sz="1200" b="0" dirty="0">
                <a:solidFill>
                  <a:srgbClr val="ABB2BF"/>
                </a:solidFill>
                <a:effectLst/>
                <a:latin typeface="Consolas" panose="020B0609020204030204" pitchFamily="49" charset="0"/>
              </a:rPr>
              <a:t>(</a:t>
            </a:r>
            <a:r>
              <a:rPr lang="en-US" sz="1200" b="0" dirty="0">
                <a:solidFill>
                  <a:srgbClr val="98C379"/>
                </a:solidFill>
                <a:effectLst/>
                <a:latin typeface="Consolas" panose="020B0609020204030204" pitchFamily="49" charset="0"/>
              </a:rPr>
              <a:t>"</a:t>
            </a:r>
            <a:r>
              <a:rPr lang="en-US" sz="1200" b="0" dirty="0">
                <a:solidFill>
                  <a:srgbClr val="D19A66"/>
                </a:solidFill>
                <a:effectLst/>
                <a:latin typeface="Consolas" panose="020B0609020204030204" pitchFamily="49" charset="0"/>
              </a:rPr>
              <a:t>%f</a:t>
            </a:r>
            <a:r>
              <a:rPr lang="en-US" sz="1200" b="0" dirty="0">
                <a:solidFill>
                  <a:srgbClr val="98C379"/>
                </a:solidFill>
                <a:effectLst/>
                <a:latin typeface="Consolas" panose="020B0609020204030204" pitchFamily="49" charset="0"/>
              </a:rPr>
              <a:t>"</a:t>
            </a:r>
            <a:r>
              <a:rPr lang="en-US" sz="1200" b="0" dirty="0">
                <a:solidFill>
                  <a:srgbClr val="ABB2BF"/>
                </a:solidFill>
                <a:effectLst/>
                <a:latin typeface="Consolas" panose="020B0609020204030204" pitchFamily="49" charset="0"/>
              </a:rPr>
              <a:t>, </a:t>
            </a:r>
            <a:r>
              <a:rPr lang="en-US" sz="1200" b="0" dirty="0">
                <a:solidFill>
                  <a:srgbClr val="C678DD"/>
                </a:solidFill>
                <a:effectLst/>
                <a:latin typeface="Consolas" panose="020B0609020204030204" pitchFamily="49" charset="0"/>
              </a:rPr>
              <a:t>&amp;</a:t>
            </a:r>
            <a:r>
              <a:rPr lang="en-US" sz="1200" b="0" dirty="0">
                <a:solidFill>
                  <a:srgbClr val="ABB2BF"/>
                </a:solidFill>
                <a:effectLst/>
                <a:latin typeface="Consolas" panose="020B0609020204030204" pitchFamily="49" charset="0"/>
              </a:rPr>
              <a:t> </a:t>
            </a:r>
            <a:r>
              <a:rPr lang="en-US" sz="1200" b="0" dirty="0">
                <a:solidFill>
                  <a:srgbClr val="E06C75"/>
                </a:solidFill>
                <a:effectLst/>
                <a:latin typeface="Consolas" panose="020B0609020204030204" pitchFamily="49" charset="0"/>
              </a:rPr>
              <a:t>num1</a:t>
            </a:r>
            <a:r>
              <a:rPr lang="en-US" sz="1200" b="0" dirty="0">
                <a:solidFill>
                  <a:srgbClr val="ABB2BF"/>
                </a:solidFill>
                <a:effectLst/>
                <a:latin typeface="Consolas" panose="020B0609020204030204" pitchFamily="49" charset="0"/>
              </a:rPr>
              <a:t>);</a:t>
            </a:r>
          </a:p>
          <a:p>
            <a:r>
              <a:rPr lang="en-US" sz="1200" b="0" dirty="0">
                <a:solidFill>
                  <a:srgbClr val="ABB2BF"/>
                </a:solidFill>
                <a:effectLst/>
                <a:latin typeface="Consolas" panose="020B0609020204030204" pitchFamily="49" charset="0"/>
              </a:rPr>
              <a:t>    </a:t>
            </a:r>
            <a:r>
              <a:rPr lang="en-US" sz="1200" b="1" dirty="0" err="1">
                <a:solidFill>
                  <a:srgbClr val="61AFEF"/>
                </a:solidFill>
                <a:effectLst/>
                <a:latin typeface="Consolas" panose="020B0609020204030204" pitchFamily="49" charset="0"/>
              </a:rPr>
              <a:t>printf</a:t>
            </a:r>
            <a:r>
              <a:rPr lang="en-US" sz="1200" b="0" dirty="0">
                <a:solidFill>
                  <a:srgbClr val="ABB2BF"/>
                </a:solidFill>
                <a:effectLst/>
                <a:latin typeface="Consolas" panose="020B0609020204030204" pitchFamily="49" charset="0"/>
              </a:rPr>
              <a:t>(</a:t>
            </a:r>
            <a:r>
              <a:rPr lang="en-US" sz="1200" b="0" dirty="0">
                <a:solidFill>
                  <a:srgbClr val="98C379"/>
                </a:solidFill>
                <a:effectLst/>
                <a:latin typeface="Consolas" panose="020B0609020204030204" pitchFamily="49" charset="0"/>
              </a:rPr>
              <a:t>"</a:t>
            </a:r>
            <a:r>
              <a:rPr lang="en-US" sz="1200" b="0" dirty="0">
                <a:solidFill>
                  <a:srgbClr val="56B6C2"/>
                </a:solidFill>
                <a:effectLst/>
                <a:latin typeface="Consolas" panose="020B0609020204030204" pitchFamily="49" charset="0"/>
              </a:rPr>
              <a:t>\n</a:t>
            </a:r>
            <a:r>
              <a:rPr lang="en-US" sz="1200" b="0" dirty="0">
                <a:solidFill>
                  <a:srgbClr val="98C379"/>
                </a:solidFill>
                <a:effectLst/>
                <a:latin typeface="Consolas" panose="020B0609020204030204" pitchFamily="49" charset="0"/>
              </a:rPr>
              <a:t> Introduce </a:t>
            </a:r>
            <a:r>
              <a:rPr lang="en-US" sz="1200" b="0" dirty="0" err="1">
                <a:solidFill>
                  <a:srgbClr val="98C379"/>
                </a:solidFill>
                <a:effectLst/>
                <a:latin typeface="Consolas" panose="020B0609020204030204" pitchFamily="49" charset="0"/>
              </a:rPr>
              <a:t>segundo</a:t>
            </a:r>
            <a:r>
              <a:rPr lang="en-US" sz="1200" b="0" dirty="0">
                <a:solidFill>
                  <a:srgbClr val="98C379"/>
                </a:solidFill>
                <a:effectLst/>
                <a:latin typeface="Consolas" panose="020B0609020204030204" pitchFamily="49" charset="0"/>
              </a:rPr>
              <a:t> </a:t>
            </a:r>
            <a:r>
              <a:rPr lang="en-US" sz="1200" b="0" dirty="0" err="1">
                <a:solidFill>
                  <a:srgbClr val="98C379"/>
                </a:solidFill>
                <a:effectLst/>
                <a:latin typeface="Consolas" panose="020B0609020204030204" pitchFamily="49" charset="0"/>
              </a:rPr>
              <a:t>numero</a:t>
            </a:r>
            <a:r>
              <a:rPr lang="en-US" sz="1200" b="0" dirty="0">
                <a:solidFill>
                  <a:srgbClr val="98C379"/>
                </a:solidFill>
                <a:effectLst/>
                <a:latin typeface="Consolas" panose="020B0609020204030204" pitchFamily="49" charset="0"/>
              </a:rPr>
              <a:t> (</a:t>
            </a:r>
            <a:r>
              <a:rPr lang="en-US" sz="1200" b="0" dirty="0" err="1">
                <a:solidFill>
                  <a:srgbClr val="98C379"/>
                </a:solidFill>
                <a:effectLst/>
                <a:latin typeface="Consolas" panose="020B0609020204030204" pitchFamily="49" charset="0"/>
              </a:rPr>
              <a:t>entero</a:t>
            </a:r>
            <a:r>
              <a:rPr lang="en-US" sz="1200" b="0" dirty="0">
                <a:solidFill>
                  <a:srgbClr val="98C379"/>
                </a:solidFill>
                <a:effectLst/>
                <a:latin typeface="Consolas" panose="020B0609020204030204" pitchFamily="49" charset="0"/>
              </a:rPr>
              <a:t>): "</a:t>
            </a:r>
            <a:r>
              <a:rPr lang="en-US" sz="1200" b="0" dirty="0">
                <a:solidFill>
                  <a:srgbClr val="ABB2BF"/>
                </a:solidFill>
                <a:effectLst/>
                <a:latin typeface="Consolas" panose="020B0609020204030204" pitchFamily="49" charset="0"/>
              </a:rPr>
              <a:t>);</a:t>
            </a:r>
          </a:p>
          <a:p>
            <a:r>
              <a:rPr lang="en-US" sz="1200" b="0" dirty="0">
                <a:solidFill>
                  <a:srgbClr val="ABB2BF"/>
                </a:solidFill>
                <a:effectLst/>
                <a:latin typeface="Consolas" panose="020B0609020204030204" pitchFamily="49" charset="0"/>
              </a:rPr>
              <a:t>    </a:t>
            </a:r>
            <a:r>
              <a:rPr lang="en-US" sz="1200" b="1" dirty="0" err="1">
                <a:solidFill>
                  <a:srgbClr val="61AFEF"/>
                </a:solidFill>
                <a:effectLst/>
                <a:latin typeface="Consolas" panose="020B0609020204030204" pitchFamily="49" charset="0"/>
              </a:rPr>
              <a:t>scanf</a:t>
            </a:r>
            <a:r>
              <a:rPr lang="en-US" sz="1200" b="0" dirty="0">
                <a:solidFill>
                  <a:srgbClr val="ABB2BF"/>
                </a:solidFill>
                <a:effectLst/>
                <a:latin typeface="Consolas" panose="020B0609020204030204" pitchFamily="49" charset="0"/>
              </a:rPr>
              <a:t>(</a:t>
            </a:r>
            <a:r>
              <a:rPr lang="en-US" sz="1200" b="0" dirty="0">
                <a:solidFill>
                  <a:srgbClr val="98C379"/>
                </a:solidFill>
                <a:effectLst/>
                <a:latin typeface="Consolas" panose="020B0609020204030204" pitchFamily="49" charset="0"/>
              </a:rPr>
              <a:t>"</a:t>
            </a:r>
            <a:r>
              <a:rPr lang="en-US" sz="1200" b="0" dirty="0">
                <a:solidFill>
                  <a:srgbClr val="D19A66"/>
                </a:solidFill>
                <a:effectLst/>
                <a:latin typeface="Consolas" panose="020B0609020204030204" pitchFamily="49" charset="0"/>
              </a:rPr>
              <a:t>%f</a:t>
            </a:r>
            <a:r>
              <a:rPr lang="en-US" sz="1200" b="0" dirty="0">
                <a:solidFill>
                  <a:srgbClr val="98C379"/>
                </a:solidFill>
                <a:effectLst/>
                <a:latin typeface="Consolas" panose="020B0609020204030204" pitchFamily="49" charset="0"/>
              </a:rPr>
              <a:t>"</a:t>
            </a:r>
            <a:r>
              <a:rPr lang="en-US" sz="1200" b="0" dirty="0">
                <a:solidFill>
                  <a:srgbClr val="ABB2BF"/>
                </a:solidFill>
                <a:effectLst/>
                <a:latin typeface="Consolas" panose="020B0609020204030204" pitchFamily="49" charset="0"/>
              </a:rPr>
              <a:t>, </a:t>
            </a:r>
            <a:r>
              <a:rPr lang="en-US" sz="1200" b="0" dirty="0">
                <a:solidFill>
                  <a:srgbClr val="C678DD"/>
                </a:solidFill>
                <a:effectLst/>
                <a:latin typeface="Consolas" panose="020B0609020204030204" pitchFamily="49" charset="0"/>
              </a:rPr>
              <a:t>&amp;</a:t>
            </a:r>
            <a:r>
              <a:rPr lang="en-US" sz="1200" b="0" dirty="0">
                <a:solidFill>
                  <a:srgbClr val="ABB2BF"/>
                </a:solidFill>
                <a:effectLst/>
                <a:latin typeface="Consolas" panose="020B0609020204030204" pitchFamily="49" charset="0"/>
              </a:rPr>
              <a:t> </a:t>
            </a:r>
            <a:r>
              <a:rPr lang="en-US" sz="1200" b="0" dirty="0">
                <a:solidFill>
                  <a:srgbClr val="E06C75"/>
                </a:solidFill>
                <a:effectLst/>
                <a:latin typeface="Consolas" panose="020B0609020204030204" pitchFamily="49" charset="0"/>
              </a:rPr>
              <a:t>num2</a:t>
            </a:r>
            <a:r>
              <a:rPr lang="en-US" sz="1200" b="0" dirty="0">
                <a:solidFill>
                  <a:srgbClr val="ABB2BF"/>
                </a:solidFill>
                <a:effectLst/>
                <a:latin typeface="Consolas" panose="020B0609020204030204" pitchFamily="49" charset="0"/>
              </a:rPr>
              <a:t>);</a:t>
            </a:r>
          </a:p>
          <a:p>
            <a:br>
              <a:rPr lang="en-US" sz="1200" b="0" dirty="0">
                <a:solidFill>
                  <a:srgbClr val="ABB2BF"/>
                </a:solidFill>
                <a:effectLst/>
                <a:latin typeface="Consolas" panose="020B0609020204030204" pitchFamily="49" charset="0"/>
              </a:rPr>
            </a:br>
            <a:r>
              <a:rPr lang="en-US" sz="1200" b="0" dirty="0">
                <a:solidFill>
                  <a:srgbClr val="ABB2BF"/>
                </a:solidFill>
                <a:effectLst/>
                <a:latin typeface="Consolas" panose="020B0609020204030204" pitchFamily="49" charset="0"/>
              </a:rPr>
              <a:t>    </a:t>
            </a:r>
            <a:r>
              <a:rPr lang="en-US" sz="1200" b="0" dirty="0" err="1">
                <a:solidFill>
                  <a:srgbClr val="E06C75"/>
                </a:solidFill>
                <a:effectLst/>
                <a:latin typeface="Consolas" panose="020B0609020204030204" pitchFamily="49" charset="0"/>
              </a:rPr>
              <a:t>suma</a:t>
            </a:r>
            <a:r>
              <a:rPr lang="en-US" sz="1200" b="0" dirty="0">
                <a:solidFill>
                  <a:srgbClr val="ABB2BF"/>
                </a:solidFill>
                <a:effectLst/>
                <a:latin typeface="Consolas" panose="020B0609020204030204" pitchFamily="49" charset="0"/>
              </a:rPr>
              <a:t> </a:t>
            </a:r>
            <a:r>
              <a:rPr lang="en-US" sz="1200" b="0" dirty="0">
                <a:solidFill>
                  <a:srgbClr val="C678DD"/>
                </a:solidFill>
                <a:effectLst/>
                <a:latin typeface="Consolas" panose="020B0609020204030204" pitchFamily="49" charset="0"/>
              </a:rPr>
              <a:t>=</a:t>
            </a:r>
            <a:r>
              <a:rPr lang="en-US" sz="1200" b="0" dirty="0">
                <a:solidFill>
                  <a:srgbClr val="ABB2BF"/>
                </a:solidFill>
                <a:effectLst/>
                <a:latin typeface="Consolas" panose="020B0609020204030204" pitchFamily="49" charset="0"/>
              </a:rPr>
              <a:t> </a:t>
            </a:r>
            <a:r>
              <a:rPr lang="en-US" sz="1200" b="0" dirty="0">
                <a:solidFill>
                  <a:srgbClr val="E06C75"/>
                </a:solidFill>
                <a:effectLst/>
                <a:latin typeface="Consolas" panose="020B0609020204030204" pitchFamily="49" charset="0"/>
              </a:rPr>
              <a:t>num1</a:t>
            </a:r>
            <a:r>
              <a:rPr lang="en-US" sz="1200" b="0" dirty="0">
                <a:solidFill>
                  <a:srgbClr val="ABB2BF"/>
                </a:solidFill>
                <a:effectLst/>
                <a:latin typeface="Consolas" panose="020B0609020204030204" pitchFamily="49" charset="0"/>
              </a:rPr>
              <a:t> </a:t>
            </a:r>
            <a:r>
              <a:rPr lang="en-US" sz="1200" b="0" dirty="0">
                <a:solidFill>
                  <a:srgbClr val="C678DD"/>
                </a:solidFill>
                <a:effectLst/>
                <a:latin typeface="Consolas" panose="020B0609020204030204" pitchFamily="49" charset="0"/>
              </a:rPr>
              <a:t>+</a:t>
            </a:r>
            <a:r>
              <a:rPr lang="en-US" sz="1200" b="0" dirty="0">
                <a:solidFill>
                  <a:srgbClr val="ABB2BF"/>
                </a:solidFill>
                <a:effectLst/>
                <a:latin typeface="Consolas" panose="020B0609020204030204" pitchFamily="49" charset="0"/>
              </a:rPr>
              <a:t> </a:t>
            </a:r>
            <a:r>
              <a:rPr lang="en-US" sz="1200" b="0" dirty="0">
                <a:solidFill>
                  <a:srgbClr val="E06C75"/>
                </a:solidFill>
                <a:effectLst/>
                <a:latin typeface="Consolas" panose="020B0609020204030204" pitchFamily="49" charset="0"/>
              </a:rPr>
              <a:t>num2</a:t>
            </a:r>
            <a:r>
              <a:rPr lang="en-US" sz="1200" b="0" dirty="0">
                <a:solidFill>
                  <a:srgbClr val="ABB2BF"/>
                </a:solidFill>
                <a:effectLst/>
                <a:latin typeface="Consolas" panose="020B0609020204030204" pitchFamily="49" charset="0"/>
              </a:rPr>
              <a:t> ;</a:t>
            </a:r>
          </a:p>
          <a:p>
            <a:r>
              <a:rPr lang="en-US" sz="1200" b="0" dirty="0">
                <a:solidFill>
                  <a:srgbClr val="ABB2BF"/>
                </a:solidFill>
                <a:effectLst/>
                <a:latin typeface="Consolas" panose="020B0609020204030204" pitchFamily="49" charset="0"/>
              </a:rPr>
              <a:t>    </a:t>
            </a:r>
            <a:r>
              <a:rPr lang="en-US" sz="1200" b="0" dirty="0" err="1">
                <a:solidFill>
                  <a:srgbClr val="E06C75"/>
                </a:solidFill>
                <a:effectLst/>
                <a:latin typeface="Consolas" panose="020B0609020204030204" pitchFamily="49" charset="0"/>
              </a:rPr>
              <a:t>resta</a:t>
            </a:r>
            <a:r>
              <a:rPr lang="en-US" sz="1200" b="0" dirty="0">
                <a:solidFill>
                  <a:srgbClr val="ABB2BF"/>
                </a:solidFill>
                <a:effectLst/>
                <a:latin typeface="Consolas" panose="020B0609020204030204" pitchFamily="49" charset="0"/>
              </a:rPr>
              <a:t> </a:t>
            </a:r>
            <a:r>
              <a:rPr lang="en-US" sz="1200" b="0" dirty="0">
                <a:solidFill>
                  <a:srgbClr val="C678DD"/>
                </a:solidFill>
                <a:effectLst/>
                <a:latin typeface="Consolas" panose="020B0609020204030204" pitchFamily="49" charset="0"/>
              </a:rPr>
              <a:t>=</a:t>
            </a:r>
            <a:r>
              <a:rPr lang="en-US" sz="1200" b="0" dirty="0">
                <a:solidFill>
                  <a:srgbClr val="ABB2BF"/>
                </a:solidFill>
                <a:effectLst/>
                <a:latin typeface="Consolas" panose="020B0609020204030204" pitchFamily="49" charset="0"/>
              </a:rPr>
              <a:t> </a:t>
            </a:r>
            <a:r>
              <a:rPr lang="en-US" sz="1200" b="0" dirty="0">
                <a:solidFill>
                  <a:srgbClr val="E06C75"/>
                </a:solidFill>
                <a:effectLst/>
                <a:latin typeface="Consolas" panose="020B0609020204030204" pitchFamily="49" charset="0"/>
              </a:rPr>
              <a:t>num1</a:t>
            </a:r>
            <a:r>
              <a:rPr lang="en-US" sz="1200" b="0" dirty="0">
                <a:solidFill>
                  <a:srgbClr val="ABB2BF"/>
                </a:solidFill>
                <a:effectLst/>
                <a:latin typeface="Consolas" panose="020B0609020204030204" pitchFamily="49" charset="0"/>
              </a:rPr>
              <a:t> </a:t>
            </a:r>
            <a:r>
              <a:rPr lang="en-US" sz="1200" b="0" dirty="0">
                <a:solidFill>
                  <a:srgbClr val="C678DD"/>
                </a:solidFill>
                <a:effectLst/>
                <a:latin typeface="Consolas" panose="020B0609020204030204" pitchFamily="49" charset="0"/>
              </a:rPr>
              <a:t>-</a:t>
            </a:r>
            <a:r>
              <a:rPr lang="en-US" sz="1200" b="0" dirty="0">
                <a:solidFill>
                  <a:srgbClr val="ABB2BF"/>
                </a:solidFill>
                <a:effectLst/>
                <a:latin typeface="Consolas" panose="020B0609020204030204" pitchFamily="49" charset="0"/>
              </a:rPr>
              <a:t> </a:t>
            </a:r>
            <a:r>
              <a:rPr lang="en-US" sz="1200" b="0" dirty="0">
                <a:solidFill>
                  <a:srgbClr val="E06C75"/>
                </a:solidFill>
                <a:effectLst/>
                <a:latin typeface="Consolas" panose="020B0609020204030204" pitchFamily="49" charset="0"/>
              </a:rPr>
              <a:t>num2</a:t>
            </a:r>
            <a:r>
              <a:rPr lang="en-US" sz="1200" b="0" dirty="0">
                <a:solidFill>
                  <a:srgbClr val="ABB2BF"/>
                </a:solidFill>
                <a:effectLst/>
                <a:latin typeface="Consolas" panose="020B0609020204030204" pitchFamily="49" charset="0"/>
              </a:rPr>
              <a:t>;</a:t>
            </a:r>
          </a:p>
          <a:p>
            <a:r>
              <a:rPr lang="en-US" sz="1200" b="0" dirty="0">
                <a:solidFill>
                  <a:srgbClr val="ABB2BF"/>
                </a:solidFill>
                <a:effectLst/>
                <a:latin typeface="Consolas" panose="020B0609020204030204" pitchFamily="49" charset="0"/>
              </a:rPr>
              <a:t>    </a:t>
            </a:r>
            <a:r>
              <a:rPr lang="en-US" sz="1200" b="0" dirty="0" err="1">
                <a:solidFill>
                  <a:srgbClr val="E06C75"/>
                </a:solidFill>
                <a:effectLst/>
                <a:latin typeface="Consolas" panose="020B0609020204030204" pitchFamily="49" charset="0"/>
              </a:rPr>
              <a:t>mul</a:t>
            </a:r>
            <a:r>
              <a:rPr lang="en-US" sz="1200" b="0" dirty="0">
                <a:solidFill>
                  <a:srgbClr val="ABB2BF"/>
                </a:solidFill>
                <a:effectLst/>
                <a:latin typeface="Consolas" panose="020B0609020204030204" pitchFamily="49" charset="0"/>
              </a:rPr>
              <a:t> </a:t>
            </a:r>
            <a:r>
              <a:rPr lang="en-US" sz="1200" b="0" dirty="0">
                <a:solidFill>
                  <a:srgbClr val="C678DD"/>
                </a:solidFill>
                <a:effectLst/>
                <a:latin typeface="Consolas" panose="020B0609020204030204" pitchFamily="49" charset="0"/>
              </a:rPr>
              <a:t>=</a:t>
            </a:r>
            <a:r>
              <a:rPr lang="en-US" sz="1200" b="0" dirty="0">
                <a:solidFill>
                  <a:srgbClr val="ABB2BF"/>
                </a:solidFill>
                <a:effectLst/>
                <a:latin typeface="Consolas" panose="020B0609020204030204" pitchFamily="49" charset="0"/>
              </a:rPr>
              <a:t> </a:t>
            </a:r>
            <a:r>
              <a:rPr lang="en-US" sz="1200" b="0" dirty="0">
                <a:solidFill>
                  <a:srgbClr val="E06C75"/>
                </a:solidFill>
                <a:effectLst/>
                <a:latin typeface="Consolas" panose="020B0609020204030204" pitchFamily="49" charset="0"/>
              </a:rPr>
              <a:t>num1</a:t>
            </a:r>
            <a:r>
              <a:rPr lang="en-US" sz="1200" b="0" dirty="0">
                <a:solidFill>
                  <a:srgbClr val="ABB2BF"/>
                </a:solidFill>
                <a:effectLst/>
                <a:latin typeface="Consolas" panose="020B0609020204030204" pitchFamily="49" charset="0"/>
              </a:rPr>
              <a:t> </a:t>
            </a:r>
            <a:r>
              <a:rPr lang="en-US" sz="1200" b="0" dirty="0">
                <a:solidFill>
                  <a:srgbClr val="C678DD"/>
                </a:solidFill>
                <a:effectLst/>
                <a:latin typeface="Consolas" panose="020B0609020204030204" pitchFamily="49" charset="0"/>
              </a:rPr>
              <a:t>*</a:t>
            </a:r>
            <a:r>
              <a:rPr lang="en-US" sz="1200" b="0" dirty="0">
                <a:solidFill>
                  <a:srgbClr val="ABB2BF"/>
                </a:solidFill>
                <a:effectLst/>
                <a:latin typeface="Consolas" panose="020B0609020204030204" pitchFamily="49" charset="0"/>
              </a:rPr>
              <a:t> </a:t>
            </a:r>
            <a:r>
              <a:rPr lang="en-US" sz="1200" b="0" dirty="0">
                <a:solidFill>
                  <a:srgbClr val="E06C75"/>
                </a:solidFill>
                <a:effectLst/>
                <a:latin typeface="Consolas" panose="020B0609020204030204" pitchFamily="49" charset="0"/>
              </a:rPr>
              <a:t>num2</a:t>
            </a:r>
            <a:r>
              <a:rPr lang="en-US" sz="1200" b="0" dirty="0">
                <a:solidFill>
                  <a:srgbClr val="ABB2BF"/>
                </a:solidFill>
                <a:effectLst/>
                <a:latin typeface="Consolas" panose="020B0609020204030204" pitchFamily="49" charset="0"/>
              </a:rPr>
              <a:t>;</a:t>
            </a:r>
          </a:p>
          <a:p>
            <a:br>
              <a:rPr lang="en-US" sz="1200" b="0" dirty="0">
                <a:solidFill>
                  <a:srgbClr val="ABB2BF"/>
                </a:solidFill>
                <a:effectLst/>
                <a:latin typeface="Consolas" panose="020B0609020204030204" pitchFamily="49" charset="0"/>
              </a:rPr>
            </a:br>
            <a:r>
              <a:rPr lang="en-US" sz="1200" b="0" dirty="0">
                <a:solidFill>
                  <a:srgbClr val="ABB2BF"/>
                </a:solidFill>
                <a:effectLst/>
                <a:latin typeface="Consolas" panose="020B0609020204030204" pitchFamily="49" charset="0"/>
              </a:rPr>
              <a:t>    </a:t>
            </a:r>
            <a:r>
              <a:rPr lang="en-US" sz="1200" b="1" dirty="0" err="1">
                <a:solidFill>
                  <a:srgbClr val="61AFEF"/>
                </a:solidFill>
                <a:effectLst/>
                <a:latin typeface="Consolas" panose="020B0609020204030204" pitchFamily="49" charset="0"/>
              </a:rPr>
              <a:t>printf</a:t>
            </a:r>
            <a:r>
              <a:rPr lang="en-US" sz="1200" b="0" dirty="0">
                <a:solidFill>
                  <a:srgbClr val="ABB2BF"/>
                </a:solidFill>
                <a:effectLst/>
                <a:latin typeface="Consolas" panose="020B0609020204030204" pitchFamily="49" charset="0"/>
              </a:rPr>
              <a:t>(</a:t>
            </a:r>
            <a:r>
              <a:rPr lang="en-US" sz="1200" b="0" dirty="0">
                <a:solidFill>
                  <a:srgbClr val="98C379"/>
                </a:solidFill>
                <a:effectLst/>
                <a:latin typeface="Consolas" panose="020B0609020204030204" pitchFamily="49" charset="0"/>
              </a:rPr>
              <a:t>"</a:t>
            </a:r>
            <a:r>
              <a:rPr lang="en-US" sz="1200" b="0" dirty="0">
                <a:solidFill>
                  <a:srgbClr val="56B6C2"/>
                </a:solidFill>
                <a:effectLst/>
                <a:latin typeface="Consolas" panose="020B0609020204030204" pitchFamily="49" charset="0"/>
              </a:rPr>
              <a:t>\n</a:t>
            </a:r>
            <a:r>
              <a:rPr lang="en-US" sz="1200" b="0" dirty="0">
                <a:solidFill>
                  <a:srgbClr val="98C379"/>
                </a:solidFill>
                <a:effectLst/>
                <a:latin typeface="Consolas" panose="020B0609020204030204" pitchFamily="49" charset="0"/>
              </a:rPr>
              <a:t> La </a:t>
            </a:r>
            <a:r>
              <a:rPr lang="en-US" sz="1200" b="0" dirty="0" err="1">
                <a:solidFill>
                  <a:srgbClr val="98C379"/>
                </a:solidFill>
                <a:effectLst/>
                <a:latin typeface="Consolas" panose="020B0609020204030204" pitchFamily="49" charset="0"/>
              </a:rPr>
              <a:t>suma</a:t>
            </a:r>
            <a:r>
              <a:rPr lang="en-US" sz="1200" b="0" dirty="0">
                <a:solidFill>
                  <a:srgbClr val="98C379"/>
                </a:solidFill>
                <a:effectLst/>
                <a:latin typeface="Consolas" panose="020B0609020204030204" pitchFamily="49" charset="0"/>
              </a:rPr>
              <a:t> seria: </a:t>
            </a:r>
            <a:r>
              <a:rPr lang="en-US" sz="1200" b="0" dirty="0">
                <a:solidFill>
                  <a:srgbClr val="D19A66"/>
                </a:solidFill>
                <a:effectLst/>
                <a:latin typeface="Consolas" panose="020B0609020204030204" pitchFamily="49" charset="0"/>
              </a:rPr>
              <a:t>%.2f</a:t>
            </a:r>
            <a:r>
              <a:rPr lang="en-US" sz="1200" b="0" dirty="0">
                <a:solidFill>
                  <a:srgbClr val="98C379"/>
                </a:solidFill>
                <a:effectLst/>
                <a:latin typeface="Consolas" panose="020B0609020204030204" pitchFamily="49" charset="0"/>
              </a:rPr>
              <a:t> "</a:t>
            </a:r>
            <a:r>
              <a:rPr lang="en-US" sz="1200" b="0" dirty="0">
                <a:solidFill>
                  <a:srgbClr val="ABB2BF"/>
                </a:solidFill>
                <a:effectLst/>
                <a:latin typeface="Consolas" panose="020B0609020204030204" pitchFamily="49" charset="0"/>
              </a:rPr>
              <a:t> ,</a:t>
            </a:r>
            <a:r>
              <a:rPr lang="en-US" sz="1200" b="0" dirty="0" err="1">
                <a:solidFill>
                  <a:srgbClr val="E06C75"/>
                </a:solidFill>
                <a:effectLst/>
                <a:latin typeface="Consolas" panose="020B0609020204030204" pitchFamily="49" charset="0"/>
              </a:rPr>
              <a:t>suma</a:t>
            </a:r>
            <a:r>
              <a:rPr lang="en-US" sz="1200" b="0" dirty="0">
                <a:solidFill>
                  <a:srgbClr val="ABB2BF"/>
                </a:solidFill>
                <a:effectLst/>
                <a:latin typeface="Consolas" panose="020B0609020204030204" pitchFamily="49" charset="0"/>
              </a:rPr>
              <a:t>);</a:t>
            </a:r>
          </a:p>
          <a:p>
            <a:r>
              <a:rPr lang="en-US" sz="1200" b="0" dirty="0">
                <a:solidFill>
                  <a:srgbClr val="ABB2BF"/>
                </a:solidFill>
                <a:effectLst/>
                <a:latin typeface="Consolas" panose="020B0609020204030204" pitchFamily="49" charset="0"/>
              </a:rPr>
              <a:t>    </a:t>
            </a:r>
            <a:r>
              <a:rPr lang="en-US" sz="1200" b="1" dirty="0" err="1">
                <a:solidFill>
                  <a:srgbClr val="61AFEF"/>
                </a:solidFill>
                <a:effectLst/>
                <a:latin typeface="Consolas" panose="020B0609020204030204" pitchFamily="49" charset="0"/>
              </a:rPr>
              <a:t>printf</a:t>
            </a:r>
            <a:r>
              <a:rPr lang="en-US" sz="1200" b="0" dirty="0">
                <a:solidFill>
                  <a:srgbClr val="ABB2BF"/>
                </a:solidFill>
                <a:effectLst/>
                <a:latin typeface="Consolas" panose="020B0609020204030204" pitchFamily="49" charset="0"/>
              </a:rPr>
              <a:t>(</a:t>
            </a:r>
            <a:r>
              <a:rPr lang="en-US" sz="1200" b="0" dirty="0">
                <a:solidFill>
                  <a:srgbClr val="98C379"/>
                </a:solidFill>
                <a:effectLst/>
                <a:latin typeface="Consolas" panose="020B0609020204030204" pitchFamily="49" charset="0"/>
              </a:rPr>
              <a:t>"</a:t>
            </a:r>
            <a:r>
              <a:rPr lang="en-US" sz="1200" b="0" dirty="0">
                <a:solidFill>
                  <a:srgbClr val="56B6C2"/>
                </a:solidFill>
                <a:effectLst/>
                <a:latin typeface="Consolas" panose="020B0609020204030204" pitchFamily="49" charset="0"/>
              </a:rPr>
              <a:t>\n</a:t>
            </a:r>
            <a:r>
              <a:rPr lang="en-US" sz="1200" b="0" dirty="0">
                <a:solidFill>
                  <a:srgbClr val="98C379"/>
                </a:solidFill>
                <a:effectLst/>
                <a:latin typeface="Consolas" panose="020B0609020204030204" pitchFamily="49" charset="0"/>
              </a:rPr>
              <a:t> La </a:t>
            </a:r>
            <a:r>
              <a:rPr lang="en-US" sz="1200" b="0" dirty="0" err="1">
                <a:solidFill>
                  <a:srgbClr val="98C379"/>
                </a:solidFill>
                <a:effectLst/>
                <a:latin typeface="Consolas" panose="020B0609020204030204" pitchFamily="49" charset="0"/>
              </a:rPr>
              <a:t>resta</a:t>
            </a:r>
            <a:r>
              <a:rPr lang="en-US" sz="1200" b="0" dirty="0">
                <a:solidFill>
                  <a:srgbClr val="98C379"/>
                </a:solidFill>
                <a:effectLst/>
                <a:latin typeface="Consolas" panose="020B0609020204030204" pitchFamily="49" charset="0"/>
              </a:rPr>
              <a:t> es: </a:t>
            </a:r>
            <a:r>
              <a:rPr lang="en-US" sz="1200" b="0" dirty="0">
                <a:solidFill>
                  <a:srgbClr val="D19A66"/>
                </a:solidFill>
                <a:effectLst/>
                <a:latin typeface="Consolas" panose="020B0609020204030204" pitchFamily="49" charset="0"/>
              </a:rPr>
              <a:t>%.2f</a:t>
            </a:r>
            <a:r>
              <a:rPr lang="en-US" sz="1200" b="0" dirty="0">
                <a:solidFill>
                  <a:srgbClr val="98C379"/>
                </a:solidFill>
                <a:effectLst/>
                <a:latin typeface="Consolas" panose="020B0609020204030204" pitchFamily="49" charset="0"/>
              </a:rPr>
              <a:t> "</a:t>
            </a:r>
            <a:r>
              <a:rPr lang="en-US" sz="1200" b="0" dirty="0">
                <a:solidFill>
                  <a:srgbClr val="ABB2BF"/>
                </a:solidFill>
                <a:effectLst/>
                <a:latin typeface="Consolas" panose="020B0609020204030204" pitchFamily="49" charset="0"/>
              </a:rPr>
              <a:t> , </a:t>
            </a:r>
            <a:r>
              <a:rPr lang="en-US" sz="1200" b="0" dirty="0" err="1">
                <a:solidFill>
                  <a:srgbClr val="E06C75"/>
                </a:solidFill>
                <a:effectLst/>
                <a:latin typeface="Consolas" panose="020B0609020204030204" pitchFamily="49" charset="0"/>
              </a:rPr>
              <a:t>resta</a:t>
            </a:r>
            <a:r>
              <a:rPr lang="en-US" sz="1200" b="0" dirty="0">
                <a:solidFill>
                  <a:srgbClr val="ABB2BF"/>
                </a:solidFill>
                <a:effectLst/>
                <a:latin typeface="Consolas" panose="020B0609020204030204" pitchFamily="49" charset="0"/>
              </a:rPr>
              <a:t>);</a:t>
            </a:r>
          </a:p>
          <a:p>
            <a:r>
              <a:rPr lang="en-US" sz="1200" b="0" dirty="0">
                <a:solidFill>
                  <a:srgbClr val="ABB2BF"/>
                </a:solidFill>
                <a:effectLst/>
                <a:latin typeface="Consolas" panose="020B0609020204030204" pitchFamily="49" charset="0"/>
              </a:rPr>
              <a:t>    </a:t>
            </a:r>
            <a:r>
              <a:rPr lang="en-US" sz="1200" b="1" dirty="0" err="1">
                <a:solidFill>
                  <a:srgbClr val="61AFEF"/>
                </a:solidFill>
                <a:effectLst/>
                <a:latin typeface="Consolas" panose="020B0609020204030204" pitchFamily="49" charset="0"/>
              </a:rPr>
              <a:t>printf</a:t>
            </a:r>
            <a:r>
              <a:rPr lang="en-US" sz="1200" b="0" dirty="0">
                <a:solidFill>
                  <a:srgbClr val="ABB2BF"/>
                </a:solidFill>
                <a:effectLst/>
                <a:latin typeface="Consolas" panose="020B0609020204030204" pitchFamily="49" charset="0"/>
              </a:rPr>
              <a:t>(</a:t>
            </a:r>
            <a:r>
              <a:rPr lang="en-US" sz="1200" b="0" dirty="0">
                <a:solidFill>
                  <a:srgbClr val="98C379"/>
                </a:solidFill>
                <a:effectLst/>
                <a:latin typeface="Consolas" panose="020B0609020204030204" pitchFamily="49" charset="0"/>
              </a:rPr>
              <a:t>"</a:t>
            </a:r>
            <a:r>
              <a:rPr lang="en-US" sz="1200" b="0" dirty="0">
                <a:solidFill>
                  <a:srgbClr val="56B6C2"/>
                </a:solidFill>
                <a:effectLst/>
                <a:latin typeface="Consolas" panose="020B0609020204030204" pitchFamily="49" charset="0"/>
              </a:rPr>
              <a:t>\n</a:t>
            </a:r>
            <a:r>
              <a:rPr lang="en-US" sz="1200" b="0" dirty="0">
                <a:solidFill>
                  <a:srgbClr val="98C379"/>
                </a:solidFill>
                <a:effectLst/>
                <a:latin typeface="Consolas" panose="020B0609020204030204" pitchFamily="49" charset="0"/>
              </a:rPr>
              <a:t> La </a:t>
            </a:r>
            <a:r>
              <a:rPr lang="en-US" sz="1200" b="0" dirty="0" err="1">
                <a:solidFill>
                  <a:srgbClr val="98C379"/>
                </a:solidFill>
                <a:effectLst/>
                <a:latin typeface="Consolas" panose="020B0609020204030204" pitchFamily="49" charset="0"/>
              </a:rPr>
              <a:t>multiplicacion</a:t>
            </a:r>
            <a:r>
              <a:rPr lang="en-US" sz="1200" b="0" dirty="0">
                <a:solidFill>
                  <a:srgbClr val="98C379"/>
                </a:solidFill>
                <a:effectLst/>
                <a:latin typeface="Consolas" panose="020B0609020204030204" pitchFamily="49" charset="0"/>
              </a:rPr>
              <a:t> es: </a:t>
            </a:r>
            <a:r>
              <a:rPr lang="en-US" sz="1200" b="0" dirty="0">
                <a:solidFill>
                  <a:srgbClr val="D19A66"/>
                </a:solidFill>
                <a:effectLst/>
                <a:latin typeface="Consolas" panose="020B0609020204030204" pitchFamily="49" charset="0"/>
              </a:rPr>
              <a:t>%.2f</a:t>
            </a:r>
            <a:r>
              <a:rPr lang="en-US" sz="1200" b="0" dirty="0">
                <a:solidFill>
                  <a:srgbClr val="98C379"/>
                </a:solidFill>
                <a:effectLst/>
                <a:latin typeface="Consolas" panose="020B0609020204030204" pitchFamily="49" charset="0"/>
              </a:rPr>
              <a:t> </a:t>
            </a:r>
            <a:r>
              <a:rPr lang="en-US" sz="1200" b="0" dirty="0">
                <a:solidFill>
                  <a:srgbClr val="56B6C2"/>
                </a:solidFill>
                <a:effectLst/>
                <a:latin typeface="Consolas" panose="020B0609020204030204" pitchFamily="49" charset="0"/>
              </a:rPr>
              <a:t>\n</a:t>
            </a:r>
            <a:r>
              <a:rPr lang="en-US" sz="1200" b="0" dirty="0">
                <a:solidFill>
                  <a:srgbClr val="98C379"/>
                </a:solidFill>
                <a:effectLst/>
                <a:latin typeface="Consolas" panose="020B0609020204030204" pitchFamily="49" charset="0"/>
              </a:rPr>
              <a:t>"</a:t>
            </a:r>
            <a:r>
              <a:rPr lang="en-US" sz="1200" b="0" dirty="0">
                <a:solidFill>
                  <a:srgbClr val="ABB2BF"/>
                </a:solidFill>
                <a:effectLst/>
                <a:latin typeface="Consolas" panose="020B0609020204030204" pitchFamily="49" charset="0"/>
              </a:rPr>
              <a:t> , </a:t>
            </a:r>
            <a:r>
              <a:rPr lang="en-US" sz="1200" b="0" dirty="0" err="1">
                <a:solidFill>
                  <a:srgbClr val="E06C75"/>
                </a:solidFill>
                <a:effectLst/>
                <a:latin typeface="Consolas" panose="020B0609020204030204" pitchFamily="49" charset="0"/>
              </a:rPr>
              <a:t>mul</a:t>
            </a:r>
            <a:r>
              <a:rPr lang="en-US" sz="1200" b="0" dirty="0">
                <a:solidFill>
                  <a:srgbClr val="ABB2BF"/>
                </a:solidFill>
                <a:effectLst/>
                <a:latin typeface="Consolas" panose="020B0609020204030204" pitchFamily="49" charset="0"/>
              </a:rPr>
              <a:t>);</a:t>
            </a:r>
          </a:p>
          <a:p>
            <a:r>
              <a:rPr lang="en-US" sz="1200" b="0" dirty="0">
                <a:solidFill>
                  <a:srgbClr val="ABB2BF"/>
                </a:solidFill>
                <a:effectLst/>
                <a:latin typeface="Consolas" panose="020B0609020204030204" pitchFamily="49" charset="0"/>
              </a:rPr>
              <a:t>    </a:t>
            </a:r>
            <a:r>
              <a:rPr lang="en-US" sz="1200" b="1" dirty="0">
                <a:solidFill>
                  <a:srgbClr val="61AFEF"/>
                </a:solidFill>
                <a:effectLst/>
                <a:latin typeface="Consolas" panose="020B0609020204030204" pitchFamily="49" charset="0"/>
              </a:rPr>
              <a:t>system</a:t>
            </a:r>
            <a:r>
              <a:rPr lang="en-US" sz="1200" b="0" dirty="0">
                <a:solidFill>
                  <a:srgbClr val="ABB2BF"/>
                </a:solidFill>
                <a:effectLst/>
                <a:latin typeface="Consolas" panose="020B0609020204030204" pitchFamily="49" charset="0"/>
              </a:rPr>
              <a:t>(</a:t>
            </a:r>
            <a:r>
              <a:rPr lang="en-US" sz="1200" b="0" dirty="0">
                <a:solidFill>
                  <a:srgbClr val="98C379"/>
                </a:solidFill>
                <a:effectLst/>
                <a:latin typeface="Consolas" panose="020B0609020204030204" pitchFamily="49" charset="0"/>
              </a:rPr>
              <a:t>"PAUSE"</a:t>
            </a:r>
            <a:r>
              <a:rPr lang="en-US" sz="1200" b="0" dirty="0">
                <a:solidFill>
                  <a:srgbClr val="ABB2BF"/>
                </a:solidFill>
                <a:effectLst/>
                <a:latin typeface="Consolas" panose="020B0609020204030204" pitchFamily="49" charset="0"/>
              </a:rPr>
              <a:t>);</a:t>
            </a:r>
          </a:p>
          <a:p>
            <a:r>
              <a:rPr lang="en-US" sz="1200" b="0" dirty="0">
                <a:solidFill>
                  <a:srgbClr val="ABB2BF"/>
                </a:solidFill>
                <a:effectLst/>
                <a:latin typeface="Consolas" panose="020B0609020204030204" pitchFamily="49" charset="0"/>
              </a:rPr>
              <a:t>}</a:t>
            </a:r>
          </a:p>
          <a:p>
            <a:br>
              <a:rPr lang="en-US" sz="1200" b="0" dirty="0">
                <a:solidFill>
                  <a:srgbClr val="ABB2BF"/>
                </a:solidFill>
                <a:effectLst/>
                <a:latin typeface="Consolas" panose="020B0609020204030204" pitchFamily="49" charset="0"/>
              </a:rPr>
            </a:br>
            <a:endParaRPr lang="en-US" sz="1200" b="0" dirty="0">
              <a:solidFill>
                <a:srgbClr val="ABB2BF"/>
              </a:solidFill>
              <a:effectLst/>
              <a:latin typeface="Consolas" panose="020B0609020204030204" pitchFamily="49" charset="0"/>
            </a:endParaRPr>
          </a:p>
          <a:p>
            <a:endParaRPr lang="es-MX" sz="1200" dirty="0"/>
          </a:p>
        </p:txBody>
      </p:sp>
      <p:sp>
        <p:nvSpPr>
          <p:cNvPr id="11"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3" name="12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P01</a:t>
            </a:r>
          </a:p>
        </p:txBody>
      </p:sp>
    </p:spTree>
    <p:extLst>
      <p:ext uri="{BB962C8B-B14F-4D97-AF65-F5344CB8AC3E}">
        <p14:creationId xmlns:p14="http://schemas.microsoft.com/office/powerpoint/2010/main" val="3743446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extLst>
              <p:ext uri="{D42A27DB-BD31-4B8C-83A1-F6EECF244321}">
                <p14:modId xmlns:p14="http://schemas.microsoft.com/office/powerpoint/2010/main" val="139833703"/>
              </p:ext>
            </p:extLst>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322766"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Análisis del Problema</a:t>
            </a:r>
          </a:p>
        </p:txBody>
      </p:sp>
      <p:sp>
        <p:nvSpPr>
          <p:cNvPr id="4" name="3 Rectángulo redondeado"/>
          <p:cNvSpPr/>
          <p:nvPr/>
        </p:nvSpPr>
        <p:spPr>
          <a:xfrm>
            <a:off x="404664" y="1259632"/>
            <a:ext cx="6048672" cy="2160241"/>
          </a:xfrm>
          <a:prstGeom prst="roundRect">
            <a:avLst/>
          </a:prstGeom>
        </p:spPr>
        <p:style>
          <a:lnRef idx="0">
            <a:schemeClr val="accent1"/>
          </a:lnRef>
          <a:fillRef idx="3">
            <a:schemeClr val="accent1"/>
          </a:fillRef>
          <a:effectRef idx="3">
            <a:schemeClr val="accent1"/>
          </a:effectRef>
          <a:fontRef idx="minor">
            <a:schemeClr val="lt1"/>
          </a:fontRef>
        </p:style>
        <p:txBody>
          <a:bodyPr lIns="91435" tIns="45718" rIns="91435" bIns="45718" rtlCol="0" anchor="ctr"/>
          <a:lstStyle/>
          <a:p>
            <a:pPr algn="just"/>
            <a:r>
              <a:rPr lang="es-ES_tradnl" b="1" dirty="0">
                <a:effectLst>
                  <a:outerShdw blurRad="38100" dist="38100" dir="2700000" algn="tl">
                    <a:srgbClr val="000000">
                      <a:alpha val="43137"/>
                    </a:srgbClr>
                  </a:outerShdw>
                </a:effectLst>
              </a:rPr>
              <a:t>Will tiene tarea de física y él odia realizar esa tarea porque siempre debe convertir las cifras de metros a cm, mm y km; por lo que decide hacer un programa que le calcule las conversiones anteriores, ayúdale a Will con dicho programa. </a:t>
            </a:r>
            <a:endParaRPr lang="es-MX" dirty="0"/>
          </a:p>
        </p:txBody>
      </p:sp>
      <p:sp>
        <p:nvSpPr>
          <p:cNvPr id="5" name="4 Rectángulo redondeado"/>
          <p:cNvSpPr/>
          <p:nvPr/>
        </p:nvSpPr>
        <p:spPr>
          <a:xfrm>
            <a:off x="404664" y="3611895"/>
            <a:ext cx="1321952" cy="960105"/>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Entradas</a:t>
            </a:r>
          </a:p>
        </p:txBody>
      </p:sp>
      <p:sp>
        <p:nvSpPr>
          <p:cNvPr id="6" name="5 Rectángulo redondeado"/>
          <p:cNvSpPr/>
          <p:nvPr/>
        </p:nvSpPr>
        <p:spPr>
          <a:xfrm>
            <a:off x="1988839" y="3611895"/>
            <a:ext cx="4464497" cy="960105"/>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r>
              <a:rPr lang="es-MX" dirty="0"/>
              <a:t>Cifra deseada a convertir </a:t>
            </a:r>
          </a:p>
          <a:p>
            <a:r>
              <a:rPr lang="es-MX" dirty="0"/>
              <a:t>A que se desea convertir </a:t>
            </a:r>
          </a:p>
        </p:txBody>
      </p:sp>
      <p:sp>
        <p:nvSpPr>
          <p:cNvPr id="8" name="7 Rectángulo redondeado"/>
          <p:cNvSpPr/>
          <p:nvPr/>
        </p:nvSpPr>
        <p:spPr>
          <a:xfrm>
            <a:off x="404664" y="4764022"/>
            <a:ext cx="1321952" cy="1739371"/>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Procesos</a:t>
            </a:r>
          </a:p>
        </p:txBody>
      </p:sp>
      <p:sp>
        <p:nvSpPr>
          <p:cNvPr id="9" name="8 Rectángulo redondeado"/>
          <p:cNvSpPr/>
          <p:nvPr/>
        </p:nvSpPr>
        <p:spPr>
          <a:xfrm>
            <a:off x="1988838" y="4764022"/>
            <a:ext cx="4680521" cy="1739371"/>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r>
              <a:rPr lang="es-MX" sz="1600" dirty="0"/>
              <a:t>Para cm: mm = num *10, km = num /100000</a:t>
            </a:r>
          </a:p>
          <a:p>
            <a:r>
              <a:rPr lang="es-MX" sz="1600" dirty="0"/>
              <a:t>Para mm: cm = num / 10 , km = num / 1000000</a:t>
            </a:r>
          </a:p>
          <a:p>
            <a:r>
              <a:rPr lang="es-MX" sz="1600" dirty="0"/>
              <a:t>Para km: cm = num * </a:t>
            </a:r>
            <a:r>
              <a:rPr lang="es-MX" sz="1600" b="0" dirty="0">
                <a:solidFill>
                  <a:schemeClr val="bg1"/>
                </a:solidFill>
                <a:effectLst/>
                <a:latin typeface="Consolas" panose="020B0609020204030204" pitchFamily="49" charset="0"/>
              </a:rPr>
              <a:t>100000 , mm = num * 1000000</a:t>
            </a:r>
            <a:endParaRPr lang="es-MX" b="0" dirty="0">
              <a:solidFill>
                <a:schemeClr val="bg1"/>
              </a:solidFill>
              <a:effectLst/>
              <a:latin typeface="Consolas" panose="020B0609020204030204" pitchFamily="49" charset="0"/>
            </a:endParaRPr>
          </a:p>
          <a:p>
            <a:r>
              <a:rPr lang="es-MX" dirty="0"/>
              <a:t> </a:t>
            </a:r>
          </a:p>
        </p:txBody>
      </p:sp>
      <p:sp>
        <p:nvSpPr>
          <p:cNvPr id="10" name="9 Rectángulo redondeado"/>
          <p:cNvSpPr/>
          <p:nvPr/>
        </p:nvSpPr>
        <p:spPr>
          <a:xfrm>
            <a:off x="430472" y="7020272"/>
            <a:ext cx="1296144" cy="103046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Salidas</a:t>
            </a:r>
          </a:p>
        </p:txBody>
      </p:sp>
      <p:sp>
        <p:nvSpPr>
          <p:cNvPr id="11" name="10 Rectángulo redondeado"/>
          <p:cNvSpPr/>
          <p:nvPr/>
        </p:nvSpPr>
        <p:spPr>
          <a:xfrm>
            <a:off x="1988838" y="7020272"/>
            <a:ext cx="4490305" cy="103046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r>
              <a:rPr lang="es-MX" dirty="0"/>
              <a:t>Imprime las conversiones indicadas por el usuario </a:t>
            </a:r>
          </a:p>
        </p:txBody>
      </p:sp>
      <p:sp>
        <p:nvSpPr>
          <p:cNvPr id="12"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3" name="12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P02</a:t>
            </a:r>
          </a:p>
        </p:txBody>
      </p:sp>
    </p:spTree>
    <p:extLst>
      <p:ext uri="{BB962C8B-B14F-4D97-AF65-F5344CB8AC3E}">
        <p14:creationId xmlns:p14="http://schemas.microsoft.com/office/powerpoint/2010/main" val="1499740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extLst>
              <p:ext uri="{D42A27DB-BD31-4B8C-83A1-F6EECF244321}">
                <p14:modId xmlns:p14="http://schemas.microsoft.com/office/powerpoint/2010/main" val="2582742663"/>
              </p:ext>
            </p:extLst>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710190"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Algoritmo y Diagrama de Flujo</a:t>
            </a:r>
          </a:p>
        </p:txBody>
      </p:sp>
      <p:sp>
        <p:nvSpPr>
          <p:cNvPr id="3" name="2 Rectángulo redondeado"/>
          <p:cNvSpPr/>
          <p:nvPr/>
        </p:nvSpPr>
        <p:spPr>
          <a:xfrm>
            <a:off x="269648" y="1884594"/>
            <a:ext cx="6399711" cy="5759747"/>
          </a:xfrm>
          <a:prstGeom prst="roundRect">
            <a:avLst/>
          </a:prstGeom>
          <a:effectLst>
            <a:glow rad="228600">
              <a:schemeClr val="accent5">
                <a:satMod val="175000"/>
                <a:alpha val="40000"/>
              </a:schemeClr>
            </a:glow>
          </a:effectLst>
        </p:spPr>
        <p:style>
          <a:lnRef idx="2">
            <a:schemeClr val="accent5"/>
          </a:lnRef>
          <a:fillRef idx="1">
            <a:schemeClr val="lt1"/>
          </a:fillRef>
          <a:effectRef idx="0">
            <a:schemeClr val="accent5"/>
          </a:effectRef>
          <a:fontRef idx="minor">
            <a:schemeClr val="dk1"/>
          </a:fontRef>
        </p:style>
        <p:txBody>
          <a:bodyPr lIns="91435" tIns="45718" rIns="91435" bIns="45718" rtlCol="0" anchor="t"/>
          <a:lstStyle/>
          <a:p>
            <a:r>
              <a:rPr lang="es-MX" sz="1100" dirty="0"/>
              <a:t>Imprime “Esta </a:t>
            </a:r>
            <a:r>
              <a:rPr lang="es-MX" sz="1100" dirty="0" err="1"/>
              <a:t>aplicacion</a:t>
            </a:r>
            <a:r>
              <a:rPr lang="es-MX" sz="1100" dirty="0"/>
              <a:t> </a:t>
            </a:r>
            <a:r>
              <a:rPr lang="es-MX" sz="1100" dirty="0" err="1"/>
              <a:t>hara</a:t>
            </a:r>
            <a:r>
              <a:rPr lang="es-MX" sz="1100" dirty="0"/>
              <a:t> conversiones de cm, mm y km”.</a:t>
            </a:r>
          </a:p>
          <a:p>
            <a:endParaRPr lang="es-MX" sz="1100" dirty="0"/>
          </a:p>
          <a:p>
            <a:r>
              <a:rPr lang="es-MX" sz="1100" dirty="0"/>
              <a:t>Lee pide al usuario el numero con las siguientes instrucciones "Introduzca la cifra deseada a convertir (solo los </a:t>
            </a:r>
            <a:r>
              <a:rPr lang="es-MX" sz="1100" dirty="0" err="1"/>
              <a:t>numeros</a:t>
            </a:r>
            <a:r>
              <a:rPr lang="es-MX" sz="1100" dirty="0"/>
              <a:t>)“ (variable num).</a:t>
            </a:r>
          </a:p>
          <a:p>
            <a:endParaRPr lang="es-MX" sz="1100" dirty="0"/>
          </a:p>
          <a:p>
            <a:r>
              <a:rPr lang="es-MX" sz="1100" dirty="0"/>
              <a:t>Lee pide al usuario que indique el tipo de unidad que tiene "Introduzca el número que indique el  tipo de unidad de medida que está usando 1-&gt;cm, 2-&gt; mm, 3-&gt;km  o 4 -&gt;</a:t>
            </a:r>
            <a:r>
              <a:rPr lang="es-MX" sz="1100" dirty="0" err="1"/>
              <a:t>met</a:t>
            </a:r>
            <a:r>
              <a:rPr lang="es-MX" sz="1100" dirty="0"/>
              <a:t>“ (variable tipo).</a:t>
            </a:r>
          </a:p>
          <a:p>
            <a:endParaRPr lang="es-MX" sz="1100" dirty="0"/>
          </a:p>
          <a:p>
            <a:r>
              <a:rPr lang="es-MX" sz="1100" dirty="0"/>
              <a:t>Se inicia un switch el cual sigue instrucciones según la variable tipo que ingreso el usuario</a:t>
            </a:r>
          </a:p>
          <a:p>
            <a:endParaRPr lang="es-MX" sz="1100" dirty="0"/>
          </a:p>
          <a:p>
            <a:r>
              <a:rPr lang="es-MX" sz="1100" dirty="0"/>
              <a:t>Tipo 1: Llama a la función </a:t>
            </a:r>
            <a:r>
              <a:rPr lang="es-MX" sz="1100" dirty="0" err="1"/>
              <a:t>gotCm</a:t>
            </a:r>
            <a:r>
              <a:rPr lang="es-MX" sz="1100" dirty="0"/>
              <a:t> que realiza lo siguiente -&gt;“Recibe cm “realiza las siguientes operaciones y asignaciones de variables mm = </a:t>
            </a:r>
            <a:r>
              <a:rPr lang="es-MX" sz="1100" dirty="0" err="1"/>
              <a:t>num</a:t>
            </a:r>
            <a:r>
              <a:rPr lang="es-MX" sz="1100" dirty="0"/>
              <a:t> *10, km = a/ 100000</a:t>
            </a:r>
          </a:p>
          <a:p>
            <a:r>
              <a:rPr lang="es-MX" sz="1100" dirty="0"/>
              <a:t>Imprime el resultado de la operación que el usuario desea</a:t>
            </a:r>
          </a:p>
          <a:p>
            <a:endParaRPr lang="es-MX" sz="1100" dirty="0"/>
          </a:p>
          <a:p>
            <a:r>
              <a:rPr lang="es-MX" sz="1100" dirty="0"/>
              <a:t>Tipo 2: Llama a la función </a:t>
            </a:r>
            <a:r>
              <a:rPr lang="es-MX" sz="1100" dirty="0" err="1"/>
              <a:t>gotMm</a:t>
            </a:r>
            <a:r>
              <a:rPr lang="es-MX" sz="1100" dirty="0"/>
              <a:t> que realiza lo siguiente -&gt;““Recibe mm” realiza las siguientes operaciones y asignaciones de variables cm = </a:t>
            </a:r>
            <a:r>
              <a:rPr lang="es-MX" sz="1100" dirty="0" err="1"/>
              <a:t>num</a:t>
            </a:r>
            <a:r>
              <a:rPr lang="es-MX" sz="1100" dirty="0"/>
              <a:t>/10, km = </a:t>
            </a:r>
            <a:r>
              <a:rPr lang="es-MX" sz="1100" dirty="0" err="1"/>
              <a:t>num</a:t>
            </a:r>
            <a:r>
              <a:rPr lang="es-MX" sz="1100" dirty="0"/>
              <a:t>/1000000</a:t>
            </a:r>
          </a:p>
          <a:p>
            <a:r>
              <a:rPr lang="es-MX" sz="1100" dirty="0"/>
              <a:t>Imprime el resultado de la operación que el usuario desea</a:t>
            </a:r>
          </a:p>
          <a:p>
            <a:endParaRPr lang="es-MX" sz="1100" dirty="0"/>
          </a:p>
          <a:p>
            <a:r>
              <a:rPr lang="es-MX" sz="1100" dirty="0"/>
              <a:t>Tipo 3: Llama a la función </a:t>
            </a:r>
            <a:r>
              <a:rPr lang="es-MX" sz="1100" dirty="0" err="1"/>
              <a:t>gotKm</a:t>
            </a:r>
            <a:r>
              <a:rPr lang="es-MX" sz="1100" dirty="0"/>
              <a:t> que realiza lo siguiente -&gt;““Recibe Km”, realiza las siguientes operaciones y asignaciones de variables cm = </a:t>
            </a:r>
            <a:r>
              <a:rPr lang="es-MX" sz="1100" dirty="0" err="1"/>
              <a:t>num</a:t>
            </a:r>
            <a:r>
              <a:rPr lang="es-MX" sz="1100" dirty="0"/>
              <a:t> * 100000, mm = </a:t>
            </a:r>
            <a:r>
              <a:rPr lang="es-MX" sz="1100" dirty="0" err="1"/>
              <a:t>num</a:t>
            </a:r>
            <a:r>
              <a:rPr lang="es-MX" sz="1100" dirty="0"/>
              <a:t> *1000000</a:t>
            </a:r>
          </a:p>
          <a:p>
            <a:r>
              <a:rPr lang="es-MX" sz="1100" dirty="0"/>
              <a:t>Imprime el resultado de la operación que el usuario desea</a:t>
            </a:r>
          </a:p>
          <a:p>
            <a:endParaRPr lang="es-MX" sz="1100" dirty="0"/>
          </a:p>
          <a:p>
            <a:r>
              <a:rPr lang="es-MX" sz="1100" dirty="0"/>
              <a:t>Tipo 4: Llama a la función </a:t>
            </a:r>
            <a:r>
              <a:rPr lang="es-MX" sz="1100" dirty="0" err="1"/>
              <a:t>gotMet</a:t>
            </a:r>
            <a:r>
              <a:rPr lang="es-MX" sz="1100" dirty="0"/>
              <a:t> que realiza lo siguiente -&gt;““Recibe m” realiza las siguientes operaciones y asignaciones de variables cm = </a:t>
            </a:r>
            <a:r>
              <a:rPr lang="es-MX" sz="1100" dirty="0" err="1"/>
              <a:t>num</a:t>
            </a:r>
            <a:r>
              <a:rPr lang="es-MX" sz="1100" dirty="0"/>
              <a:t> * 100, mm = </a:t>
            </a:r>
            <a:r>
              <a:rPr lang="es-MX" sz="1100" dirty="0" err="1"/>
              <a:t>num</a:t>
            </a:r>
            <a:r>
              <a:rPr lang="es-MX" sz="1100" dirty="0"/>
              <a:t> * 1000 , km = </a:t>
            </a:r>
            <a:r>
              <a:rPr lang="es-MX" sz="1100" dirty="0" err="1"/>
              <a:t>num</a:t>
            </a:r>
            <a:r>
              <a:rPr lang="es-MX" sz="1100" dirty="0"/>
              <a:t> /1000 </a:t>
            </a:r>
          </a:p>
          <a:p>
            <a:r>
              <a:rPr lang="es-MX" sz="1100" dirty="0"/>
              <a:t>Imprime el resultado de la operación que el usuario desea </a:t>
            </a:r>
          </a:p>
        </p:txBody>
      </p:sp>
      <p:sp>
        <p:nvSpPr>
          <p:cNvPr id="12" name="11 Rectángulo redondeado"/>
          <p:cNvSpPr/>
          <p:nvPr/>
        </p:nvSpPr>
        <p:spPr>
          <a:xfrm>
            <a:off x="2031313" y="1086092"/>
            <a:ext cx="2795374" cy="576064"/>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Algoritmo</a:t>
            </a:r>
          </a:p>
        </p:txBody>
      </p:sp>
      <p:sp>
        <p:nvSpPr>
          <p:cNvPr id="10"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1" name="10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P02</a:t>
            </a:r>
          </a:p>
        </p:txBody>
      </p:sp>
    </p:spTree>
    <p:extLst>
      <p:ext uri="{BB962C8B-B14F-4D97-AF65-F5344CB8AC3E}">
        <p14:creationId xmlns:p14="http://schemas.microsoft.com/office/powerpoint/2010/main" val="2515154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710190"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Algoritmo y Diagrama de Flujo</a:t>
            </a:r>
          </a:p>
        </p:txBody>
      </p:sp>
      <p:sp>
        <p:nvSpPr>
          <p:cNvPr id="13" name="12 Rectángulo redondeado"/>
          <p:cNvSpPr/>
          <p:nvPr/>
        </p:nvSpPr>
        <p:spPr>
          <a:xfrm>
            <a:off x="1982077" y="1124448"/>
            <a:ext cx="2790316" cy="576064"/>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Diagrama de Flujo</a:t>
            </a:r>
          </a:p>
        </p:txBody>
      </p:sp>
      <p:sp>
        <p:nvSpPr>
          <p:cNvPr id="10"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1" name="10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P02</a:t>
            </a:r>
          </a:p>
        </p:txBody>
      </p:sp>
      <p:pic>
        <p:nvPicPr>
          <p:cNvPr id="4" name="Picture 3">
            <a:extLst>
              <a:ext uri="{FF2B5EF4-FFF2-40B4-BE49-F238E27FC236}">
                <a16:creationId xmlns:a16="http://schemas.microsoft.com/office/drawing/2014/main" id="{69F926D1-F87E-E54F-0518-3754B77F7D80}"/>
              </a:ext>
            </a:extLst>
          </p:cNvPr>
          <p:cNvPicPr>
            <a:picLocks noChangeAspect="1"/>
          </p:cNvPicPr>
          <p:nvPr/>
        </p:nvPicPr>
        <p:blipFill>
          <a:blip r:embed="rId7"/>
          <a:stretch>
            <a:fillRect/>
          </a:stretch>
        </p:blipFill>
        <p:spPr>
          <a:xfrm>
            <a:off x="0" y="1827502"/>
            <a:ext cx="6858000" cy="5488996"/>
          </a:xfrm>
          <a:prstGeom prst="rect">
            <a:avLst/>
          </a:prstGeom>
        </p:spPr>
      </p:pic>
      <p:sp>
        <p:nvSpPr>
          <p:cNvPr id="14" name="13 Rectángulo redondeado"/>
          <p:cNvSpPr/>
          <p:nvPr/>
        </p:nvSpPr>
        <p:spPr>
          <a:xfrm>
            <a:off x="116632" y="1805354"/>
            <a:ext cx="6696744" cy="6367045"/>
          </a:xfrm>
          <a:prstGeom prst="roundRect">
            <a:avLst/>
          </a:prstGeom>
          <a:noFill/>
          <a:effectLst>
            <a:glow rad="2286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lIns="91435" tIns="45718" rIns="91435" bIns="45718" rtlCol="0" anchor="t"/>
          <a:lstStyle/>
          <a:p>
            <a:endParaRPr lang="es-MX" sz="1200" dirty="0"/>
          </a:p>
        </p:txBody>
      </p:sp>
      <p:pic>
        <p:nvPicPr>
          <p:cNvPr id="6" name="Picture 5">
            <a:extLst>
              <a:ext uri="{FF2B5EF4-FFF2-40B4-BE49-F238E27FC236}">
                <a16:creationId xmlns:a16="http://schemas.microsoft.com/office/drawing/2014/main" id="{2F7D4A78-4E0D-4B3D-2BAE-D8FB4CF8DBBC}"/>
              </a:ext>
            </a:extLst>
          </p:cNvPr>
          <p:cNvPicPr>
            <a:picLocks noChangeAspect="1"/>
          </p:cNvPicPr>
          <p:nvPr/>
        </p:nvPicPr>
        <p:blipFill>
          <a:blip r:embed="rId8"/>
          <a:stretch>
            <a:fillRect/>
          </a:stretch>
        </p:blipFill>
        <p:spPr>
          <a:xfrm>
            <a:off x="576543" y="7253879"/>
            <a:ext cx="5588761" cy="706699"/>
          </a:xfrm>
          <a:prstGeom prst="rect">
            <a:avLst/>
          </a:prstGeom>
        </p:spPr>
      </p:pic>
      <p:pic>
        <p:nvPicPr>
          <p:cNvPr id="12" name="Picture 11">
            <a:extLst>
              <a:ext uri="{FF2B5EF4-FFF2-40B4-BE49-F238E27FC236}">
                <a16:creationId xmlns:a16="http://schemas.microsoft.com/office/drawing/2014/main" id="{A94A5CC2-9E79-BE7B-6057-6345D19E062E}"/>
              </a:ext>
            </a:extLst>
          </p:cNvPr>
          <p:cNvPicPr>
            <a:picLocks noChangeAspect="1"/>
          </p:cNvPicPr>
          <p:nvPr/>
        </p:nvPicPr>
        <p:blipFill>
          <a:blip r:embed="rId9"/>
          <a:stretch>
            <a:fillRect/>
          </a:stretch>
        </p:blipFill>
        <p:spPr>
          <a:xfrm>
            <a:off x="2924944" y="5076056"/>
            <a:ext cx="908728" cy="315531"/>
          </a:xfrm>
          <a:prstGeom prst="rect">
            <a:avLst/>
          </a:prstGeom>
        </p:spPr>
      </p:pic>
    </p:spTree>
    <p:extLst>
      <p:ext uri="{BB962C8B-B14F-4D97-AF65-F5344CB8AC3E}">
        <p14:creationId xmlns:p14="http://schemas.microsoft.com/office/powerpoint/2010/main" val="3848006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ítulo"/>
          <p:cNvSpPr>
            <a:spLocks noGrp="1"/>
          </p:cNvSpPr>
          <p:nvPr>
            <p:ph type="title"/>
          </p:nvPr>
        </p:nvSpPr>
        <p:spPr>
          <a:xfrm>
            <a:off x="1227658" y="-290040"/>
            <a:ext cx="6172200" cy="1524000"/>
          </a:xfrm>
        </p:spPr>
        <p:txBody>
          <a:bodyPr>
            <a:normAutofit/>
          </a:bodyPr>
          <a:lstStyle/>
          <a:p>
            <a:r>
              <a:rPr lang="es-MX" sz="2200" b="1" dirty="0">
                <a:solidFill>
                  <a:schemeClr val="bg1"/>
                </a:solidFill>
                <a:effectLst>
                  <a:outerShdw blurRad="38100" dist="38100" dir="2700000" algn="tl">
                    <a:srgbClr val="000000">
                      <a:alpha val="43137"/>
                    </a:srgbClr>
                  </a:outerShdw>
                </a:effectLst>
              </a:rPr>
              <a:t>Código Fuente</a:t>
            </a:r>
          </a:p>
        </p:txBody>
      </p:sp>
      <p:graphicFrame>
        <p:nvGraphicFramePr>
          <p:cNvPr id="2" name="1 Marcador de contenido"/>
          <p:cNvGraphicFramePr>
            <a:graphicFrameLocks noGrp="1"/>
          </p:cNvGraphicFramePr>
          <p:nvPr>
            <p:ph sz="half" idx="2"/>
          </p:nvPr>
        </p:nvGraphicFramePr>
        <p:xfrm>
          <a:off x="255585" y="2171735"/>
          <a:ext cx="3117456" cy="59964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Rectángulo redondeado"/>
          <p:cNvSpPr/>
          <p:nvPr/>
        </p:nvSpPr>
        <p:spPr>
          <a:xfrm>
            <a:off x="116631" y="1124448"/>
            <a:ext cx="6552729" cy="7263976"/>
          </a:xfrm>
          <a:prstGeom prst="roundRect">
            <a:avLst/>
          </a:prstGeom>
          <a:solidFill>
            <a:schemeClr val="tx1"/>
          </a:solidFill>
          <a:effectLst>
            <a:glow rad="228600">
              <a:schemeClr val="accent4">
                <a:satMod val="175000"/>
                <a:alpha val="40000"/>
              </a:schemeClr>
            </a:glow>
          </a:effectLst>
        </p:spPr>
        <p:style>
          <a:lnRef idx="2">
            <a:schemeClr val="accent4"/>
          </a:lnRef>
          <a:fillRef idx="1">
            <a:schemeClr val="lt1"/>
          </a:fillRef>
          <a:effectRef idx="0">
            <a:schemeClr val="accent4"/>
          </a:effectRef>
          <a:fontRef idx="minor">
            <a:schemeClr val="dk1"/>
          </a:fontRef>
        </p:style>
        <p:txBody>
          <a:bodyPr lIns="91435" tIns="45718" rIns="91435" bIns="45718" rtlCol="0" anchor="t"/>
          <a:lstStyle/>
          <a:p>
            <a:br>
              <a:rPr lang="es-MX" sz="1200" b="0" dirty="0">
                <a:solidFill>
                  <a:srgbClr val="ABB2BF"/>
                </a:solidFill>
                <a:effectLst/>
                <a:latin typeface="Consolas" panose="020B0609020204030204" pitchFamily="49" charset="0"/>
              </a:rPr>
            </a:br>
            <a:endParaRPr lang="es-MX" sz="1200" b="0" dirty="0">
              <a:solidFill>
                <a:srgbClr val="ABB2BF"/>
              </a:solidFill>
              <a:effectLst/>
              <a:latin typeface="Consolas" panose="020B0609020204030204" pitchFamily="49" charset="0"/>
            </a:endParaRPr>
          </a:p>
          <a:p>
            <a:endParaRPr lang="es-MX" sz="1200" dirty="0"/>
          </a:p>
        </p:txBody>
      </p:sp>
      <p:sp>
        <p:nvSpPr>
          <p:cNvPr id="11"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3" name="12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P02</a:t>
            </a:r>
          </a:p>
        </p:txBody>
      </p:sp>
    </p:spTree>
    <p:extLst>
      <p:ext uri="{BB962C8B-B14F-4D97-AF65-F5344CB8AC3E}">
        <p14:creationId xmlns:p14="http://schemas.microsoft.com/office/powerpoint/2010/main" val="1972753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extLst>
              <p:ext uri="{D42A27DB-BD31-4B8C-83A1-F6EECF244321}">
                <p14:modId xmlns:p14="http://schemas.microsoft.com/office/powerpoint/2010/main" val="139833703"/>
              </p:ext>
            </p:extLst>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322766"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Análisis del Problema</a:t>
            </a:r>
          </a:p>
        </p:txBody>
      </p:sp>
      <p:sp>
        <p:nvSpPr>
          <p:cNvPr id="4" name="3 Rectángulo redondeado"/>
          <p:cNvSpPr/>
          <p:nvPr/>
        </p:nvSpPr>
        <p:spPr>
          <a:xfrm>
            <a:off x="404664" y="1091612"/>
            <a:ext cx="6048672" cy="2400268"/>
          </a:xfrm>
          <a:prstGeom prst="roundRect">
            <a:avLst/>
          </a:prstGeom>
        </p:spPr>
        <p:style>
          <a:lnRef idx="0">
            <a:schemeClr val="accent1"/>
          </a:lnRef>
          <a:fillRef idx="3">
            <a:schemeClr val="accent1"/>
          </a:fillRef>
          <a:effectRef idx="3">
            <a:schemeClr val="accent1"/>
          </a:effectRef>
          <a:fontRef idx="minor">
            <a:schemeClr val="lt1"/>
          </a:fontRef>
        </p:style>
        <p:txBody>
          <a:bodyPr lIns="91435" tIns="45718" rIns="91435" bIns="45718" rtlCol="0" anchor="ctr"/>
          <a:lstStyle/>
          <a:p>
            <a:pPr algn="just"/>
            <a:r>
              <a:rPr lang="es-ES_tradnl" sz="1400" b="1" dirty="0">
                <a:effectLst>
                  <a:outerShdw blurRad="38100" dist="38100" dir="2700000" algn="tl">
                    <a:srgbClr val="000000">
                      <a:alpha val="43137"/>
                    </a:srgbClr>
                  </a:outerShdw>
                </a:effectLst>
              </a:rPr>
              <a:t>Max está estudiando Ingeniería Mecatrónica, por lo que una de las materias que toma es Fundamentos de Programación. Como tarea le pidieron realizar un programa que obtenga el área de un cuadrado, rectángulo y triángulo equilátero. Para el cuadrado debe introducir la medida de un lado, para el rectángulo da la medida de su base y altura, mientras que para el triángulo la media de un lado y su altura. Él no tiene idea de como empezar, por lo que te pide de favor que si le puedes ayudar con ese programa.</a:t>
            </a:r>
            <a:endParaRPr lang="es-MX" sz="1600" b="1" dirty="0">
              <a:effectLst>
                <a:outerShdw blurRad="38100" dist="38100" dir="2700000" algn="tl">
                  <a:srgbClr val="000000">
                    <a:alpha val="43137"/>
                  </a:srgbClr>
                </a:outerShdw>
              </a:effectLst>
            </a:endParaRPr>
          </a:p>
        </p:txBody>
      </p:sp>
      <p:sp>
        <p:nvSpPr>
          <p:cNvPr id="5" name="4 Rectángulo redondeado"/>
          <p:cNvSpPr/>
          <p:nvPr/>
        </p:nvSpPr>
        <p:spPr>
          <a:xfrm>
            <a:off x="404664" y="3611895"/>
            <a:ext cx="1321952"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Entradas</a:t>
            </a:r>
          </a:p>
        </p:txBody>
      </p:sp>
      <p:sp>
        <p:nvSpPr>
          <p:cNvPr id="6" name="5 Rectángulo redondeado"/>
          <p:cNvSpPr/>
          <p:nvPr/>
        </p:nvSpPr>
        <p:spPr>
          <a:xfrm>
            <a:off x="1988839" y="3611895"/>
            <a:ext cx="4464497"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r>
              <a:rPr lang="es-MX" sz="1400" dirty="0"/>
              <a:t>Pide lo siguiente:</a:t>
            </a:r>
          </a:p>
          <a:p>
            <a:r>
              <a:rPr lang="es-MX" sz="1400" dirty="0"/>
              <a:t>-Medidas del lado del cuadrado</a:t>
            </a:r>
          </a:p>
          <a:p>
            <a:r>
              <a:rPr lang="es-MX" sz="1400" dirty="0"/>
              <a:t>-Medidas de la base del rectángulo</a:t>
            </a:r>
          </a:p>
          <a:p>
            <a:r>
              <a:rPr lang="es-MX" sz="1400" dirty="0"/>
              <a:t>-Medidas de la altura del rectángulo</a:t>
            </a:r>
          </a:p>
          <a:p>
            <a:r>
              <a:rPr lang="es-MX" sz="1400" dirty="0"/>
              <a:t>-Medidas del lado del triángulo</a:t>
            </a:r>
          </a:p>
          <a:p>
            <a:r>
              <a:rPr lang="es-MX" sz="1400" dirty="0"/>
              <a:t>-Medidas de la altura del triangulo</a:t>
            </a:r>
          </a:p>
        </p:txBody>
      </p:sp>
      <p:sp>
        <p:nvSpPr>
          <p:cNvPr id="8" name="7 Rectángulo redondeado"/>
          <p:cNvSpPr/>
          <p:nvPr/>
        </p:nvSpPr>
        <p:spPr>
          <a:xfrm>
            <a:off x="404664" y="5159244"/>
            <a:ext cx="1321952"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Procesos</a:t>
            </a:r>
          </a:p>
        </p:txBody>
      </p:sp>
      <p:sp>
        <p:nvSpPr>
          <p:cNvPr id="9" name="8 Rectángulo redondeado"/>
          <p:cNvSpPr/>
          <p:nvPr/>
        </p:nvSpPr>
        <p:spPr>
          <a:xfrm>
            <a:off x="1988839" y="5159244"/>
            <a:ext cx="4464498"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r>
              <a:rPr lang="es-MX" dirty="0"/>
              <a:t>Cuadrado = lado *lado</a:t>
            </a:r>
          </a:p>
          <a:p>
            <a:r>
              <a:rPr lang="es-MX" dirty="0"/>
              <a:t>Triangulo = (base * altura)/2</a:t>
            </a:r>
          </a:p>
          <a:p>
            <a:r>
              <a:rPr lang="es-MX" dirty="0"/>
              <a:t>Rectángulo = base * altura</a:t>
            </a:r>
          </a:p>
        </p:txBody>
      </p:sp>
      <p:sp>
        <p:nvSpPr>
          <p:cNvPr id="10" name="9 Rectángulo redondeado"/>
          <p:cNvSpPr/>
          <p:nvPr/>
        </p:nvSpPr>
        <p:spPr>
          <a:xfrm>
            <a:off x="430472" y="6706592"/>
            <a:ext cx="1296144"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Salidas</a:t>
            </a:r>
          </a:p>
        </p:txBody>
      </p:sp>
      <p:sp>
        <p:nvSpPr>
          <p:cNvPr id="11" name="10 Rectángulo redondeado"/>
          <p:cNvSpPr/>
          <p:nvPr/>
        </p:nvSpPr>
        <p:spPr>
          <a:xfrm>
            <a:off x="1988838" y="6706592"/>
            <a:ext cx="4490305"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r>
              <a:rPr lang="es-MX" dirty="0"/>
              <a:t>Imprime las áreas de cuadrado, triangulo, </a:t>
            </a:r>
            <a:r>
              <a:rPr lang="es-MX" dirty="0" err="1"/>
              <a:t>rectangulo</a:t>
            </a:r>
            <a:endParaRPr lang="es-MX" dirty="0"/>
          </a:p>
        </p:txBody>
      </p:sp>
      <p:sp>
        <p:nvSpPr>
          <p:cNvPr id="12"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3" name="12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P03</a:t>
            </a:r>
          </a:p>
        </p:txBody>
      </p:sp>
    </p:spTree>
    <p:extLst>
      <p:ext uri="{BB962C8B-B14F-4D97-AF65-F5344CB8AC3E}">
        <p14:creationId xmlns:p14="http://schemas.microsoft.com/office/powerpoint/2010/main" val="149974075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ersonalizado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5112</TotalTime>
  <Words>1541</Words>
  <Application>Microsoft Office PowerPoint</Application>
  <PresentationFormat>On-screen Show (4:3)</PresentationFormat>
  <Paragraphs>201</Paragraphs>
  <Slides>18</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4" baseType="lpstr">
      <vt:lpstr>Arial</vt:lpstr>
      <vt:lpstr>Cambria Math</vt:lpstr>
      <vt:lpstr>Consolas</vt:lpstr>
      <vt:lpstr>Times New Roman</vt:lpstr>
      <vt:lpstr>Tema de Office</vt:lpstr>
      <vt:lpstr>Ecuación</vt:lpstr>
      <vt:lpstr>PowerPoint Presentation</vt:lpstr>
      <vt:lpstr>Análisis del Problema</vt:lpstr>
      <vt:lpstr>Algoritmo y Diagrama de Flujo</vt:lpstr>
      <vt:lpstr>Código Fuente</vt:lpstr>
      <vt:lpstr>Análisis del Problema</vt:lpstr>
      <vt:lpstr>Algoritmo y Diagrama de Flujo</vt:lpstr>
      <vt:lpstr>Algoritmo y Diagrama de Flujo</vt:lpstr>
      <vt:lpstr>Código Fuente</vt:lpstr>
      <vt:lpstr>Análisis del Problema</vt:lpstr>
      <vt:lpstr>Algoritmo y Diagrama de Flujo</vt:lpstr>
      <vt:lpstr>Algoritmo y Diagrama de Flujo</vt:lpstr>
      <vt:lpstr>Código Fuente</vt:lpstr>
      <vt:lpstr>Análisis del Problema</vt:lpstr>
      <vt:lpstr>Algoritmo y Diagrama de Flujo</vt:lpstr>
      <vt:lpstr>Código Fuente</vt:lpstr>
      <vt:lpstr>Análisis del Problema</vt:lpstr>
      <vt:lpstr>Algoritmo y Diagrama de Flujo</vt:lpstr>
      <vt:lpstr>Código Fuente</vt:lpstr>
    </vt:vector>
  </TitlesOfParts>
  <Company>UPAEP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 de Medios Online</dc:title>
  <dc:creator>UPAEP</dc:creator>
  <cp:lastModifiedBy>Rub S.L</cp:lastModifiedBy>
  <cp:revision>332</cp:revision>
  <dcterms:created xsi:type="dcterms:W3CDTF">2011-05-31T18:01:49Z</dcterms:created>
  <dcterms:modified xsi:type="dcterms:W3CDTF">2024-01-25T04:17:58Z</dcterms:modified>
</cp:coreProperties>
</file>