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582" y="108"/>
      </p:cViewPr>
      <p:guideLst>
        <p:guide orient="horz" pos="2880"/>
        <p:guide pos="2194"/>
      </p:guideLst>
    </p:cSldViewPr>
  </p:slideViewPr>
  <p:notesTextViewPr>
    <p:cViewPr>
      <p:scale>
        <a:sx n="100" d="100"/>
        <a:sy n="100" d="100"/>
      </p:scale>
      <p:origin x="0" y="0"/>
    </p:cViewPr>
  </p:notesTextViewPr>
  <p:sorterViewPr>
    <p:cViewPr>
      <p:scale>
        <a:sx n="184" d="100"/>
        <a:sy n="18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8D0EE33-A7B0-471E-9E32-5052B27EC98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DAD2F2EC-9A2F-427C-849F-073C20BD6F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611D8EF-99E9-46DD-95DB-E3BC100705C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20/03/2024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20/03/2024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‹Nº›</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6.png"/><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8.png"/><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9.png"/><Relationship Id="rId2" Type="http://schemas.openxmlformats.org/officeDocument/2006/relationships/diagramData" Target="../diagrams/data18.xml"/><Relationship Id="rId1" Type="http://schemas.openxmlformats.org/officeDocument/2006/relationships/slideLayout" Target="../slideLayouts/slideLayout5.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0.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con Ciclos</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P31-P34 (Ciclos)</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P35-P36 (Ciclos -Acumulador)</a:t>
            </a:r>
          </a:p>
          <a:p>
            <a:pPr marL="0" indent="0" algn="ctr">
              <a:buNone/>
            </a:pPr>
            <a:endParaRPr lang="es-MX" sz="2800" b="1" dirty="0">
              <a:solidFill>
                <a:schemeClr val="bg1">
                  <a:lumMod val="75000"/>
                </a:schemeClr>
              </a:solidFill>
              <a:effectLst>
                <a:outerShdw blurRad="38100" dist="38100" dir="2700000" algn="tl">
                  <a:srgbClr val="000000">
                    <a:alpha val="43137"/>
                  </a:srgbClr>
                </a:outerShdw>
              </a:effectLst>
            </a:endParaRPr>
          </a:p>
          <a:p>
            <a:pPr marL="0" indent="0" algn="ctr">
              <a:buNone/>
            </a:pPr>
            <a:endParaRPr lang="es-MX" sz="2800" b="1" dirty="0">
              <a:solidFill>
                <a:schemeClr val="bg1">
                  <a:lumMod val="75000"/>
                </a:schemeClr>
              </a:solidFill>
              <a:effectLst>
                <a:outerShdw blurRad="38100" dist="38100" dir="2700000" algn="tl">
                  <a:srgbClr val="000000">
                    <a:alpha val="43137"/>
                  </a:srgbClr>
                </a:outerShdw>
              </a:effectLst>
            </a:endParaRP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31-36 R.S.L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16633" y="1231951"/>
            <a:ext cx="6624736" cy="6936267"/>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r>
              <a:rPr lang="es-MX" sz="1200" dirty="0"/>
              <a:t>#include &lt;</a:t>
            </a:r>
            <a:r>
              <a:rPr lang="es-MX" sz="1200" dirty="0" err="1"/>
              <a:t>process.h</a:t>
            </a:r>
            <a:r>
              <a:rPr lang="es-MX" sz="1200" dirty="0"/>
              <a:t>&gt;</a:t>
            </a:r>
          </a:p>
          <a:p>
            <a:r>
              <a:rPr lang="es-MX" sz="1200" dirty="0"/>
              <a:t>#include &lt;</a:t>
            </a:r>
            <a:r>
              <a:rPr lang="es-MX" sz="1200" dirty="0" err="1"/>
              <a:t>math.h</a:t>
            </a:r>
            <a:r>
              <a:rPr lang="es-MX" sz="1200" dirty="0"/>
              <a:t>&gt;</a:t>
            </a:r>
          </a:p>
          <a:p>
            <a:endParaRPr lang="es-MX" sz="1200" dirty="0"/>
          </a:p>
          <a:p>
            <a:r>
              <a:rPr lang="es-MX" sz="1200" dirty="0" err="1"/>
              <a:t>void</a:t>
            </a:r>
            <a:r>
              <a:rPr lang="es-MX" sz="1200" dirty="0"/>
              <a:t> </a:t>
            </a:r>
            <a:r>
              <a:rPr lang="es-MX" sz="1200" dirty="0" err="1"/>
              <a:t>main</a:t>
            </a:r>
            <a:r>
              <a:rPr lang="es-MX" sz="1200" dirty="0"/>
              <a:t>(){</a:t>
            </a:r>
          </a:p>
          <a:p>
            <a:endParaRPr lang="es-MX" sz="1200" dirty="0"/>
          </a:p>
          <a:p>
            <a:r>
              <a:rPr lang="es-MX" sz="1200" dirty="0"/>
              <a:t>    </a:t>
            </a:r>
            <a:r>
              <a:rPr lang="es-MX" sz="1200" dirty="0" err="1"/>
              <a:t>int</a:t>
            </a:r>
            <a:r>
              <a:rPr lang="es-MX" sz="1200" dirty="0"/>
              <a:t> </a:t>
            </a:r>
            <a:r>
              <a:rPr lang="es-MX" sz="1200" dirty="0" err="1"/>
              <a:t>resul</a:t>
            </a:r>
            <a:r>
              <a:rPr lang="es-MX" sz="1200" dirty="0"/>
              <a:t>;</a:t>
            </a:r>
          </a:p>
          <a:p>
            <a:r>
              <a:rPr lang="es-MX" sz="1200" dirty="0"/>
              <a:t>    </a:t>
            </a:r>
            <a:r>
              <a:rPr lang="es-MX" sz="1200" dirty="0" err="1"/>
              <a:t>printf</a:t>
            </a:r>
            <a:r>
              <a:rPr lang="es-MX" sz="1200" dirty="0"/>
              <a:t>("Programa que imprime el resultado de la </a:t>
            </a:r>
            <a:r>
              <a:rPr lang="es-MX" sz="1200" dirty="0" err="1"/>
              <a:t>ecuacion</a:t>
            </a:r>
            <a:r>
              <a:rPr lang="es-MX" sz="1200" dirty="0"/>
              <a:t>\n");</a:t>
            </a:r>
          </a:p>
          <a:p>
            <a:r>
              <a:rPr lang="es-MX" sz="1200" dirty="0"/>
              <a:t>    </a:t>
            </a:r>
            <a:r>
              <a:rPr lang="es-MX" sz="1200" dirty="0" err="1"/>
              <a:t>for</a:t>
            </a:r>
            <a:r>
              <a:rPr lang="es-MX" sz="1200" dirty="0"/>
              <a:t> (</a:t>
            </a:r>
            <a:r>
              <a:rPr lang="es-MX" sz="1200" dirty="0" err="1"/>
              <a:t>int</a:t>
            </a:r>
            <a:r>
              <a:rPr lang="es-MX" sz="1200" dirty="0"/>
              <a:t> i = 2; i &lt;= 40; i=i+2) {</a:t>
            </a:r>
          </a:p>
          <a:p>
            <a:r>
              <a:rPr lang="es-MX" sz="1200" dirty="0"/>
              <a:t>        </a:t>
            </a:r>
            <a:r>
              <a:rPr lang="es-MX" sz="1200" dirty="0" err="1"/>
              <a:t>resul</a:t>
            </a:r>
            <a:r>
              <a:rPr lang="es-MX" sz="1200" dirty="0"/>
              <a:t> = </a:t>
            </a:r>
            <a:r>
              <a:rPr lang="es-MX" sz="1200" dirty="0" err="1"/>
              <a:t>pow</a:t>
            </a:r>
            <a:r>
              <a:rPr lang="es-MX" sz="1200" dirty="0"/>
              <a:t>(i,4)-8*</a:t>
            </a:r>
            <a:r>
              <a:rPr lang="es-MX" sz="1200" dirty="0" err="1"/>
              <a:t>pow</a:t>
            </a:r>
            <a:r>
              <a:rPr lang="es-MX" sz="1200" dirty="0"/>
              <a:t>(i,2)-14*i+7;</a:t>
            </a:r>
          </a:p>
          <a:p>
            <a:r>
              <a:rPr lang="es-MX" sz="1200" dirty="0"/>
              <a:t>        </a:t>
            </a:r>
            <a:r>
              <a:rPr lang="es-MX" sz="1200" dirty="0" err="1"/>
              <a:t>printf</a:t>
            </a:r>
            <a:r>
              <a:rPr lang="es-MX" sz="1200" dirty="0"/>
              <a:t>("x en %i, el resultado de la </a:t>
            </a:r>
            <a:r>
              <a:rPr lang="es-MX" sz="1200" dirty="0" err="1"/>
              <a:t>ecuacion</a:t>
            </a:r>
            <a:r>
              <a:rPr lang="es-MX" sz="1200" dirty="0"/>
              <a:t> es %i\n",</a:t>
            </a:r>
            <a:r>
              <a:rPr lang="es-MX" sz="1200" dirty="0" err="1"/>
              <a:t>i,resul</a:t>
            </a:r>
            <a:r>
              <a:rPr lang="es-MX" sz="1200" dirty="0"/>
              <a:t>);</a:t>
            </a:r>
          </a:p>
          <a:p>
            <a:r>
              <a:rPr lang="es-MX" sz="1200" dirty="0"/>
              <a:t>    }</a:t>
            </a:r>
          </a:p>
          <a:p>
            <a:endParaRPr lang="es-MX" sz="1200" dirty="0"/>
          </a:p>
          <a:p>
            <a:r>
              <a:rPr lang="es-MX" sz="1200" dirty="0"/>
              <a:t>    </a:t>
            </a:r>
            <a:r>
              <a:rPr lang="es-MX" sz="1200" dirty="0" err="1"/>
              <a:t>system</a:t>
            </a:r>
            <a:r>
              <a:rPr lang="es-MX" sz="1200" dirty="0"/>
              <a:t>("PAUSE");</a:t>
            </a:r>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P33</a:t>
            </a:r>
          </a:p>
        </p:txBody>
      </p:sp>
      <p:pic>
        <p:nvPicPr>
          <p:cNvPr id="5" name="Imagen 4">
            <a:extLst>
              <a:ext uri="{FF2B5EF4-FFF2-40B4-BE49-F238E27FC236}">
                <a16:creationId xmlns:a16="http://schemas.microsoft.com/office/drawing/2014/main" id="{F103A705-CE1B-374D-83D7-170FC6576568}"/>
              </a:ext>
            </a:extLst>
          </p:cNvPr>
          <p:cNvPicPr>
            <a:picLocks noChangeAspect="1"/>
          </p:cNvPicPr>
          <p:nvPr/>
        </p:nvPicPr>
        <p:blipFill>
          <a:blip r:embed="rId7"/>
          <a:stretch>
            <a:fillRect/>
          </a:stretch>
        </p:blipFill>
        <p:spPr>
          <a:xfrm>
            <a:off x="2163397" y="4700084"/>
            <a:ext cx="3222787" cy="3208680"/>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b="1" dirty="0">
                <a:effectLst>
                  <a:outerShdw blurRad="38100" dist="38100" dir="2700000" algn="tl">
                    <a:srgbClr val="000000">
                      <a:alpha val="43137"/>
                    </a:srgbClr>
                  </a:outerShdw>
                </a:effectLst>
              </a:rPr>
              <a:t>Juan está con su hermana y están estudiando las tablas de multiplicar, por lo que a Juan se le ocurre hacer un programa  en C que al ingresar el número de la tabla, le genere en automático la tabla de multiplicar en rango del 1 al 10.</a:t>
            </a: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algn="just"/>
            <a:r>
              <a:rPr lang="es-MX" sz="1400" dirty="0">
                <a:solidFill>
                  <a:schemeClr val="tx1"/>
                </a:solidFill>
              </a:rPr>
              <a:t>  n</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a:solidFill>
                  <a:schemeClr val="tx1"/>
                </a:solidFill>
              </a:rPr>
              <a:t>Para i desde 1 hasta 10 hacer</a:t>
            </a:r>
          </a:p>
          <a:p>
            <a:r>
              <a:rPr lang="es-MX">
                <a:solidFill>
                  <a:schemeClr val="tx1"/>
                </a:solidFill>
              </a:rPr>
              <a:t>        Escribir "Al multiplicar ", n, " por ", i, ", el resultado es: ", n * i</a:t>
            </a:r>
            <a:endParaRPr lang="es-MX" dirty="0">
              <a:solidFill>
                <a:schemeClr val="tx1"/>
              </a:solidFill>
            </a:endParaRP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solidFill>
                  <a:schemeClr val="tx1"/>
                </a:solidFill>
              </a:rPr>
              <a:t>"Al multiplicar “+ n+ " por “+ i+ ", el resultado es: “+ n * i</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P34</a:t>
            </a:r>
          </a:p>
        </p:txBody>
      </p:sp>
    </p:spTree>
    <p:extLst>
      <p:ext uri="{BB962C8B-B14F-4D97-AF65-F5344CB8AC3E}">
        <p14:creationId xmlns:p14="http://schemas.microsoft.com/office/powerpoint/2010/main" val="149974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1884594"/>
            <a:ext cx="6399711" cy="6105129"/>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Leer n desde el usuario</a:t>
            </a:r>
          </a:p>
          <a:p>
            <a:r>
              <a:rPr lang="es-MX" sz="1200" dirty="0"/>
              <a:t>    Escribir "Introduce numero:"</a:t>
            </a:r>
          </a:p>
          <a:p>
            <a:r>
              <a:rPr lang="es-MX" sz="1200" dirty="0"/>
              <a:t>    Leer n</a:t>
            </a:r>
          </a:p>
          <a:p>
            <a:r>
              <a:rPr lang="es-MX" sz="1200" dirty="0"/>
              <a:t>    Para i desde 1 hasta 10 hacer</a:t>
            </a:r>
          </a:p>
          <a:p>
            <a:r>
              <a:rPr lang="es-MX" sz="1200" dirty="0"/>
              <a:t>        Escribir "Al multiplicar ", n, " por ", i, ", el resultado es: ", n * i</a:t>
            </a:r>
          </a:p>
          <a:p>
            <a:r>
              <a:rPr lang="es-MX" sz="1200" dirty="0"/>
              <a:t>Fin</a:t>
            </a:r>
          </a:p>
        </p:txBody>
      </p:sp>
      <p:sp>
        <p:nvSpPr>
          <p:cNvPr id="12" name="11 Rectángulo redondeado"/>
          <p:cNvSpPr/>
          <p:nvPr/>
        </p:nvSpPr>
        <p:spPr>
          <a:xfrm>
            <a:off x="1813320" y="1045997"/>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P34</a:t>
            </a:r>
          </a:p>
        </p:txBody>
      </p:sp>
    </p:spTree>
    <p:extLst>
      <p:ext uri="{BB962C8B-B14F-4D97-AF65-F5344CB8AC3E}">
        <p14:creationId xmlns:p14="http://schemas.microsoft.com/office/powerpoint/2010/main" val="25151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255585" y="1231952"/>
            <a:ext cx="6285274" cy="6796432"/>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r>
              <a:rPr lang="es-MX" sz="1200" dirty="0"/>
              <a:t>#include &lt;</a:t>
            </a:r>
            <a:r>
              <a:rPr lang="es-MX" sz="1200" dirty="0" err="1"/>
              <a:t>process.h</a:t>
            </a:r>
            <a:r>
              <a:rPr lang="es-MX" sz="1200" dirty="0"/>
              <a:t>&gt;</a:t>
            </a:r>
          </a:p>
          <a:p>
            <a:endParaRPr lang="es-MX" sz="1200" dirty="0"/>
          </a:p>
          <a:p>
            <a:r>
              <a:rPr lang="es-MX" sz="1200" dirty="0" err="1"/>
              <a:t>void</a:t>
            </a:r>
            <a:r>
              <a:rPr lang="es-MX" sz="1200" dirty="0"/>
              <a:t> </a:t>
            </a:r>
            <a:r>
              <a:rPr lang="es-MX" sz="1200" dirty="0" err="1"/>
              <a:t>main</a:t>
            </a:r>
            <a:r>
              <a:rPr lang="es-MX" sz="1200" dirty="0"/>
              <a:t>() {</a:t>
            </a:r>
          </a:p>
          <a:p>
            <a:r>
              <a:rPr lang="es-MX" sz="1200" dirty="0"/>
              <a:t>    </a:t>
            </a:r>
            <a:r>
              <a:rPr lang="es-MX" sz="1200" dirty="0" err="1"/>
              <a:t>int</a:t>
            </a:r>
            <a:r>
              <a:rPr lang="es-MX" sz="1200" dirty="0"/>
              <a:t> n;</a:t>
            </a:r>
          </a:p>
          <a:p>
            <a:r>
              <a:rPr lang="es-MX" sz="1200" dirty="0"/>
              <a:t>    </a:t>
            </a:r>
            <a:r>
              <a:rPr lang="es-MX" sz="1200" dirty="0" err="1"/>
              <a:t>printf</a:t>
            </a:r>
            <a:r>
              <a:rPr lang="es-MX" sz="1200" dirty="0"/>
              <a:t>("Introduce numero: \n");</a:t>
            </a:r>
          </a:p>
          <a:p>
            <a:r>
              <a:rPr lang="es-MX" sz="1200" dirty="0"/>
              <a:t>    </a:t>
            </a:r>
            <a:r>
              <a:rPr lang="es-MX" sz="1200" dirty="0" err="1"/>
              <a:t>scanf</a:t>
            </a:r>
            <a:r>
              <a:rPr lang="es-MX" sz="1200" dirty="0"/>
              <a:t>("%</a:t>
            </a:r>
            <a:r>
              <a:rPr lang="es-MX" sz="1200" dirty="0" err="1"/>
              <a:t>i",&amp;n</a:t>
            </a:r>
            <a:r>
              <a:rPr lang="es-MX" sz="1200" dirty="0"/>
              <a:t>);</a:t>
            </a:r>
          </a:p>
          <a:p>
            <a:endParaRPr lang="es-MX" sz="1200" dirty="0"/>
          </a:p>
          <a:p>
            <a:r>
              <a:rPr lang="es-MX" sz="1200" dirty="0"/>
              <a:t>    </a:t>
            </a:r>
            <a:r>
              <a:rPr lang="es-MX" sz="1200" dirty="0" err="1"/>
              <a:t>for</a:t>
            </a:r>
            <a:r>
              <a:rPr lang="es-MX" sz="1200" dirty="0"/>
              <a:t> (</a:t>
            </a:r>
            <a:r>
              <a:rPr lang="es-MX" sz="1200" dirty="0" err="1"/>
              <a:t>int</a:t>
            </a:r>
            <a:r>
              <a:rPr lang="es-MX" sz="1200" dirty="0"/>
              <a:t> i = 1; i &lt;=10 ; ++i) {</a:t>
            </a:r>
          </a:p>
          <a:p>
            <a:r>
              <a:rPr lang="es-MX" sz="1200" dirty="0"/>
              <a:t>        </a:t>
            </a:r>
            <a:r>
              <a:rPr lang="es-MX" sz="1200" dirty="0" err="1"/>
              <a:t>printf</a:t>
            </a:r>
            <a:r>
              <a:rPr lang="es-MX" sz="1200" dirty="0"/>
              <a:t>("Al </a:t>
            </a:r>
            <a:r>
              <a:rPr lang="es-MX" sz="1200" dirty="0" err="1"/>
              <a:t>multipicar</a:t>
            </a:r>
            <a:r>
              <a:rPr lang="es-MX" sz="1200" dirty="0"/>
              <a:t> %i por %i, el resultado es: %i \n",</a:t>
            </a:r>
            <a:r>
              <a:rPr lang="es-MX" sz="1200" dirty="0" err="1"/>
              <a:t>n,i,n</a:t>
            </a:r>
            <a:r>
              <a:rPr lang="es-MX" sz="1200" dirty="0"/>
              <a:t>*i);</a:t>
            </a:r>
          </a:p>
          <a:p>
            <a:r>
              <a:rPr lang="es-MX" sz="1200" dirty="0"/>
              <a:t>    }</a:t>
            </a:r>
          </a:p>
          <a:p>
            <a:endParaRPr lang="es-MX" sz="1200" dirty="0"/>
          </a:p>
          <a:p>
            <a:r>
              <a:rPr lang="es-MX" sz="1200" dirty="0"/>
              <a:t>    </a:t>
            </a:r>
            <a:r>
              <a:rPr lang="es-MX" sz="1200" dirty="0" err="1"/>
              <a:t>system</a:t>
            </a:r>
            <a:r>
              <a:rPr lang="es-MX" sz="1200" dirty="0"/>
              <a:t>("PAUSE");</a:t>
            </a:r>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P34</a:t>
            </a:r>
          </a:p>
        </p:txBody>
      </p:sp>
      <p:pic>
        <p:nvPicPr>
          <p:cNvPr id="5" name="Imagen 4">
            <a:extLst>
              <a:ext uri="{FF2B5EF4-FFF2-40B4-BE49-F238E27FC236}">
                <a16:creationId xmlns:a16="http://schemas.microsoft.com/office/drawing/2014/main" id="{688F7FBD-3F2A-1A11-8EC2-0C8F20B790B6}"/>
              </a:ext>
            </a:extLst>
          </p:cNvPr>
          <p:cNvPicPr>
            <a:picLocks noChangeAspect="1"/>
          </p:cNvPicPr>
          <p:nvPr/>
        </p:nvPicPr>
        <p:blipFill>
          <a:blip r:embed="rId7"/>
          <a:stretch>
            <a:fillRect/>
          </a:stretch>
        </p:blipFill>
        <p:spPr>
          <a:xfrm>
            <a:off x="1434433" y="4932040"/>
            <a:ext cx="3877216" cy="2724530"/>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Para la venta de boletos de una rifa se venderán los primeros 20 números pares, de acuerdo al número de boleto, es lo que debes pagar. Diseña un programa que muestre los números y al final el total de la suma de todos. </a:t>
            </a:r>
            <a:endParaRPr lang="es-MX"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a:solidFill>
                  <a:schemeClr val="tx1"/>
                </a:solidFill>
              </a:rPr>
              <a:t> Para num desde 2 hasta 40, incrementando de 2 en 2 hacer</a:t>
            </a:r>
          </a:p>
          <a:p>
            <a:r>
              <a:rPr lang="es-MX">
                <a:solidFill>
                  <a:schemeClr val="tx1"/>
                </a:solidFill>
              </a:rPr>
              <a:t>        Escribir num</a:t>
            </a:r>
          </a:p>
          <a:p>
            <a:r>
              <a:rPr lang="es-MX">
                <a:solidFill>
                  <a:schemeClr val="tx1"/>
                </a:solidFill>
              </a:rPr>
              <a:t>        total_suma = total_suma + num</a:t>
            </a:r>
            <a:endParaRPr lang="es-MX" dirty="0">
              <a:solidFill>
                <a:schemeClr val="tx1"/>
              </a:solidFill>
            </a:endParaRP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dirty="0">
                <a:solidFill>
                  <a:schemeClr val="tx1"/>
                </a:solidFill>
              </a:rPr>
              <a:t>"Total de la suma de todos los boletos: “+ </a:t>
            </a:r>
            <a:r>
              <a:rPr lang="es-MX" sz="1800" dirty="0" err="1">
                <a:solidFill>
                  <a:schemeClr val="tx1"/>
                </a:solidFill>
              </a:rPr>
              <a:t>total_suma</a:t>
            </a:r>
            <a:endParaRPr lang="es-MX" sz="1800" dirty="0">
              <a:solidFill>
                <a:schemeClr val="tx1"/>
              </a:solidFill>
            </a:endParaRPr>
          </a:p>
          <a:p>
            <a:endParaRPr lang="es-MX" dirty="0">
              <a:solidFill>
                <a:schemeClr val="tx1"/>
              </a:solidFill>
            </a:endParaRP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P35</a:t>
            </a:r>
          </a:p>
        </p:txBody>
      </p:sp>
    </p:spTree>
    <p:extLst>
      <p:ext uri="{BB962C8B-B14F-4D97-AF65-F5344CB8AC3E}">
        <p14:creationId xmlns:p14="http://schemas.microsoft.com/office/powerpoint/2010/main" val="149974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2171732"/>
            <a:ext cx="6399711" cy="5712635"/>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a:t>
            </a:r>
            <a:r>
              <a:rPr lang="es-MX" sz="1200" dirty="0" err="1"/>
              <a:t>total_suma</a:t>
            </a:r>
            <a:r>
              <a:rPr lang="es-MX" sz="1200" dirty="0"/>
              <a:t> = 0</a:t>
            </a:r>
          </a:p>
          <a:p>
            <a:r>
              <a:rPr lang="es-MX" sz="1200" dirty="0"/>
              <a:t>    Escribir "</a:t>
            </a:r>
            <a:r>
              <a:rPr lang="es-MX" sz="1200" dirty="0" err="1"/>
              <a:t>Numeros</a:t>
            </a:r>
            <a:r>
              <a:rPr lang="es-MX" sz="1200" dirty="0"/>
              <a:t> de boleto:"</a:t>
            </a:r>
          </a:p>
          <a:p>
            <a:r>
              <a:rPr lang="es-MX" sz="1200" dirty="0"/>
              <a:t>    Para </a:t>
            </a:r>
            <a:r>
              <a:rPr lang="es-MX" sz="1200" dirty="0" err="1"/>
              <a:t>num</a:t>
            </a:r>
            <a:r>
              <a:rPr lang="es-MX" sz="1200" dirty="0"/>
              <a:t> desde 2 hasta 40, incrementando de 2 en 2 hacer</a:t>
            </a:r>
          </a:p>
          <a:p>
            <a:r>
              <a:rPr lang="es-MX" sz="1200" dirty="0"/>
              <a:t>        Escribir </a:t>
            </a:r>
            <a:r>
              <a:rPr lang="es-MX" sz="1200" dirty="0" err="1"/>
              <a:t>num</a:t>
            </a:r>
            <a:endParaRPr lang="es-MX" sz="1200" dirty="0"/>
          </a:p>
          <a:p>
            <a:r>
              <a:rPr lang="es-MX" sz="1200" dirty="0"/>
              <a:t>        </a:t>
            </a:r>
            <a:r>
              <a:rPr lang="es-MX" sz="1200" dirty="0" err="1"/>
              <a:t>total_suma</a:t>
            </a:r>
            <a:r>
              <a:rPr lang="es-MX" sz="1200" dirty="0"/>
              <a:t> = </a:t>
            </a:r>
            <a:r>
              <a:rPr lang="es-MX" sz="1200" dirty="0" err="1"/>
              <a:t>total_suma</a:t>
            </a:r>
            <a:r>
              <a:rPr lang="es-MX" sz="1200" dirty="0"/>
              <a:t> + </a:t>
            </a:r>
            <a:r>
              <a:rPr lang="es-MX" sz="1200" dirty="0" err="1"/>
              <a:t>num</a:t>
            </a:r>
            <a:endParaRPr lang="es-MX" sz="1200" dirty="0"/>
          </a:p>
          <a:p>
            <a:r>
              <a:rPr lang="es-MX" sz="1200" dirty="0"/>
              <a:t>    Escribir "Total de la suma de todos los boletos: ", </a:t>
            </a:r>
            <a:r>
              <a:rPr lang="es-MX" sz="1200" dirty="0" err="1"/>
              <a:t>total_suma</a:t>
            </a:r>
            <a:endParaRPr lang="es-MX" sz="1200" dirty="0"/>
          </a:p>
          <a:p>
            <a:r>
              <a:rPr lang="es-MX" sz="1200" dirty="0"/>
              <a:t>Fin</a:t>
            </a:r>
          </a:p>
        </p:txBody>
      </p:sp>
      <p:sp>
        <p:nvSpPr>
          <p:cNvPr id="12" name="11 Rectángulo redondeado"/>
          <p:cNvSpPr/>
          <p:nvPr/>
        </p:nvSpPr>
        <p:spPr>
          <a:xfrm>
            <a:off x="1844824" y="121252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P35</a:t>
            </a:r>
          </a:p>
        </p:txBody>
      </p:sp>
    </p:spTree>
    <p:extLst>
      <p:ext uri="{BB962C8B-B14F-4D97-AF65-F5344CB8AC3E}">
        <p14:creationId xmlns:p14="http://schemas.microsoft.com/office/powerpoint/2010/main" val="251515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88641" y="1403648"/>
            <a:ext cx="6480720"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pt-BR" sz="1200" dirty="0"/>
              <a:t>#include &lt;</a:t>
            </a:r>
            <a:r>
              <a:rPr lang="pt-BR" sz="1200" dirty="0" err="1"/>
              <a:t>stdio.h</a:t>
            </a:r>
            <a:r>
              <a:rPr lang="pt-BR" sz="1200" dirty="0"/>
              <a:t>&gt;</a:t>
            </a:r>
          </a:p>
          <a:p>
            <a:endParaRPr lang="pt-BR" sz="1200" dirty="0"/>
          </a:p>
          <a:p>
            <a:r>
              <a:rPr lang="pt-BR" sz="1200" dirty="0" err="1"/>
              <a:t>int</a:t>
            </a:r>
            <a:r>
              <a:rPr lang="pt-BR" sz="1200" dirty="0"/>
              <a:t> </a:t>
            </a:r>
            <a:r>
              <a:rPr lang="pt-BR" sz="1200" dirty="0" err="1"/>
              <a:t>main</a:t>
            </a:r>
            <a:r>
              <a:rPr lang="pt-BR" sz="1200" dirty="0"/>
              <a:t>() {</a:t>
            </a:r>
          </a:p>
          <a:p>
            <a:r>
              <a:rPr lang="pt-BR" sz="1200" dirty="0"/>
              <a:t>    </a:t>
            </a:r>
            <a:r>
              <a:rPr lang="pt-BR" sz="1200" dirty="0" err="1"/>
              <a:t>int</a:t>
            </a:r>
            <a:r>
              <a:rPr lang="pt-BR" sz="1200" dirty="0"/>
              <a:t> </a:t>
            </a:r>
            <a:r>
              <a:rPr lang="pt-BR" sz="1200" dirty="0" err="1"/>
              <a:t>total_suma</a:t>
            </a:r>
            <a:r>
              <a:rPr lang="pt-BR" sz="1200" dirty="0"/>
              <a:t> ;</a:t>
            </a:r>
          </a:p>
          <a:p>
            <a:endParaRPr lang="pt-BR" sz="1200" dirty="0"/>
          </a:p>
          <a:p>
            <a:r>
              <a:rPr lang="pt-BR" sz="1200" dirty="0"/>
              <a:t>    </a:t>
            </a:r>
            <a:r>
              <a:rPr lang="pt-BR" sz="1200" dirty="0" err="1"/>
              <a:t>printf</a:t>
            </a:r>
            <a:r>
              <a:rPr lang="pt-BR" sz="1200" dirty="0"/>
              <a:t>("</a:t>
            </a:r>
            <a:r>
              <a:rPr lang="pt-BR" sz="1200" dirty="0" err="1"/>
              <a:t>Numeros</a:t>
            </a:r>
            <a:r>
              <a:rPr lang="pt-BR" sz="1200" dirty="0"/>
              <a:t> de boleto:\n");</a:t>
            </a:r>
          </a:p>
          <a:p>
            <a:r>
              <a:rPr lang="pt-BR" sz="1200" dirty="0"/>
              <a:t>    for (</a:t>
            </a:r>
            <a:r>
              <a:rPr lang="pt-BR" sz="1200" dirty="0" err="1"/>
              <a:t>int</a:t>
            </a:r>
            <a:r>
              <a:rPr lang="pt-BR" sz="1200" dirty="0"/>
              <a:t> num = 2; num &lt;= 40; num += 2) {</a:t>
            </a:r>
          </a:p>
          <a:p>
            <a:r>
              <a:rPr lang="pt-BR" sz="1200" dirty="0"/>
              <a:t>        </a:t>
            </a:r>
            <a:r>
              <a:rPr lang="pt-BR" sz="1200" dirty="0" err="1"/>
              <a:t>printf</a:t>
            </a:r>
            <a:r>
              <a:rPr lang="pt-BR" sz="1200" dirty="0"/>
              <a:t>("%d\n", num);</a:t>
            </a:r>
          </a:p>
          <a:p>
            <a:r>
              <a:rPr lang="pt-BR" sz="1200" dirty="0"/>
              <a:t>        </a:t>
            </a:r>
            <a:r>
              <a:rPr lang="pt-BR" sz="1200" dirty="0" err="1"/>
              <a:t>total_suma</a:t>
            </a:r>
            <a:r>
              <a:rPr lang="pt-BR" sz="1200" dirty="0"/>
              <a:t> += num;</a:t>
            </a:r>
          </a:p>
          <a:p>
            <a:r>
              <a:rPr lang="pt-BR" sz="1200" dirty="0"/>
              <a:t>    }</a:t>
            </a:r>
          </a:p>
          <a:p>
            <a:endParaRPr lang="pt-BR" sz="1200" dirty="0"/>
          </a:p>
          <a:p>
            <a:r>
              <a:rPr lang="pt-BR" sz="1200" dirty="0"/>
              <a:t>    </a:t>
            </a:r>
            <a:r>
              <a:rPr lang="pt-BR" sz="1200" dirty="0" err="1"/>
              <a:t>printf</a:t>
            </a:r>
            <a:r>
              <a:rPr lang="pt-BR" sz="1200" dirty="0"/>
              <a:t>("Total de </a:t>
            </a:r>
            <a:r>
              <a:rPr lang="pt-BR" sz="1200" dirty="0" err="1"/>
              <a:t>la</a:t>
            </a:r>
            <a:r>
              <a:rPr lang="pt-BR" sz="1200" dirty="0"/>
              <a:t> suma de todos </a:t>
            </a:r>
            <a:r>
              <a:rPr lang="pt-BR" sz="1200" dirty="0" err="1"/>
              <a:t>los</a:t>
            </a:r>
            <a:r>
              <a:rPr lang="pt-BR" sz="1200" dirty="0"/>
              <a:t> boletos: %d\n", </a:t>
            </a:r>
            <a:r>
              <a:rPr lang="pt-BR" sz="1200" dirty="0" err="1"/>
              <a:t>total_suma</a:t>
            </a:r>
            <a:r>
              <a:rPr lang="pt-BR" sz="1200" dirty="0"/>
              <a:t>);</a:t>
            </a:r>
          </a:p>
          <a:p>
            <a:endParaRPr lang="pt-BR" sz="1200" dirty="0"/>
          </a:p>
          <a:p>
            <a:r>
              <a:rPr lang="pt-BR" sz="1200" dirty="0"/>
              <a:t>    </a:t>
            </a:r>
            <a:r>
              <a:rPr lang="pt-BR" sz="1200" dirty="0" err="1"/>
              <a:t>return</a:t>
            </a:r>
            <a:r>
              <a:rPr lang="pt-BR" sz="1200" dirty="0"/>
              <a:t> 0;</a:t>
            </a:r>
          </a:p>
          <a:p>
            <a:r>
              <a:rPr lang="pt-BR"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P35</a:t>
            </a:r>
          </a:p>
        </p:txBody>
      </p:sp>
      <p:pic>
        <p:nvPicPr>
          <p:cNvPr id="5" name="Imagen 4">
            <a:extLst>
              <a:ext uri="{FF2B5EF4-FFF2-40B4-BE49-F238E27FC236}">
                <a16:creationId xmlns:a16="http://schemas.microsoft.com/office/drawing/2014/main" id="{27758BEA-5A7F-ECE8-740F-B7AA0D82EBD2}"/>
              </a:ext>
            </a:extLst>
          </p:cNvPr>
          <p:cNvPicPr>
            <a:picLocks noChangeAspect="1"/>
          </p:cNvPicPr>
          <p:nvPr/>
        </p:nvPicPr>
        <p:blipFill>
          <a:blip r:embed="rId7"/>
          <a:stretch>
            <a:fillRect/>
          </a:stretch>
        </p:blipFill>
        <p:spPr>
          <a:xfrm>
            <a:off x="1730004" y="4139952"/>
            <a:ext cx="3286074" cy="3735584"/>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86935412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 b="1" dirty="0">
                <a:effectLst>
                  <a:outerShdw blurRad="38100" dist="38100" dir="2700000" algn="tl">
                    <a:srgbClr val="000000">
                      <a:alpha val="43137"/>
                    </a:srgbClr>
                  </a:outerShdw>
                </a:effectLst>
              </a:rPr>
              <a:t>En tu clase de álgebra estás viendo sucesiones, te sientes un poco confundido con la siguiente suma: 1/2</a:t>
            </a:r>
            <a:r>
              <a:rPr lang="es-ES" b="1" baseline="30000" dirty="0">
                <a:effectLst>
                  <a:outerShdw blurRad="38100" dist="38100" dir="2700000" algn="tl">
                    <a:srgbClr val="000000">
                      <a:alpha val="43137"/>
                    </a:srgbClr>
                  </a:outerShdw>
                </a:effectLst>
              </a:rPr>
              <a:t>1</a:t>
            </a:r>
            <a:r>
              <a:rPr lang="es-ES" b="1" dirty="0">
                <a:effectLst>
                  <a:outerShdw blurRad="38100" dist="38100" dir="2700000" algn="tl">
                    <a:srgbClr val="000000">
                      <a:alpha val="43137"/>
                    </a:srgbClr>
                  </a:outerShdw>
                </a:effectLst>
              </a:rPr>
              <a:t>+2/2</a:t>
            </a:r>
            <a:r>
              <a:rPr lang="es-ES" b="1" baseline="30000" dirty="0">
                <a:effectLst>
                  <a:outerShdw blurRad="38100" dist="38100" dir="2700000" algn="tl">
                    <a:srgbClr val="000000">
                      <a:alpha val="43137"/>
                    </a:srgbClr>
                  </a:outerShdw>
                </a:effectLst>
              </a:rPr>
              <a:t>2</a:t>
            </a:r>
            <a:r>
              <a:rPr lang="es-ES" b="1" dirty="0">
                <a:effectLst>
                  <a:outerShdw blurRad="38100" dist="38100" dir="2700000" algn="tl">
                    <a:srgbClr val="000000">
                      <a:alpha val="43137"/>
                    </a:srgbClr>
                  </a:outerShdw>
                </a:effectLst>
              </a:rPr>
              <a:t>+3/2</a:t>
            </a:r>
            <a:r>
              <a:rPr lang="es-ES" b="1" baseline="30000" dirty="0">
                <a:effectLst>
                  <a:outerShdw blurRad="38100" dist="38100" dir="2700000" algn="tl">
                    <a:srgbClr val="000000">
                      <a:alpha val="43137"/>
                    </a:srgbClr>
                  </a:outerShdw>
                </a:effectLst>
              </a:rPr>
              <a:t>3</a:t>
            </a:r>
            <a:r>
              <a:rPr lang="es-ES" b="1" dirty="0">
                <a:effectLst>
                  <a:outerShdw blurRad="38100" dist="38100" dir="2700000" algn="tl">
                    <a:srgbClr val="000000">
                      <a:alpha val="43137"/>
                    </a:srgbClr>
                  </a:outerShdw>
                </a:effectLst>
              </a:rPr>
              <a:t>+4/2</a:t>
            </a:r>
            <a:r>
              <a:rPr lang="es-ES" b="1" baseline="30000" dirty="0">
                <a:effectLst>
                  <a:outerShdw blurRad="38100" dist="38100" dir="2700000" algn="tl">
                    <a:srgbClr val="000000">
                      <a:alpha val="43137"/>
                    </a:srgbClr>
                  </a:outerShdw>
                </a:effectLst>
              </a:rPr>
              <a:t>4</a:t>
            </a:r>
            <a:r>
              <a:rPr lang="es-ES" b="1" dirty="0">
                <a:effectLst>
                  <a:outerShdw blurRad="38100" dist="38100" dir="2700000" algn="tl">
                    <a:srgbClr val="000000">
                      <a:alpha val="43137"/>
                    </a:srgbClr>
                  </a:outerShdw>
                </a:effectLst>
              </a:rPr>
              <a:t>+…+n/2</a:t>
            </a:r>
            <a:r>
              <a:rPr lang="es-ES" b="1" baseline="30000" dirty="0">
                <a:effectLst>
                  <a:outerShdw blurRad="38100" dist="38100" dir="2700000" algn="tl">
                    <a:srgbClr val="000000">
                      <a:alpha val="43137"/>
                    </a:srgbClr>
                  </a:outerShdw>
                </a:effectLst>
              </a:rPr>
              <a:t>n</a:t>
            </a:r>
            <a:r>
              <a:rPr lang="es-ES" b="1" dirty="0">
                <a:effectLst>
                  <a:outerShdw blurRad="38100" dist="38100" dir="2700000" algn="tl">
                    <a:srgbClr val="000000">
                      <a:alpha val="43137"/>
                    </a:srgbClr>
                  </a:outerShdw>
                </a:effectLst>
              </a:rPr>
              <a:t>  por lo mismo, diseñas un programa que al dar un número n, te ayude a comprobar la suma de la sucesión.</a:t>
            </a:r>
            <a:endParaRPr lang="es-MX"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solidFill>
                  <a:schemeClr val="tx1"/>
                </a:solidFill>
              </a:rPr>
              <a:t>n</a:t>
            </a:r>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a:solidFill>
                  <a:schemeClr val="tx1"/>
                </a:solidFill>
              </a:rPr>
              <a:t>Para i desde 1 hasta n hacer</a:t>
            </a:r>
          </a:p>
          <a:p>
            <a:r>
              <a:rPr lang="es-MX">
                <a:solidFill>
                  <a:schemeClr val="tx1"/>
                </a:solidFill>
              </a:rPr>
              <a:t>        suma = suma + i / (2.0 * i)</a:t>
            </a:r>
            <a:endParaRPr lang="es-MX" dirty="0">
              <a:solidFill>
                <a:schemeClr val="tx1"/>
              </a:solidFill>
            </a:endParaRP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solidFill>
                  <a:schemeClr val="tx1"/>
                </a:solidFill>
              </a:rPr>
              <a:t>"La suma de la </a:t>
            </a:r>
            <a:r>
              <a:rPr lang="es-MX" dirty="0" err="1">
                <a:solidFill>
                  <a:schemeClr val="tx1"/>
                </a:solidFill>
              </a:rPr>
              <a:t>sucesion</a:t>
            </a:r>
            <a:r>
              <a:rPr lang="es-MX" dirty="0">
                <a:solidFill>
                  <a:schemeClr val="tx1"/>
                </a:solidFill>
              </a:rPr>
              <a:t> hasta n =“+ n+ "es:“+ suma</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P36</a:t>
            </a:r>
          </a:p>
        </p:txBody>
      </p:sp>
    </p:spTree>
    <p:extLst>
      <p:ext uri="{BB962C8B-B14F-4D97-AF65-F5344CB8AC3E}">
        <p14:creationId xmlns:p14="http://schemas.microsoft.com/office/powerpoint/2010/main" val="263192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856801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2171732"/>
            <a:ext cx="6399711" cy="5856651"/>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400" dirty="0"/>
              <a:t>Inicio</a:t>
            </a:r>
          </a:p>
          <a:p>
            <a:r>
              <a:rPr lang="es-MX" sz="1400" dirty="0"/>
              <a:t>    Leer n desde el usuario</a:t>
            </a:r>
          </a:p>
          <a:p>
            <a:r>
              <a:rPr lang="es-MX" sz="1400" dirty="0"/>
              <a:t>    suma = 0</a:t>
            </a:r>
          </a:p>
          <a:p>
            <a:r>
              <a:rPr lang="es-MX" sz="1400" dirty="0"/>
              <a:t>    Para i desde 1 hasta n hacer</a:t>
            </a:r>
          </a:p>
          <a:p>
            <a:r>
              <a:rPr lang="es-MX" sz="1400" dirty="0"/>
              <a:t>        suma = suma + i / (2.0 * i)</a:t>
            </a:r>
          </a:p>
          <a:p>
            <a:r>
              <a:rPr lang="es-MX" sz="1400" dirty="0"/>
              <a:t>    Escribir "La suma de la </a:t>
            </a:r>
            <a:r>
              <a:rPr lang="es-MX" sz="1400" dirty="0" err="1"/>
              <a:t>sucesion</a:t>
            </a:r>
            <a:r>
              <a:rPr lang="es-MX" sz="1400" dirty="0"/>
              <a:t> hasta n =", n, "es:", suma</a:t>
            </a:r>
          </a:p>
          <a:p>
            <a:r>
              <a:rPr lang="es-MX" sz="1400" dirty="0"/>
              <a:t>Fin</a:t>
            </a:r>
          </a:p>
        </p:txBody>
      </p:sp>
      <p:sp>
        <p:nvSpPr>
          <p:cNvPr id="12" name="11 Rectángulo redondeado"/>
          <p:cNvSpPr/>
          <p:nvPr/>
        </p:nvSpPr>
        <p:spPr>
          <a:xfrm>
            <a:off x="2071816" y="1065941"/>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P36</a:t>
            </a:r>
          </a:p>
        </p:txBody>
      </p:sp>
    </p:spTree>
    <p:extLst>
      <p:ext uri="{BB962C8B-B14F-4D97-AF65-F5344CB8AC3E}">
        <p14:creationId xmlns:p14="http://schemas.microsoft.com/office/powerpoint/2010/main" val="198217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684464079"/>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88641" y="1403648"/>
            <a:ext cx="65527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a:t>#include &lt;stdio.h&gt;</a:t>
            </a:r>
          </a:p>
          <a:p>
            <a:r>
              <a:rPr lang="es-MX" sz="1200"/>
              <a:t>#include &lt;stdlib.h&gt;</a:t>
            </a:r>
          </a:p>
          <a:p>
            <a:endParaRPr lang="es-MX" sz="1200"/>
          </a:p>
          <a:p>
            <a:r>
              <a:rPr lang="es-MX" sz="1200"/>
              <a:t>int main() {</a:t>
            </a:r>
          </a:p>
          <a:p>
            <a:r>
              <a:rPr lang="es-MX" sz="1200"/>
              <a:t>    int n;</a:t>
            </a:r>
          </a:p>
          <a:p>
            <a:r>
              <a:rPr lang="es-MX" sz="1200"/>
              <a:t>    float suma ;</a:t>
            </a:r>
          </a:p>
          <a:p>
            <a:endParaRPr lang="es-MX" sz="1200"/>
          </a:p>
          <a:p>
            <a:r>
              <a:rPr lang="es-MX" sz="1200"/>
              <a:t>    printf("Ingrese el valor de n:\n");</a:t>
            </a:r>
          </a:p>
          <a:p>
            <a:r>
              <a:rPr lang="es-MX" sz="1200"/>
              <a:t>    scanf("%i", &amp;n);</a:t>
            </a:r>
          </a:p>
          <a:p>
            <a:endParaRPr lang="es-MX" sz="1200"/>
          </a:p>
          <a:p>
            <a:r>
              <a:rPr lang="es-MX" sz="1200"/>
              <a:t>    for (int i = 1; i &lt;= n; ++i) {</a:t>
            </a:r>
          </a:p>
          <a:p>
            <a:r>
              <a:rPr lang="es-MX" sz="1200"/>
              <a:t>        suma += i/(2.0*i);</a:t>
            </a:r>
          </a:p>
          <a:p>
            <a:r>
              <a:rPr lang="es-MX" sz="1200"/>
              <a:t>    }</a:t>
            </a:r>
          </a:p>
          <a:p>
            <a:endParaRPr lang="es-MX" sz="1200"/>
          </a:p>
          <a:p>
            <a:r>
              <a:rPr lang="es-MX" sz="1200"/>
              <a:t>    printf("La suma de la sucesion hasta n = %i es: %.2f\n", n, suma);</a:t>
            </a:r>
          </a:p>
          <a:p>
            <a:endParaRPr lang="es-MX" sz="1200"/>
          </a:p>
          <a:p>
            <a:r>
              <a:rPr lang="es-MX" sz="1200"/>
              <a:t>    system("PAUSE");</a:t>
            </a:r>
          </a:p>
          <a:p>
            <a:r>
              <a:rPr lang="es-MX" sz="1200"/>
              <a:t>    return 0;</a:t>
            </a:r>
          </a:p>
          <a:p>
            <a:r>
              <a:rPr lang="es-MX" sz="1200"/>
              <a:t>}</a:t>
            </a:r>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P36</a:t>
            </a:r>
          </a:p>
        </p:txBody>
      </p:sp>
      <p:pic>
        <p:nvPicPr>
          <p:cNvPr id="5" name="Imagen 4">
            <a:extLst>
              <a:ext uri="{FF2B5EF4-FFF2-40B4-BE49-F238E27FC236}">
                <a16:creationId xmlns:a16="http://schemas.microsoft.com/office/drawing/2014/main" id="{31D98C15-2232-4F28-5B94-3DECE43490F2}"/>
              </a:ext>
            </a:extLst>
          </p:cNvPr>
          <p:cNvPicPr>
            <a:picLocks noChangeAspect="1"/>
          </p:cNvPicPr>
          <p:nvPr/>
        </p:nvPicPr>
        <p:blipFill>
          <a:blip r:embed="rId7"/>
          <a:stretch>
            <a:fillRect/>
          </a:stretch>
        </p:blipFill>
        <p:spPr>
          <a:xfrm>
            <a:off x="1227658" y="6566265"/>
            <a:ext cx="3953427" cy="1114581"/>
          </a:xfrm>
          <a:prstGeom prst="rect">
            <a:avLst/>
          </a:prstGeom>
        </p:spPr>
      </p:pic>
    </p:spTree>
    <p:extLst>
      <p:ext uri="{BB962C8B-B14F-4D97-AF65-F5344CB8AC3E}">
        <p14:creationId xmlns:p14="http://schemas.microsoft.com/office/powerpoint/2010/main" val="56739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b="1" dirty="0">
                <a:effectLst>
                  <a:outerShdw blurRad="38100" dist="38100" dir="2700000" algn="tl">
                    <a:srgbClr val="000000">
                      <a:alpha val="43137"/>
                    </a:srgbClr>
                  </a:outerShdw>
                </a:effectLst>
              </a:rPr>
              <a:t>Erick trabaja en una cafetería y tiene que mostrar todos los turnos disponibles de la primera hora en una pantalla, por lo que se le pide proyectar los números del 1 al 20.</a:t>
            </a: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a:solidFill>
                  <a:schemeClr val="tx1"/>
                </a:solidFill>
              </a:rPr>
              <a:t>Para i desde 1 hasta 20 hacer</a:t>
            </a:r>
          </a:p>
          <a:p>
            <a:r>
              <a:rPr lang="es-MX">
                <a:solidFill>
                  <a:schemeClr val="tx1"/>
                </a:solidFill>
              </a:rPr>
              <a:t>        Escribir "Turnos disponibles: “ + i</a:t>
            </a:r>
            <a:endParaRPr lang="es-MX" dirty="0">
              <a:solidFill>
                <a:schemeClr val="tx1"/>
              </a:solidFill>
            </a:endParaRP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solidFill>
                  <a:schemeClr val="tx1"/>
                </a:solidFill>
              </a:rPr>
              <a:t>“Turnos disponibles + i” hasta 20</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P31</a:t>
            </a:r>
          </a:p>
        </p:txBody>
      </p:sp>
    </p:spTree>
    <p:extLst>
      <p:ext uri="{BB962C8B-B14F-4D97-AF65-F5344CB8AC3E}">
        <p14:creationId xmlns:p14="http://schemas.microsoft.com/office/powerpoint/2010/main" val="283142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188640" y="1884594"/>
            <a:ext cx="6552727" cy="6321755"/>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Escribir "Imprime los turnos disponibles de la primera hora"</a:t>
            </a:r>
          </a:p>
          <a:p>
            <a:r>
              <a:rPr lang="es-MX" sz="1200" dirty="0"/>
              <a:t>    Para i desde 1 hasta 20 hacer</a:t>
            </a:r>
          </a:p>
          <a:p>
            <a:r>
              <a:rPr lang="es-MX" sz="1200" dirty="0"/>
              <a:t>        Escribir "Turnos disponibles: “ + i</a:t>
            </a:r>
          </a:p>
          <a:p>
            <a:r>
              <a:rPr lang="es-MX" sz="1200" dirty="0"/>
              <a:t>Fin</a:t>
            </a:r>
          </a:p>
        </p:txBody>
      </p:sp>
      <p:sp>
        <p:nvSpPr>
          <p:cNvPr id="12" name="11 Rectángulo redondeado"/>
          <p:cNvSpPr/>
          <p:nvPr/>
        </p:nvSpPr>
        <p:spPr>
          <a:xfrm>
            <a:off x="1813320" y="1068057"/>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P31</a:t>
            </a:r>
          </a:p>
        </p:txBody>
      </p:sp>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34610" y="1273913"/>
            <a:ext cx="63007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r>
              <a:rPr lang="es-MX" sz="1200" dirty="0"/>
              <a:t>#include &lt;</a:t>
            </a:r>
            <a:r>
              <a:rPr lang="es-MX" sz="1200" dirty="0" err="1"/>
              <a:t>process.h</a:t>
            </a:r>
            <a:r>
              <a:rPr lang="es-MX" sz="1200" dirty="0"/>
              <a:t>&gt;</a:t>
            </a:r>
          </a:p>
          <a:p>
            <a:endParaRPr lang="es-MX" sz="1200" dirty="0"/>
          </a:p>
          <a:p>
            <a:r>
              <a:rPr lang="es-MX" sz="1200" dirty="0" err="1"/>
              <a:t>void</a:t>
            </a:r>
            <a:r>
              <a:rPr lang="es-MX" sz="1200" dirty="0"/>
              <a:t> </a:t>
            </a:r>
            <a:r>
              <a:rPr lang="es-MX" sz="1200" dirty="0" err="1"/>
              <a:t>main</a:t>
            </a:r>
            <a:r>
              <a:rPr lang="es-MX" sz="1200" dirty="0"/>
              <a:t> (){</a:t>
            </a:r>
          </a:p>
          <a:p>
            <a:endParaRPr lang="es-MX" sz="1200" dirty="0"/>
          </a:p>
          <a:p>
            <a:r>
              <a:rPr lang="es-MX" sz="1200" dirty="0"/>
              <a:t>    </a:t>
            </a:r>
            <a:r>
              <a:rPr lang="es-MX" sz="1200" dirty="0" err="1"/>
              <a:t>printf</a:t>
            </a:r>
            <a:r>
              <a:rPr lang="es-MX" sz="1200" dirty="0"/>
              <a:t>("Imprime los turnos disponibles de la primera hora\n");</a:t>
            </a:r>
          </a:p>
          <a:p>
            <a:r>
              <a:rPr lang="es-MX" sz="1200" dirty="0"/>
              <a:t>    </a:t>
            </a:r>
            <a:r>
              <a:rPr lang="es-MX" sz="1200" dirty="0" err="1"/>
              <a:t>for</a:t>
            </a:r>
            <a:r>
              <a:rPr lang="es-MX" sz="1200" dirty="0"/>
              <a:t> (</a:t>
            </a:r>
            <a:r>
              <a:rPr lang="es-MX" sz="1200" dirty="0" err="1"/>
              <a:t>int</a:t>
            </a:r>
            <a:r>
              <a:rPr lang="es-MX" sz="1200" dirty="0"/>
              <a:t> i = 1; i &lt;= 20; ++i) {</a:t>
            </a:r>
          </a:p>
          <a:p>
            <a:r>
              <a:rPr lang="es-MX" sz="1200" dirty="0"/>
              <a:t>        </a:t>
            </a:r>
            <a:r>
              <a:rPr lang="es-MX" sz="1200" dirty="0" err="1"/>
              <a:t>printf</a:t>
            </a:r>
            <a:r>
              <a:rPr lang="es-MX" sz="1200" dirty="0"/>
              <a:t>("Turnos disponibles: %i\</a:t>
            </a:r>
            <a:r>
              <a:rPr lang="es-MX" sz="1200" dirty="0" err="1"/>
              <a:t>n",i</a:t>
            </a:r>
            <a:r>
              <a:rPr lang="es-MX" sz="1200" dirty="0"/>
              <a:t>);</a:t>
            </a:r>
          </a:p>
          <a:p>
            <a:r>
              <a:rPr lang="es-MX" sz="1200" dirty="0"/>
              <a:t>    }</a:t>
            </a:r>
          </a:p>
          <a:p>
            <a:r>
              <a:rPr lang="es-MX" sz="1200" dirty="0"/>
              <a:t>    </a:t>
            </a:r>
            <a:r>
              <a:rPr lang="es-MX" sz="1200" dirty="0" err="1"/>
              <a:t>system</a:t>
            </a:r>
            <a:r>
              <a:rPr lang="es-MX" sz="1200" dirty="0"/>
              <a:t>("PAUSE");</a:t>
            </a:r>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P31</a:t>
            </a:r>
          </a:p>
        </p:txBody>
      </p:sp>
      <p:pic>
        <p:nvPicPr>
          <p:cNvPr id="8" name="Imagen 7">
            <a:extLst>
              <a:ext uri="{FF2B5EF4-FFF2-40B4-BE49-F238E27FC236}">
                <a16:creationId xmlns:a16="http://schemas.microsoft.com/office/drawing/2014/main" id="{30E98B53-4F67-FEBB-61C7-E750298F2380}"/>
              </a:ext>
            </a:extLst>
          </p:cNvPr>
          <p:cNvPicPr>
            <a:picLocks noChangeAspect="1"/>
          </p:cNvPicPr>
          <p:nvPr/>
        </p:nvPicPr>
        <p:blipFill>
          <a:blip r:embed="rId7"/>
          <a:stretch>
            <a:fillRect/>
          </a:stretch>
        </p:blipFill>
        <p:spPr>
          <a:xfrm>
            <a:off x="2348880" y="3851920"/>
            <a:ext cx="3743325" cy="3821474"/>
          </a:xfrm>
          <a:prstGeom prst="rect">
            <a:avLst/>
          </a:prstGeom>
        </p:spPr>
      </p:pic>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58093" y="1211967"/>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Se venderán asientos para un recital, en el sistema deben aparecer los asientos que aún estén disponibles pero en orden inverso, iniciando desde el 50 hasta el 10. </a:t>
            </a:r>
            <a:endParaRPr lang="es-MX"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solidFill>
                  <a:schemeClr val="tx1"/>
                </a:solidFill>
              </a:rPr>
              <a:t>Para i desde 50 hasta 9, decrementando en 1 hacer</a:t>
            </a:r>
          </a:p>
          <a:p>
            <a:r>
              <a:rPr lang="es-MX" dirty="0">
                <a:solidFill>
                  <a:schemeClr val="tx1"/>
                </a:solidFill>
              </a:rPr>
              <a:t>        Escribir "Disponible: ", i</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solidFill>
                  <a:schemeClr val="tx1"/>
                </a:solidFill>
              </a:rPr>
              <a:t>“Disponible: + i”</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P32</a:t>
            </a:r>
          </a:p>
        </p:txBody>
      </p:sp>
    </p:spTree>
    <p:extLst>
      <p:ext uri="{BB962C8B-B14F-4D97-AF65-F5344CB8AC3E}">
        <p14:creationId xmlns:p14="http://schemas.microsoft.com/office/powerpoint/2010/main" val="149974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2171732"/>
            <a:ext cx="6399711" cy="5928659"/>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Escribir "Asientos disponibles:"</a:t>
            </a:r>
          </a:p>
          <a:p>
            <a:r>
              <a:rPr lang="es-MX" sz="1200" dirty="0"/>
              <a:t>    Para i desde 50 hasta 9, decrementando en 1 hacer</a:t>
            </a:r>
          </a:p>
          <a:p>
            <a:r>
              <a:rPr lang="es-MX" sz="1200" dirty="0"/>
              <a:t>        Escribir "Disponible: ", i</a:t>
            </a:r>
          </a:p>
          <a:p>
            <a:r>
              <a:rPr lang="es-MX" sz="1200" dirty="0"/>
              <a:t>Fin</a:t>
            </a:r>
          </a:p>
        </p:txBody>
      </p:sp>
      <p:sp>
        <p:nvSpPr>
          <p:cNvPr id="12" name="11 Rectángulo redondeado"/>
          <p:cNvSpPr/>
          <p:nvPr/>
        </p:nvSpPr>
        <p:spPr>
          <a:xfrm>
            <a:off x="1844824" y="126360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P32</a:t>
            </a:r>
          </a:p>
        </p:txBody>
      </p:sp>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6172200"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dirty="0"/>
              <a:t>#include &lt;</a:t>
            </a:r>
            <a:r>
              <a:rPr lang="es-MX" sz="1200" dirty="0" err="1"/>
              <a:t>stdio.h</a:t>
            </a:r>
            <a:r>
              <a:rPr lang="es-MX" sz="1200" dirty="0"/>
              <a:t>&gt;</a:t>
            </a:r>
          </a:p>
          <a:p>
            <a:r>
              <a:rPr lang="es-MX" sz="1200" dirty="0"/>
              <a:t>#include &lt;</a:t>
            </a:r>
            <a:r>
              <a:rPr lang="es-MX" sz="1200" dirty="0" err="1"/>
              <a:t>process.h</a:t>
            </a:r>
            <a:r>
              <a:rPr lang="es-MX" sz="1200" dirty="0"/>
              <a:t>&gt;</a:t>
            </a:r>
          </a:p>
          <a:p>
            <a:endParaRPr lang="es-MX" sz="1200" dirty="0"/>
          </a:p>
          <a:p>
            <a:r>
              <a:rPr lang="es-MX" sz="1200" dirty="0" err="1"/>
              <a:t>void</a:t>
            </a:r>
            <a:r>
              <a:rPr lang="es-MX" sz="1200" dirty="0"/>
              <a:t> </a:t>
            </a:r>
            <a:r>
              <a:rPr lang="es-MX" sz="1200" dirty="0" err="1"/>
              <a:t>main</a:t>
            </a:r>
            <a:r>
              <a:rPr lang="es-MX" sz="1200" dirty="0"/>
              <a:t>(){</a:t>
            </a:r>
          </a:p>
          <a:p>
            <a:endParaRPr lang="es-MX" sz="1200" dirty="0"/>
          </a:p>
          <a:p>
            <a:r>
              <a:rPr lang="es-MX" sz="1200" dirty="0"/>
              <a:t>    </a:t>
            </a:r>
            <a:r>
              <a:rPr lang="es-MX" sz="1200" dirty="0" err="1"/>
              <a:t>printf</a:t>
            </a:r>
            <a:r>
              <a:rPr lang="es-MX" sz="1200" dirty="0"/>
              <a:t>("Asientos disponibles:\n");</a:t>
            </a:r>
          </a:p>
          <a:p>
            <a:r>
              <a:rPr lang="es-MX" sz="1200" dirty="0"/>
              <a:t>    </a:t>
            </a:r>
            <a:r>
              <a:rPr lang="es-MX" sz="1200" dirty="0" err="1"/>
              <a:t>for</a:t>
            </a:r>
            <a:r>
              <a:rPr lang="es-MX" sz="1200" dirty="0"/>
              <a:t> (</a:t>
            </a:r>
            <a:r>
              <a:rPr lang="es-MX" sz="1200" dirty="0" err="1"/>
              <a:t>int</a:t>
            </a:r>
            <a:r>
              <a:rPr lang="es-MX" sz="1200" dirty="0"/>
              <a:t> i = 50; i &gt;=10 ; i=i-1) {</a:t>
            </a:r>
          </a:p>
          <a:p>
            <a:endParaRPr lang="es-MX" sz="1200" dirty="0"/>
          </a:p>
          <a:p>
            <a:r>
              <a:rPr lang="es-MX" sz="1200" dirty="0"/>
              <a:t>        </a:t>
            </a:r>
            <a:r>
              <a:rPr lang="es-MX" sz="1200" dirty="0" err="1"/>
              <a:t>printf</a:t>
            </a:r>
            <a:r>
              <a:rPr lang="es-MX" sz="1200" dirty="0"/>
              <a:t>("Disponible: %i\</a:t>
            </a:r>
            <a:r>
              <a:rPr lang="es-MX" sz="1200" dirty="0" err="1"/>
              <a:t>n",i</a:t>
            </a:r>
            <a:r>
              <a:rPr lang="es-MX" sz="1200" dirty="0"/>
              <a:t>);</a:t>
            </a:r>
          </a:p>
          <a:p>
            <a:r>
              <a:rPr lang="es-MX" sz="1200" dirty="0"/>
              <a:t>    }</a:t>
            </a:r>
          </a:p>
          <a:p>
            <a:endParaRPr lang="es-MX" sz="1200" dirty="0"/>
          </a:p>
          <a:p>
            <a:r>
              <a:rPr lang="es-MX" sz="1200" dirty="0"/>
              <a:t>    </a:t>
            </a:r>
            <a:r>
              <a:rPr lang="es-MX" sz="1200" dirty="0" err="1"/>
              <a:t>system</a:t>
            </a:r>
            <a:r>
              <a:rPr lang="es-MX" sz="1200" dirty="0"/>
              <a:t>("PAUSE");</a:t>
            </a:r>
          </a:p>
          <a:p>
            <a:r>
              <a:rPr lang="es-MX" sz="1200" dirty="0"/>
              <a:t>}</a:t>
            </a:r>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P32</a:t>
            </a:r>
          </a:p>
        </p:txBody>
      </p:sp>
      <p:pic>
        <p:nvPicPr>
          <p:cNvPr id="12" name="Imagen 11">
            <a:extLst>
              <a:ext uri="{FF2B5EF4-FFF2-40B4-BE49-F238E27FC236}">
                <a16:creationId xmlns:a16="http://schemas.microsoft.com/office/drawing/2014/main" id="{40B91B25-A20E-BDA2-6DF7-9B8A0A9FB3BE}"/>
              </a:ext>
            </a:extLst>
          </p:cNvPr>
          <p:cNvPicPr>
            <a:picLocks noChangeAspect="1"/>
          </p:cNvPicPr>
          <p:nvPr/>
        </p:nvPicPr>
        <p:blipFill>
          <a:blip r:embed="rId7"/>
          <a:stretch>
            <a:fillRect/>
          </a:stretch>
        </p:blipFill>
        <p:spPr>
          <a:xfrm>
            <a:off x="1556792" y="4211960"/>
            <a:ext cx="1211321" cy="3639900"/>
          </a:xfrm>
          <a:prstGeom prst="rect">
            <a:avLst/>
          </a:prstGeom>
        </p:spPr>
      </p:pic>
      <p:pic>
        <p:nvPicPr>
          <p:cNvPr id="16" name="Imagen 15">
            <a:extLst>
              <a:ext uri="{FF2B5EF4-FFF2-40B4-BE49-F238E27FC236}">
                <a16:creationId xmlns:a16="http://schemas.microsoft.com/office/drawing/2014/main" id="{13A48194-B2B1-8756-FDD7-2325D8398750}"/>
              </a:ext>
            </a:extLst>
          </p:cNvPr>
          <p:cNvPicPr>
            <a:picLocks noChangeAspect="1"/>
          </p:cNvPicPr>
          <p:nvPr/>
        </p:nvPicPr>
        <p:blipFill>
          <a:blip r:embed="rId8"/>
          <a:stretch>
            <a:fillRect/>
          </a:stretch>
        </p:blipFill>
        <p:spPr>
          <a:xfrm>
            <a:off x="3037229" y="4503186"/>
            <a:ext cx="2105319" cy="3315163"/>
          </a:xfrm>
          <a:prstGeom prst="rect">
            <a:avLst/>
          </a:prstGeom>
        </p:spPr>
      </p:pic>
    </p:spTree>
    <p:extLst>
      <p:ext uri="{BB962C8B-B14F-4D97-AF65-F5344CB8AC3E}">
        <p14:creationId xmlns:p14="http://schemas.microsoft.com/office/powerpoint/2010/main" val="334436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mc:AlternateContent xmlns:mc="http://schemas.openxmlformats.org/markup-compatibility/2006" xmlns:a14="http://schemas.microsoft.com/office/drawing/2010/main">
        <mc:Choice Requires="a14">
          <p:sp>
            <p:nvSpPr>
              <p:cNvPr id="4" name="3 Rectángulo redondeado"/>
              <p:cNvSpPr/>
              <p:nvPr/>
            </p:nvSpPr>
            <p:spPr>
              <a:xfrm>
                <a:off x="412999" y="1248454"/>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endParaRPr lang="es-MX" b="1" dirty="0">
                  <a:effectLst>
                    <a:outerShdw blurRad="38100" dist="38100" dir="2700000" algn="tl">
                      <a:srgbClr val="000000">
                        <a:alpha val="43137"/>
                      </a:srgbClr>
                    </a:outerShdw>
                  </a:effectLst>
                </a:endParaRPr>
              </a:p>
              <a:p>
                <a:pPr algn="just"/>
                <a:r>
                  <a:rPr lang="es-MX" sz="1400" b="1" dirty="0">
                    <a:effectLst>
                      <a:outerShdw blurRad="38100" dist="38100" dir="2700000" algn="tl">
                        <a:srgbClr val="000000">
                          <a:alpha val="43137"/>
                        </a:srgbClr>
                      </a:outerShdw>
                    </a:effectLst>
                  </a:rPr>
                  <a:t>El profesor de matemáticas les pidió encontrar el resultado de x para una misma ecuación, como tú ya eres un experto en matemáticas y programación, se te ocurre hacer un programa que al escribir x, te de el resultado al instante. La ecuación fue la siguiente: </a:t>
                </a:r>
              </a:p>
              <a:p>
                <a:pPr algn="just"/>
                <a14:m>
                  <m:oMathPara xmlns:m="http://schemas.openxmlformats.org/officeDocument/2006/math">
                    <m:oMathParaPr>
                      <m:jc m:val="centerGroup"/>
                    </m:oMathParaPr>
                    <m:oMath xmlns:m="http://schemas.openxmlformats.org/officeDocument/2006/math">
                      <m:sSup>
                        <m:sSupPr>
                          <m:ctrlPr>
                            <a:rPr lang="es-MX" sz="1400" b="1" i="1">
                              <a:effectLst>
                                <a:outerShdw blurRad="38100" dist="38100" dir="2700000" algn="tl">
                                  <a:srgbClr val="000000">
                                    <a:alpha val="43137"/>
                                  </a:srgbClr>
                                </a:outerShdw>
                              </a:effectLst>
                              <a:latin typeface="Cambria Math" panose="02040503050406030204" pitchFamily="18" charset="0"/>
                            </a:rPr>
                          </m:ctrlPr>
                        </m:sSupPr>
                        <m:e>
                          <m:r>
                            <a:rPr lang="es-MX" sz="1400" b="1" i="1">
                              <a:effectLst>
                                <a:outerShdw blurRad="38100" dist="38100" dir="2700000" algn="tl">
                                  <a:srgbClr val="000000">
                                    <a:alpha val="43137"/>
                                  </a:srgbClr>
                                </a:outerShdw>
                              </a:effectLst>
                              <a:latin typeface="Cambria Math" panose="02040503050406030204" pitchFamily="18" charset="0"/>
                            </a:rPr>
                            <m:t>𝒙</m:t>
                          </m:r>
                        </m:e>
                        <m:sup>
                          <m:r>
                            <a:rPr lang="es-MX" sz="1400" b="1" i="1">
                              <a:effectLst>
                                <a:outerShdw blurRad="38100" dist="38100" dir="2700000" algn="tl">
                                  <a:srgbClr val="000000">
                                    <a:alpha val="43137"/>
                                  </a:srgbClr>
                                </a:outerShdw>
                              </a:effectLst>
                              <a:latin typeface="Cambria Math" panose="02040503050406030204" pitchFamily="18" charset="0"/>
                            </a:rPr>
                            <m:t>𝟒</m:t>
                          </m:r>
                        </m:sup>
                      </m:sSup>
                      <m:r>
                        <a:rPr lang="es-MX" sz="1400" b="1" i="1">
                          <a:effectLst>
                            <a:outerShdw blurRad="38100" dist="38100" dir="2700000" algn="tl">
                              <a:srgbClr val="000000">
                                <a:alpha val="43137"/>
                              </a:srgbClr>
                            </a:outerShdw>
                          </a:effectLst>
                          <a:latin typeface="Cambria Math" panose="02040503050406030204" pitchFamily="18" charset="0"/>
                        </a:rPr>
                        <m:t>−</m:t>
                      </m:r>
                      <m:r>
                        <a:rPr lang="es-MX" sz="1400" b="1" i="1">
                          <a:effectLst>
                            <a:outerShdw blurRad="38100" dist="38100" dir="2700000" algn="tl">
                              <a:srgbClr val="000000">
                                <a:alpha val="43137"/>
                              </a:srgbClr>
                            </a:outerShdw>
                          </a:effectLst>
                          <a:latin typeface="Cambria Math" panose="02040503050406030204" pitchFamily="18" charset="0"/>
                        </a:rPr>
                        <m:t>𝟖</m:t>
                      </m:r>
                      <m:sSup>
                        <m:sSupPr>
                          <m:ctrlPr>
                            <a:rPr lang="es-MX" sz="1400" b="1" i="1">
                              <a:effectLst>
                                <a:outerShdw blurRad="38100" dist="38100" dir="2700000" algn="tl">
                                  <a:srgbClr val="000000">
                                    <a:alpha val="43137"/>
                                  </a:srgbClr>
                                </a:outerShdw>
                              </a:effectLst>
                              <a:latin typeface="Cambria Math" panose="02040503050406030204" pitchFamily="18" charset="0"/>
                            </a:rPr>
                          </m:ctrlPr>
                        </m:sSupPr>
                        <m:e>
                          <m:r>
                            <a:rPr lang="es-MX" sz="1400" b="1" i="1">
                              <a:effectLst>
                                <a:outerShdw blurRad="38100" dist="38100" dir="2700000" algn="tl">
                                  <a:srgbClr val="000000">
                                    <a:alpha val="43137"/>
                                  </a:srgbClr>
                                </a:outerShdw>
                              </a:effectLst>
                              <a:latin typeface="Cambria Math" panose="02040503050406030204" pitchFamily="18" charset="0"/>
                            </a:rPr>
                            <m:t>𝒙</m:t>
                          </m:r>
                        </m:e>
                        <m:sup>
                          <m:r>
                            <a:rPr lang="es-MX" sz="1400" b="1" i="1">
                              <a:effectLst>
                                <a:outerShdw blurRad="38100" dist="38100" dir="2700000" algn="tl">
                                  <a:srgbClr val="000000">
                                    <a:alpha val="43137"/>
                                  </a:srgbClr>
                                </a:outerShdw>
                              </a:effectLst>
                              <a:latin typeface="Cambria Math" panose="02040503050406030204" pitchFamily="18" charset="0"/>
                            </a:rPr>
                            <m:t>𝟐</m:t>
                          </m:r>
                        </m:sup>
                      </m:sSup>
                      <m:r>
                        <a:rPr lang="es-MX" sz="1400" b="1" i="1">
                          <a:effectLst>
                            <a:outerShdw blurRad="38100" dist="38100" dir="2700000" algn="tl">
                              <a:srgbClr val="000000">
                                <a:alpha val="43137"/>
                              </a:srgbClr>
                            </a:outerShdw>
                          </a:effectLst>
                          <a:latin typeface="Cambria Math" panose="02040503050406030204" pitchFamily="18" charset="0"/>
                        </a:rPr>
                        <m:t>−</m:t>
                      </m:r>
                      <m:r>
                        <a:rPr lang="es-MX" sz="1400" b="1" i="1">
                          <a:effectLst>
                            <a:outerShdw blurRad="38100" dist="38100" dir="2700000" algn="tl">
                              <a:srgbClr val="000000">
                                <a:alpha val="43137"/>
                              </a:srgbClr>
                            </a:outerShdw>
                          </a:effectLst>
                          <a:latin typeface="Cambria Math" panose="02040503050406030204" pitchFamily="18" charset="0"/>
                        </a:rPr>
                        <m:t>𝟏𝟒𝐱</m:t>
                      </m:r>
                      <m:r>
                        <a:rPr lang="es-MX" sz="1400" b="1">
                          <a:effectLst>
                            <a:outerShdw blurRad="38100" dist="38100" dir="2700000" algn="tl">
                              <a:srgbClr val="000000">
                                <a:alpha val="43137"/>
                              </a:srgbClr>
                            </a:outerShdw>
                          </a:effectLst>
                          <a:latin typeface="Cambria Math" panose="02040503050406030204" pitchFamily="18" charset="0"/>
                        </a:rPr>
                        <m:t>+</m:t>
                      </m:r>
                      <m:r>
                        <a:rPr lang="es-MX" sz="1400" b="1" i="1">
                          <a:effectLst>
                            <a:outerShdw blurRad="38100" dist="38100" dir="2700000" algn="tl">
                              <a:srgbClr val="000000">
                                <a:alpha val="43137"/>
                              </a:srgbClr>
                            </a:outerShdw>
                          </a:effectLst>
                          <a:latin typeface="Cambria Math" panose="02040503050406030204" pitchFamily="18" charset="0"/>
                        </a:rPr>
                        <m:t>𝟕</m:t>
                      </m:r>
                    </m:oMath>
                  </m:oMathPara>
                </a14:m>
                <a:endParaRPr lang="es-MX" sz="1400" b="1" dirty="0">
                  <a:effectLst>
                    <a:outerShdw blurRad="38100" dist="38100" dir="2700000" algn="tl">
                      <a:srgbClr val="000000">
                        <a:alpha val="43137"/>
                      </a:srgbClr>
                    </a:outerShdw>
                  </a:effectLst>
                </a:endParaRPr>
              </a:p>
              <a:p>
                <a:pPr algn="just"/>
                <a:endParaRPr lang="es-MX" sz="1400" b="1" dirty="0">
                  <a:effectLst>
                    <a:outerShdw blurRad="38100" dist="38100" dir="2700000" algn="tl">
                      <a:srgbClr val="000000">
                        <a:alpha val="43137"/>
                      </a:srgbClr>
                    </a:outerShdw>
                  </a:effectLst>
                </a:endParaRPr>
              </a:p>
              <a:p>
                <a:pPr algn="just"/>
                <a:r>
                  <a:rPr lang="es-MX" sz="1400" b="1" dirty="0">
                    <a:effectLst>
                      <a:outerShdw blurRad="38100" dist="38100" dir="2700000" algn="tl">
                        <a:srgbClr val="000000">
                          <a:alpha val="43137"/>
                        </a:srgbClr>
                      </a:outerShdw>
                    </a:effectLst>
                  </a:rPr>
                  <a:t>X toma valores del 2 al 40 en sucesión de 2 en 2.</a:t>
                </a:r>
              </a:p>
              <a:p>
                <a:pPr algn="just"/>
                <a:r>
                  <a:rPr lang="es-MX" b="1" dirty="0">
                    <a:effectLst>
                      <a:outerShdw blurRad="38100" dist="38100" dir="2700000" algn="tl">
                        <a:srgbClr val="000000">
                          <a:alpha val="43137"/>
                        </a:srgbClr>
                      </a:outerShdw>
                    </a:effectLst>
                  </a:rPr>
                  <a:t> </a:t>
                </a:r>
              </a:p>
            </p:txBody>
          </p:sp>
        </mc:Choice>
        <mc:Fallback xmlns="">
          <p:sp>
            <p:nvSpPr>
              <p:cNvPr id="4" name="3 Rectángulo redondeado"/>
              <p:cNvSpPr>
                <a:spLocks noRot="1" noChangeAspect="1" noMove="1" noResize="1" noEditPoints="1" noAdjustHandles="1" noChangeArrowheads="1" noChangeShapeType="1" noTextEdit="1"/>
              </p:cNvSpPr>
              <p:nvPr/>
            </p:nvSpPr>
            <p:spPr>
              <a:xfrm>
                <a:off x="412999" y="1248454"/>
                <a:ext cx="6048672" cy="2160241"/>
              </a:xfrm>
              <a:prstGeom prst="roundRect">
                <a:avLst/>
              </a:prstGeom>
              <a:blipFill>
                <a:blip r:embed="rId7"/>
                <a:stretch>
                  <a:fillRect/>
                </a:stretch>
              </a:blipFill>
            </p:spPr>
            <p:txBody>
              <a:bodyPr/>
              <a:lstStyle/>
              <a:p>
                <a:r>
                  <a:rPr lang="es-MX">
                    <a:noFill/>
                  </a:rPr>
                  <a:t> </a:t>
                </a:r>
              </a:p>
            </p:txBody>
          </p:sp>
        </mc:Fallback>
      </mc:AlternateContent>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solidFill>
                  <a:schemeClr val="tx1"/>
                </a:solidFill>
              </a:rPr>
              <a:t>Para i desde 2 hasta 40, incrementando de 2 en 2 hacer</a:t>
            </a:r>
          </a:p>
          <a:p>
            <a:r>
              <a:rPr lang="es-MX" dirty="0">
                <a:solidFill>
                  <a:schemeClr val="tx1"/>
                </a:solidFill>
              </a:rPr>
              <a:t>        </a:t>
            </a:r>
            <a:r>
              <a:rPr lang="es-MX" dirty="0" err="1">
                <a:solidFill>
                  <a:schemeClr val="tx1"/>
                </a:solidFill>
              </a:rPr>
              <a:t>resul</a:t>
            </a:r>
            <a:r>
              <a:rPr lang="es-MX" dirty="0">
                <a:solidFill>
                  <a:schemeClr val="tx1"/>
                </a:solidFill>
              </a:rPr>
              <a:t> = i^4 - 8*i^2 - 14*i + 7</a:t>
            </a:r>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solidFill>
                  <a:schemeClr val="tx1"/>
                </a:solidFill>
              </a:rPr>
              <a:t>"x en “+ i+ ", el resultado de la </a:t>
            </a:r>
            <a:r>
              <a:rPr lang="es-MX" dirty="0" err="1">
                <a:solidFill>
                  <a:schemeClr val="tx1"/>
                </a:solidFill>
              </a:rPr>
              <a:t>ecuacion</a:t>
            </a:r>
            <a:r>
              <a:rPr lang="es-MX" dirty="0">
                <a:solidFill>
                  <a:schemeClr val="tx1"/>
                </a:solidFill>
              </a:rPr>
              <a:t> es “+</a:t>
            </a:r>
            <a:r>
              <a:rPr lang="es-MX" dirty="0" err="1">
                <a:solidFill>
                  <a:schemeClr val="tx1"/>
                </a:solidFill>
              </a:rPr>
              <a:t>resul</a:t>
            </a:r>
            <a:endParaRPr lang="es-MX" dirty="0">
              <a:solidFill>
                <a:schemeClr val="tx1"/>
              </a:solidFill>
            </a:endParaRP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P33</a:t>
            </a:r>
          </a:p>
        </p:txBody>
      </p:sp>
    </p:spTree>
    <p:extLst>
      <p:ext uri="{BB962C8B-B14F-4D97-AF65-F5344CB8AC3E}">
        <p14:creationId xmlns:p14="http://schemas.microsoft.com/office/powerpoint/2010/main" val="149974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39510" y="1788584"/>
            <a:ext cx="6429849" cy="6311807"/>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200" dirty="0"/>
              <a:t>Inicio</a:t>
            </a:r>
          </a:p>
          <a:p>
            <a:r>
              <a:rPr lang="es-MX" sz="1200" dirty="0"/>
              <a:t>    Escribir "Programa que imprime el resultado de la </a:t>
            </a:r>
            <a:r>
              <a:rPr lang="es-MX" sz="1200" dirty="0" err="1"/>
              <a:t>ecuacion</a:t>
            </a:r>
            <a:r>
              <a:rPr lang="es-MX" sz="1200" dirty="0"/>
              <a:t>"</a:t>
            </a:r>
          </a:p>
          <a:p>
            <a:r>
              <a:rPr lang="es-MX" sz="1200" dirty="0"/>
              <a:t>    Para i desde 2 hasta 40, incrementando de 2 en 2 hacer</a:t>
            </a:r>
          </a:p>
          <a:p>
            <a:r>
              <a:rPr lang="es-MX" sz="1200" dirty="0"/>
              <a:t>        </a:t>
            </a:r>
            <a:r>
              <a:rPr lang="es-MX" sz="1200" dirty="0" err="1"/>
              <a:t>resul</a:t>
            </a:r>
            <a:r>
              <a:rPr lang="es-MX" sz="1200" dirty="0"/>
              <a:t> = i^4 - 8*i^2 - 14*i + 7</a:t>
            </a:r>
          </a:p>
          <a:p>
            <a:r>
              <a:rPr lang="es-MX" sz="1200" dirty="0"/>
              <a:t>        Escribir "x en ", i, ", el resultado de la </a:t>
            </a:r>
            <a:r>
              <a:rPr lang="es-MX" sz="1200" dirty="0" err="1"/>
              <a:t>ecuacion</a:t>
            </a:r>
            <a:r>
              <a:rPr lang="es-MX" sz="1200" dirty="0"/>
              <a:t> es ", </a:t>
            </a:r>
            <a:r>
              <a:rPr lang="es-MX" sz="1200" dirty="0" err="1"/>
              <a:t>resul</a:t>
            </a:r>
            <a:endParaRPr lang="es-MX" sz="1200" dirty="0"/>
          </a:p>
          <a:p>
            <a:r>
              <a:rPr lang="es-MX" sz="1200" dirty="0"/>
              <a:t>Fin</a:t>
            </a:r>
          </a:p>
        </p:txBody>
      </p:sp>
      <p:sp>
        <p:nvSpPr>
          <p:cNvPr id="12" name="11 Rectángulo redondeado"/>
          <p:cNvSpPr/>
          <p:nvPr/>
        </p:nvSpPr>
        <p:spPr>
          <a:xfrm>
            <a:off x="2056747" y="1124448"/>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P33</a:t>
            </a:r>
          </a:p>
        </p:txBody>
      </p:sp>
    </p:spTree>
    <p:extLst>
      <p:ext uri="{BB962C8B-B14F-4D97-AF65-F5344CB8AC3E}">
        <p14:creationId xmlns:p14="http://schemas.microsoft.com/office/powerpoint/2010/main" val="2515154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4631</TotalTime>
  <Words>1507</Words>
  <Application>Microsoft Office PowerPoint</Application>
  <PresentationFormat>Presentación en pantalla (4:3)</PresentationFormat>
  <Paragraphs>240</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Cambria Math</vt:lpstr>
      <vt:lpstr>Tema de Office</vt:lpstr>
      <vt:lpstr>Presentación de PowerPoint</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327</cp:revision>
  <dcterms:created xsi:type="dcterms:W3CDTF">2011-05-31T18:01:49Z</dcterms:created>
  <dcterms:modified xsi:type="dcterms:W3CDTF">2024-03-21T02:56:00Z</dcterms:modified>
</cp:coreProperties>
</file>