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0" r:id="rId3"/>
    <p:sldId id="278" r:id="rId4"/>
    <p:sldId id="279" r:id="rId5"/>
    <p:sldId id="277" r:id="rId6"/>
    <p:sldId id="281" r:id="rId7"/>
    <p:sldId id="282" r:id="rId8"/>
    <p:sldId id="289" r:id="rId9"/>
    <p:sldId id="284" r:id="rId10"/>
    <p:sldId id="285" r:id="rId11"/>
    <p:sldId id="283" r:id="rId12"/>
    <p:sldId id="287" r:id="rId13"/>
    <p:sldId id="292" r:id="rId14"/>
    <p:sldId id="288" r:id="rId15"/>
    <p:sldId id="286" r:id="rId16"/>
    <p:sldId id="294" r:id="rId17"/>
    <p:sldId id="290" r:id="rId18"/>
    <p:sldId id="291" r:id="rId19"/>
    <p:sldId id="293" r:id="rId20"/>
  </p:sldIdLst>
  <p:sldSz cx="6858000" cy="9144000" type="screen4x3"/>
  <p:notesSz cx="6858000" cy="9296400"/>
  <p:defaultText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9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PAEP" initials="UPAE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A86"/>
    <a:srgbClr val="868686"/>
    <a:srgbClr val="003399"/>
    <a:srgbClr val="008000"/>
    <a:srgbClr val="006666"/>
    <a:srgbClr val="002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6445" autoAdjust="0"/>
  </p:normalViewPr>
  <p:slideViewPr>
    <p:cSldViewPr>
      <p:cViewPr>
        <p:scale>
          <a:sx n="70" d="100"/>
          <a:sy n="70" d="100"/>
        </p:scale>
        <p:origin x="870" y="606"/>
      </p:cViewPr>
      <p:guideLst>
        <p:guide orient="horz" pos="2880"/>
        <p:guide pos="2194"/>
      </p:guideLst>
    </p:cSldViewPr>
  </p:slid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5E8AF63C-45F0-41EE-AF30-1D7FBFDFF2EB}"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45E8670E-210C-4AA1-AE69-B0B60859891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9A85955-3B40-45F6-BEE9-38FF331501D1}"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9A85955-3B40-45F6-BEE9-38FF331501D1}"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305748F-A0C0-4D66-A0CE-E3609419CF7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2FE83F0-9F89-4F2A-B4AE-90D129EEB4D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B2E4C85-0B1F-4356-B8A1-3FBF7C428B8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B2E4C85-0B1F-4356-B8A1-3FBF7C428B8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F5663B2-BF5C-4FEB-8358-E65A24E0C5A3}"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F5663B2-BF5C-4FEB-8358-E65A24E0C5A3}"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481762-0AEB-48B6-8288-B271075D2578}"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72DC2910-227B-415E-8E70-9E4B81F3AA90}"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9C217C80-4C5A-44B0-8E98-48BE2B3956A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5518AA5-B0DE-4CE9-94E3-4C9B43D09DB7}"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2DB69D3-7C88-4A20-A7BA-13F1C3EB694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A0159F13-5DBF-4590-B42C-ABB7BED0CE5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70"/>
            <a:ext cx="5829300" cy="1960033"/>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174" indent="0" algn="ctr">
              <a:buNone/>
              <a:defRPr>
                <a:solidFill>
                  <a:schemeClr val="tx1">
                    <a:tint val="75000"/>
                  </a:schemeClr>
                </a:solidFill>
              </a:defRPr>
            </a:lvl2pPr>
            <a:lvl3pPr marL="914347" indent="0" algn="ctr">
              <a:buNone/>
              <a:defRPr>
                <a:solidFill>
                  <a:schemeClr val="tx1">
                    <a:tint val="75000"/>
                  </a:schemeClr>
                </a:solidFill>
              </a:defRPr>
            </a:lvl3pPr>
            <a:lvl4pPr marL="1371521" indent="0" algn="ctr">
              <a:buNone/>
              <a:defRPr>
                <a:solidFill>
                  <a:schemeClr val="tx1">
                    <a:tint val="75000"/>
                  </a:schemeClr>
                </a:solidFill>
              </a:defRPr>
            </a:lvl4pPr>
            <a:lvl5pPr marL="1828694" indent="0" algn="ctr">
              <a:buNone/>
              <a:defRPr>
                <a:solidFill>
                  <a:schemeClr val="tx1">
                    <a:tint val="75000"/>
                  </a:schemeClr>
                </a:solidFill>
              </a:defRPr>
            </a:lvl5pPr>
            <a:lvl6pPr marL="2285867" indent="0" algn="ctr">
              <a:buNone/>
              <a:defRPr>
                <a:solidFill>
                  <a:schemeClr val="tx1">
                    <a:tint val="75000"/>
                  </a:schemeClr>
                </a:solidFill>
              </a:defRPr>
            </a:lvl6pPr>
            <a:lvl7pPr marL="2743041" indent="0" algn="ctr">
              <a:buNone/>
              <a:defRPr>
                <a:solidFill>
                  <a:schemeClr val="tx1">
                    <a:tint val="75000"/>
                  </a:schemeClr>
                </a:solidFill>
              </a:defRPr>
            </a:lvl7pPr>
            <a:lvl8pPr marL="3200214" indent="0" algn="ctr">
              <a:buNone/>
              <a:defRPr>
                <a:solidFill>
                  <a:schemeClr val="tx1">
                    <a:tint val="75000"/>
                  </a:schemeClr>
                </a:solidFill>
              </a:defRPr>
            </a:lvl8pPr>
            <a:lvl9pPr marL="3657388"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06/02/2024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43197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06/02/2024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350340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8"/>
            <a:ext cx="1543050" cy="7802033"/>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342900" y="366188"/>
            <a:ext cx="4514850" cy="7802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06/02/2024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131144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06/02/2024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81441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70"/>
            <a:ext cx="5829300" cy="1816100"/>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174" indent="0">
              <a:buNone/>
              <a:defRPr sz="1800">
                <a:solidFill>
                  <a:schemeClr val="tx1">
                    <a:tint val="75000"/>
                  </a:schemeClr>
                </a:solidFill>
              </a:defRPr>
            </a:lvl2pPr>
            <a:lvl3pPr marL="914347" indent="0">
              <a:buNone/>
              <a:defRPr sz="1600">
                <a:solidFill>
                  <a:schemeClr val="tx1">
                    <a:tint val="75000"/>
                  </a:schemeClr>
                </a:solidFill>
              </a:defRPr>
            </a:lvl3pPr>
            <a:lvl4pPr marL="1371521" indent="0">
              <a:buNone/>
              <a:defRPr sz="1400">
                <a:solidFill>
                  <a:schemeClr val="tx1">
                    <a:tint val="75000"/>
                  </a:schemeClr>
                </a:solidFill>
              </a:defRPr>
            </a:lvl4pPr>
            <a:lvl5pPr marL="1828694" indent="0">
              <a:buNone/>
              <a:defRPr sz="1400">
                <a:solidFill>
                  <a:schemeClr val="tx1">
                    <a:tint val="75000"/>
                  </a:schemeClr>
                </a:solidFill>
              </a:defRPr>
            </a:lvl5pPr>
            <a:lvl6pPr marL="2285867" indent="0">
              <a:buNone/>
              <a:defRPr sz="1400">
                <a:solidFill>
                  <a:schemeClr val="tx1">
                    <a:tint val="75000"/>
                  </a:schemeClr>
                </a:solidFill>
              </a:defRPr>
            </a:lvl6pPr>
            <a:lvl7pPr marL="2743041" indent="0">
              <a:buNone/>
              <a:defRPr sz="1400">
                <a:solidFill>
                  <a:schemeClr val="tx1">
                    <a:tint val="75000"/>
                  </a:schemeClr>
                </a:solidFill>
              </a:defRPr>
            </a:lvl7pPr>
            <a:lvl8pPr marL="3200214" indent="0">
              <a:buNone/>
              <a:defRPr sz="1400">
                <a:solidFill>
                  <a:schemeClr val="tx1">
                    <a:tint val="75000"/>
                  </a:schemeClr>
                </a:solidFill>
              </a:defRPr>
            </a:lvl8pPr>
            <a:lvl9pPr marL="3657388"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5CD4824-21C5-40F0-ACC2-517FBE4637A7}" type="datetimeFigureOut">
              <a:rPr lang="es-MX" smtClean="0"/>
              <a:pPr/>
              <a:t>06/02/2024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40374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34290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348615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35CD4824-21C5-40F0-ACC2-517FBE4637A7}" type="datetimeFigureOut">
              <a:rPr lang="es-MX" smtClean="0"/>
              <a:pPr/>
              <a:t>06/02/2024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168879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342902" y="2046817"/>
            <a:ext cx="303014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3483771" y="2046817"/>
            <a:ext cx="303133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35CD4824-21C5-40F0-ACC2-517FBE4637A7}" type="datetimeFigureOut">
              <a:rPr lang="es-MX" smtClean="0"/>
              <a:pPr/>
              <a:t>06/02/2024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00503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35CD4824-21C5-40F0-ACC2-517FBE4637A7}" type="datetimeFigureOut">
              <a:rPr lang="es-MX" smtClean="0"/>
              <a:pPr/>
              <a:t>06/02/2024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01210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5CD4824-21C5-40F0-ACC2-517FBE4637A7}" type="datetimeFigureOut">
              <a:rPr lang="es-MX" smtClean="0"/>
              <a:pPr/>
              <a:t>06/02/2024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48038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2" y="364067"/>
            <a:ext cx="2256235" cy="154940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2681288"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342902" y="1913469"/>
            <a:ext cx="2256235" cy="6254751"/>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06/02/2024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410219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1"/>
            <a:ext cx="4114800" cy="755651"/>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174" indent="0">
              <a:buNone/>
              <a:defRPr sz="2800"/>
            </a:lvl2pPr>
            <a:lvl3pPr marL="914347" indent="0">
              <a:buNone/>
              <a:defRPr sz="2400"/>
            </a:lvl3pPr>
            <a:lvl4pPr marL="1371521" indent="0">
              <a:buNone/>
              <a:defRPr sz="2000"/>
            </a:lvl4pPr>
            <a:lvl5pPr marL="1828694" indent="0">
              <a:buNone/>
              <a:defRPr sz="2000"/>
            </a:lvl5pPr>
            <a:lvl6pPr marL="2285867" indent="0">
              <a:buNone/>
              <a:defRPr sz="2000"/>
            </a:lvl6pPr>
            <a:lvl7pPr marL="2743041" indent="0">
              <a:buNone/>
              <a:defRPr sz="2000"/>
            </a:lvl7pPr>
            <a:lvl8pPr marL="3200214" indent="0">
              <a:buNone/>
              <a:defRPr sz="2000"/>
            </a:lvl8pPr>
            <a:lvl9pPr marL="3657388" indent="0">
              <a:buNone/>
              <a:defRPr sz="2000"/>
            </a:lvl9pPr>
          </a:lstStyle>
          <a:p>
            <a:endParaRPr lang="es-MX"/>
          </a:p>
        </p:txBody>
      </p:sp>
      <p:sp>
        <p:nvSpPr>
          <p:cNvPr id="4" name="3 Marcador de texto"/>
          <p:cNvSpPr>
            <a:spLocks noGrp="1"/>
          </p:cNvSpPr>
          <p:nvPr>
            <p:ph type="body" sz="half" idx="2"/>
          </p:nvPr>
        </p:nvSpPr>
        <p:spPr>
          <a:xfrm>
            <a:off x="1344216" y="7156452"/>
            <a:ext cx="4114800" cy="1073149"/>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06/02/2024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32614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35" tIns="45718" rIns="91435" bIns="45718"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342900" y="2133604"/>
            <a:ext cx="6172200" cy="6034617"/>
          </a:xfrm>
          <a:prstGeom prst="rect">
            <a:avLst/>
          </a:prstGeom>
        </p:spPr>
        <p:txBody>
          <a:bodyPr vert="horz" lIns="91435" tIns="45718" rIns="91435" bIns="45718"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342900" y="8475137"/>
            <a:ext cx="1600200" cy="486833"/>
          </a:xfrm>
          <a:prstGeom prst="rect">
            <a:avLst/>
          </a:prstGeom>
        </p:spPr>
        <p:txBody>
          <a:bodyPr vert="horz" lIns="91435" tIns="45718" rIns="91435" bIns="45718" rtlCol="0" anchor="ctr"/>
          <a:lstStyle>
            <a:lvl1pPr algn="l">
              <a:defRPr sz="1200">
                <a:solidFill>
                  <a:schemeClr val="tx1">
                    <a:tint val="75000"/>
                  </a:schemeClr>
                </a:solidFill>
              </a:defRPr>
            </a:lvl1pPr>
          </a:lstStyle>
          <a:p>
            <a:fld id="{35CD4824-21C5-40F0-ACC2-517FBE4637A7}" type="datetimeFigureOut">
              <a:rPr lang="es-MX" smtClean="0"/>
              <a:pPr/>
              <a:t>06/02/2024</a:t>
            </a:fld>
            <a:endParaRPr lang="es-MX"/>
          </a:p>
        </p:txBody>
      </p:sp>
      <p:sp>
        <p:nvSpPr>
          <p:cNvPr id="5" name="4 Marcador de pie de página"/>
          <p:cNvSpPr>
            <a:spLocks noGrp="1"/>
          </p:cNvSpPr>
          <p:nvPr>
            <p:ph type="ftr" sz="quarter" idx="3"/>
          </p:nvPr>
        </p:nvSpPr>
        <p:spPr>
          <a:xfrm>
            <a:off x="2343150" y="8475137"/>
            <a:ext cx="2171700" cy="486833"/>
          </a:xfrm>
          <a:prstGeom prst="rect">
            <a:avLst/>
          </a:prstGeom>
        </p:spPr>
        <p:txBody>
          <a:bodyPr vert="horz" lIns="91435" tIns="45718" rIns="91435" bIns="45718"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4914900" y="8475137"/>
            <a:ext cx="1600200" cy="486833"/>
          </a:xfrm>
          <a:prstGeom prst="rect">
            <a:avLst/>
          </a:prstGeom>
        </p:spPr>
        <p:txBody>
          <a:bodyPr vert="horz" lIns="91435" tIns="45718" rIns="91435" bIns="45718" rtlCol="0" anchor="ctr"/>
          <a:lstStyle>
            <a:lvl1pPr algn="r">
              <a:defRPr sz="1200">
                <a:solidFill>
                  <a:schemeClr val="tx1">
                    <a:tint val="75000"/>
                  </a:schemeClr>
                </a:solidFill>
              </a:defRPr>
            </a:lvl1pPr>
          </a:lstStyle>
          <a:p>
            <a:fld id="{3109AF80-D803-4371-B9F1-B9ABBE55B9B4}" type="slidenum">
              <a:rPr lang="es-MX" smtClean="0"/>
              <a:pPr/>
              <a:t>‹Nº›</a:t>
            </a:fld>
            <a:endParaRPr lang="es-MX"/>
          </a:p>
        </p:txBody>
      </p:sp>
    </p:spTree>
    <p:extLst>
      <p:ext uri="{BB962C8B-B14F-4D97-AF65-F5344CB8AC3E}">
        <p14:creationId xmlns:p14="http://schemas.microsoft.com/office/powerpoint/2010/main" val="3912776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347" rtl="0" eaLnBrk="1" latinLnBrk="0" hangingPunct="1">
        <a:spcBef>
          <a:spcPct val="0"/>
        </a:spcBef>
        <a:buNone/>
        <a:defRPr sz="4400" kern="1200">
          <a:solidFill>
            <a:schemeClr val="tx1"/>
          </a:solidFill>
          <a:latin typeface="+mj-lt"/>
          <a:ea typeface="+mj-ea"/>
          <a:cs typeface="+mj-cs"/>
        </a:defRPr>
      </a:lvl1pPr>
    </p:titleStyle>
    <p:bodyStyle>
      <a:lvl1pPr marL="342880" indent="-342880" algn="l" defTabSz="91434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07" indent="-285733" algn="l" defTabSz="91434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34" indent="-228587" algn="l" defTabSz="91434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0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80"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54"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2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01"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75"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3.png"/><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1.xml"/><Relationship Id="rId7" Type="http://schemas.openxmlformats.org/officeDocument/2006/relationships/image" Target="../media/image14.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6.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7.png"/><Relationship Id="rId2" Type="http://schemas.openxmlformats.org/officeDocument/2006/relationships/diagramData" Target="../diagrams/data13.xml"/><Relationship Id="rId1" Type="http://schemas.openxmlformats.org/officeDocument/2006/relationships/slideLayout" Target="../slideLayouts/slideLayout5.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diagramLayout" Target="../diagrams/layout14.xml"/><Relationship Id="rId7" Type="http://schemas.openxmlformats.org/officeDocument/2006/relationships/image" Target="../media/image18.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10" Type="http://schemas.openxmlformats.org/officeDocument/2006/relationships/image" Target="../media/image20.png"/><Relationship Id="rId4" Type="http://schemas.openxmlformats.org/officeDocument/2006/relationships/diagramQuickStyle" Target="../diagrams/quickStyle14.xml"/><Relationship Id="rId9" Type="http://schemas.openxmlformats.org/officeDocument/2006/relationships/image" Target="../media/image19.wmf"/></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15.xml"/><Relationship Id="rId7" Type="http://schemas.openxmlformats.org/officeDocument/2006/relationships/image" Target="../media/image21.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5.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23.png"/><Relationship Id="rId2" Type="http://schemas.openxmlformats.org/officeDocument/2006/relationships/diagramData" Target="../diagrams/data18.xml"/><Relationship Id="rId1" Type="http://schemas.openxmlformats.org/officeDocument/2006/relationships/slideLayout" Target="../slideLayouts/slideLayout5.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8.png"/><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diagramLayout" Target="../diagrams/layout7.xml"/><Relationship Id="rId7" Type="http://schemas.openxmlformats.org/officeDocument/2006/relationships/oleObject" Target="../embeddings/oleObject1.bin"/><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10" Type="http://schemas.openxmlformats.org/officeDocument/2006/relationships/image" Target="../media/image10.wmf"/><Relationship Id="rId4" Type="http://schemas.openxmlformats.org/officeDocument/2006/relationships/diagramQuickStyle" Target="../diagrams/quickStyle7.xml"/><Relationship Id="rId9"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8.xml"/><Relationship Id="rId7" Type="http://schemas.openxmlformats.org/officeDocument/2006/relationships/image" Target="../media/image11.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2204864" y="24117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Programas Básicos</a:t>
            </a:r>
          </a:p>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P06-P10</a:t>
            </a:r>
          </a:p>
        </p:txBody>
      </p:sp>
      <p:sp>
        <p:nvSpPr>
          <p:cNvPr id="3" name="2 Marcador de texto"/>
          <p:cNvSpPr txBox="1">
            <a:spLocks/>
          </p:cNvSpPr>
          <p:nvPr/>
        </p:nvSpPr>
        <p:spPr>
          <a:xfrm>
            <a:off x="2188840" y="60121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Nombre del archivo:</a:t>
            </a:r>
          </a:p>
          <a:p>
            <a:pPr marL="0" indent="0" algn="ctr">
              <a:buNone/>
            </a:pPr>
            <a:r>
              <a:rPr lang="es-MX" sz="2000" b="1" dirty="0">
                <a:solidFill>
                  <a:schemeClr val="bg1">
                    <a:lumMod val="75000"/>
                  </a:schemeClr>
                </a:solidFill>
                <a:effectLst>
                  <a:outerShdw blurRad="38100" dist="38100" dir="2700000" algn="tl">
                    <a:srgbClr val="000000">
                      <a:alpha val="43137"/>
                    </a:srgbClr>
                  </a:outerShdw>
                </a:effectLst>
              </a:rPr>
              <a:t>PB 06-10 Iniciales de tu nombre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16633" y="1124447"/>
            <a:ext cx="6624736" cy="7043771"/>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dirty="0"/>
              <a:t>#include &lt;</a:t>
            </a:r>
            <a:r>
              <a:rPr lang="es-MX" sz="1200" dirty="0" err="1"/>
              <a:t>stdio.h</a:t>
            </a:r>
            <a:r>
              <a:rPr lang="es-MX" sz="1200" dirty="0"/>
              <a:t>&gt;</a:t>
            </a:r>
          </a:p>
          <a:p>
            <a:r>
              <a:rPr lang="es-MX" sz="1200" dirty="0"/>
              <a:t>#include &lt;</a:t>
            </a:r>
            <a:r>
              <a:rPr lang="es-MX" sz="1200" dirty="0" err="1"/>
              <a:t>math.h</a:t>
            </a:r>
            <a:r>
              <a:rPr lang="es-MX" sz="1200" dirty="0"/>
              <a:t>&gt;</a:t>
            </a:r>
          </a:p>
          <a:p>
            <a:r>
              <a:rPr lang="es-MX" sz="1200" dirty="0"/>
              <a:t>#include &lt;</a:t>
            </a:r>
            <a:r>
              <a:rPr lang="es-MX" sz="1200" dirty="0" err="1"/>
              <a:t>process.h</a:t>
            </a:r>
            <a:r>
              <a:rPr lang="es-MX" sz="1200" dirty="0"/>
              <a:t>&gt;</a:t>
            </a:r>
          </a:p>
          <a:p>
            <a:endParaRPr lang="es-MX" sz="1200" dirty="0"/>
          </a:p>
          <a:p>
            <a:r>
              <a:rPr lang="es-MX" sz="1200" dirty="0" err="1"/>
              <a:t>void</a:t>
            </a:r>
            <a:r>
              <a:rPr lang="es-MX" sz="1200" dirty="0"/>
              <a:t> </a:t>
            </a:r>
            <a:r>
              <a:rPr lang="es-MX" sz="1200" dirty="0" err="1"/>
              <a:t>main</a:t>
            </a:r>
            <a:r>
              <a:rPr lang="es-MX" sz="1200" dirty="0"/>
              <a:t>() {</a:t>
            </a:r>
          </a:p>
          <a:p>
            <a:r>
              <a:rPr lang="es-MX" sz="1200" dirty="0"/>
              <a:t>    </a:t>
            </a:r>
            <a:r>
              <a:rPr lang="es-MX" sz="1200" dirty="0" err="1"/>
              <a:t>int</a:t>
            </a:r>
            <a:r>
              <a:rPr lang="es-MX" sz="1200" dirty="0"/>
              <a:t> </a:t>
            </a:r>
            <a:r>
              <a:rPr lang="es-MX" sz="1200" dirty="0" err="1"/>
              <a:t>xLorena</a:t>
            </a:r>
            <a:r>
              <a:rPr lang="es-MX" sz="1200" dirty="0"/>
              <a:t>, </a:t>
            </a:r>
            <a:r>
              <a:rPr lang="es-MX" sz="1200" dirty="0" err="1"/>
              <a:t>yLorena,xJose,yJose</a:t>
            </a:r>
            <a:r>
              <a:rPr lang="es-MX" sz="1200" dirty="0"/>
              <a:t>;</a:t>
            </a:r>
          </a:p>
          <a:p>
            <a:r>
              <a:rPr lang="es-MX" sz="1200" dirty="0"/>
              <a:t>    </a:t>
            </a:r>
            <a:r>
              <a:rPr lang="es-MX" sz="1200" dirty="0" err="1"/>
              <a:t>float</a:t>
            </a:r>
            <a:r>
              <a:rPr lang="es-MX" sz="1200" dirty="0"/>
              <a:t> </a:t>
            </a:r>
            <a:r>
              <a:rPr lang="es-MX" sz="1200" dirty="0" err="1"/>
              <a:t>distance,xs,ys</a:t>
            </a:r>
            <a:r>
              <a:rPr lang="es-MX" sz="1200" dirty="0"/>
              <a:t>;</a:t>
            </a:r>
          </a:p>
          <a:p>
            <a:endParaRPr lang="es-MX" sz="1200" dirty="0"/>
          </a:p>
          <a:p>
            <a:r>
              <a:rPr lang="es-MX" sz="1200" dirty="0"/>
              <a:t>    </a:t>
            </a:r>
            <a:r>
              <a:rPr lang="es-MX" sz="1200" dirty="0" err="1"/>
              <a:t>printf</a:t>
            </a:r>
            <a:r>
              <a:rPr lang="es-MX" sz="1200" dirty="0"/>
              <a:t>("Lorena y José son mejores amigos. Ellos viven muy lejos y quieren saber cuanta distancia hay entre sus casas. Ellos saben sus coordenadas por lo que deciden realizar un programa que calcule la distancia.\n");</a:t>
            </a:r>
          </a:p>
          <a:p>
            <a:r>
              <a:rPr lang="es-MX" sz="1200" dirty="0"/>
              <a:t>    </a:t>
            </a:r>
            <a:r>
              <a:rPr lang="es-MX" sz="1200" dirty="0" err="1"/>
              <a:t>printf</a:t>
            </a:r>
            <a:r>
              <a:rPr lang="es-MX" sz="1200" dirty="0"/>
              <a:t>("\</a:t>
            </a:r>
            <a:r>
              <a:rPr lang="es-MX" sz="1200" dirty="0" err="1"/>
              <a:t>nLa</a:t>
            </a:r>
            <a:r>
              <a:rPr lang="es-MX" sz="1200" dirty="0"/>
              <a:t> </a:t>
            </a:r>
            <a:r>
              <a:rPr lang="es-MX" sz="1200" dirty="0" err="1"/>
              <a:t>cordenada</a:t>
            </a:r>
            <a:r>
              <a:rPr lang="es-MX" sz="1200" dirty="0"/>
              <a:t> x de Lorena es:");</a:t>
            </a:r>
          </a:p>
          <a:p>
            <a:r>
              <a:rPr lang="es-MX" sz="1200" dirty="0"/>
              <a:t>    </a:t>
            </a:r>
            <a:r>
              <a:rPr lang="es-MX" sz="1200" dirty="0" err="1"/>
              <a:t>scanf</a:t>
            </a:r>
            <a:r>
              <a:rPr lang="es-MX" sz="1200" dirty="0"/>
              <a:t>("%i",&amp;</a:t>
            </a:r>
            <a:r>
              <a:rPr lang="es-MX" sz="1200" dirty="0" err="1"/>
              <a:t>xLorena</a:t>
            </a:r>
            <a:r>
              <a:rPr lang="es-MX" sz="1200" dirty="0"/>
              <a:t>);</a:t>
            </a:r>
          </a:p>
          <a:p>
            <a:r>
              <a:rPr lang="es-MX" sz="1200" dirty="0"/>
              <a:t>    </a:t>
            </a:r>
            <a:r>
              <a:rPr lang="es-MX" sz="1200" dirty="0" err="1"/>
              <a:t>printf</a:t>
            </a:r>
            <a:r>
              <a:rPr lang="es-MX" sz="1200" dirty="0"/>
              <a:t>("\</a:t>
            </a:r>
            <a:r>
              <a:rPr lang="es-MX" sz="1200" dirty="0" err="1"/>
              <a:t>nLa</a:t>
            </a:r>
            <a:r>
              <a:rPr lang="es-MX" sz="1200" dirty="0"/>
              <a:t> </a:t>
            </a:r>
            <a:r>
              <a:rPr lang="es-MX" sz="1200" dirty="0" err="1"/>
              <a:t>cordenada</a:t>
            </a:r>
            <a:r>
              <a:rPr lang="es-MX" sz="1200" dirty="0"/>
              <a:t> y de Lorena es:");</a:t>
            </a:r>
          </a:p>
          <a:p>
            <a:r>
              <a:rPr lang="es-MX" sz="1200" dirty="0"/>
              <a:t>    </a:t>
            </a:r>
            <a:r>
              <a:rPr lang="es-MX" sz="1200" dirty="0" err="1"/>
              <a:t>scanf</a:t>
            </a:r>
            <a:r>
              <a:rPr lang="es-MX" sz="1200" dirty="0"/>
              <a:t>("%i",&amp;</a:t>
            </a:r>
            <a:r>
              <a:rPr lang="es-MX" sz="1200" dirty="0" err="1"/>
              <a:t>yLorena</a:t>
            </a:r>
            <a:r>
              <a:rPr lang="es-MX" sz="1200" dirty="0"/>
              <a:t>);</a:t>
            </a:r>
          </a:p>
          <a:p>
            <a:r>
              <a:rPr lang="es-MX" sz="1200" dirty="0"/>
              <a:t>    </a:t>
            </a:r>
            <a:r>
              <a:rPr lang="es-MX" sz="1200" dirty="0" err="1"/>
              <a:t>printf</a:t>
            </a:r>
            <a:r>
              <a:rPr lang="es-MX" sz="1200" dirty="0"/>
              <a:t>("\</a:t>
            </a:r>
            <a:r>
              <a:rPr lang="es-MX" sz="1200" dirty="0" err="1"/>
              <a:t>nLa</a:t>
            </a:r>
            <a:r>
              <a:rPr lang="es-MX" sz="1200" dirty="0"/>
              <a:t> </a:t>
            </a:r>
            <a:r>
              <a:rPr lang="es-MX" sz="1200" dirty="0" err="1"/>
              <a:t>cordenada</a:t>
            </a:r>
            <a:r>
              <a:rPr lang="es-MX" sz="1200" dirty="0"/>
              <a:t> x de </a:t>
            </a:r>
            <a:r>
              <a:rPr lang="es-MX" sz="1200" dirty="0" err="1"/>
              <a:t>Jose</a:t>
            </a:r>
            <a:r>
              <a:rPr lang="es-MX" sz="1200" dirty="0"/>
              <a:t> es:");</a:t>
            </a:r>
          </a:p>
          <a:p>
            <a:r>
              <a:rPr lang="es-MX" sz="1200" dirty="0"/>
              <a:t>    </a:t>
            </a:r>
            <a:r>
              <a:rPr lang="es-MX" sz="1200" dirty="0" err="1"/>
              <a:t>scanf</a:t>
            </a:r>
            <a:r>
              <a:rPr lang="es-MX" sz="1200" dirty="0"/>
              <a:t>("%i", &amp;</a:t>
            </a:r>
            <a:r>
              <a:rPr lang="es-MX" sz="1200" dirty="0" err="1"/>
              <a:t>xJose</a:t>
            </a:r>
            <a:r>
              <a:rPr lang="es-MX" sz="1200" dirty="0"/>
              <a:t>);</a:t>
            </a:r>
          </a:p>
          <a:p>
            <a:r>
              <a:rPr lang="es-MX" sz="1200" dirty="0"/>
              <a:t>    </a:t>
            </a:r>
            <a:r>
              <a:rPr lang="es-MX" sz="1200" dirty="0" err="1"/>
              <a:t>printf</a:t>
            </a:r>
            <a:r>
              <a:rPr lang="es-MX" sz="1200" dirty="0"/>
              <a:t>("\</a:t>
            </a:r>
            <a:r>
              <a:rPr lang="es-MX" sz="1200" dirty="0" err="1"/>
              <a:t>nLa</a:t>
            </a:r>
            <a:r>
              <a:rPr lang="es-MX" sz="1200" dirty="0"/>
              <a:t> </a:t>
            </a:r>
            <a:r>
              <a:rPr lang="es-MX" sz="1200" dirty="0" err="1"/>
              <a:t>cordenada</a:t>
            </a:r>
            <a:r>
              <a:rPr lang="es-MX" sz="1200" dirty="0"/>
              <a:t> ^y de </a:t>
            </a:r>
            <a:r>
              <a:rPr lang="es-MX" sz="1200" dirty="0" err="1"/>
              <a:t>Jose</a:t>
            </a:r>
            <a:r>
              <a:rPr lang="es-MX" sz="1200" dirty="0"/>
              <a:t> es:");</a:t>
            </a:r>
          </a:p>
          <a:p>
            <a:r>
              <a:rPr lang="es-MX" sz="1200" dirty="0"/>
              <a:t>    </a:t>
            </a:r>
            <a:r>
              <a:rPr lang="es-MX" sz="1200" dirty="0" err="1"/>
              <a:t>scanf</a:t>
            </a:r>
            <a:r>
              <a:rPr lang="es-MX" sz="1200" dirty="0"/>
              <a:t>("%i", &amp;</a:t>
            </a:r>
            <a:r>
              <a:rPr lang="es-MX" sz="1200" dirty="0" err="1"/>
              <a:t>yJose</a:t>
            </a:r>
            <a:r>
              <a:rPr lang="es-MX" sz="1200" dirty="0"/>
              <a:t>);</a:t>
            </a:r>
          </a:p>
          <a:p>
            <a:endParaRPr lang="es-MX" sz="1200" dirty="0"/>
          </a:p>
          <a:p>
            <a:r>
              <a:rPr lang="es-MX" sz="1200" dirty="0"/>
              <a:t>    </a:t>
            </a:r>
            <a:r>
              <a:rPr lang="es-MX" sz="1200" dirty="0" err="1"/>
              <a:t>xs</a:t>
            </a:r>
            <a:r>
              <a:rPr lang="es-MX" sz="1200" dirty="0"/>
              <a:t> = </a:t>
            </a:r>
            <a:r>
              <a:rPr lang="es-MX" sz="1200" dirty="0" err="1"/>
              <a:t>pow</a:t>
            </a:r>
            <a:r>
              <a:rPr lang="es-MX" sz="1200" dirty="0"/>
              <a:t>((</a:t>
            </a:r>
            <a:r>
              <a:rPr lang="es-MX" sz="1200" dirty="0" err="1"/>
              <a:t>xJose-xLorena</a:t>
            </a:r>
            <a:r>
              <a:rPr lang="es-MX" sz="1200" dirty="0"/>
              <a:t>),2);</a:t>
            </a:r>
          </a:p>
          <a:p>
            <a:r>
              <a:rPr lang="es-MX" sz="1200" dirty="0"/>
              <a:t>    </a:t>
            </a:r>
            <a:r>
              <a:rPr lang="es-MX" sz="1200" dirty="0" err="1"/>
              <a:t>ys</a:t>
            </a:r>
            <a:r>
              <a:rPr lang="es-MX" sz="1200" dirty="0"/>
              <a:t> = </a:t>
            </a:r>
            <a:r>
              <a:rPr lang="es-MX" sz="1200" dirty="0" err="1"/>
              <a:t>pow</a:t>
            </a:r>
            <a:r>
              <a:rPr lang="es-MX" sz="1200" dirty="0"/>
              <a:t>((</a:t>
            </a:r>
            <a:r>
              <a:rPr lang="es-MX" sz="1200" dirty="0" err="1"/>
              <a:t>yJose-yLorena</a:t>
            </a:r>
            <a:r>
              <a:rPr lang="es-MX" sz="1200" dirty="0"/>
              <a:t>),2);</a:t>
            </a:r>
          </a:p>
          <a:p>
            <a:r>
              <a:rPr lang="es-MX" sz="1200" dirty="0"/>
              <a:t>    </a:t>
            </a:r>
            <a:r>
              <a:rPr lang="es-MX" sz="1200" dirty="0" err="1"/>
              <a:t>distance</a:t>
            </a:r>
            <a:r>
              <a:rPr lang="es-MX" sz="1200" dirty="0"/>
              <a:t> = </a:t>
            </a:r>
            <a:r>
              <a:rPr lang="es-MX" sz="1200" dirty="0" err="1"/>
              <a:t>sqrt</a:t>
            </a:r>
            <a:r>
              <a:rPr lang="es-MX" sz="1200" dirty="0"/>
              <a:t>(</a:t>
            </a:r>
            <a:r>
              <a:rPr lang="es-MX" sz="1200" dirty="0" err="1"/>
              <a:t>xs+ys</a:t>
            </a:r>
            <a:r>
              <a:rPr lang="es-MX" sz="1200" dirty="0"/>
              <a:t>);</a:t>
            </a:r>
          </a:p>
          <a:p>
            <a:endParaRPr lang="es-MX" sz="1200" dirty="0"/>
          </a:p>
          <a:p>
            <a:r>
              <a:rPr lang="es-MX" sz="1200" dirty="0"/>
              <a:t>    </a:t>
            </a:r>
            <a:r>
              <a:rPr lang="es-MX" sz="1200" dirty="0" err="1"/>
              <a:t>printf</a:t>
            </a:r>
            <a:r>
              <a:rPr lang="es-MX" sz="1200" dirty="0"/>
              <a:t>("\</a:t>
            </a:r>
            <a:r>
              <a:rPr lang="es-MX" sz="1200" dirty="0" err="1"/>
              <a:t>nLa</a:t>
            </a:r>
            <a:r>
              <a:rPr lang="es-MX" sz="1200" dirty="0"/>
              <a:t> distancia entre </a:t>
            </a:r>
            <a:r>
              <a:rPr lang="es-MX" sz="1200" dirty="0" err="1"/>
              <a:t>Jose</a:t>
            </a:r>
            <a:r>
              <a:rPr lang="es-MX" sz="1200" dirty="0"/>
              <a:t> y Lorena es de: %.2f unidades\n", </a:t>
            </a:r>
            <a:r>
              <a:rPr lang="es-MX" sz="1200" dirty="0" err="1"/>
              <a:t>distance</a:t>
            </a:r>
            <a:r>
              <a:rPr lang="es-MX" sz="1200" dirty="0"/>
              <a:t>);</a:t>
            </a:r>
          </a:p>
          <a:p>
            <a:endParaRPr lang="es-MX" sz="1200" dirty="0"/>
          </a:p>
          <a:p>
            <a:r>
              <a:rPr lang="es-MX" sz="1200" dirty="0"/>
              <a:t>    </a:t>
            </a:r>
            <a:r>
              <a:rPr lang="es-MX" sz="1200" dirty="0" err="1"/>
              <a:t>system</a:t>
            </a:r>
            <a:r>
              <a:rPr lang="es-MX" sz="1200" dirty="0"/>
              <a:t>("PAUSE");</a:t>
            </a:r>
          </a:p>
          <a:p>
            <a:r>
              <a:rPr lang="es-MX" sz="1200" dirty="0"/>
              <a:t>}</a:t>
            </a:r>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P08</a:t>
            </a:r>
          </a:p>
        </p:txBody>
      </p:sp>
      <p:pic>
        <p:nvPicPr>
          <p:cNvPr id="5" name="Imagen 4">
            <a:extLst>
              <a:ext uri="{FF2B5EF4-FFF2-40B4-BE49-F238E27FC236}">
                <a16:creationId xmlns:a16="http://schemas.microsoft.com/office/drawing/2014/main" id="{3444F762-0DE1-3039-BDD8-2003C70E337C}"/>
              </a:ext>
            </a:extLst>
          </p:cNvPr>
          <p:cNvPicPr>
            <a:picLocks noChangeAspect="1"/>
          </p:cNvPicPr>
          <p:nvPr/>
        </p:nvPicPr>
        <p:blipFill>
          <a:blip r:embed="rId7"/>
          <a:stretch>
            <a:fillRect/>
          </a:stretch>
        </p:blipFill>
        <p:spPr>
          <a:xfrm>
            <a:off x="1062664" y="6516216"/>
            <a:ext cx="4071403" cy="1652002"/>
          </a:xfrm>
          <a:prstGeom prst="rect">
            <a:avLst/>
          </a:prstGeom>
        </p:spPr>
      </p:pic>
    </p:spTree>
    <p:extLst>
      <p:ext uri="{BB962C8B-B14F-4D97-AF65-F5344CB8AC3E}">
        <p14:creationId xmlns:p14="http://schemas.microsoft.com/office/powerpoint/2010/main" val="334436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124448"/>
            <a:ext cx="6048672" cy="2295425"/>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b="1"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Tanque = 38/3.78</a:t>
            </a:r>
          </a:p>
          <a:p>
            <a:r>
              <a:rPr lang="es-MX" dirty="0" err="1"/>
              <a:t>costoTanque</a:t>
            </a:r>
            <a:r>
              <a:rPr lang="es-MX" dirty="0"/>
              <a:t>= tanque*3.13</a:t>
            </a:r>
          </a:p>
          <a:p>
            <a:r>
              <a:rPr lang="es-MX" dirty="0" err="1"/>
              <a:t>costoPesos</a:t>
            </a:r>
            <a:r>
              <a:rPr lang="es-MX" dirty="0"/>
              <a:t> = </a:t>
            </a:r>
            <a:r>
              <a:rPr lang="es-MX" dirty="0" err="1"/>
              <a:t>costoTanque</a:t>
            </a:r>
            <a:r>
              <a:rPr lang="es-MX" dirty="0"/>
              <a:t>*21</a:t>
            </a: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err="1"/>
              <a:t>costoPesos</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P09</a:t>
            </a:r>
          </a:p>
        </p:txBody>
      </p:sp>
      <p:sp>
        <p:nvSpPr>
          <p:cNvPr id="3" name="Rectangle 1"/>
          <p:cNvSpPr>
            <a:spLocks noChangeArrowheads="1"/>
          </p:cNvSpPr>
          <p:nvPr/>
        </p:nvSpPr>
        <p:spPr bwMode="auto">
          <a:xfrm>
            <a:off x="507144" y="1370669"/>
            <a:ext cx="592349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sz="1600" b="1" i="0" u="none" strike="noStrike" cap="none" normalizeH="0" baseline="0" dirty="0">
                <a:ln>
                  <a:noFill/>
                </a:ln>
                <a:solidFill>
                  <a:schemeClr val="bg1"/>
                </a:solidFill>
                <a:latin typeface="+mj-lt"/>
                <a:ea typeface="Times New Roman" pitchFamily="18" charset="0"/>
                <a:cs typeface="Times New Roman" pitchFamily="18" charset="0"/>
              </a:rPr>
              <a:t>Un turista Mexicano viaja en automóvil a Estados Unidos, pero, al detenerse a cargar gasolina descubre que las gasolineras despachan el combustible por galón a 3.13 dólares. Sabiendo que su tanque de combustible tiene una capacidad de 35 litros y que el dólar equivale a 21 pesos además de que un galón equivale a 3.78 litros, </a:t>
            </a:r>
            <a:r>
              <a:rPr kumimoji="0" lang="es-ES_tradnl" altLang="es-MX" sz="1600" b="1" i="0" u="none" strike="noStrike" cap="none" normalizeH="0" baseline="0" dirty="0">
                <a:ln>
                  <a:noFill/>
                </a:ln>
                <a:solidFill>
                  <a:schemeClr val="bg1"/>
                </a:solidFill>
                <a:effectLst>
                  <a:outerShdw blurRad="38100" dist="38100" dir="2700000" algn="tl">
                    <a:srgbClr val="000000">
                      <a:alpha val="43137"/>
                    </a:srgbClr>
                  </a:outerShdw>
                </a:effectLst>
                <a:latin typeface="+mj-lt"/>
                <a:ea typeface="Times New Roman" pitchFamily="18" charset="0"/>
                <a:cs typeface="Times New Roman" pitchFamily="18" charset="0"/>
              </a:rPr>
              <a:t>¿Cuánto le costará llenar su tanque de gasolina, en pesos?    </a:t>
            </a:r>
            <a:endParaRPr kumimoji="0" lang="es-ES_tradnl" altLang="es-MX" sz="1600" b="1" i="0" u="none" strike="noStrike" cap="none" normalizeH="0" baseline="0" dirty="0">
              <a:ln>
                <a:noFill/>
              </a:ln>
              <a:solidFill>
                <a:schemeClr val="bg1"/>
              </a:solidFill>
              <a:effectLst>
                <a:outerShdw blurRad="38100" dist="38100" dir="2700000" algn="tl">
                  <a:srgbClr val="000000">
                    <a:alpha val="43137"/>
                  </a:srgbClr>
                </a:outerShdw>
              </a:effectLst>
              <a:latin typeface="+mj-lt"/>
              <a:cs typeface="Arial" pitchFamily="34" charset="0"/>
            </a:endParaRPr>
          </a:p>
        </p:txBody>
      </p:sp>
    </p:spTree>
    <p:extLst>
      <p:ext uri="{BB962C8B-B14F-4D97-AF65-F5344CB8AC3E}">
        <p14:creationId xmlns:p14="http://schemas.microsoft.com/office/powerpoint/2010/main" val="149974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p:cNvSpPr/>
          <p:nvPr/>
        </p:nvSpPr>
        <p:spPr>
          <a:xfrm>
            <a:off x="1988838" y="1114721"/>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P09</a:t>
            </a:r>
          </a:p>
        </p:txBody>
      </p:sp>
      <p:pic>
        <p:nvPicPr>
          <p:cNvPr id="5" name="Imagen 4">
            <a:extLst>
              <a:ext uri="{FF2B5EF4-FFF2-40B4-BE49-F238E27FC236}">
                <a16:creationId xmlns:a16="http://schemas.microsoft.com/office/drawing/2014/main" id="{3385FBDD-1A50-F563-A190-105883C3507A}"/>
              </a:ext>
            </a:extLst>
          </p:cNvPr>
          <p:cNvPicPr>
            <a:picLocks noChangeAspect="1"/>
          </p:cNvPicPr>
          <p:nvPr/>
        </p:nvPicPr>
        <p:blipFill>
          <a:blip r:embed="rId7"/>
          <a:stretch>
            <a:fillRect/>
          </a:stretch>
        </p:blipFill>
        <p:spPr>
          <a:xfrm>
            <a:off x="69575" y="1681059"/>
            <a:ext cx="6574561" cy="4777154"/>
          </a:xfrm>
          <a:prstGeom prst="rect">
            <a:avLst/>
          </a:prstGeom>
        </p:spPr>
      </p:pic>
      <p:sp>
        <p:nvSpPr>
          <p:cNvPr id="14" name="13 Rectángulo redondeado"/>
          <p:cNvSpPr/>
          <p:nvPr/>
        </p:nvSpPr>
        <p:spPr>
          <a:xfrm>
            <a:off x="116632" y="1785902"/>
            <a:ext cx="6552728" cy="6420446"/>
          </a:xfrm>
          <a:prstGeom prst="roundRect">
            <a:avLst/>
          </a:prstGeom>
          <a:noFill/>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pic>
        <p:nvPicPr>
          <p:cNvPr id="8" name="Imagen 7">
            <a:extLst>
              <a:ext uri="{FF2B5EF4-FFF2-40B4-BE49-F238E27FC236}">
                <a16:creationId xmlns:a16="http://schemas.microsoft.com/office/drawing/2014/main" id="{2120E4F7-7095-03BF-7DC9-8042F1F12FD9}"/>
              </a:ext>
            </a:extLst>
          </p:cNvPr>
          <p:cNvPicPr>
            <a:picLocks noChangeAspect="1"/>
          </p:cNvPicPr>
          <p:nvPr/>
        </p:nvPicPr>
        <p:blipFill>
          <a:blip r:embed="rId8"/>
          <a:stretch>
            <a:fillRect/>
          </a:stretch>
        </p:blipFill>
        <p:spPr>
          <a:xfrm>
            <a:off x="1804063" y="6458213"/>
            <a:ext cx="3105583" cy="1657581"/>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A5EB7-8807-82BE-462A-F81628031D3B}"/>
            </a:ext>
          </a:extLst>
        </p:cNvPr>
        <p:cNvGrpSpPr/>
        <p:nvPr/>
      </p:nvGrpSpPr>
      <p:grpSpPr>
        <a:xfrm>
          <a:off x="0" y="0"/>
          <a:ext cx="0" cy="0"/>
          <a:chOff x="0" y="0"/>
          <a:chExt cx="0" cy="0"/>
        </a:xfrm>
      </p:grpSpPr>
      <p:graphicFrame>
        <p:nvGraphicFramePr>
          <p:cNvPr id="2" name="1 Marcador de contenido">
            <a:extLst>
              <a:ext uri="{FF2B5EF4-FFF2-40B4-BE49-F238E27FC236}">
                <a16:creationId xmlns:a16="http://schemas.microsoft.com/office/drawing/2014/main" id="{037F32B2-9417-80E5-395C-2D56AB63E8A0}"/>
              </a:ext>
            </a:extLst>
          </p:cNvPr>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a:extLst>
              <a:ext uri="{FF2B5EF4-FFF2-40B4-BE49-F238E27FC236}">
                <a16:creationId xmlns:a16="http://schemas.microsoft.com/office/drawing/2014/main" id="{2E6ACBC3-038A-3E34-52ED-C0090FF4D083}"/>
              </a:ext>
            </a:extLst>
          </p:cNvPr>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a:extLst>
              <a:ext uri="{FF2B5EF4-FFF2-40B4-BE49-F238E27FC236}">
                <a16:creationId xmlns:a16="http://schemas.microsoft.com/office/drawing/2014/main" id="{97AF6F88-06E5-042E-9325-3C64FE7E83AD}"/>
              </a:ext>
            </a:extLst>
          </p:cNvPr>
          <p:cNvSpPr/>
          <p:nvPr/>
        </p:nvSpPr>
        <p:spPr>
          <a:xfrm>
            <a:off x="269648" y="1893426"/>
            <a:ext cx="6471719" cy="6126125"/>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Inicio </a:t>
            </a:r>
          </a:p>
          <a:p>
            <a:r>
              <a:rPr lang="es-MX" sz="1200" dirty="0"/>
              <a:t>	Imprime “Un turista Mexicano viaja en automóvil a Estados Unidos, pero, al detenerse a cargar gasolina descubre que las gasolineras despachan el combustible por galón a 3.13 dólares. Sabiendo que su tanque de combustible tiene una capacidad de 35 litros y que el dólar equivale a 21 pesos además de que un galón equivale a 3.78 litros, ¿Cuánto le costará llenar su tanque de gasolina, en pesos? “</a:t>
            </a:r>
          </a:p>
          <a:p>
            <a:r>
              <a:rPr lang="es-MX" sz="1200" dirty="0"/>
              <a:t>	Proceso </a:t>
            </a:r>
          </a:p>
          <a:p>
            <a:r>
              <a:rPr lang="es-MX" sz="1200" dirty="0"/>
              <a:t>	tanque = 38/3.78</a:t>
            </a:r>
          </a:p>
          <a:p>
            <a:r>
              <a:rPr lang="es-MX" sz="1200" dirty="0"/>
              <a:t>	</a:t>
            </a:r>
            <a:r>
              <a:rPr lang="es-MX" sz="1200" dirty="0" err="1"/>
              <a:t>costoTanque</a:t>
            </a:r>
            <a:r>
              <a:rPr lang="es-MX" sz="1200" dirty="0"/>
              <a:t> = tanque*3.13</a:t>
            </a:r>
          </a:p>
          <a:p>
            <a:r>
              <a:rPr lang="es-MX" sz="1200" dirty="0"/>
              <a:t>	</a:t>
            </a:r>
            <a:r>
              <a:rPr lang="es-MX" sz="1200" dirty="0" err="1"/>
              <a:t>costoPeso</a:t>
            </a:r>
            <a:r>
              <a:rPr lang="es-MX" sz="1200" dirty="0"/>
              <a:t> = </a:t>
            </a:r>
            <a:r>
              <a:rPr lang="es-MX" sz="1200" dirty="0" err="1"/>
              <a:t>costoTanque</a:t>
            </a:r>
            <a:r>
              <a:rPr lang="es-MX" sz="1200" dirty="0"/>
              <a:t>*21</a:t>
            </a:r>
          </a:p>
          <a:p>
            <a:endParaRPr lang="es-MX" sz="1200" dirty="0"/>
          </a:p>
          <a:p>
            <a:r>
              <a:rPr lang="es-MX" sz="1200" dirty="0"/>
              <a:t>	Imprime “El costo de llenar su tanque en pesos seria de “ + </a:t>
            </a:r>
            <a:r>
              <a:rPr lang="es-MX" sz="1200" dirty="0" err="1"/>
              <a:t>costoPeso</a:t>
            </a:r>
            <a:r>
              <a:rPr lang="es-MX" sz="1200" dirty="0"/>
              <a:t> 	+ “pesos”</a:t>
            </a:r>
          </a:p>
          <a:p>
            <a:r>
              <a:rPr lang="es-MX" sz="1200" dirty="0"/>
              <a:t>Fin</a:t>
            </a:r>
          </a:p>
          <a:p>
            <a:endParaRPr lang="es-MX" sz="1200" dirty="0"/>
          </a:p>
          <a:p>
            <a:endParaRPr lang="es-MX" sz="1200" dirty="0"/>
          </a:p>
        </p:txBody>
      </p:sp>
      <p:sp>
        <p:nvSpPr>
          <p:cNvPr id="12" name="11 Rectángulo redondeado">
            <a:extLst>
              <a:ext uri="{FF2B5EF4-FFF2-40B4-BE49-F238E27FC236}">
                <a16:creationId xmlns:a16="http://schemas.microsoft.com/office/drawing/2014/main" id="{F98CB037-64C9-7F2D-2F0D-8AE13439E2B4}"/>
              </a:ext>
            </a:extLst>
          </p:cNvPr>
          <p:cNvSpPr/>
          <p:nvPr/>
        </p:nvSpPr>
        <p:spPr>
          <a:xfrm>
            <a:off x="2039648" y="1124448"/>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a:extLst>
              <a:ext uri="{FF2B5EF4-FFF2-40B4-BE49-F238E27FC236}">
                <a16:creationId xmlns:a16="http://schemas.microsoft.com/office/drawing/2014/main" id="{587584CC-0615-A009-E958-D7AF7665408C}"/>
              </a:ext>
            </a:extLst>
          </p:cNvPr>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a:extLst>
              <a:ext uri="{FF2B5EF4-FFF2-40B4-BE49-F238E27FC236}">
                <a16:creationId xmlns:a16="http://schemas.microsoft.com/office/drawing/2014/main" id="{F1E89293-ED85-2AFD-6EFA-09969AB96E4D}"/>
              </a:ext>
            </a:extLst>
          </p:cNvPr>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P09</a:t>
            </a:r>
          </a:p>
        </p:txBody>
      </p:sp>
      <p:pic>
        <p:nvPicPr>
          <p:cNvPr id="6" name="Imagen 5">
            <a:extLst>
              <a:ext uri="{FF2B5EF4-FFF2-40B4-BE49-F238E27FC236}">
                <a16:creationId xmlns:a16="http://schemas.microsoft.com/office/drawing/2014/main" id="{7EE27DE6-85D2-E7D8-95BD-3130E1EFD0C1}"/>
              </a:ext>
            </a:extLst>
          </p:cNvPr>
          <p:cNvPicPr>
            <a:picLocks noChangeAspect="1"/>
          </p:cNvPicPr>
          <p:nvPr/>
        </p:nvPicPr>
        <p:blipFill>
          <a:blip r:embed="rId7"/>
          <a:stretch>
            <a:fillRect/>
          </a:stretch>
        </p:blipFill>
        <p:spPr>
          <a:xfrm>
            <a:off x="1507736" y="5508104"/>
            <a:ext cx="3842527" cy="2093832"/>
          </a:xfrm>
          <a:prstGeom prst="rect">
            <a:avLst/>
          </a:prstGeom>
        </p:spPr>
      </p:pic>
    </p:spTree>
    <p:extLst>
      <p:ext uri="{BB962C8B-B14F-4D97-AF65-F5344CB8AC3E}">
        <p14:creationId xmlns:p14="http://schemas.microsoft.com/office/powerpoint/2010/main" val="3010299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255585" y="1403648"/>
            <a:ext cx="6485783"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dirty="0"/>
              <a:t>#include &lt;</a:t>
            </a:r>
            <a:r>
              <a:rPr lang="es-MX" sz="1200" dirty="0" err="1"/>
              <a:t>process.h</a:t>
            </a:r>
            <a:r>
              <a:rPr lang="es-MX" sz="1200" dirty="0"/>
              <a:t>&gt;</a:t>
            </a:r>
          </a:p>
          <a:p>
            <a:r>
              <a:rPr lang="es-MX" sz="1200" dirty="0"/>
              <a:t>#include &lt;</a:t>
            </a:r>
            <a:r>
              <a:rPr lang="es-MX" sz="1200" dirty="0" err="1"/>
              <a:t>stdio.h</a:t>
            </a:r>
            <a:r>
              <a:rPr lang="es-MX" sz="1200" dirty="0"/>
              <a:t>&gt;</a:t>
            </a:r>
          </a:p>
          <a:p>
            <a:endParaRPr lang="es-MX" sz="1200" dirty="0"/>
          </a:p>
          <a:p>
            <a:r>
              <a:rPr lang="es-MX" sz="1200" dirty="0" err="1"/>
              <a:t>void</a:t>
            </a:r>
            <a:r>
              <a:rPr lang="es-MX" sz="1200" dirty="0"/>
              <a:t> </a:t>
            </a:r>
            <a:r>
              <a:rPr lang="es-MX" sz="1200" dirty="0" err="1"/>
              <a:t>main</a:t>
            </a:r>
            <a:r>
              <a:rPr lang="es-MX" sz="1200" dirty="0"/>
              <a:t>(){</a:t>
            </a:r>
          </a:p>
          <a:p>
            <a:endParaRPr lang="es-MX" sz="1200" dirty="0"/>
          </a:p>
          <a:p>
            <a:r>
              <a:rPr lang="es-MX" sz="1200" dirty="0"/>
              <a:t>    </a:t>
            </a:r>
            <a:r>
              <a:rPr lang="es-MX" sz="1200" dirty="0" err="1"/>
              <a:t>float</a:t>
            </a:r>
            <a:r>
              <a:rPr lang="es-MX" sz="1200" dirty="0"/>
              <a:t> </a:t>
            </a:r>
            <a:r>
              <a:rPr lang="es-MX" sz="1200" dirty="0" err="1"/>
              <a:t>tanque,costoTanque,costoPeso</a:t>
            </a:r>
            <a:r>
              <a:rPr lang="es-MX" sz="1200" dirty="0"/>
              <a:t>;</a:t>
            </a:r>
          </a:p>
          <a:p>
            <a:endParaRPr lang="es-MX" sz="1200" dirty="0"/>
          </a:p>
          <a:p>
            <a:r>
              <a:rPr lang="es-MX" sz="1200" dirty="0"/>
              <a:t>    </a:t>
            </a:r>
            <a:r>
              <a:rPr lang="es-MX" sz="1200" dirty="0" err="1"/>
              <a:t>printf</a:t>
            </a:r>
            <a:r>
              <a:rPr lang="es-MX" sz="1200" dirty="0"/>
              <a:t>("Un turista Mexicano viaja en </a:t>
            </a:r>
            <a:r>
              <a:rPr lang="es-MX" sz="1200" dirty="0" err="1"/>
              <a:t>automovil</a:t>
            </a:r>
            <a:r>
              <a:rPr lang="es-MX" sz="1200" dirty="0"/>
              <a:t> a Estados Unidos, pero, al detenerse a cargar gasolina descubre que las gasolineras despachan el combustible por </a:t>
            </a:r>
            <a:r>
              <a:rPr lang="es-MX" sz="1200" dirty="0" err="1"/>
              <a:t>galon</a:t>
            </a:r>
            <a:r>
              <a:rPr lang="es-MX" sz="1200" dirty="0"/>
              <a:t> a 3.13 </a:t>
            </a:r>
            <a:r>
              <a:rPr lang="es-MX" sz="1200" dirty="0" err="1"/>
              <a:t>dolares</a:t>
            </a:r>
            <a:r>
              <a:rPr lang="es-MX" sz="1200" dirty="0"/>
              <a:t>. Sabiendo que su tanque de combustible tiene una capacidad de 35 litros y que el </a:t>
            </a:r>
            <a:r>
              <a:rPr lang="es-MX" sz="1200" dirty="0" err="1"/>
              <a:t>dolar</a:t>
            </a:r>
            <a:r>
              <a:rPr lang="es-MX" sz="1200" dirty="0"/>
              <a:t> equivale a 21 pesos </a:t>
            </a:r>
            <a:r>
              <a:rPr lang="es-MX" sz="1200" dirty="0" err="1"/>
              <a:t>ademas</a:t>
            </a:r>
            <a:r>
              <a:rPr lang="es-MX" sz="1200" dirty="0"/>
              <a:t> de que un </a:t>
            </a:r>
            <a:r>
              <a:rPr lang="es-MX" sz="1200" dirty="0" err="1"/>
              <a:t>galon</a:t>
            </a:r>
            <a:r>
              <a:rPr lang="es-MX" sz="1200" dirty="0"/>
              <a:t> equivale a 3.78 litros, Cuanto le costara llenar su tanque de gasolina, en pesos\n");</a:t>
            </a:r>
          </a:p>
          <a:p>
            <a:r>
              <a:rPr lang="es-MX" sz="1200" dirty="0"/>
              <a:t>    tanque = 38/3.78;</a:t>
            </a:r>
          </a:p>
          <a:p>
            <a:r>
              <a:rPr lang="es-MX" sz="1200" dirty="0"/>
              <a:t>    </a:t>
            </a:r>
            <a:r>
              <a:rPr lang="es-MX" sz="1200" dirty="0" err="1"/>
              <a:t>costoTanque</a:t>
            </a:r>
            <a:r>
              <a:rPr lang="es-MX" sz="1200" dirty="0"/>
              <a:t> =tanque*3.13;</a:t>
            </a:r>
          </a:p>
          <a:p>
            <a:r>
              <a:rPr lang="es-MX" sz="1200" dirty="0"/>
              <a:t>    </a:t>
            </a:r>
            <a:r>
              <a:rPr lang="es-MX" sz="1200" dirty="0" err="1"/>
              <a:t>costoPeso</a:t>
            </a:r>
            <a:r>
              <a:rPr lang="es-MX" sz="1200" dirty="0"/>
              <a:t> = </a:t>
            </a:r>
            <a:r>
              <a:rPr lang="es-MX" sz="1200" dirty="0" err="1"/>
              <a:t>costoTanque</a:t>
            </a:r>
            <a:r>
              <a:rPr lang="es-MX" sz="1200" dirty="0"/>
              <a:t>*21;</a:t>
            </a:r>
          </a:p>
          <a:p>
            <a:endParaRPr lang="es-MX" sz="1200" dirty="0"/>
          </a:p>
          <a:p>
            <a:r>
              <a:rPr lang="es-MX" sz="1200" dirty="0"/>
              <a:t>    </a:t>
            </a:r>
            <a:r>
              <a:rPr lang="es-MX" sz="1200" dirty="0" err="1"/>
              <a:t>printf</a:t>
            </a:r>
            <a:r>
              <a:rPr lang="es-MX" sz="1200" dirty="0"/>
              <a:t>("El costo de llenar su tanque en pesos seria $%.2f pesos\n",</a:t>
            </a:r>
            <a:r>
              <a:rPr lang="es-MX" sz="1200" dirty="0" err="1"/>
              <a:t>costoPeso</a:t>
            </a:r>
            <a:r>
              <a:rPr lang="es-MX" sz="1200" dirty="0"/>
              <a:t>);</a:t>
            </a:r>
          </a:p>
          <a:p>
            <a:r>
              <a:rPr lang="es-MX" sz="1200" dirty="0"/>
              <a:t>    </a:t>
            </a:r>
            <a:r>
              <a:rPr lang="es-MX" sz="1200" dirty="0" err="1"/>
              <a:t>system</a:t>
            </a:r>
            <a:r>
              <a:rPr lang="es-MX" sz="1200" dirty="0"/>
              <a:t>("\</a:t>
            </a:r>
            <a:r>
              <a:rPr lang="es-MX" sz="1200" dirty="0" err="1"/>
              <a:t>nPAUSE</a:t>
            </a:r>
            <a:r>
              <a:rPr lang="es-MX" sz="1200" dirty="0"/>
              <a:t>");</a:t>
            </a:r>
          </a:p>
          <a:p>
            <a:r>
              <a:rPr lang="es-MX" sz="1200" dirty="0"/>
              <a:t>}</a:t>
            </a:r>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P09</a:t>
            </a:r>
          </a:p>
        </p:txBody>
      </p:sp>
      <p:pic>
        <p:nvPicPr>
          <p:cNvPr id="5" name="Imagen 4">
            <a:extLst>
              <a:ext uri="{FF2B5EF4-FFF2-40B4-BE49-F238E27FC236}">
                <a16:creationId xmlns:a16="http://schemas.microsoft.com/office/drawing/2014/main" id="{4CC54157-8460-B8C3-40DE-BF59664F2805}"/>
              </a:ext>
            </a:extLst>
          </p:cNvPr>
          <p:cNvPicPr>
            <a:picLocks noChangeAspect="1"/>
          </p:cNvPicPr>
          <p:nvPr/>
        </p:nvPicPr>
        <p:blipFill>
          <a:blip r:embed="rId7"/>
          <a:stretch>
            <a:fillRect/>
          </a:stretch>
        </p:blipFill>
        <p:spPr>
          <a:xfrm>
            <a:off x="647583" y="5652120"/>
            <a:ext cx="5450916" cy="1553020"/>
          </a:xfrm>
          <a:prstGeom prst="rect">
            <a:avLst/>
          </a:prstGeom>
        </p:spPr>
      </p:pic>
    </p:spTree>
    <p:extLst>
      <p:ext uri="{BB962C8B-B14F-4D97-AF65-F5344CB8AC3E}">
        <p14:creationId xmlns:p14="http://schemas.microsoft.com/office/powerpoint/2010/main" val="3344363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332656" y="1093259"/>
            <a:ext cx="6048672" cy="2470629"/>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b="1"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err="1"/>
              <a:t>a,b,c,d,e,f</a:t>
            </a:r>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X</a:t>
            </a:r>
          </a:p>
          <a:p>
            <a:r>
              <a:rPr lang="es-MX" dirty="0"/>
              <a:t>Y</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P10</a:t>
            </a:r>
          </a:p>
        </p:txBody>
      </p:sp>
      <mc:AlternateContent xmlns:mc="http://schemas.openxmlformats.org/markup-compatibility/2006">
        <mc:Choice xmlns:a14="http://schemas.microsoft.com/office/drawing/2010/main" Requires="a14">
          <p:sp>
            <p:nvSpPr>
              <p:cNvPr id="14" name="13 Objeto"/>
              <p:cNvSpPr txBox="1"/>
              <p:nvPr/>
            </p:nvSpPr>
            <p:spPr bwMode="auto">
              <a:xfrm>
                <a:off x="1768475" y="2705100"/>
                <a:ext cx="1112838" cy="571500"/>
              </a:xfrm>
              <a:prstGeom prst="rect">
                <a:avLst/>
              </a:prstGeom>
              <a:noFill/>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es-MX" i="1">
                          <a:solidFill>
                            <a:srgbClr val="000000"/>
                          </a:solidFill>
                          <a:latin typeface="Cambria Math" panose="02040503050406030204" pitchFamily="18" charset="0"/>
                        </a:rPr>
                        <m:t>𝑥</m:t>
                      </m:r>
                      <m:r>
                        <a:rPr lang="es-MX" i="1">
                          <a:solidFill>
                            <a:srgbClr val="000000"/>
                          </a:solidFill>
                          <a:latin typeface="Cambria Math" panose="02040503050406030204" pitchFamily="18" charset="0"/>
                        </a:rPr>
                        <m:t>=</m:t>
                      </m:r>
                      <m:f>
                        <m:fPr>
                          <m:ctrlPr>
                            <a:rPr lang="es-MX" i="1">
                              <a:solidFill>
                                <a:srgbClr val="000000"/>
                              </a:solidFill>
                              <a:latin typeface="Cambria Math" panose="02040503050406030204" pitchFamily="18" charset="0"/>
                            </a:rPr>
                          </m:ctrlPr>
                        </m:fPr>
                        <m:num>
                          <m:r>
                            <a:rPr lang="es-MX" i="1">
                              <a:solidFill>
                                <a:srgbClr val="000000"/>
                              </a:solidFill>
                              <a:latin typeface="Cambria Math" panose="02040503050406030204" pitchFamily="18" charset="0"/>
                            </a:rPr>
                            <m:t>𝑐𝑒</m:t>
                          </m:r>
                          <m:r>
                            <a:rPr lang="es-MX" i="1">
                              <a:solidFill>
                                <a:srgbClr val="000000"/>
                              </a:solidFill>
                              <a:latin typeface="Cambria Math" panose="02040503050406030204" pitchFamily="18" charset="0"/>
                            </a:rPr>
                            <m:t>−</m:t>
                          </m:r>
                          <m:r>
                            <a:rPr lang="es-MX" i="1">
                              <a:solidFill>
                                <a:srgbClr val="000000"/>
                              </a:solidFill>
                              <a:latin typeface="Cambria Math" panose="02040503050406030204" pitchFamily="18" charset="0"/>
                            </a:rPr>
                            <m:t>𝑏𝑓</m:t>
                          </m:r>
                        </m:num>
                        <m:den>
                          <m:r>
                            <a:rPr lang="es-MX" i="1">
                              <a:solidFill>
                                <a:srgbClr val="000000"/>
                              </a:solidFill>
                              <a:latin typeface="Cambria Math" panose="02040503050406030204" pitchFamily="18" charset="0"/>
                            </a:rPr>
                            <m:t>𝑎𝑒</m:t>
                          </m:r>
                          <m:r>
                            <a:rPr lang="es-MX" i="1">
                              <a:solidFill>
                                <a:srgbClr val="000000"/>
                              </a:solidFill>
                              <a:latin typeface="Cambria Math" panose="02040503050406030204" pitchFamily="18" charset="0"/>
                            </a:rPr>
                            <m:t>−</m:t>
                          </m:r>
                          <m:r>
                            <a:rPr lang="es-MX" i="1">
                              <a:solidFill>
                                <a:srgbClr val="000000"/>
                              </a:solidFill>
                              <a:latin typeface="Cambria Math" panose="02040503050406030204" pitchFamily="18" charset="0"/>
                            </a:rPr>
                            <m:t>𝑏𝑑</m:t>
                          </m:r>
                        </m:den>
                      </m:f>
                    </m:oMath>
                  </m:oMathPara>
                </a14:m>
                <a:endParaRPr lang="es-MX" dirty="0"/>
              </a:p>
            </p:txBody>
          </p:sp>
        </mc:Choice>
        <mc:Fallback>
          <p:sp>
            <p:nvSpPr>
              <p:cNvPr id="14" name="13 Objeto"/>
              <p:cNvSpPr txBox="1">
                <a:spLocks noRot="1" noChangeAspect="1" noMove="1" noResize="1" noEditPoints="1" noAdjustHandles="1" noChangeArrowheads="1" noChangeShapeType="1" noTextEdit="1"/>
              </p:cNvSpPr>
              <p:nvPr/>
            </p:nvSpPr>
            <p:spPr bwMode="auto">
              <a:xfrm>
                <a:off x="1768475" y="2705100"/>
                <a:ext cx="1112838" cy="571500"/>
              </a:xfrm>
              <a:prstGeom prst="rect">
                <a:avLst/>
              </a:prstGeom>
              <a:blipFill>
                <a:blip r:embed="rId7"/>
                <a:stretch>
                  <a:fillRect/>
                </a:stretch>
              </a:blipFill>
            </p:spPr>
            <p:txBody>
              <a:bodyPr/>
              <a:lstStyle/>
              <a:p>
                <a:r>
                  <a:rPr lang="es-MX">
                    <a:noFill/>
                  </a:rPr>
                  <a:t> </a:t>
                </a:r>
              </a:p>
            </p:txBody>
          </p:sp>
        </mc:Fallback>
      </mc:AlternateContent>
      <p:graphicFrame>
        <p:nvGraphicFramePr>
          <p:cNvPr id="15" name="14 Objeto"/>
          <p:cNvGraphicFramePr>
            <a:graphicFrameLocks noChangeAspect="1"/>
          </p:cNvGraphicFramePr>
          <p:nvPr>
            <p:extLst>
              <p:ext uri="{D42A27DB-BD31-4B8C-83A1-F6EECF244321}">
                <p14:modId xmlns:p14="http://schemas.microsoft.com/office/powerpoint/2010/main" val="1100723904"/>
              </p:ext>
            </p:extLst>
          </p:nvPr>
        </p:nvGraphicFramePr>
        <p:xfrm>
          <a:off x="3239155" y="2699792"/>
          <a:ext cx="1135996" cy="582198"/>
        </p:xfrm>
        <a:graphic>
          <a:graphicData uri="http://schemas.openxmlformats.org/presentationml/2006/ole">
            <mc:AlternateContent xmlns:mc="http://schemas.openxmlformats.org/markup-compatibility/2006">
              <mc:Choice xmlns:v="urn:schemas-microsoft-com:vml" Requires="v">
                <p:oleObj name="Ecuación" r:id="rId8" imgW="761669" imgH="393529" progId="Equation.3">
                  <p:embed/>
                </p:oleObj>
              </mc:Choice>
              <mc:Fallback>
                <p:oleObj name="Ecuación" r:id="rId8" imgW="761669" imgH="393529" progId="Equation.3">
                  <p:embed/>
                  <p:pic>
                    <p:nvPicPr>
                      <p:cNvPr id="15" name="14 Obje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9155" y="2699792"/>
                        <a:ext cx="1135996" cy="582198"/>
                      </a:xfrm>
                      <a:prstGeom prst="rect">
                        <a:avLst/>
                      </a:prstGeom>
                      <a:noFill/>
                    </p:spPr>
                  </p:pic>
                </p:oleObj>
              </mc:Fallback>
            </mc:AlternateContent>
          </a:graphicData>
        </a:graphic>
      </p:graphicFrame>
      <p:sp>
        <p:nvSpPr>
          <p:cNvPr id="18" name="Rectangle 6"/>
          <p:cNvSpPr>
            <a:spLocks noChangeArrowheads="1"/>
          </p:cNvSpPr>
          <p:nvPr/>
        </p:nvSpPr>
        <p:spPr bwMode="auto">
          <a:xfrm>
            <a:off x="228600" y="1743075"/>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s-MX" sz="11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endParaRPr kumimoji="0" lang="es-ES_tradnl" altLang="es-MX" sz="1800" b="0" i="0" u="none" strike="noStrike" cap="none" normalizeH="0" baseline="0" dirty="0">
              <a:ln>
                <a:noFill/>
              </a:ln>
              <a:solidFill>
                <a:schemeClr val="tx1"/>
              </a:solidFill>
              <a:effectLst/>
              <a:latin typeface="Arial" pitchFamily="34" charset="0"/>
              <a:cs typeface="Arial" pitchFamily="34" charset="0"/>
            </a:endParaRPr>
          </a:p>
        </p:txBody>
      </p:sp>
      <p:sp>
        <p:nvSpPr>
          <p:cNvPr id="20" name="Rectangle 4">
            <a:extLst>
              <a:ext uri="{FF2B5EF4-FFF2-40B4-BE49-F238E27FC236}">
                <a16:creationId xmlns:a16="http://schemas.microsoft.com/office/drawing/2014/main" id="{F04D8DAE-3AA9-474A-EBC5-7F8F9C024669}"/>
              </a:ext>
            </a:extLst>
          </p:cNvPr>
          <p:cNvSpPr>
            <a:spLocks noChangeArrowheads="1"/>
          </p:cNvSpPr>
          <p:nvPr/>
        </p:nvSpPr>
        <p:spPr bwMode="auto">
          <a:xfrm>
            <a:off x="430472" y="1455766"/>
            <a:ext cx="561736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sz="1400" b="1" i="0" u="none" strike="noStrike" cap="none" normalizeH="0" baseline="0" dirty="0">
                <a:ln>
                  <a:noFill/>
                </a:ln>
                <a:solidFill>
                  <a:schemeClr val="bg1"/>
                </a:solidFill>
                <a:effectLst>
                  <a:outerShdw blurRad="38100" dist="38100" dir="2700000" algn="tl">
                    <a:srgbClr val="000000">
                      <a:alpha val="43137"/>
                    </a:srgbClr>
                  </a:outerShdw>
                </a:effectLst>
                <a:latin typeface="Arial" panose="020B0604020202020204" pitchFamily="34" charset="0"/>
                <a:ea typeface="Times New Roman" pitchFamily="18" charset="0"/>
                <a:cs typeface="Arial" panose="020B0604020202020204" pitchFamily="34" charset="0"/>
              </a:rPr>
              <a:t>Paty debe obtener los valores </a:t>
            </a:r>
            <a:r>
              <a:rPr lang="es-ES_tradnl" altLang="es-MX" sz="1400" b="1" dirty="0">
                <a:solidFill>
                  <a:schemeClr val="bg1"/>
                </a:solidFill>
                <a:effectLst>
                  <a:outerShdw blurRad="38100" dist="38100" dir="2700000" algn="tl">
                    <a:srgbClr val="000000">
                      <a:alpha val="43137"/>
                    </a:srgbClr>
                  </a:outerShdw>
                </a:effectLst>
                <a:latin typeface="Arial" panose="020B0604020202020204" pitchFamily="34" charset="0"/>
                <a:ea typeface="Times New Roman" pitchFamily="18" charset="0"/>
                <a:cs typeface="Arial" panose="020B0604020202020204" pitchFamily="34" charset="0"/>
              </a:rPr>
              <a:t>de ”x” y “y”. Ella dedujo que a través de las fórmulas siguientes, se puede llegar a la solución de las mismas. Por lo que decidió crear un programa que, introduciendo los valores de los coeficientes (a, b, c, d, e, f); éste de el resultado de “x” y “y”.</a:t>
            </a:r>
            <a:endParaRPr kumimoji="0" lang="es-MX" altLang="es-MX" sz="1400" b="1" i="0" u="none" strike="noStrike" cap="none" normalizeH="0" baseline="0" dirty="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7" name="13 Objeto">
                <a:extLst>
                  <a:ext uri="{FF2B5EF4-FFF2-40B4-BE49-F238E27FC236}">
                    <a16:creationId xmlns:a16="http://schemas.microsoft.com/office/drawing/2014/main" id="{D517EFBA-4006-2348-CF16-D572428F2094}"/>
                  </a:ext>
                </a:extLst>
              </p:cNvPr>
              <p:cNvSpPr txBox="1"/>
              <p:nvPr/>
            </p:nvSpPr>
            <p:spPr bwMode="auto">
              <a:xfrm>
                <a:off x="2333222" y="5540219"/>
                <a:ext cx="1520659" cy="893174"/>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s-MX" i="1">
                          <a:solidFill>
                            <a:srgbClr val="000000"/>
                          </a:solidFill>
                          <a:latin typeface="Cambria Math" panose="02040503050406030204" pitchFamily="18" charset="0"/>
                        </a:rPr>
                        <m:t>𝑥</m:t>
                      </m:r>
                      <m:r>
                        <a:rPr lang="es-MX" i="1">
                          <a:solidFill>
                            <a:srgbClr val="000000"/>
                          </a:solidFill>
                          <a:latin typeface="Cambria Math" panose="02040503050406030204" pitchFamily="18" charset="0"/>
                        </a:rPr>
                        <m:t>=</m:t>
                      </m:r>
                      <m:f>
                        <m:fPr>
                          <m:ctrlPr>
                            <a:rPr lang="es-MX" i="1">
                              <a:solidFill>
                                <a:srgbClr val="000000"/>
                              </a:solidFill>
                              <a:latin typeface="Cambria Math" panose="02040503050406030204" pitchFamily="18" charset="0"/>
                            </a:rPr>
                          </m:ctrlPr>
                        </m:fPr>
                        <m:num>
                          <m:r>
                            <a:rPr lang="es-MX" i="1">
                              <a:solidFill>
                                <a:srgbClr val="000000"/>
                              </a:solidFill>
                              <a:latin typeface="Cambria Math" panose="02040503050406030204" pitchFamily="18" charset="0"/>
                            </a:rPr>
                            <m:t>𝑐𝑒</m:t>
                          </m:r>
                          <m:r>
                            <a:rPr lang="es-MX" i="1">
                              <a:solidFill>
                                <a:srgbClr val="000000"/>
                              </a:solidFill>
                              <a:latin typeface="Cambria Math" panose="02040503050406030204" pitchFamily="18" charset="0"/>
                            </a:rPr>
                            <m:t>−</m:t>
                          </m:r>
                          <m:r>
                            <a:rPr lang="es-MX" i="1">
                              <a:solidFill>
                                <a:srgbClr val="000000"/>
                              </a:solidFill>
                              <a:latin typeface="Cambria Math" panose="02040503050406030204" pitchFamily="18" charset="0"/>
                            </a:rPr>
                            <m:t>𝑏𝑓</m:t>
                          </m:r>
                        </m:num>
                        <m:den>
                          <m:r>
                            <a:rPr lang="es-MX" i="1">
                              <a:solidFill>
                                <a:srgbClr val="000000"/>
                              </a:solidFill>
                              <a:latin typeface="Cambria Math" panose="02040503050406030204" pitchFamily="18" charset="0"/>
                            </a:rPr>
                            <m:t>𝑎𝑒</m:t>
                          </m:r>
                          <m:r>
                            <a:rPr lang="es-MX" i="1">
                              <a:solidFill>
                                <a:srgbClr val="000000"/>
                              </a:solidFill>
                              <a:latin typeface="Cambria Math" panose="02040503050406030204" pitchFamily="18" charset="0"/>
                            </a:rPr>
                            <m:t>−</m:t>
                          </m:r>
                          <m:r>
                            <a:rPr lang="es-MX" i="1">
                              <a:solidFill>
                                <a:srgbClr val="000000"/>
                              </a:solidFill>
                              <a:latin typeface="Cambria Math" panose="02040503050406030204" pitchFamily="18" charset="0"/>
                            </a:rPr>
                            <m:t>𝑏𝑑</m:t>
                          </m:r>
                        </m:den>
                      </m:f>
                    </m:oMath>
                  </m:oMathPara>
                </a14:m>
                <a:endParaRPr lang="es-MX" dirty="0"/>
              </a:p>
            </p:txBody>
          </p:sp>
        </mc:Choice>
        <mc:Fallback>
          <p:sp>
            <p:nvSpPr>
              <p:cNvPr id="17" name="13 Objeto">
                <a:extLst>
                  <a:ext uri="{FF2B5EF4-FFF2-40B4-BE49-F238E27FC236}">
                    <a16:creationId xmlns:a16="http://schemas.microsoft.com/office/drawing/2014/main" id="{D517EFBA-4006-2348-CF16-D572428F2094}"/>
                  </a:ext>
                </a:extLst>
              </p:cNvPr>
              <p:cNvSpPr txBox="1">
                <a:spLocks noRot="1" noChangeAspect="1" noMove="1" noResize="1" noEditPoints="1" noAdjustHandles="1" noChangeArrowheads="1" noChangeShapeType="1" noTextEdit="1"/>
              </p:cNvSpPr>
              <p:nvPr/>
            </p:nvSpPr>
            <p:spPr bwMode="auto">
              <a:xfrm>
                <a:off x="2333222" y="5540219"/>
                <a:ext cx="1520659" cy="893174"/>
              </a:xfrm>
              <a:prstGeom prst="rect">
                <a:avLst/>
              </a:prstGeom>
              <a:blipFill>
                <a:blip r:embed="rId10"/>
                <a:stretch>
                  <a:fillRect/>
                </a:stretch>
              </a:blipFill>
            </p:spPr>
            <p:txBody>
              <a:bodyPr/>
              <a:lstStyle/>
              <a:p>
                <a:r>
                  <a:rPr lang="es-MX">
                    <a:noFill/>
                  </a:rPr>
                  <a:t> </a:t>
                </a:r>
              </a:p>
            </p:txBody>
          </p:sp>
        </mc:Fallback>
      </mc:AlternateContent>
      <p:graphicFrame>
        <p:nvGraphicFramePr>
          <p:cNvPr id="19" name="14 Objeto">
            <a:extLst>
              <a:ext uri="{FF2B5EF4-FFF2-40B4-BE49-F238E27FC236}">
                <a16:creationId xmlns:a16="http://schemas.microsoft.com/office/drawing/2014/main" id="{6328AF7C-6A05-7BFC-3B60-1F5F8F847F84}"/>
              </a:ext>
            </a:extLst>
          </p:cNvPr>
          <p:cNvGraphicFramePr>
            <a:graphicFrameLocks noChangeAspect="1"/>
          </p:cNvGraphicFramePr>
          <p:nvPr>
            <p:extLst>
              <p:ext uri="{D42A27DB-BD31-4B8C-83A1-F6EECF244321}">
                <p14:modId xmlns:p14="http://schemas.microsoft.com/office/powerpoint/2010/main" val="3891178271"/>
              </p:ext>
            </p:extLst>
          </p:nvPr>
        </p:nvGraphicFramePr>
        <p:xfrm>
          <a:off x="4116104" y="5540219"/>
          <a:ext cx="1444203" cy="740154"/>
        </p:xfrm>
        <a:graphic>
          <a:graphicData uri="http://schemas.openxmlformats.org/presentationml/2006/ole">
            <mc:AlternateContent xmlns:mc="http://schemas.openxmlformats.org/markup-compatibility/2006">
              <mc:Choice xmlns:v="urn:schemas-microsoft-com:vml" Requires="v">
                <p:oleObj name="Ecuación" r:id="rId8" imgW="761669" imgH="393529" progId="Equation.3">
                  <p:embed/>
                </p:oleObj>
              </mc:Choice>
              <mc:Fallback>
                <p:oleObj name="Ecuación" r:id="rId8" imgW="761669" imgH="393529" progId="Equation.3">
                  <p:embed/>
                  <p:pic>
                    <p:nvPicPr>
                      <p:cNvPr id="15" name="14 Obje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6104" y="5540219"/>
                        <a:ext cx="1444203" cy="740154"/>
                      </a:xfrm>
                      <a:prstGeom prst="rect">
                        <a:avLst/>
                      </a:prstGeom>
                      <a:noFill/>
                    </p:spPr>
                  </p:pic>
                </p:oleObj>
              </mc:Fallback>
            </mc:AlternateContent>
          </a:graphicData>
        </a:graphic>
      </p:graphicFrame>
    </p:spTree>
    <p:extLst>
      <p:ext uri="{BB962C8B-B14F-4D97-AF65-F5344CB8AC3E}">
        <p14:creationId xmlns:p14="http://schemas.microsoft.com/office/powerpoint/2010/main" val="149974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7240C-72FF-1D3F-52BD-45276A570D9C}"/>
            </a:ext>
          </a:extLst>
        </p:cNvPr>
        <p:cNvGrpSpPr/>
        <p:nvPr/>
      </p:nvGrpSpPr>
      <p:grpSpPr>
        <a:xfrm>
          <a:off x="0" y="0"/>
          <a:ext cx="0" cy="0"/>
          <a:chOff x="0" y="0"/>
          <a:chExt cx="0" cy="0"/>
        </a:xfrm>
      </p:grpSpPr>
      <p:graphicFrame>
        <p:nvGraphicFramePr>
          <p:cNvPr id="2" name="1 Marcador de contenido">
            <a:extLst>
              <a:ext uri="{FF2B5EF4-FFF2-40B4-BE49-F238E27FC236}">
                <a16:creationId xmlns:a16="http://schemas.microsoft.com/office/drawing/2014/main" id="{07A59DF5-63CE-9EDB-63F8-0617BA20433D}"/>
              </a:ext>
            </a:extLst>
          </p:cNvPr>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a:extLst>
              <a:ext uri="{FF2B5EF4-FFF2-40B4-BE49-F238E27FC236}">
                <a16:creationId xmlns:a16="http://schemas.microsoft.com/office/drawing/2014/main" id="{4E79F4FD-D18D-E876-92B1-1DE4BD0C0A8D}"/>
              </a:ext>
            </a:extLst>
          </p:cNvPr>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a:extLst>
              <a:ext uri="{FF2B5EF4-FFF2-40B4-BE49-F238E27FC236}">
                <a16:creationId xmlns:a16="http://schemas.microsoft.com/office/drawing/2014/main" id="{849BE576-A406-1EAF-04CD-53F35692B5D0}"/>
              </a:ext>
            </a:extLst>
          </p:cNvPr>
          <p:cNvSpPr/>
          <p:nvPr/>
        </p:nvSpPr>
        <p:spPr>
          <a:xfrm>
            <a:off x="2042177" y="1043608"/>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0" name="2 Marcador de texto">
            <a:extLst>
              <a:ext uri="{FF2B5EF4-FFF2-40B4-BE49-F238E27FC236}">
                <a16:creationId xmlns:a16="http://schemas.microsoft.com/office/drawing/2014/main" id="{F30732D5-11A8-3DD7-8D99-5D6B781830C3}"/>
              </a:ext>
            </a:extLst>
          </p:cNvPr>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a:extLst>
              <a:ext uri="{FF2B5EF4-FFF2-40B4-BE49-F238E27FC236}">
                <a16:creationId xmlns:a16="http://schemas.microsoft.com/office/drawing/2014/main" id="{2C35FB29-3C99-E9F6-0B88-06BF6510FB1C}"/>
              </a:ext>
            </a:extLst>
          </p:cNvPr>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P10</a:t>
            </a:r>
          </a:p>
        </p:txBody>
      </p:sp>
      <p:pic>
        <p:nvPicPr>
          <p:cNvPr id="5" name="Imagen 4">
            <a:extLst>
              <a:ext uri="{FF2B5EF4-FFF2-40B4-BE49-F238E27FC236}">
                <a16:creationId xmlns:a16="http://schemas.microsoft.com/office/drawing/2014/main" id="{99992CEA-9D1F-92FF-CA10-AE9BCA0566D1}"/>
              </a:ext>
            </a:extLst>
          </p:cNvPr>
          <p:cNvPicPr>
            <a:picLocks noChangeAspect="1"/>
          </p:cNvPicPr>
          <p:nvPr/>
        </p:nvPicPr>
        <p:blipFill>
          <a:blip r:embed="rId7"/>
          <a:stretch>
            <a:fillRect/>
          </a:stretch>
        </p:blipFill>
        <p:spPr>
          <a:xfrm>
            <a:off x="210544" y="1670453"/>
            <a:ext cx="3968571" cy="6277869"/>
          </a:xfrm>
          <a:prstGeom prst="rect">
            <a:avLst/>
          </a:prstGeom>
        </p:spPr>
      </p:pic>
      <p:sp>
        <p:nvSpPr>
          <p:cNvPr id="14" name="13 Rectángulo redondeado">
            <a:extLst>
              <a:ext uri="{FF2B5EF4-FFF2-40B4-BE49-F238E27FC236}">
                <a16:creationId xmlns:a16="http://schemas.microsoft.com/office/drawing/2014/main" id="{AE06BA91-4041-E5DD-E8F9-0AF263919E3D}"/>
              </a:ext>
            </a:extLst>
          </p:cNvPr>
          <p:cNvSpPr/>
          <p:nvPr/>
        </p:nvSpPr>
        <p:spPr>
          <a:xfrm>
            <a:off x="188640" y="1739685"/>
            <a:ext cx="6480720" cy="6360707"/>
          </a:xfrm>
          <a:prstGeom prst="roundRect">
            <a:avLst/>
          </a:prstGeom>
          <a:noFill/>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pic>
        <p:nvPicPr>
          <p:cNvPr id="8" name="Imagen 7">
            <a:extLst>
              <a:ext uri="{FF2B5EF4-FFF2-40B4-BE49-F238E27FC236}">
                <a16:creationId xmlns:a16="http://schemas.microsoft.com/office/drawing/2014/main" id="{6D627398-57C0-A251-DF9E-75E712D953DE}"/>
              </a:ext>
            </a:extLst>
          </p:cNvPr>
          <p:cNvPicPr>
            <a:picLocks noChangeAspect="1"/>
          </p:cNvPicPr>
          <p:nvPr/>
        </p:nvPicPr>
        <p:blipFill>
          <a:blip r:embed="rId8"/>
          <a:stretch>
            <a:fillRect/>
          </a:stretch>
        </p:blipFill>
        <p:spPr>
          <a:xfrm>
            <a:off x="2880734" y="3710707"/>
            <a:ext cx="3766722" cy="1722586"/>
          </a:xfrm>
          <a:prstGeom prst="rect">
            <a:avLst/>
          </a:prstGeom>
        </p:spPr>
      </p:pic>
    </p:spTree>
    <p:extLst>
      <p:ext uri="{BB962C8B-B14F-4D97-AF65-F5344CB8AC3E}">
        <p14:creationId xmlns:p14="http://schemas.microsoft.com/office/powerpoint/2010/main" val="3429964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2171732"/>
            <a:ext cx="6399711" cy="6034615"/>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 Inicio</a:t>
            </a:r>
          </a:p>
          <a:p>
            <a:r>
              <a:rPr lang="es-MX" sz="1200" dirty="0"/>
              <a:t>	Imprime “Paty debe obtener los valores de ”x” y “y”. Ella dedujo que a través de las fórmulas siguientes, se puede llegar a la solución de las mismas. Por lo que decidió crear un programa que, introduciendo los valores de los coeficientes (a, b, c, d, e, f); éste de el resultado de “x” y “y”. “</a:t>
            </a:r>
          </a:p>
          <a:p>
            <a:r>
              <a:rPr lang="es-MX" sz="1200" dirty="0"/>
              <a:t>	Imprime “Introduce el valor de a:”</a:t>
            </a:r>
          </a:p>
          <a:p>
            <a:r>
              <a:rPr lang="es-MX" sz="1200" dirty="0"/>
              <a:t>	Lee el valor de a</a:t>
            </a:r>
          </a:p>
          <a:p>
            <a:r>
              <a:rPr lang="es-MX" sz="1200" dirty="0"/>
              <a:t>	Imprime “Introduce el valor de b:”</a:t>
            </a:r>
          </a:p>
          <a:p>
            <a:r>
              <a:rPr lang="es-MX" sz="1200" dirty="0"/>
              <a:t>	Lee el valor de b</a:t>
            </a:r>
          </a:p>
          <a:p>
            <a:r>
              <a:rPr lang="es-MX" sz="1200" dirty="0"/>
              <a:t>	Imprime “Introduce el valor de c:”</a:t>
            </a:r>
          </a:p>
          <a:p>
            <a:r>
              <a:rPr lang="es-MX" sz="1200" dirty="0"/>
              <a:t>	Lee el valor de c</a:t>
            </a:r>
          </a:p>
          <a:p>
            <a:r>
              <a:rPr lang="es-MX" sz="1200" dirty="0"/>
              <a:t>	Imprime “Introduce el valor de d:”</a:t>
            </a:r>
          </a:p>
          <a:p>
            <a:r>
              <a:rPr lang="es-MX" sz="1200" dirty="0"/>
              <a:t>	Lee el valor de d</a:t>
            </a:r>
          </a:p>
          <a:p>
            <a:r>
              <a:rPr lang="es-MX" sz="1200" dirty="0"/>
              <a:t>	Imprime “Introduce el valor de e:”</a:t>
            </a:r>
          </a:p>
          <a:p>
            <a:r>
              <a:rPr lang="es-MX" sz="1200" dirty="0"/>
              <a:t>	Lee el valor de e</a:t>
            </a:r>
          </a:p>
          <a:p>
            <a:r>
              <a:rPr lang="es-MX" sz="1200" dirty="0"/>
              <a:t>	Imprime “Introduce el valor de f:”</a:t>
            </a:r>
          </a:p>
          <a:p>
            <a:r>
              <a:rPr lang="es-MX" sz="1200" dirty="0"/>
              <a:t>	Lee el valor de f</a:t>
            </a:r>
          </a:p>
          <a:p>
            <a:endParaRPr lang="es-MX" sz="1200" dirty="0"/>
          </a:p>
          <a:p>
            <a:r>
              <a:rPr lang="es-MX" sz="1200" dirty="0"/>
              <a:t>	Proceso</a:t>
            </a:r>
          </a:p>
          <a:p>
            <a:r>
              <a:rPr lang="es-MX" sz="1200" dirty="0"/>
              <a:t>	x = ((c*e)-(b*f))/((a*e)-(b*d))</a:t>
            </a:r>
          </a:p>
          <a:p>
            <a:r>
              <a:rPr lang="es-MX" sz="1200" dirty="0"/>
              <a:t>   	 y = ((a*f)-(c*d))/((a*e)-(b*d))</a:t>
            </a:r>
          </a:p>
          <a:p>
            <a:r>
              <a:rPr lang="es-MX" sz="1200" dirty="0"/>
              <a:t>	</a:t>
            </a:r>
          </a:p>
          <a:p>
            <a:r>
              <a:rPr lang="es-MX" sz="1200" dirty="0"/>
              <a:t>	Imprime “El valor de x es: “ + x</a:t>
            </a:r>
          </a:p>
          <a:p>
            <a:r>
              <a:rPr lang="es-MX" sz="1200" dirty="0"/>
              <a:t>	Imprime “El valor de y es:” + y</a:t>
            </a:r>
          </a:p>
          <a:p>
            <a:r>
              <a:rPr lang="es-MX" sz="1200" dirty="0"/>
              <a:t>Fin</a:t>
            </a:r>
          </a:p>
          <a:p>
            <a:endParaRPr lang="es-MX" sz="1200" dirty="0"/>
          </a:p>
        </p:txBody>
      </p:sp>
      <p:sp>
        <p:nvSpPr>
          <p:cNvPr id="12" name="11 Rectángulo redondeado"/>
          <p:cNvSpPr/>
          <p:nvPr/>
        </p:nvSpPr>
        <p:spPr>
          <a:xfrm>
            <a:off x="2031313" y="1168484"/>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P10</a:t>
            </a:r>
          </a:p>
        </p:txBody>
      </p:sp>
    </p:spTree>
    <p:extLst>
      <p:ext uri="{BB962C8B-B14F-4D97-AF65-F5344CB8AC3E}">
        <p14:creationId xmlns:p14="http://schemas.microsoft.com/office/powerpoint/2010/main" val="2515154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255585" y="1124449"/>
            <a:ext cx="6413776" cy="7043770"/>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a:t>#include &lt;stdio.h&gt;</a:t>
            </a:r>
          </a:p>
          <a:p>
            <a:r>
              <a:rPr lang="es-MX" sz="1200"/>
              <a:t>#include &lt;process.h&gt;</a:t>
            </a:r>
          </a:p>
          <a:p>
            <a:endParaRPr lang="es-MX" sz="1200"/>
          </a:p>
          <a:p>
            <a:r>
              <a:rPr lang="es-MX" sz="1200"/>
              <a:t>void main(){</a:t>
            </a:r>
          </a:p>
          <a:p>
            <a:r>
              <a:rPr lang="es-MX" sz="1200"/>
              <a:t>    float a,b,c,d,e,f,x,y;</a:t>
            </a:r>
          </a:p>
          <a:p>
            <a:endParaRPr lang="es-MX" sz="1200"/>
          </a:p>
          <a:p>
            <a:r>
              <a:rPr lang="es-MX" sz="1200"/>
              <a:t>    printf("Paty debe obtener los valores de ”x” y “y”. Ella dedujo que a traves de las formulas siguientes, se puede llegar a la solución de las mismas. Por lo que decidio crear un programa que, introduciendo los valores de los coeficientes (a, b, c, d, e, f); este de el resultado de “x” y “y”.");</a:t>
            </a:r>
          </a:p>
          <a:p>
            <a:r>
              <a:rPr lang="es-MX" sz="1200"/>
              <a:t>    printf("\nIntroduce el valor de a:");</a:t>
            </a:r>
          </a:p>
          <a:p>
            <a:r>
              <a:rPr lang="es-MX" sz="1200"/>
              <a:t>    scanf("%f",&amp;a);</a:t>
            </a:r>
          </a:p>
          <a:p>
            <a:r>
              <a:rPr lang="es-MX" sz="1200"/>
              <a:t>    printf("\nIntroduce el valor de b:");</a:t>
            </a:r>
          </a:p>
          <a:p>
            <a:r>
              <a:rPr lang="es-MX" sz="1200"/>
              <a:t>    scanf("%f",&amp;b);</a:t>
            </a:r>
          </a:p>
          <a:p>
            <a:r>
              <a:rPr lang="es-MX" sz="1200"/>
              <a:t>    printf("\nIntroduce el valor de c:");</a:t>
            </a:r>
          </a:p>
          <a:p>
            <a:r>
              <a:rPr lang="es-MX" sz="1200"/>
              <a:t>    scanf("%f",&amp;c);</a:t>
            </a:r>
          </a:p>
          <a:p>
            <a:r>
              <a:rPr lang="es-MX" sz="1200"/>
              <a:t>    printf("\nIntroduce el valor de d:");</a:t>
            </a:r>
          </a:p>
          <a:p>
            <a:r>
              <a:rPr lang="es-MX" sz="1200"/>
              <a:t>    scanf("%f",&amp;d);</a:t>
            </a:r>
          </a:p>
          <a:p>
            <a:r>
              <a:rPr lang="es-MX" sz="1200"/>
              <a:t>    printf("\nIntroduce el valor de e:");</a:t>
            </a:r>
          </a:p>
          <a:p>
            <a:r>
              <a:rPr lang="es-MX" sz="1200"/>
              <a:t>    scanf("%f",&amp;e);</a:t>
            </a:r>
          </a:p>
          <a:p>
            <a:r>
              <a:rPr lang="es-MX" sz="1200"/>
              <a:t>    printf("\nIntroduce el valor de f:");</a:t>
            </a:r>
          </a:p>
          <a:p>
            <a:r>
              <a:rPr lang="es-MX" sz="1200"/>
              <a:t>    scanf("%f",&amp;f);</a:t>
            </a:r>
          </a:p>
          <a:p>
            <a:endParaRPr lang="es-MX" sz="1200"/>
          </a:p>
          <a:p>
            <a:r>
              <a:rPr lang="es-MX" sz="1200"/>
              <a:t>    x = ((c*e)-(b*f))/((a*e)-(b*d));</a:t>
            </a:r>
          </a:p>
          <a:p>
            <a:r>
              <a:rPr lang="es-MX" sz="1200"/>
              <a:t>    y = ((a*f)-(c*d))/((a*e)-(b*d));</a:t>
            </a:r>
          </a:p>
          <a:p>
            <a:endParaRPr lang="es-MX" sz="1200"/>
          </a:p>
          <a:p>
            <a:r>
              <a:rPr lang="es-MX" sz="1200"/>
              <a:t>    printf("\nEl valor de x es: %.2f", x);</a:t>
            </a:r>
          </a:p>
          <a:p>
            <a:r>
              <a:rPr lang="es-MX" sz="1200"/>
              <a:t>    printf("\nEl valor de y es: %.2f\n", y);</a:t>
            </a:r>
          </a:p>
          <a:p>
            <a:r>
              <a:rPr lang="es-MX" sz="1200"/>
              <a:t>    system("PAUSE");</a:t>
            </a:r>
          </a:p>
          <a:p>
            <a:r>
              <a:rPr lang="es-MX" sz="1200"/>
              <a:t>}</a:t>
            </a:r>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P10</a:t>
            </a:r>
          </a:p>
        </p:txBody>
      </p:sp>
    </p:spTree>
    <p:extLst>
      <p:ext uri="{BB962C8B-B14F-4D97-AF65-F5344CB8AC3E}">
        <p14:creationId xmlns:p14="http://schemas.microsoft.com/office/powerpoint/2010/main" val="3344363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2D2AA-FF80-7485-EBD5-45659004039B}"/>
            </a:ext>
          </a:extLst>
        </p:cNvPr>
        <p:cNvGrpSpPr/>
        <p:nvPr/>
      </p:nvGrpSpPr>
      <p:grpSpPr>
        <a:xfrm>
          <a:off x="0" y="0"/>
          <a:ext cx="0" cy="0"/>
          <a:chOff x="0" y="0"/>
          <a:chExt cx="0" cy="0"/>
        </a:xfrm>
      </p:grpSpPr>
      <p:sp>
        <p:nvSpPr>
          <p:cNvPr id="7" name="6 Título">
            <a:extLst>
              <a:ext uri="{FF2B5EF4-FFF2-40B4-BE49-F238E27FC236}">
                <a16:creationId xmlns:a16="http://schemas.microsoft.com/office/drawing/2014/main" id="{9022CB64-CA43-CB20-DEEC-9E7F003AF242}"/>
              </a:ext>
            </a:extLst>
          </p:cNvPr>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a:extLst>
              <a:ext uri="{FF2B5EF4-FFF2-40B4-BE49-F238E27FC236}">
                <a16:creationId xmlns:a16="http://schemas.microsoft.com/office/drawing/2014/main" id="{5E045FE8-5F23-3E8A-CAD3-21E428F80E27}"/>
              </a:ext>
            </a:extLst>
          </p:cNvPr>
          <p:cNvGraphicFramePr>
            <a:graphicFrameLocks noGrp="1"/>
          </p:cNvGraphicFramePr>
          <p:nvPr>
            <p:ph sz="half" idx="2"/>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a:extLst>
              <a:ext uri="{FF2B5EF4-FFF2-40B4-BE49-F238E27FC236}">
                <a16:creationId xmlns:a16="http://schemas.microsoft.com/office/drawing/2014/main" id="{05941CA9-8356-AE4E-8941-6F88859B2FB4}"/>
              </a:ext>
            </a:extLst>
          </p:cNvPr>
          <p:cNvSpPr/>
          <p:nvPr/>
        </p:nvSpPr>
        <p:spPr>
          <a:xfrm>
            <a:off x="255585" y="1124449"/>
            <a:ext cx="6413776" cy="7043770"/>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a:extLst>
              <a:ext uri="{FF2B5EF4-FFF2-40B4-BE49-F238E27FC236}">
                <a16:creationId xmlns:a16="http://schemas.microsoft.com/office/drawing/2014/main" id="{D8E42B67-0ED8-40BB-3C00-1A9416954F08}"/>
              </a:ext>
            </a:extLst>
          </p:cNvPr>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a:extLst>
              <a:ext uri="{FF2B5EF4-FFF2-40B4-BE49-F238E27FC236}">
                <a16:creationId xmlns:a16="http://schemas.microsoft.com/office/drawing/2014/main" id="{5A7D0C90-825E-D170-65A3-CFCF76C16A96}"/>
              </a:ext>
            </a:extLst>
          </p:cNvPr>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P10</a:t>
            </a:r>
          </a:p>
        </p:txBody>
      </p:sp>
      <p:pic>
        <p:nvPicPr>
          <p:cNvPr id="5" name="Imagen 4">
            <a:extLst>
              <a:ext uri="{FF2B5EF4-FFF2-40B4-BE49-F238E27FC236}">
                <a16:creationId xmlns:a16="http://schemas.microsoft.com/office/drawing/2014/main" id="{E94AD4B7-1E10-793E-5F96-54A71A0AE7A5}"/>
              </a:ext>
            </a:extLst>
          </p:cNvPr>
          <p:cNvPicPr>
            <a:picLocks noChangeAspect="1"/>
          </p:cNvPicPr>
          <p:nvPr/>
        </p:nvPicPr>
        <p:blipFill>
          <a:blip r:embed="rId7"/>
          <a:stretch>
            <a:fillRect/>
          </a:stretch>
        </p:blipFill>
        <p:spPr>
          <a:xfrm>
            <a:off x="540596" y="3022799"/>
            <a:ext cx="6094610" cy="3247069"/>
          </a:xfrm>
          <a:prstGeom prst="rect">
            <a:avLst/>
          </a:prstGeom>
        </p:spPr>
      </p:pic>
    </p:spTree>
    <p:extLst>
      <p:ext uri="{BB962C8B-B14F-4D97-AF65-F5344CB8AC3E}">
        <p14:creationId xmlns:p14="http://schemas.microsoft.com/office/powerpoint/2010/main" val="261320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124448"/>
            <a:ext cx="6048672" cy="2295425"/>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sz="1600" b="1" dirty="0"/>
              <a:t>Un cliente  acaba de recoger los tres rollos de fotos reveladas de sus vacaciones. El laboratorio ha revelado 23 fotos de su primer rollo, con un costo de 11.27 dólares, del segundo rollo se han revelado 26 fotografías a un costo de 12.35 dólares, y del tercer rollo ha revelado 20 fotos con un costo de 10.19 dólares. </a:t>
            </a:r>
            <a:r>
              <a:rPr lang="es-ES_tradnl" sz="1600" b="1" dirty="0">
                <a:effectLst>
                  <a:outerShdw blurRad="38100" dist="38100" dir="2700000" algn="tl">
                    <a:srgbClr val="000000">
                      <a:alpha val="43137"/>
                    </a:srgbClr>
                  </a:outerShdw>
                </a:effectLst>
              </a:rPr>
              <a:t>Al cliente le gustaría saber el costo total de sus fotos, así como el costo de cada foto.  </a:t>
            </a:r>
            <a:endParaRPr lang="es-MX" sz="1600" b="1" dirty="0">
              <a:effectLst>
                <a:outerShdw blurRad="38100" dist="38100" dir="2700000" algn="tl">
                  <a:srgbClr val="000000">
                    <a:alpha val="43137"/>
                  </a:srgbClr>
                </a:outerShdw>
              </a:effectLst>
            </a:endParaRP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fotos = 23 +26+20</a:t>
            </a:r>
          </a:p>
          <a:p>
            <a:r>
              <a:rPr lang="es-MX" dirty="0" err="1"/>
              <a:t>cosTotal</a:t>
            </a:r>
            <a:r>
              <a:rPr lang="es-MX" dirty="0"/>
              <a:t> = 11.27 +12.35+10.19</a:t>
            </a:r>
          </a:p>
          <a:p>
            <a:r>
              <a:rPr lang="es-MX" dirty="0" err="1"/>
              <a:t>costoFoto</a:t>
            </a:r>
            <a:r>
              <a:rPr lang="es-MX" dirty="0"/>
              <a:t> = foto / </a:t>
            </a:r>
            <a:r>
              <a:rPr lang="es-MX" dirty="0" err="1"/>
              <a:t>costotal</a:t>
            </a:r>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err="1"/>
              <a:t>Costotal</a:t>
            </a:r>
            <a:r>
              <a:rPr lang="es-MX" dirty="0"/>
              <a:t> </a:t>
            </a:r>
          </a:p>
          <a:p>
            <a:r>
              <a:rPr lang="es-MX" dirty="0" err="1"/>
              <a:t>costfoto</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P06</a:t>
            </a:r>
          </a:p>
        </p:txBody>
      </p:sp>
    </p:spTree>
    <p:extLst>
      <p:ext uri="{BB962C8B-B14F-4D97-AF65-F5344CB8AC3E}">
        <p14:creationId xmlns:p14="http://schemas.microsoft.com/office/powerpoint/2010/main" val="149974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27032011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Inicio</a:t>
            </a:r>
          </a:p>
          <a:p>
            <a:r>
              <a:rPr lang="es-MX" sz="1200" dirty="0"/>
              <a:t>     Proceso:</a:t>
            </a:r>
          </a:p>
          <a:p>
            <a:r>
              <a:rPr lang="es-MX" sz="1200" dirty="0"/>
              <a:t>     fotos = 23+26+20</a:t>
            </a:r>
          </a:p>
          <a:p>
            <a:r>
              <a:rPr lang="es-MX" sz="1200" dirty="0"/>
              <a:t>     </a:t>
            </a:r>
            <a:r>
              <a:rPr lang="es-MX" sz="1200" dirty="0" err="1"/>
              <a:t>costTotal</a:t>
            </a:r>
            <a:r>
              <a:rPr lang="es-MX" sz="1200" dirty="0"/>
              <a:t> = 11.270+12.35+10.19</a:t>
            </a:r>
          </a:p>
          <a:p>
            <a:r>
              <a:rPr lang="es-MX" sz="1200" dirty="0"/>
              <a:t>     </a:t>
            </a:r>
            <a:r>
              <a:rPr lang="es-MX" sz="1200" dirty="0" err="1"/>
              <a:t>costoFoto</a:t>
            </a:r>
            <a:r>
              <a:rPr lang="es-MX" sz="1200" dirty="0"/>
              <a:t> = fotos / </a:t>
            </a:r>
            <a:r>
              <a:rPr lang="es-MX" sz="1200" dirty="0" err="1"/>
              <a:t>costTotal</a:t>
            </a:r>
            <a:endParaRPr lang="es-MX" sz="1200" dirty="0"/>
          </a:p>
          <a:p>
            <a:endParaRPr lang="es-MX" sz="1200" dirty="0"/>
          </a:p>
          <a:p>
            <a:r>
              <a:rPr lang="es-MX" sz="1200" dirty="0"/>
              <a:t>     Imprime “El costo total de las fotos es” + </a:t>
            </a:r>
            <a:r>
              <a:rPr lang="es-MX" sz="1200" dirty="0" err="1"/>
              <a:t>costTotal</a:t>
            </a:r>
            <a:endParaRPr lang="es-MX" sz="1200" dirty="0"/>
          </a:p>
          <a:p>
            <a:r>
              <a:rPr lang="es-MX" sz="1200" dirty="0"/>
              <a:t>     Imprime “El costo por fotografía es” + </a:t>
            </a:r>
            <a:r>
              <a:rPr lang="es-MX" sz="1200" dirty="0" err="1"/>
              <a:t>costoFoto</a:t>
            </a:r>
            <a:endParaRPr lang="es-MX" sz="1200" dirty="0"/>
          </a:p>
          <a:p>
            <a:endParaRPr lang="es-MX" sz="1200" dirty="0"/>
          </a:p>
          <a:p>
            <a:r>
              <a:rPr lang="es-MX" sz="1200" dirty="0"/>
              <a:t>Fin</a:t>
            </a:r>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P06</a:t>
            </a:r>
          </a:p>
        </p:txBody>
      </p:sp>
      <p:pic>
        <p:nvPicPr>
          <p:cNvPr id="5" name="Picture 4">
            <a:extLst>
              <a:ext uri="{FF2B5EF4-FFF2-40B4-BE49-F238E27FC236}">
                <a16:creationId xmlns:a16="http://schemas.microsoft.com/office/drawing/2014/main" id="{180862AE-05D2-6160-E2CC-4B4B0F8BBE6D}"/>
              </a:ext>
            </a:extLst>
          </p:cNvPr>
          <p:cNvPicPr>
            <a:picLocks noChangeAspect="1"/>
          </p:cNvPicPr>
          <p:nvPr/>
        </p:nvPicPr>
        <p:blipFill>
          <a:blip r:embed="rId7"/>
          <a:stretch>
            <a:fillRect/>
          </a:stretch>
        </p:blipFill>
        <p:spPr>
          <a:xfrm>
            <a:off x="4365104" y="2062670"/>
            <a:ext cx="2062279" cy="4567693"/>
          </a:xfrm>
          <a:prstGeom prst="rect">
            <a:avLst/>
          </a:prstGeom>
        </p:spPr>
      </p:pic>
      <p:pic>
        <p:nvPicPr>
          <p:cNvPr id="8" name="Picture 7">
            <a:extLst>
              <a:ext uri="{FF2B5EF4-FFF2-40B4-BE49-F238E27FC236}">
                <a16:creationId xmlns:a16="http://schemas.microsoft.com/office/drawing/2014/main" id="{4D891EC1-903D-51A7-278F-8F09F7E4A63A}"/>
              </a:ext>
            </a:extLst>
          </p:cNvPr>
          <p:cNvPicPr>
            <a:picLocks noChangeAspect="1"/>
          </p:cNvPicPr>
          <p:nvPr/>
        </p:nvPicPr>
        <p:blipFill>
          <a:blip r:embed="rId8"/>
          <a:stretch>
            <a:fillRect/>
          </a:stretch>
        </p:blipFill>
        <p:spPr>
          <a:xfrm>
            <a:off x="3928624" y="6430078"/>
            <a:ext cx="2691155" cy="1084377"/>
          </a:xfrm>
          <a:prstGeom prst="rect">
            <a:avLst/>
          </a:prstGeom>
        </p:spPr>
      </p:pic>
      <p:sp>
        <p:nvSpPr>
          <p:cNvPr id="14" name="13 Rectángulo redondeado"/>
          <p:cNvSpPr/>
          <p:nvPr/>
        </p:nvSpPr>
        <p:spPr>
          <a:xfrm>
            <a:off x="3645024" y="2171733"/>
            <a:ext cx="3024336" cy="5472608"/>
          </a:xfrm>
          <a:prstGeom prst="roundRect">
            <a:avLst/>
          </a:prstGeom>
          <a:noFill/>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114184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2126875214"/>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6233756"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dirty="0"/>
              <a:t>#include &lt;</a:t>
            </a:r>
            <a:r>
              <a:rPr lang="es-MX" sz="1200" dirty="0" err="1"/>
              <a:t>stdio.h</a:t>
            </a:r>
            <a:r>
              <a:rPr lang="es-MX" sz="1200" dirty="0"/>
              <a:t>&gt;</a:t>
            </a:r>
          </a:p>
          <a:p>
            <a:r>
              <a:rPr lang="es-MX" sz="1200" dirty="0"/>
              <a:t>#include &lt;</a:t>
            </a:r>
            <a:r>
              <a:rPr lang="es-MX" sz="1200" dirty="0" err="1"/>
              <a:t>process.h</a:t>
            </a:r>
            <a:r>
              <a:rPr lang="es-MX" sz="1200" dirty="0"/>
              <a:t>&gt;</a:t>
            </a:r>
          </a:p>
          <a:p>
            <a:endParaRPr lang="es-MX" sz="1200" dirty="0"/>
          </a:p>
          <a:p>
            <a:r>
              <a:rPr lang="es-MX" sz="1200" dirty="0" err="1"/>
              <a:t>void</a:t>
            </a:r>
            <a:r>
              <a:rPr lang="es-MX" sz="1200" dirty="0"/>
              <a:t> </a:t>
            </a:r>
            <a:r>
              <a:rPr lang="es-MX" sz="1200" dirty="0" err="1"/>
              <a:t>main</a:t>
            </a:r>
            <a:r>
              <a:rPr lang="es-MX" sz="1200" dirty="0"/>
              <a:t>() {</a:t>
            </a:r>
          </a:p>
          <a:p>
            <a:r>
              <a:rPr lang="es-MX" sz="1200" dirty="0"/>
              <a:t>    </a:t>
            </a:r>
            <a:r>
              <a:rPr lang="es-MX" sz="1200" dirty="0" err="1"/>
              <a:t>int</a:t>
            </a:r>
            <a:r>
              <a:rPr lang="es-MX" sz="1200" dirty="0"/>
              <a:t> fotos = 23+26+20;</a:t>
            </a:r>
          </a:p>
          <a:p>
            <a:r>
              <a:rPr lang="es-MX" sz="1200" dirty="0"/>
              <a:t>    </a:t>
            </a:r>
            <a:r>
              <a:rPr lang="es-MX" sz="1200" dirty="0" err="1"/>
              <a:t>float</a:t>
            </a:r>
            <a:r>
              <a:rPr lang="es-MX" sz="1200" dirty="0"/>
              <a:t> </a:t>
            </a:r>
            <a:r>
              <a:rPr lang="es-MX" sz="1200" dirty="0" err="1"/>
              <a:t>costTotal,costoFoto</a:t>
            </a:r>
            <a:r>
              <a:rPr lang="es-MX" sz="1200" dirty="0"/>
              <a:t>;</a:t>
            </a:r>
          </a:p>
          <a:p>
            <a:r>
              <a:rPr lang="es-MX" sz="1200" dirty="0"/>
              <a:t>    </a:t>
            </a:r>
            <a:r>
              <a:rPr lang="es-MX" sz="1200" dirty="0" err="1"/>
              <a:t>costTotal</a:t>
            </a:r>
            <a:r>
              <a:rPr lang="es-MX" sz="1200" dirty="0"/>
              <a:t> = 11.27+12.35+10.19;</a:t>
            </a:r>
          </a:p>
          <a:p>
            <a:r>
              <a:rPr lang="es-MX" sz="1200" dirty="0"/>
              <a:t>    </a:t>
            </a:r>
            <a:r>
              <a:rPr lang="es-MX" sz="1200" dirty="0" err="1"/>
              <a:t>costoFoto</a:t>
            </a:r>
            <a:r>
              <a:rPr lang="es-MX" sz="1200" dirty="0"/>
              <a:t> = fotos /</a:t>
            </a:r>
            <a:r>
              <a:rPr lang="es-MX" sz="1200" dirty="0" err="1"/>
              <a:t>costTotal</a:t>
            </a:r>
            <a:r>
              <a:rPr lang="es-MX" sz="1200" dirty="0"/>
              <a:t>;</a:t>
            </a:r>
          </a:p>
          <a:p>
            <a:endParaRPr lang="es-MX" sz="1200" dirty="0"/>
          </a:p>
          <a:p>
            <a:r>
              <a:rPr lang="es-MX" sz="1200" dirty="0"/>
              <a:t>    </a:t>
            </a:r>
            <a:r>
              <a:rPr lang="es-MX" sz="1200" dirty="0" err="1"/>
              <a:t>printf</a:t>
            </a:r>
            <a:r>
              <a:rPr lang="es-MX" sz="1200" dirty="0"/>
              <a:t>("El costo total de las fotos es: %.2f </a:t>
            </a:r>
            <a:r>
              <a:rPr lang="es-MX" sz="1200" dirty="0" err="1"/>
              <a:t>dolares</a:t>
            </a:r>
            <a:r>
              <a:rPr lang="es-MX" sz="1200" dirty="0"/>
              <a:t>\n",</a:t>
            </a:r>
            <a:r>
              <a:rPr lang="es-MX" sz="1200" dirty="0" err="1"/>
              <a:t>costTotal</a:t>
            </a:r>
            <a:r>
              <a:rPr lang="es-MX" sz="1200" dirty="0"/>
              <a:t>);</a:t>
            </a:r>
          </a:p>
          <a:p>
            <a:r>
              <a:rPr lang="es-MX" sz="1200" dirty="0"/>
              <a:t>    </a:t>
            </a:r>
            <a:r>
              <a:rPr lang="es-MX" sz="1200" dirty="0" err="1"/>
              <a:t>printf</a:t>
            </a:r>
            <a:r>
              <a:rPr lang="es-MX" sz="1200" dirty="0"/>
              <a:t>("El costo por </a:t>
            </a:r>
            <a:r>
              <a:rPr lang="es-MX" sz="1200" dirty="0" err="1"/>
              <a:t>fotografia</a:t>
            </a:r>
            <a:r>
              <a:rPr lang="es-MX" sz="1200" dirty="0"/>
              <a:t> es: %.2f </a:t>
            </a:r>
            <a:r>
              <a:rPr lang="es-MX" sz="1200" dirty="0" err="1"/>
              <a:t>dolares</a:t>
            </a:r>
            <a:r>
              <a:rPr lang="es-MX" sz="1200" dirty="0"/>
              <a:t>\n", </a:t>
            </a:r>
            <a:r>
              <a:rPr lang="es-MX" sz="1200" dirty="0" err="1"/>
              <a:t>costoFoto</a:t>
            </a:r>
            <a:r>
              <a:rPr lang="es-MX" sz="1200" dirty="0"/>
              <a:t>);</a:t>
            </a:r>
          </a:p>
          <a:p>
            <a:endParaRPr lang="es-MX" sz="1200" dirty="0"/>
          </a:p>
          <a:p>
            <a:r>
              <a:rPr lang="es-MX" sz="1200" dirty="0"/>
              <a:t>    </a:t>
            </a:r>
            <a:r>
              <a:rPr lang="es-MX" sz="1200" dirty="0" err="1"/>
              <a:t>system</a:t>
            </a:r>
            <a:r>
              <a:rPr lang="es-MX" sz="1200" dirty="0"/>
              <a:t>("PAUSE");</a:t>
            </a:r>
          </a:p>
          <a:p>
            <a:r>
              <a:rPr lang="es-MX" sz="1200" dirty="0"/>
              <a:t>}</a:t>
            </a: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P06</a:t>
            </a:r>
          </a:p>
        </p:txBody>
      </p:sp>
      <p:pic>
        <p:nvPicPr>
          <p:cNvPr id="9" name="Picture 8">
            <a:extLst>
              <a:ext uri="{FF2B5EF4-FFF2-40B4-BE49-F238E27FC236}">
                <a16:creationId xmlns:a16="http://schemas.microsoft.com/office/drawing/2014/main" id="{51EA822E-BFE2-3DC9-D7AA-4433667A9070}"/>
              </a:ext>
            </a:extLst>
          </p:cNvPr>
          <p:cNvPicPr>
            <a:picLocks noChangeAspect="1"/>
          </p:cNvPicPr>
          <p:nvPr/>
        </p:nvPicPr>
        <p:blipFill>
          <a:blip r:embed="rId7"/>
          <a:stretch>
            <a:fillRect/>
          </a:stretch>
        </p:blipFill>
        <p:spPr>
          <a:xfrm>
            <a:off x="852128" y="5267044"/>
            <a:ext cx="5153744" cy="1762371"/>
          </a:xfrm>
          <a:prstGeom prst="rect">
            <a:avLst/>
          </a:prstGeom>
        </p:spPr>
      </p:pic>
    </p:spTree>
    <p:extLst>
      <p:ext uri="{BB962C8B-B14F-4D97-AF65-F5344CB8AC3E}">
        <p14:creationId xmlns:p14="http://schemas.microsoft.com/office/powerpoint/2010/main" val="374344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362867834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b="1" dirty="0"/>
              <a:t>Un trabajador solicita a su empresa un préstamo de $50,000 solicitando que le sea retenido el 25% de su salario mensual para abono de deuda. Si la empresa no cobra intereses en su préstamo</a:t>
            </a:r>
            <a:r>
              <a:rPr lang="es-ES_tradnl" b="1" dirty="0">
                <a:effectLst>
                  <a:outerShdw blurRad="38100" dist="38100" dir="2700000" algn="tl">
                    <a:srgbClr val="000000">
                      <a:alpha val="43137"/>
                    </a:srgbClr>
                  </a:outerShdw>
                </a:effectLst>
              </a:rPr>
              <a:t>, ¿Cuánto tiempo tardará, en meses, en saldar su deuda si su salario mensual es de $11.000?</a:t>
            </a:r>
            <a:endParaRPr lang="es-MX" b="1" dirty="0">
              <a:effectLst>
                <a:outerShdw blurRad="38100" dist="38100" dir="2700000" algn="tl">
                  <a:srgbClr val="000000">
                    <a:alpha val="43137"/>
                  </a:srgbClr>
                </a:outerShdw>
              </a:effectLst>
            </a:endParaRP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a:p>
            <a:r>
              <a:rPr lang="es-MX" dirty="0"/>
              <a:t>Abono = 11000 *.25</a:t>
            </a:r>
          </a:p>
          <a:p>
            <a:r>
              <a:rPr lang="es-MX" dirty="0"/>
              <a:t> meses = 50000/ abono</a:t>
            </a:r>
          </a:p>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meses</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P07</a:t>
            </a:r>
          </a:p>
        </p:txBody>
      </p:sp>
    </p:spTree>
    <p:extLst>
      <p:ext uri="{BB962C8B-B14F-4D97-AF65-F5344CB8AC3E}">
        <p14:creationId xmlns:p14="http://schemas.microsoft.com/office/powerpoint/2010/main" val="283142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Inicio</a:t>
            </a:r>
          </a:p>
          <a:p>
            <a:r>
              <a:rPr lang="es-MX" sz="1200" dirty="0"/>
              <a:t>     Proceso</a:t>
            </a:r>
          </a:p>
          <a:p>
            <a:r>
              <a:rPr lang="es-MX" sz="1200" dirty="0"/>
              <a:t>     abono = 11000*.25</a:t>
            </a:r>
          </a:p>
          <a:p>
            <a:r>
              <a:rPr lang="es-MX" sz="1200" dirty="0"/>
              <a:t>     meses = 50000/abono</a:t>
            </a:r>
          </a:p>
          <a:p>
            <a:endParaRPr lang="es-MX" sz="1200" dirty="0"/>
          </a:p>
          <a:p>
            <a:r>
              <a:rPr lang="es-MX" sz="1200" dirty="0"/>
              <a:t>     Imprime “El préstamo se pagara en “ + meses + “meses”</a:t>
            </a:r>
          </a:p>
          <a:p>
            <a:endParaRPr lang="es-MX" sz="1200" dirty="0"/>
          </a:p>
          <a:p>
            <a:r>
              <a:rPr lang="es-MX" sz="1200" dirty="0"/>
              <a:t>Fin</a:t>
            </a:r>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P07</a:t>
            </a:r>
          </a:p>
        </p:txBody>
      </p:sp>
      <p:pic>
        <p:nvPicPr>
          <p:cNvPr id="15" name="Picture 14">
            <a:extLst>
              <a:ext uri="{FF2B5EF4-FFF2-40B4-BE49-F238E27FC236}">
                <a16:creationId xmlns:a16="http://schemas.microsoft.com/office/drawing/2014/main" id="{91C9410E-BD78-6504-0439-0D3E38B5F871}"/>
              </a:ext>
            </a:extLst>
          </p:cNvPr>
          <p:cNvPicPr>
            <a:picLocks noChangeAspect="1"/>
          </p:cNvPicPr>
          <p:nvPr/>
        </p:nvPicPr>
        <p:blipFill rotWithShape="1">
          <a:blip r:embed="rId7"/>
          <a:srcRect l="13775" r="11360"/>
          <a:stretch/>
        </p:blipFill>
        <p:spPr>
          <a:xfrm>
            <a:off x="4158078" y="2256185"/>
            <a:ext cx="2232248" cy="3419952"/>
          </a:xfrm>
          <a:prstGeom prst="rect">
            <a:avLst/>
          </a:prstGeom>
        </p:spPr>
      </p:pic>
      <p:pic>
        <p:nvPicPr>
          <p:cNvPr id="17" name="Picture 16">
            <a:extLst>
              <a:ext uri="{FF2B5EF4-FFF2-40B4-BE49-F238E27FC236}">
                <a16:creationId xmlns:a16="http://schemas.microsoft.com/office/drawing/2014/main" id="{2B047A6A-DF57-43CF-F481-F42187867B5D}"/>
              </a:ext>
            </a:extLst>
          </p:cNvPr>
          <p:cNvPicPr>
            <a:picLocks noChangeAspect="1"/>
          </p:cNvPicPr>
          <p:nvPr/>
        </p:nvPicPr>
        <p:blipFill>
          <a:blip r:embed="rId8"/>
          <a:stretch>
            <a:fillRect/>
          </a:stretch>
        </p:blipFill>
        <p:spPr>
          <a:xfrm>
            <a:off x="3775923" y="5983218"/>
            <a:ext cx="2762537" cy="1223294"/>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6172200"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a:p>
          <a:p>
            <a:endParaRPr lang="es-MX" sz="1200"/>
          </a:p>
          <a:p>
            <a:r>
              <a:rPr lang="es-MX" sz="1200"/>
              <a:t>#include &lt;stdio.h&gt;</a:t>
            </a:r>
          </a:p>
          <a:p>
            <a:r>
              <a:rPr lang="es-MX" sz="1200"/>
              <a:t>#include &lt;process.h&gt;</a:t>
            </a:r>
          </a:p>
          <a:p>
            <a:endParaRPr lang="es-MX" sz="1200"/>
          </a:p>
          <a:p>
            <a:r>
              <a:rPr lang="es-MX" sz="1200"/>
              <a:t>void main(){</a:t>
            </a:r>
          </a:p>
          <a:p>
            <a:endParaRPr lang="es-MX" sz="1200"/>
          </a:p>
          <a:p>
            <a:r>
              <a:rPr lang="es-MX" sz="1200"/>
              <a:t>    float abono,meses;</a:t>
            </a:r>
          </a:p>
          <a:p>
            <a:endParaRPr lang="es-MX" sz="1200"/>
          </a:p>
          <a:p>
            <a:r>
              <a:rPr lang="es-MX" sz="1200"/>
              <a:t>    abono =11000*.25;</a:t>
            </a:r>
          </a:p>
          <a:p>
            <a:r>
              <a:rPr lang="es-MX" sz="1200"/>
              <a:t>    meses =50000/abono;</a:t>
            </a:r>
          </a:p>
          <a:p>
            <a:endParaRPr lang="es-MX" sz="1200"/>
          </a:p>
          <a:p>
            <a:r>
              <a:rPr lang="es-MX" sz="1200"/>
              <a:t>    printf("El prestamo se pagara en %.2f meses\n", meses );</a:t>
            </a:r>
          </a:p>
          <a:p>
            <a:endParaRPr lang="es-MX" sz="1200"/>
          </a:p>
          <a:p>
            <a:r>
              <a:rPr lang="es-MX" sz="1200"/>
              <a:t>    system("PAUSE");</a:t>
            </a:r>
          </a:p>
          <a:p>
            <a:r>
              <a:rPr lang="es-MX" sz="1200"/>
              <a:t>}</a:t>
            </a:r>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P07</a:t>
            </a:r>
          </a:p>
        </p:txBody>
      </p:sp>
      <p:pic>
        <p:nvPicPr>
          <p:cNvPr id="5" name="Imagen 4">
            <a:extLst>
              <a:ext uri="{FF2B5EF4-FFF2-40B4-BE49-F238E27FC236}">
                <a16:creationId xmlns:a16="http://schemas.microsoft.com/office/drawing/2014/main" id="{0E4836BD-21A3-EA60-5F1B-AFB2EF14B31C}"/>
              </a:ext>
            </a:extLst>
          </p:cNvPr>
          <p:cNvPicPr>
            <a:picLocks noChangeAspect="1"/>
          </p:cNvPicPr>
          <p:nvPr/>
        </p:nvPicPr>
        <p:blipFill>
          <a:blip r:embed="rId7"/>
          <a:stretch>
            <a:fillRect/>
          </a:stretch>
        </p:blipFill>
        <p:spPr>
          <a:xfrm>
            <a:off x="554748" y="5436096"/>
            <a:ext cx="5668166" cy="1686160"/>
          </a:xfrm>
          <a:prstGeom prst="rect">
            <a:avLst/>
          </a:prstGeom>
        </p:spPr>
      </p:pic>
    </p:spTree>
    <p:extLst>
      <p:ext uri="{BB962C8B-B14F-4D97-AF65-F5344CB8AC3E}">
        <p14:creationId xmlns:p14="http://schemas.microsoft.com/office/powerpoint/2010/main" val="334436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b="1"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err="1"/>
              <a:t>xLore</a:t>
            </a:r>
            <a:endParaRPr lang="es-MX" dirty="0"/>
          </a:p>
          <a:p>
            <a:r>
              <a:rPr lang="es-MX" dirty="0" err="1"/>
              <a:t>yLore</a:t>
            </a:r>
            <a:endParaRPr lang="es-MX" dirty="0"/>
          </a:p>
          <a:p>
            <a:r>
              <a:rPr lang="es-MX" dirty="0" err="1"/>
              <a:t>xJose</a:t>
            </a:r>
            <a:endParaRPr lang="es-MX" dirty="0"/>
          </a:p>
          <a:p>
            <a:r>
              <a:rPr lang="es-MX" dirty="0" err="1"/>
              <a:t>yJose</a:t>
            </a:r>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D = </a:t>
            </a:r>
            <a:r>
              <a:rPr lang="es-MX" dirty="0" err="1"/>
              <a:t>sqrt</a:t>
            </a:r>
            <a:r>
              <a:rPr lang="es-MX" dirty="0"/>
              <a:t>((</a:t>
            </a:r>
            <a:r>
              <a:rPr lang="es-MX" dirty="0" err="1"/>
              <a:t>xJose-xLorena</a:t>
            </a:r>
            <a:r>
              <a:rPr lang="es-MX" dirty="0"/>
              <a:t>)^2+(</a:t>
            </a:r>
            <a:r>
              <a:rPr lang="es-MX" dirty="0" err="1"/>
              <a:t>yJose</a:t>
            </a:r>
            <a:r>
              <a:rPr lang="es-MX" dirty="0"/>
              <a:t> - </a:t>
            </a:r>
            <a:r>
              <a:rPr lang="es-MX" dirty="0" err="1"/>
              <a:t>yLorena</a:t>
            </a:r>
            <a:r>
              <a:rPr lang="es-MX" dirty="0"/>
              <a:t>)^2)</a:t>
            </a: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d</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P08</a:t>
            </a:r>
          </a:p>
        </p:txBody>
      </p:sp>
      <p:graphicFrame>
        <p:nvGraphicFramePr>
          <p:cNvPr id="3" name="2 Objeto"/>
          <p:cNvGraphicFramePr>
            <a:graphicFrameLocks noChangeAspect="1"/>
          </p:cNvGraphicFramePr>
          <p:nvPr>
            <p:extLst>
              <p:ext uri="{D42A27DB-BD31-4B8C-83A1-F6EECF244321}">
                <p14:modId xmlns:p14="http://schemas.microsoft.com/office/powerpoint/2010/main" val="726620114"/>
              </p:ext>
            </p:extLst>
          </p:nvPr>
        </p:nvGraphicFramePr>
        <p:xfrm>
          <a:off x="1700808" y="2771800"/>
          <a:ext cx="3594316" cy="565398"/>
        </p:xfrm>
        <a:graphic>
          <a:graphicData uri="http://schemas.openxmlformats.org/presentationml/2006/ole">
            <mc:AlternateContent xmlns:mc="http://schemas.openxmlformats.org/markup-compatibility/2006">
              <mc:Choice xmlns:v="urn:schemas-microsoft-com:vml" Requires="v">
                <p:oleObj name="Ecuación" r:id="rId7" imgW="1688367" imgH="266584" progId="Equation.3">
                  <p:embed/>
                </p:oleObj>
              </mc:Choice>
              <mc:Fallback>
                <p:oleObj name="Ecuación" r:id="rId7" imgW="1688367" imgH="266584" progId="Equation.3">
                  <p:embed/>
                  <p:pic>
                    <p:nvPicPr>
                      <p:cNvPr id="3" name="2 Obje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0808" y="2771800"/>
                        <a:ext cx="3594316" cy="565398"/>
                      </a:xfrm>
                      <a:prstGeom prst="rect">
                        <a:avLst/>
                      </a:prstGeom>
                      <a:noFill/>
                    </p:spPr>
                  </p:pic>
                </p:oleObj>
              </mc:Fallback>
            </mc:AlternateContent>
          </a:graphicData>
        </a:graphic>
      </p:graphicFrame>
      <p:graphicFrame>
        <p:nvGraphicFramePr>
          <p:cNvPr id="14" name="13 Objeto"/>
          <p:cNvGraphicFramePr>
            <a:graphicFrameLocks noChangeAspect="1"/>
          </p:cNvGraphicFramePr>
          <p:nvPr/>
        </p:nvGraphicFramePr>
        <p:xfrm>
          <a:off x="0" y="723900"/>
          <a:ext cx="123825" cy="209550"/>
        </p:xfrm>
        <a:graphic>
          <a:graphicData uri="http://schemas.openxmlformats.org/presentationml/2006/ole">
            <mc:AlternateContent xmlns:mc="http://schemas.openxmlformats.org/markup-compatibility/2006">
              <mc:Choice xmlns:v="urn:schemas-microsoft-com:vml" Requires="v">
                <p:oleObj name="Ecuación" r:id="rId9" imgW="114151" imgH="215619" progId="Equation.3">
                  <p:embed/>
                </p:oleObj>
              </mc:Choice>
              <mc:Fallback>
                <p:oleObj name="Ecuación" r:id="rId9" imgW="114151" imgH="215619" progId="Equation.3">
                  <p:embed/>
                  <p:pic>
                    <p:nvPicPr>
                      <p:cNvPr id="14" name="13 Objet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723900"/>
                        <a:ext cx="123825" cy="20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3"/>
          <p:cNvSpPr>
            <a:spLocks noChangeArrowheads="1"/>
          </p:cNvSpPr>
          <p:nvPr/>
        </p:nvSpPr>
        <p:spPr bwMode="auto">
          <a:xfrm>
            <a:off x="461843" y="1360965"/>
            <a:ext cx="584747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Lorena y José son mejores amigos. Ellos </a:t>
            </a:r>
            <a:r>
              <a:rPr lang="es-ES_tradnl" altLang="es-MX" b="1" dirty="0">
                <a:solidFill>
                  <a:schemeClr val="bg1"/>
                </a:solidFill>
                <a:effectLst>
                  <a:outerShdw blurRad="38100" dist="38100" dir="2700000" algn="tl">
                    <a:srgbClr val="000000">
                      <a:alpha val="43137"/>
                    </a:srgbClr>
                  </a:outerShdw>
                </a:effectLst>
                <a:ea typeface="Times New Roman" pitchFamily="18" charset="0"/>
                <a:cs typeface="Times New Roman" pitchFamily="18" charset="0"/>
              </a:rPr>
              <a:t>viven muy lejos y quieren saber cuanta distancia hay entre sus casas. Ellos saben sus coordenadas por lo que deciden realizar un programa que calcule la distancia utilizando la siguiente fórmula:</a:t>
            </a:r>
            <a:endPar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p:txBody>
      </p:sp>
      <p:sp>
        <p:nvSpPr>
          <p:cNvPr id="16" name="Rectangle 4"/>
          <p:cNvSpPr>
            <a:spLocks noChangeArrowheads="1"/>
          </p:cNvSpPr>
          <p:nvPr/>
        </p:nvSpPr>
        <p:spPr bwMode="auto">
          <a:xfrm>
            <a:off x="228600" y="723900"/>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149974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Inicio </a:t>
            </a:r>
          </a:p>
          <a:p>
            <a:r>
              <a:rPr lang="es-MX" sz="1200" dirty="0"/>
              <a:t>    Imprime Instrucciones del programa </a:t>
            </a:r>
          </a:p>
          <a:p>
            <a:r>
              <a:rPr lang="es-MX" sz="1200" dirty="0"/>
              <a:t>    Imprime “La </a:t>
            </a:r>
            <a:r>
              <a:rPr lang="es-MX" sz="1200" dirty="0" err="1"/>
              <a:t>cordenada</a:t>
            </a:r>
            <a:r>
              <a:rPr lang="es-MX" sz="1200" dirty="0"/>
              <a:t> X de Lorena:”</a:t>
            </a:r>
          </a:p>
          <a:p>
            <a:r>
              <a:rPr lang="es-MX" sz="1200" dirty="0"/>
              <a:t>     Lee </a:t>
            </a:r>
            <a:r>
              <a:rPr lang="es-MX" sz="1200" dirty="0" err="1"/>
              <a:t>xLorena</a:t>
            </a:r>
            <a:endParaRPr lang="es-MX" sz="1200" dirty="0"/>
          </a:p>
          <a:p>
            <a:r>
              <a:rPr lang="es-MX" sz="1200" dirty="0"/>
              <a:t>    Imprime “La </a:t>
            </a:r>
            <a:r>
              <a:rPr lang="es-MX" sz="1200" dirty="0" err="1"/>
              <a:t>cordenada</a:t>
            </a:r>
            <a:r>
              <a:rPr lang="es-MX" sz="1200" dirty="0"/>
              <a:t> Y de Lorena es:”</a:t>
            </a:r>
          </a:p>
          <a:p>
            <a:r>
              <a:rPr lang="es-MX" sz="1200" dirty="0"/>
              <a:t>    Lee </a:t>
            </a:r>
            <a:r>
              <a:rPr lang="es-MX" sz="1200" dirty="0" err="1"/>
              <a:t>yLorena</a:t>
            </a:r>
            <a:endParaRPr lang="es-MX" sz="1200" dirty="0"/>
          </a:p>
          <a:p>
            <a:r>
              <a:rPr lang="es-MX" sz="1200" dirty="0"/>
              <a:t>    Imprime “La </a:t>
            </a:r>
            <a:r>
              <a:rPr lang="es-MX" sz="1200" dirty="0" err="1"/>
              <a:t>cordenada</a:t>
            </a:r>
            <a:r>
              <a:rPr lang="es-MX" sz="1200" dirty="0"/>
              <a:t> X de </a:t>
            </a:r>
            <a:r>
              <a:rPr lang="es-MX" sz="1200" dirty="0" err="1"/>
              <a:t>Jose</a:t>
            </a:r>
            <a:r>
              <a:rPr lang="es-MX" sz="1200" dirty="0"/>
              <a:t> es:”</a:t>
            </a:r>
          </a:p>
          <a:p>
            <a:r>
              <a:rPr lang="es-MX" sz="1200" dirty="0"/>
              <a:t>    Lee </a:t>
            </a:r>
            <a:r>
              <a:rPr lang="es-MX" sz="1200" dirty="0" err="1"/>
              <a:t>xJose</a:t>
            </a:r>
            <a:endParaRPr lang="es-MX" sz="1200" dirty="0"/>
          </a:p>
          <a:p>
            <a:r>
              <a:rPr lang="es-MX" sz="1200" dirty="0"/>
              <a:t>    Imprime “La </a:t>
            </a:r>
            <a:r>
              <a:rPr lang="es-MX" sz="1200" dirty="0" err="1"/>
              <a:t>cordenada</a:t>
            </a:r>
            <a:r>
              <a:rPr lang="es-MX" sz="1200" dirty="0"/>
              <a:t> Y de </a:t>
            </a:r>
            <a:r>
              <a:rPr lang="es-MX" sz="1200" dirty="0" err="1"/>
              <a:t>Jose</a:t>
            </a:r>
            <a:r>
              <a:rPr lang="es-MX" sz="1200" dirty="0"/>
              <a:t> es:”</a:t>
            </a:r>
          </a:p>
          <a:p>
            <a:r>
              <a:rPr lang="es-MX" sz="1200" dirty="0"/>
              <a:t>    Lee </a:t>
            </a:r>
            <a:r>
              <a:rPr lang="es-MX" sz="1200" dirty="0" err="1"/>
              <a:t>yJose</a:t>
            </a:r>
            <a:r>
              <a:rPr lang="es-MX" sz="1200" dirty="0"/>
              <a:t> </a:t>
            </a:r>
          </a:p>
          <a:p>
            <a:r>
              <a:rPr lang="es-MX" sz="1200" dirty="0"/>
              <a:t>    Proceso </a:t>
            </a:r>
          </a:p>
          <a:p>
            <a:r>
              <a:rPr lang="es-MX" sz="1200" dirty="0"/>
              <a:t>D= </a:t>
            </a:r>
            <a:r>
              <a:rPr lang="es-MX" sz="1200" dirty="0" err="1"/>
              <a:t>sqrt</a:t>
            </a:r>
            <a:r>
              <a:rPr lang="es-MX" sz="1200" dirty="0"/>
              <a:t>((</a:t>
            </a:r>
            <a:r>
              <a:rPr lang="es-MX" sz="1200" dirty="0" err="1"/>
              <a:t>xJose</a:t>
            </a:r>
            <a:r>
              <a:rPr lang="es-MX" sz="1200" dirty="0"/>
              <a:t> –</a:t>
            </a:r>
            <a:r>
              <a:rPr lang="es-MX" sz="1200" dirty="0" err="1"/>
              <a:t>xLorena</a:t>
            </a:r>
            <a:r>
              <a:rPr lang="es-MX" sz="1200" dirty="0"/>
              <a:t>)^2+(</a:t>
            </a:r>
            <a:r>
              <a:rPr lang="es-MX" sz="1200" dirty="0" err="1"/>
              <a:t>yJose</a:t>
            </a:r>
            <a:r>
              <a:rPr lang="es-MX" sz="1200" dirty="0"/>
              <a:t> –</a:t>
            </a:r>
            <a:r>
              <a:rPr lang="es-MX" sz="1200" dirty="0" err="1"/>
              <a:t>yLorena</a:t>
            </a:r>
            <a:r>
              <a:rPr lang="es-MX" sz="1200" dirty="0"/>
              <a:t>)^2)</a:t>
            </a:r>
          </a:p>
          <a:p>
            <a:r>
              <a:rPr lang="es-MX" sz="1200" dirty="0"/>
              <a:t>    Imprime “La distancia que hay es “ + d </a:t>
            </a:r>
          </a:p>
          <a:p>
            <a:r>
              <a:rPr lang="es-MX" sz="1200" dirty="0"/>
              <a:t>Fin</a:t>
            </a:r>
          </a:p>
          <a:p>
            <a:r>
              <a:rPr lang="es-MX" sz="1200" dirty="0"/>
              <a:t>    </a:t>
            </a:r>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P08</a:t>
            </a:r>
          </a:p>
        </p:txBody>
      </p:sp>
      <p:pic>
        <p:nvPicPr>
          <p:cNvPr id="5" name="Imagen 4">
            <a:extLst>
              <a:ext uri="{FF2B5EF4-FFF2-40B4-BE49-F238E27FC236}">
                <a16:creationId xmlns:a16="http://schemas.microsoft.com/office/drawing/2014/main" id="{00D7A508-6C04-4125-8A67-45E12EE7040E}"/>
              </a:ext>
            </a:extLst>
          </p:cNvPr>
          <p:cNvPicPr>
            <a:picLocks noChangeAspect="1"/>
          </p:cNvPicPr>
          <p:nvPr/>
        </p:nvPicPr>
        <p:blipFill>
          <a:blip r:embed="rId7"/>
          <a:stretch>
            <a:fillRect/>
          </a:stretch>
        </p:blipFill>
        <p:spPr>
          <a:xfrm>
            <a:off x="3645024" y="2155461"/>
            <a:ext cx="3024336" cy="4376790"/>
          </a:xfrm>
          <a:prstGeom prst="rect">
            <a:avLst/>
          </a:prstGeom>
        </p:spPr>
      </p:pic>
      <p:sp>
        <p:nvSpPr>
          <p:cNvPr id="14" name="13 Rectángulo redondeado"/>
          <p:cNvSpPr/>
          <p:nvPr/>
        </p:nvSpPr>
        <p:spPr>
          <a:xfrm>
            <a:off x="3645024" y="2171733"/>
            <a:ext cx="3024336" cy="6018344"/>
          </a:xfrm>
          <a:prstGeom prst="roundRect">
            <a:avLst/>
          </a:prstGeom>
          <a:noFill/>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pic>
        <p:nvPicPr>
          <p:cNvPr id="8" name="Imagen 7">
            <a:extLst>
              <a:ext uri="{FF2B5EF4-FFF2-40B4-BE49-F238E27FC236}">
                <a16:creationId xmlns:a16="http://schemas.microsoft.com/office/drawing/2014/main" id="{A4C19414-AC4E-26D7-56C5-16823C94EDFB}"/>
              </a:ext>
            </a:extLst>
          </p:cNvPr>
          <p:cNvPicPr>
            <a:picLocks noChangeAspect="1"/>
          </p:cNvPicPr>
          <p:nvPr/>
        </p:nvPicPr>
        <p:blipFill>
          <a:blip r:embed="rId8"/>
          <a:stretch>
            <a:fillRect/>
          </a:stretch>
        </p:blipFill>
        <p:spPr>
          <a:xfrm>
            <a:off x="3840741" y="6723984"/>
            <a:ext cx="2735680" cy="1164119"/>
          </a:xfrm>
          <a:prstGeom prst="rect">
            <a:avLst/>
          </a:prstGeom>
        </p:spPr>
      </p:pic>
    </p:spTree>
    <p:extLst>
      <p:ext uri="{BB962C8B-B14F-4D97-AF65-F5344CB8AC3E}">
        <p14:creationId xmlns:p14="http://schemas.microsoft.com/office/powerpoint/2010/main" val="25151546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4855</TotalTime>
  <Words>1911</Words>
  <Application>Microsoft Office PowerPoint</Application>
  <PresentationFormat>Presentación en pantalla (4:3)</PresentationFormat>
  <Paragraphs>275</Paragraphs>
  <Slides>19</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19</vt:i4>
      </vt:variant>
    </vt:vector>
  </HeadingPairs>
  <TitlesOfParts>
    <vt:vector size="25" baseType="lpstr">
      <vt:lpstr>Arial</vt:lpstr>
      <vt:lpstr>Calibri</vt:lpstr>
      <vt:lpstr>Cambria Math</vt:lpstr>
      <vt:lpstr>Times New Roman</vt:lpstr>
      <vt:lpstr>Tema de Office</vt:lpstr>
      <vt:lpstr>Ecuación</vt:lpstr>
      <vt:lpstr>Presentación de PowerPoint</vt:lpstr>
      <vt:lpstr>Análisis del Problema</vt:lpstr>
      <vt:lpstr>Algoritmo y Diagrama de Flujo</vt:lpstr>
      <vt:lpstr>Código Fuente</vt:lpstr>
      <vt:lpstr>Análisis del Problema</vt:lpstr>
      <vt:lpstr>Algoritmo y Diagrama de Flujo</vt:lpstr>
      <vt:lpstr>Código Fuente</vt:lpstr>
      <vt:lpstr>Análisis del Problema</vt:lpstr>
      <vt:lpstr>Algoritmo y Diagrama de Flujo</vt:lpstr>
      <vt:lpstr>Código Fuente</vt:lpstr>
      <vt:lpstr>Análisis del Problema</vt:lpstr>
      <vt:lpstr>Algoritmo y Diagrama de Flujo</vt:lpstr>
      <vt:lpstr>Algoritmo y Diagrama de Flujo</vt:lpstr>
      <vt:lpstr>Código Fuente</vt:lpstr>
      <vt:lpstr>Análisis del Problema</vt:lpstr>
      <vt:lpstr>Algoritmo y Diagrama de Flujo</vt:lpstr>
      <vt:lpstr>Algoritmo y Diagrama de Flujo</vt:lpstr>
      <vt:lpstr>Código Fuente</vt:lpstr>
      <vt:lpstr>Código Fuente</vt:lpstr>
    </vt:vector>
  </TitlesOfParts>
  <Company>UPAEP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Medios Online</dc:title>
  <dc:creator>UPAEP</dc:creator>
  <cp:lastModifiedBy>Rub S.L</cp:lastModifiedBy>
  <cp:revision>329</cp:revision>
  <dcterms:created xsi:type="dcterms:W3CDTF">2011-05-31T18:01:49Z</dcterms:created>
  <dcterms:modified xsi:type="dcterms:W3CDTF">2024-02-07T05:02:48Z</dcterms:modified>
</cp:coreProperties>
</file>