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79" r:id="rId5"/>
    <p:sldId id="280" r:id="rId6"/>
    <p:sldId id="281" r:id="rId7"/>
    <p:sldId id="292" r:id="rId8"/>
    <p:sldId id="282" r:id="rId9"/>
    <p:sldId id="283" r:id="rId10"/>
    <p:sldId id="284" r:id="rId11"/>
    <p:sldId id="285" r:id="rId12"/>
    <p:sldId id="286" r:id="rId13"/>
    <p:sldId id="287" r:id="rId14"/>
    <p:sldId id="288" r:id="rId15"/>
    <p:sldId id="289" r:id="rId16"/>
    <p:sldId id="290" r:id="rId17"/>
    <p:sldId id="291" r:id="rId18"/>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6445" autoAdjust="0"/>
  </p:normalViewPr>
  <p:slideViewPr>
    <p:cSldViewPr>
      <p:cViewPr varScale="1">
        <p:scale>
          <a:sx n="88" d="100"/>
          <a:sy n="88" d="100"/>
        </p:scale>
        <p:origin x="402" y="96"/>
      </p:cViewPr>
      <p:guideLst>
        <p:guide orient="horz" pos="2880"/>
        <p:guide pos="2194"/>
      </p:guideLst>
    </p:cSldViewPr>
  </p:slideViewPr>
  <p:notesTextViewPr>
    <p:cViewPr>
      <p:scale>
        <a:sx n="100" d="100"/>
        <a:sy n="100" d="100"/>
      </p:scale>
      <p:origin x="0" y="0"/>
    </p:cViewPr>
  </p:notesTextViewPr>
  <p:sorterViewPr>
    <p:cViewPr>
      <p:scale>
        <a:sx n="200" d="100"/>
        <a:sy n="200"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22/01/2024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22/01/2024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‹Nº›</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diagramLayout" Target="../diagrams/layout11.xml"/><Relationship Id="rId7" Type="http://schemas.openxmlformats.org/officeDocument/2006/relationships/oleObject" Target="../embeddings/oleObject1.bin"/><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diagramLayout" Target="../diagrams/layout14.xml"/><Relationship Id="rId7" Type="http://schemas.openxmlformats.org/officeDocument/2006/relationships/oleObject" Target="../embeddings/oleObject2.bin"/><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image" Target="../media/image8.wmf"/><Relationship Id="rId4" Type="http://schemas.openxmlformats.org/officeDocument/2006/relationships/diagramQuickStyle" Target="../diagrams/quickStyle14.xml"/><Relationship Id="rId9"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5.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P01-P05</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01-05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25151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7" name="Rectangle 6"/>
          <p:cNvSpPr>
            <a:spLocks noChangeArrowheads="1"/>
          </p:cNvSpPr>
          <p:nvPr/>
        </p:nvSpPr>
        <p:spPr bwMode="auto">
          <a:xfrm>
            <a:off x="522088" y="1185592"/>
            <a:ext cx="57152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Para la tarea de matemáticas, Roxanne debe obtener el resultado en un polinomio con el valor de ”y” introduciendo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un</a:t>
            </a: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 valor de ”x”. Ella realiza un programa para comprobar de manera más eficiente sus resultados. El polinomio a resolver es el siguiente:</a:t>
            </a:r>
            <a:endParaRPr lang="es-ES_tradnl" altLang="es-MX" b="1" dirty="0">
              <a:solidFill>
                <a:schemeClr val="bg1"/>
              </a:solidFill>
              <a:effectLst>
                <a:outerShdw blurRad="38100" dist="38100" dir="2700000" algn="tl">
                  <a:srgbClr val="000000">
                    <a:alpha val="43137"/>
                  </a:srgbClr>
                </a:outerShdw>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p:graphicFrame>
        <p:nvGraphicFramePr>
          <p:cNvPr id="18" name="17 Objeto"/>
          <p:cNvGraphicFramePr>
            <a:graphicFrameLocks noChangeAspect="1"/>
          </p:cNvGraphicFramePr>
          <p:nvPr>
            <p:extLst>
              <p:ext uri="{D42A27DB-BD31-4B8C-83A1-F6EECF244321}">
                <p14:modId xmlns:p14="http://schemas.microsoft.com/office/powerpoint/2010/main" val="4167076045"/>
              </p:ext>
            </p:extLst>
          </p:nvPr>
        </p:nvGraphicFramePr>
        <p:xfrm>
          <a:off x="2636912" y="2699792"/>
          <a:ext cx="1722362" cy="367437"/>
        </p:xfrm>
        <a:graphic>
          <a:graphicData uri="http://schemas.openxmlformats.org/presentationml/2006/ole">
            <mc:AlternateContent xmlns:mc="http://schemas.openxmlformats.org/markup-compatibility/2006">
              <mc:Choice xmlns:v="urn:schemas-microsoft-com:vml" Requires="v">
                <p:oleObj name="Ecuación" r:id="rId7" imgW="1066680" imgH="228600" progId="Equation.3">
                  <p:embed/>
                </p:oleObj>
              </mc:Choice>
              <mc:Fallback>
                <p:oleObj name="Ecuación" r:id="rId7" imgW="1066680" imgH="228600" progId="Equation.3">
                  <p:embed/>
                  <p:pic>
                    <p:nvPicPr>
                      <p:cNvPr id="0" name="Object 5"/>
                      <p:cNvPicPr>
                        <a:picLocks noChangeAspect="1" noChangeArrowheads="1"/>
                      </p:cNvPicPr>
                      <p:nvPr/>
                    </p:nvPicPr>
                    <p:blipFill>
                      <a:blip r:embed="rId8"/>
                      <a:srcRect/>
                      <a:stretch>
                        <a:fillRect/>
                      </a:stretch>
                    </p:blipFill>
                    <p:spPr bwMode="auto">
                      <a:xfrm>
                        <a:off x="2636912" y="2699792"/>
                        <a:ext cx="1722362" cy="367437"/>
                      </a:xfrm>
                      <a:prstGeom prst="rect">
                        <a:avLst/>
                      </a:prstGeom>
                      <a:noFill/>
                    </p:spPr>
                  </p:pic>
                </p:oleObj>
              </mc:Fallback>
            </mc:AlternateContent>
          </a:graphicData>
        </a:graphic>
      </p:graphicFrame>
    </p:spTree>
    <p:extLst>
      <p:ext uri="{BB962C8B-B14F-4D97-AF65-F5344CB8AC3E}">
        <p14:creationId xmlns:p14="http://schemas.microsoft.com/office/powerpoint/2010/main" val="149974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Tree>
    <p:extLst>
      <p:ext uri="{BB962C8B-B14F-4D97-AF65-F5344CB8AC3E}">
        <p14:creationId xmlns:p14="http://schemas.microsoft.com/office/powerpoint/2010/main" val="251515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116632" y="1093260"/>
            <a:ext cx="6552728" cy="2326614"/>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graphicFrame>
        <p:nvGraphicFramePr>
          <p:cNvPr id="3" name="2 Objeto"/>
          <p:cNvGraphicFramePr>
            <a:graphicFrameLocks noChangeAspect="1"/>
          </p:cNvGraphicFramePr>
          <p:nvPr>
            <p:extLst>
              <p:ext uri="{D42A27DB-BD31-4B8C-83A1-F6EECF244321}">
                <p14:modId xmlns:p14="http://schemas.microsoft.com/office/powerpoint/2010/main" val="879235261"/>
              </p:ext>
            </p:extLst>
          </p:nvPr>
        </p:nvGraphicFramePr>
        <p:xfrm>
          <a:off x="1029110" y="2789531"/>
          <a:ext cx="1824038" cy="668338"/>
        </p:xfrm>
        <a:graphic>
          <a:graphicData uri="http://schemas.openxmlformats.org/presentationml/2006/ole">
            <mc:AlternateContent xmlns:mc="http://schemas.openxmlformats.org/markup-compatibility/2006">
              <mc:Choice xmlns:v="urn:schemas-microsoft-com:vml" Requires="v">
                <p:oleObj name="Ecuación" r:id="rId7" imgW="1066337" imgH="393529" progId="Equation.3">
                  <p:embed/>
                </p:oleObj>
              </mc:Choice>
              <mc:Fallback>
                <p:oleObj name="Ecuación" r:id="rId7" imgW="1066337" imgH="39352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110" y="2789531"/>
                        <a:ext cx="1824038" cy="668338"/>
                      </a:xfrm>
                      <a:prstGeom prst="rect">
                        <a:avLst/>
                      </a:prstGeom>
                      <a:noFill/>
                    </p:spPr>
                  </p:pic>
                </p:oleObj>
              </mc:Fallback>
            </mc:AlternateContent>
          </a:graphicData>
        </a:graphic>
      </p:graphicFrame>
      <p:graphicFrame>
        <p:nvGraphicFramePr>
          <p:cNvPr id="14" name="13 Objeto"/>
          <p:cNvGraphicFramePr>
            <a:graphicFrameLocks noChangeAspect="1"/>
          </p:cNvGraphicFramePr>
          <p:nvPr>
            <p:extLst>
              <p:ext uri="{D42A27DB-BD31-4B8C-83A1-F6EECF244321}">
                <p14:modId xmlns:p14="http://schemas.microsoft.com/office/powerpoint/2010/main" val="335436065"/>
              </p:ext>
            </p:extLst>
          </p:nvPr>
        </p:nvGraphicFramePr>
        <p:xfrm>
          <a:off x="3531023" y="2753124"/>
          <a:ext cx="2311400" cy="666750"/>
        </p:xfrm>
        <a:graphic>
          <a:graphicData uri="http://schemas.openxmlformats.org/presentationml/2006/ole">
            <mc:AlternateContent xmlns:mc="http://schemas.openxmlformats.org/markup-compatibility/2006">
              <mc:Choice xmlns:v="urn:schemas-microsoft-com:vml" Requires="v">
                <p:oleObj name="Ecuación" r:id="rId9" imgW="1358310" imgH="393529" progId="Equation.3">
                  <p:embed/>
                </p:oleObj>
              </mc:Choice>
              <mc:Fallback>
                <p:oleObj name="Ecuación" r:id="rId9" imgW="1358310" imgH="393529"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1023" y="2753124"/>
                        <a:ext cx="2311400" cy="666750"/>
                      </a:xfrm>
                      <a:prstGeom prst="rect">
                        <a:avLst/>
                      </a:prstGeom>
                      <a:noFill/>
                    </p:spPr>
                  </p:pic>
                </p:oleObj>
              </mc:Fallback>
            </mc:AlternateContent>
          </a:graphicData>
        </a:graphic>
      </p:graphicFrame>
      <p:sp>
        <p:nvSpPr>
          <p:cNvPr id="15" name="Rectangle 3"/>
          <p:cNvSpPr>
            <a:spLocks noChangeArrowheads="1"/>
          </p:cNvSpPr>
          <p:nvPr/>
        </p:nvSpPr>
        <p:spPr bwMode="auto">
          <a:xfrm>
            <a:off x="205310" y="1285476"/>
            <a:ext cx="603200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Karla, que es mexicana, vive en </a:t>
            </a:r>
            <a:r>
              <a:rPr lang="es-ES_tradnl" altLang="es-MX" sz="1600"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Estados Unidos; en las noticias siempre dan el clima en grados Fahrenheit por lo que a ella le cuesta asimilar estos datos. Ella decidió realizar un programa que le convierta de grados Fahrenheit a grados Celsius y a grados Kelvin para así poder tener una referencia. Ella ocupa las fórmulas siguientes:</a:t>
            </a:r>
            <a:endParaRPr kumimoji="0" lang="es-MX" altLang="es-MX" sz="1600"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rPr>
              <a:t>                              </a:t>
            </a:r>
          </a:p>
        </p:txBody>
      </p:sp>
      <p:sp>
        <p:nvSpPr>
          <p:cNvPr id="16" name="Rectangle 4"/>
          <p:cNvSpPr>
            <a:spLocks noChangeArrowheads="1"/>
          </p:cNvSpPr>
          <p:nvPr/>
        </p:nvSpPr>
        <p:spPr bwMode="auto">
          <a:xfrm>
            <a:off x="0" y="84772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spTree>
    <p:extLst>
      <p:ext uri="{BB962C8B-B14F-4D97-AF65-F5344CB8AC3E}">
        <p14:creationId xmlns:p14="http://schemas.microsoft.com/office/powerpoint/2010/main" val="251515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sz="2000" b="1" dirty="0">
                <a:effectLst>
                  <a:outerShdw blurRad="38100" dist="38100" dir="2700000" algn="tl">
                    <a:srgbClr val="000000">
                      <a:alpha val="43137"/>
                    </a:srgbClr>
                  </a:outerShdw>
                </a:effectLst>
              </a:rPr>
              <a:t>Juanito necesita estudiar para un examen de matemáticas y requiere de un programa que le ayude a hacer las operaciones básicas (Suma, resta, multiplicación y división), ayúdale a Juanito a crear ese programa en C solicitando dos números.</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Pide</a:t>
            </a:r>
            <a:r>
              <a:rPr lang="pt-BR" sz="1800" b="0" i="0" u="none" strike="noStrike" dirty="0">
                <a:solidFill>
                  <a:srgbClr val="000000"/>
                </a:solidFill>
                <a:effectLst/>
                <a:latin typeface="Arial" panose="020B0604020202020204" pitchFamily="34" charset="0"/>
              </a:rPr>
              <a:t> dos números “num1” y “num2”</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rtl="0">
              <a:spcBef>
                <a:spcPts val="0"/>
              </a:spcBef>
              <a:spcAft>
                <a:spcPts val="0"/>
              </a:spcAft>
            </a:pPr>
            <a:r>
              <a:rPr lang="pt-BR" sz="1800" b="0" i="0" u="none" strike="noStrike" dirty="0">
                <a:solidFill>
                  <a:srgbClr val="000000"/>
                </a:solidFill>
                <a:effectLst/>
                <a:latin typeface="Arial" panose="020B0604020202020204" pitchFamily="34" charset="0"/>
              </a:rPr>
              <a:t>sum = num1 + num2 , resta= num1 - num2, </a:t>
            </a:r>
            <a:r>
              <a:rPr lang="pt-BR" sz="1800" b="0" i="0" u="none" strike="noStrike" dirty="0" err="1">
                <a:solidFill>
                  <a:srgbClr val="000000"/>
                </a:solidFill>
                <a:effectLst/>
                <a:latin typeface="Arial" panose="020B0604020202020204" pitchFamily="34" charset="0"/>
              </a:rPr>
              <a:t>mul</a:t>
            </a:r>
            <a:r>
              <a:rPr lang="pt-BR" sz="1800" b="0" i="0" u="none" strike="noStrike" dirty="0">
                <a:solidFill>
                  <a:srgbClr val="000000"/>
                </a:solidFill>
                <a:effectLst/>
                <a:latin typeface="Arial" panose="020B0604020202020204" pitchFamily="34" charset="0"/>
              </a:rPr>
              <a:t>=num1*num2</a:t>
            </a:r>
            <a:endParaRPr lang="pt-BR" b="0" dirty="0">
              <a:effectLst/>
            </a:endParaRPr>
          </a:p>
          <a:p>
            <a:br>
              <a:rPr lang="pt-BR" dirty="0"/>
            </a:b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 Imprime sum, resta, mul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283142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99474" y="2162470"/>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“Este programa hará las siguientes operaciones (con enteros): suma, resta, multiplicación”</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segundo numero”</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segundo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suma = 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resta=num1-num2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mul=num1*num2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 La suma es: “ suma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resta es: “ resta</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multiplicación es: “ mul</a:t>
            </a:r>
            <a:endParaRPr lang="es-MX" sz="1400" b="0" dirty="0">
              <a:effectLst/>
              <a:latin typeface="Times New Roman" panose="02020603050405020304" pitchFamily="18" charset="0"/>
              <a:cs typeface="Times New Roman" panose="02020603050405020304" pitchFamily="18" charset="0"/>
            </a:endParaRPr>
          </a:p>
          <a:p>
            <a:br>
              <a:rPr lang="es-MX" sz="1200" dirty="0"/>
            </a:br>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pic>
        <p:nvPicPr>
          <p:cNvPr id="1030" name="Picture 6">
            <a:extLst>
              <a:ext uri="{FF2B5EF4-FFF2-40B4-BE49-F238E27FC236}">
                <a16:creationId xmlns:a16="http://schemas.microsoft.com/office/drawing/2014/main" id="{02814F5C-9DCD-D094-7C44-D0F8F0F32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4219" y="2286795"/>
            <a:ext cx="23241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218C195-9B86-945A-694E-308126A5DC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8356" y="6588224"/>
            <a:ext cx="11049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72593" y="2398842"/>
            <a:ext cx="6624736" cy="4392488"/>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&lt;stdio.h&gt;</a:t>
            </a: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Este</a:t>
            </a:r>
            <a:r>
              <a:rPr lang="es-MX" sz="1200" b="0" dirty="0">
                <a:solidFill>
                  <a:srgbClr val="98C379"/>
                </a:solidFill>
                <a:effectLst/>
                <a:latin typeface="Consolas" panose="020B0609020204030204" pitchFamily="49" charset="0"/>
              </a:rPr>
              <a:t> programa </a:t>
            </a:r>
            <a:r>
              <a:rPr lang="es-MX" sz="1200" b="0" dirty="0" err="1">
                <a:solidFill>
                  <a:srgbClr val="98C379"/>
                </a:solidFill>
                <a:effectLst/>
                <a:latin typeface="Consolas" panose="020B0609020204030204" pitchFamily="49" charset="0"/>
              </a:rPr>
              <a:t>hara</a:t>
            </a:r>
            <a:r>
              <a:rPr lang="es-MX" sz="1200" b="0" dirty="0">
                <a:solidFill>
                  <a:srgbClr val="98C379"/>
                </a:solidFill>
                <a:effectLst/>
                <a:latin typeface="Consolas" panose="020B0609020204030204" pitchFamily="49" charset="0"/>
              </a:rPr>
              <a:t> las siguientes operaciones (con enteros): suma, resta, </a:t>
            </a:r>
            <a:r>
              <a:rPr lang="es-MX" sz="1200" b="0" dirty="0" err="1">
                <a:solidFill>
                  <a:srgbClr val="98C379"/>
                </a:solidFill>
                <a:effectLst/>
                <a:latin typeface="Consolas" panose="020B0609020204030204" pitchFamily="49" charset="0"/>
              </a:rPr>
              <a:t>multiplicacion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primer numero (entero):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Introduce segundo numero (entero):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suma seria: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resta es: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a:t>
            </a:r>
            <a:r>
              <a:rPr lang="es-MX" sz="1200" b="0" dirty="0" err="1">
                <a:solidFill>
                  <a:srgbClr val="98C379"/>
                </a:solidFill>
                <a:effectLst/>
                <a:latin typeface="Consolas" panose="020B0609020204030204" pitchFamily="49" charset="0"/>
              </a:rPr>
              <a:t>multiplicacion</a:t>
            </a:r>
            <a:r>
              <a:rPr lang="es-MX" sz="1200" b="0" dirty="0">
                <a:solidFill>
                  <a:srgbClr val="98C379"/>
                </a:solidFill>
                <a:effectLst/>
                <a:latin typeface="Consolas" panose="020B0609020204030204" pitchFamily="49" charset="0"/>
              </a:rPr>
              <a:t> es: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return</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Will tiene tarea de física y él odia realizar esa tarea porque siempre debe convertir las cifras de metros a cm, mm y km; por lo que decide hacer un programa que le calcule las conversiones anteriores, ayúdale a Will con dicho programa. </a:t>
            </a:r>
            <a:endParaRPr lang="es-MX" dirty="0"/>
          </a:p>
        </p:txBody>
      </p:sp>
      <p:sp>
        <p:nvSpPr>
          <p:cNvPr id="5" name="4 Rectángulo redondeado"/>
          <p:cNvSpPr/>
          <p:nvPr/>
        </p:nvSpPr>
        <p:spPr>
          <a:xfrm>
            <a:off x="404664" y="3611895"/>
            <a:ext cx="1321952" cy="960105"/>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960105"/>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Cifra deseada a convertir </a:t>
            </a:r>
          </a:p>
          <a:p>
            <a:r>
              <a:rPr lang="es-MX" dirty="0"/>
              <a:t>A que se desea convertir </a:t>
            </a:r>
          </a:p>
        </p:txBody>
      </p:sp>
      <p:sp>
        <p:nvSpPr>
          <p:cNvPr id="8" name="7 Rectángulo redondeado"/>
          <p:cNvSpPr/>
          <p:nvPr/>
        </p:nvSpPr>
        <p:spPr>
          <a:xfrm>
            <a:off x="404664" y="4764022"/>
            <a:ext cx="1321952" cy="1739371"/>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8" y="4764022"/>
            <a:ext cx="4680521" cy="1739371"/>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600" dirty="0"/>
              <a:t>Para cm: mm = num *10, km = num /100000</a:t>
            </a:r>
          </a:p>
          <a:p>
            <a:r>
              <a:rPr lang="es-MX" sz="1600" dirty="0"/>
              <a:t>Para mm: cm = num / 10 , km = num / 1000000</a:t>
            </a:r>
          </a:p>
          <a:p>
            <a:r>
              <a:rPr lang="es-MX" sz="1600" dirty="0"/>
              <a:t>Para km: cm = num * </a:t>
            </a:r>
            <a:r>
              <a:rPr lang="es-MX" sz="1600" b="0" dirty="0">
                <a:solidFill>
                  <a:schemeClr val="bg1"/>
                </a:solidFill>
                <a:effectLst/>
                <a:latin typeface="Consolas" panose="020B0609020204030204" pitchFamily="49" charset="0"/>
              </a:rPr>
              <a:t>100000 , mm = num * 1000000</a:t>
            </a:r>
            <a:endParaRPr lang="es-MX" b="0" dirty="0">
              <a:solidFill>
                <a:schemeClr val="bg1"/>
              </a:solidFill>
              <a:effectLst/>
              <a:latin typeface="Consolas" panose="020B0609020204030204" pitchFamily="49" charset="0"/>
            </a:endParaRPr>
          </a:p>
          <a:p>
            <a:r>
              <a:rPr lang="es-MX" dirty="0"/>
              <a:t> </a:t>
            </a:r>
          </a:p>
        </p:txBody>
      </p:sp>
      <p:sp>
        <p:nvSpPr>
          <p:cNvPr id="10" name="9 Rectángulo redondeado"/>
          <p:cNvSpPr/>
          <p:nvPr/>
        </p:nvSpPr>
        <p:spPr>
          <a:xfrm>
            <a:off x="430472" y="7020272"/>
            <a:ext cx="1296144" cy="103046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7020272"/>
            <a:ext cx="4490305" cy="103046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las conversiones indicadas por el usuario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49974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884594"/>
            <a:ext cx="6399711" cy="5759747"/>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“Esta </a:t>
            </a:r>
            <a:r>
              <a:rPr lang="es-MX" sz="1200" dirty="0" err="1"/>
              <a:t>aplicacion</a:t>
            </a:r>
            <a:r>
              <a:rPr lang="es-MX" sz="1200" dirty="0"/>
              <a:t> </a:t>
            </a:r>
            <a:r>
              <a:rPr lang="es-MX" sz="1200" dirty="0" err="1"/>
              <a:t>hara</a:t>
            </a:r>
            <a:r>
              <a:rPr lang="es-MX" sz="1200" dirty="0"/>
              <a:t> conversiones de cm, mm y km”.</a:t>
            </a:r>
          </a:p>
          <a:p>
            <a:endParaRPr lang="es-MX" sz="1200" dirty="0"/>
          </a:p>
          <a:p>
            <a:r>
              <a:rPr lang="es-MX" sz="1200" dirty="0"/>
              <a:t>Lee pide al usuario el numero con las siguientes instrucciones "Introduzca la cifra deseada a convertir (solo los </a:t>
            </a:r>
            <a:r>
              <a:rPr lang="es-MX" sz="1200" dirty="0" err="1"/>
              <a:t>numeros</a:t>
            </a:r>
            <a:r>
              <a:rPr lang="es-MX" sz="1200" dirty="0"/>
              <a:t>)“ (variable num).</a:t>
            </a:r>
          </a:p>
          <a:p>
            <a:endParaRPr lang="es-MX" sz="1200" dirty="0"/>
          </a:p>
          <a:p>
            <a:r>
              <a:rPr lang="es-MX" sz="1200" dirty="0"/>
              <a:t>Lee pide al usuario que indique el tipo de unidad que tiene "Introduzca el número que indique el  tipo de unidad de medida que está usando 1-cm, 2- mm o 3-km)“ (variable tipo).</a:t>
            </a:r>
          </a:p>
          <a:p>
            <a:endParaRPr lang="es-MX" sz="1200" dirty="0"/>
          </a:p>
          <a:p>
            <a:r>
              <a:rPr lang="es-MX" sz="1200" dirty="0"/>
              <a:t>Se inicia un switch el cual sigue instrucciones según la variable tipo que ingreso el usuario</a:t>
            </a:r>
          </a:p>
          <a:p>
            <a:endParaRPr lang="es-MX" sz="1200" dirty="0"/>
          </a:p>
          <a:p>
            <a:r>
              <a:rPr lang="es-MX" sz="1200" dirty="0"/>
              <a:t>Tipo 1:</a:t>
            </a:r>
          </a:p>
          <a:p>
            <a:endParaRPr lang="es-MX" sz="1200" dirty="0"/>
          </a:p>
        </p:txBody>
      </p:sp>
      <p:sp>
        <p:nvSpPr>
          <p:cNvPr id="12" name="11 Rectángulo redondeado"/>
          <p:cNvSpPr/>
          <p:nvPr/>
        </p:nvSpPr>
        <p:spPr>
          <a:xfrm>
            <a:off x="2031313" y="1086092"/>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1982077" y="1124448"/>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pic>
        <p:nvPicPr>
          <p:cNvPr id="8" name="Imagen 7">
            <a:extLst>
              <a:ext uri="{FF2B5EF4-FFF2-40B4-BE49-F238E27FC236}">
                <a16:creationId xmlns:a16="http://schemas.microsoft.com/office/drawing/2014/main" id="{9B5641F8-93EE-E116-A243-C170928CEAE5}"/>
              </a:ext>
            </a:extLst>
          </p:cNvPr>
          <p:cNvPicPr>
            <a:picLocks noChangeAspect="1"/>
          </p:cNvPicPr>
          <p:nvPr/>
        </p:nvPicPr>
        <p:blipFill>
          <a:blip r:embed="rId7"/>
          <a:stretch>
            <a:fillRect/>
          </a:stretch>
        </p:blipFill>
        <p:spPr>
          <a:xfrm>
            <a:off x="0" y="1754095"/>
            <a:ext cx="6785992" cy="6272962"/>
          </a:xfrm>
          <a:prstGeom prst="rect">
            <a:avLst/>
          </a:prstGeom>
        </p:spPr>
      </p:pic>
      <p:sp>
        <p:nvSpPr>
          <p:cNvPr id="14" name="13 Rectángulo redondeado"/>
          <p:cNvSpPr/>
          <p:nvPr/>
        </p:nvSpPr>
        <p:spPr>
          <a:xfrm>
            <a:off x="116632" y="1805354"/>
            <a:ext cx="6696744" cy="6367045"/>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84800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1" y="1019605"/>
            <a:ext cx="3456385" cy="7368819"/>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&lt;stdio.h&gt;</a:t>
            </a: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tipo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"Esta </a:t>
            </a:r>
            <a:r>
              <a:rPr lang="es-MX" sz="1200" b="0" dirty="0" err="1">
                <a:solidFill>
                  <a:srgbClr val="98C379"/>
                </a:solidFill>
                <a:effectLst/>
                <a:latin typeface="Consolas" panose="020B0609020204030204" pitchFamily="49" charset="0"/>
              </a:rPr>
              <a:t>aplicacion</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hara</a:t>
            </a:r>
            <a:r>
              <a:rPr lang="es-MX" sz="1200" b="0" dirty="0">
                <a:solidFill>
                  <a:srgbClr val="98C379"/>
                </a:solidFill>
                <a:effectLst/>
                <a:latin typeface="Consolas" panose="020B0609020204030204" pitchFamily="49" charset="0"/>
              </a:rPr>
              <a:t> conversiones de cm, mm y km</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Introduzca</a:t>
            </a:r>
            <a:r>
              <a:rPr lang="es-MX" sz="1200" b="0" dirty="0">
                <a:solidFill>
                  <a:srgbClr val="98C379"/>
                </a:solidFill>
                <a:effectLst/>
                <a:latin typeface="Consolas" panose="020B0609020204030204" pitchFamily="49" charset="0"/>
              </a:rPr>
              <a:t> la cifra deseada a convertir (solo los </a:t>
            </a:r>
            <a:r>
              <a:rPr lang="es-MX" sz="1200" b="0" dirty="0" err="1">
                <a:solidFill>
                  <a:srgbClr val="98C379"/>
                </a:solidFill>
                <a:effectLst/>
                <a:latin typeface="Consolas" panose="020B0609020204030204" pitchFamily="49" charset="0"/>
              </a:rPr>
              <a:t>numeros</a:t>
            </a:r>
            <a:r>
              <a:rPr lang="es-MX" sz="1200" b="0" dirty="0">
                <a:solidFill>
                  <a:srgbClr val="98C379"/>
                </a:solidFill>
                <a:effectLst/>
                <a:latin typeface="Consolas" panose="020B0609020204030204" pitchFamily="49" charset="0"/>
              </a:rPr>
              <a:t>): </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Introduzca</a:t>
            </a:r>
            <a:r>
              <a:rPr lang="es-MX" sz="1200" b="0" dirty="0">
                <a:solidFill>
                  <a:srgbClr val="98C379"/>
                </a:solidFill>
                <a:effectLst/>
                <a:latin typeface="Consolas" panose="020B0609020204030204" pitchFamily="49" charset="0"/>
              </a:rPr>
              <a:t> el numero que indique el  tipo de unidad de medida que esta usando 1-&gt;cm, 2-&gt;mm o 3-&gt;km): </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%d</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tipo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switch</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tipo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case</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1</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gotCM</a:t>
            </a:r>
            <a:r>
              <a:rPr lang="es-MX" sz="1200" b="0" dirty="0">
                <a:solidFill>
                  <a:srgbClr val="ABB2BF"/>
                </a:solidFill>
                <a:effectLst/>
                <a:latin typeface="Consolas" panose="020B0609020204030204" pitchFamily="49" charset="0"/>
              </a:rPr>
              <a:t>(</a:t>
            </a:r>
            <a:r>
              <a:rPr lang="es-MX" sz="1200" b="0" dirty="0">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break</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case</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2</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gotMm</a:t>
            </a:r>
            <a:r>
              <a:rPr lang="es-MX" sz="1200" b="0" dirty="0">
                <a:solidFill>
                  <a:srgbClr val="ABB2BF"/>
                </a:solidFill>
                <a:effectLst/>
                <a:latin typeface="Consolas" panose="020B0609020204030204" pitchFamily="49" charset="0"/>
              </a:rPr>
              <a:t>(</a:t>
            </a:r>
            <a:r>
              <a:rPr lang="es-MX" sz="1200" b="0" dirty="0">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break</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case</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3</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gotKm</a:t>
            </a:r>
            <a:r>
              <a:rPr lang="es-MX" sz="1200" b="0" dirty="0">
                <a:solidFill>
                  <a:srgbClr val="ABB2BF"/>
                </a:solidFill>
                <a:effectLst/>
                <a:latin typeface="Consolas" panose="020B0609020204030204" pitchFamily="49" charset="0"/>
              </a:rPr>
              <a:t>(</a:t>
            </a:r>
            <a:r>
              <a:rPr lang="es-MX" sz="1200" b="0" dirty="0">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break</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default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"ERROR!!!Introdujo mal el tipo de unidad de medida que tiene"</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break</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return</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
        <p:nvSpPr>
          <p:cNvPr id="14" name="13 Rectángulo redondeado"/>
          <p:cNvSpPr/>
          <p:nvPr/>
        </p:nvSpPr>
        <p:spPr>
          <a:xfrm>
            <a:off x="3789041" y="1391646"/>
            <a:ext cx="2952328" cy="662473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gotCM</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int</a:t>
            </a:r>
            <a:r>
              <a:rPr lang="es-MX" sz="1200" b="0" dirty="0">
                <a:solidFill>
                  <a:srgbClr val="E06C75"/>
                </a:solidFill>
                <a:effectLst/>
                <a:latin typeface="Consolas" panose="020B0609020204030204" pitchFamily="49" charset="0"/>
              </a:rPr>
              <a:t> 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10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C678DD"/>
                </a:solidFill>
                <a:effectLst/>
                <a:latin typeface="Consolas" panose="020B0609020204030204" pitchFamily="49" charset="0"/>
              </a:rPr>
              <a:t>float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100000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cm</a:t>
            </a:r>
            <a:r>
              <a:rPr lang="es-MX" sz="1200" b="0" dirty="0">
                <a:solidFill>
                  <a:srgbClr val="98C379"/>
                </a:solidFill>
                <a:effectLst/>
                <a:latin typeface="Consolas" panose="020B0609020204030204" pitchFamily="49" charset="0"/>
              </a:rPr>
              <a:t> son: </a:t>
            </a:r>
            <a:r>
              <a:rPr lang="es-MX" sz="1200" b="0" dirty="0">
                <a:solidFill>
                  <a:srgbClr val="D19A66"/>
                </a:solidFill>
                <a:effectLst/>
                <a:latin typeface="Consolas" panose="020B0609020204030204" pitchFamily="49" charset="0"/>
              </a:rPr>
              <a:t>%</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mm</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cm</a:t>
            </a:r>
            <a:r>
              <a:rPr lang="es-MX" sz="1200" b="0" dirty="0">
                <a:solidFill>
                  <a:srgbClr val="98C379"/>
                </a:solidFill>
                <a:effectLst/>
                <a:latin typeface="Consolas" panose="020B0609020204030204" pitchFamily="49" charset="0"/>
              </a:rPr>
              <a:t> son: </a:t>
            </a:r>
            <a:r>
              <a:rPr lang="es-MX" sz="1200" b="0" dirty="0">
                <a:solidFill>
                  <a:srgbClr val="D19A66"/>
                </a:solidFill>
                <a:effectLst/>
                <a:latin typeface="Consolas" panose="020B0609020204030204" pitchFamily="49" charset="0"/>
              </a:rPr>
              <a:t>%</a:t>
            </a:r>
            <a:r>
              <a:rPr lang="es-MX" sz="1200" b="0" dirty="0" err="1">
                <a:solidFill>
                  <a:srgbClr val="D19A66"/>
                </a:solidFill>
                <a:effectLst/>
                <a:latin typeface="Consolas" panose="020B0609020204030204" pitchFamily="49" charset="0"/>
              </a:rPr>
              <a:t>f</a:t>
            </a:r>
            <a:r>
              <a:rPr lang="es-MX" sz="1200" b="0" dirty="0" err="1">
                <a:solidFill>
                  <a:srgbClr val="98C379"/>
                </a:solidFill>
                <a:effectLst/>
                <a:latin typeface="Consolas" panose="020B0609020204030204" pitchFamily="49" charset="0"/>
              </a:rPr>
              <a:t>km</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a:t>
            </a:r>
          </a:p>
          <a:p>
            <a:r>
              <a:rPr lang="es-MX" sz="1200" b="0" dirty="0">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gotMm</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int</a:t>
            </a:r>
            <a:r>
              <a:rPr lang="es-MX" sz="1200" b="0" dirty="0">
                <a:solidFill>
                  <a:srgbClr val="E06C75"/>
                </a:solidFill>
                <a:effectLst/>
                <a:latin typeface="Consolas" panose="020B0609020204030204" pitchFamily="49" charset="0"/>
              </a:rPr>
              <a:t> 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10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C678DD"/>
                </a:solidFill>
                <a:effectLst/>
                <a:latin typeface="Consolas" panose="020B0609020204030204" pitchFamily="49" charset="0"/>
              </a:rPr>
              <a:t>float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1000000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mm</a:t>
            </a:r>
            <a:r>
              <a:rPr lang="es-MX" sz="1200" b="0" dirty="0">
                <a:solidFill>
                  <a:srgbClr val="98C379"/>
                </a:solidFill>
                <a:effectLst/>
                <a:latin typeface="Consolas" panose="020B0609020204030204" pitchFamily="49" charset="0"/>
              </a:rPr>
              <a:t> son: </a:t>
            </a:r>
            <a:r>
              <a:rPr lang="es-MX" sz="1200" b="0" dirty="0">
                <a:solidFill>
                  <a:srgbClr val="D19A66"/>
                </a:solidFill>
                <a:effectLst/>
                <a:latin typeface="Consolas" panose="020B0609020204030204" pitchFamily="49" charset="0"/>
              </a:rPr>
              <a:t>%</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cm</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mm</a:t>
            </a:r>
            <a:r>
              <a:rPr lang="es-MX" sz="1200" b="0" dirty="0">
                <a:solidFill>
                  <a:srgbClr val="98C379"/>
                </a:solidFill>
                <a:effectLst/>
                <a:latin typeface="Consolas" panose="020B0609020204030204" pitchFamily="49" charset="0"/>
              </a:rPr>
              <a:t> son: </a:t>
            </a:r>
            <a:r>
              <a:rPr lang="es-MX" sz="1200" b="0" dirty="0">
                <a:solidFill>
                  <a:srgbClr val="D19A66"/>
                </a:solidFill>
                <a:effectLst/>
                <a:latin typeface="Consolas" panose="020B0609020204030204" pitchFamily="49" charset="0"/>
              </a:rPr>
              <a:t>%</a:t>
            </a:r>
            <a:r>
              <a:rPr lang="es-MX" sz="1200" b="0" dirty="0" err="1">
                <a:solidFill>
                  <a:srgbClr val="D19A66"/>
                </a:solidFill>
                <a:effectLst/>
                <a:latin typeface="Consolas" panose="020B0609020204030204" pitchFamily="49" charset="0"/>
              </a:rPr>
              <a:t>f</a:t>
            </a:r>
            <a:r>
              <a:rPr lang="es-MX" sz="1200" b="0" dirty="0" err="1">
                <a:solidFill>
                  <a:srgbClr val="98C379"/>
                </a:solidFill>
                <a:effectLst/>
                <a:latin typeface="Consolas" panose="020B0609020204030204" pitchFamily="49" charset="0"/>
              </a:rPr>
              <a:t>km</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gotKm</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int</a:t>
            </a:r>
            <a:r>
              <a:rPr lang="es-MX" sz="1200" b="0" dirty="0">
                <a:solidFill>
                  <a:srgbClr val="E06C75"/>
                </a:solidFill>
                <a:effectLst/>
                <a:latin typeface="Consolas" panose="020B0609020204030204" pitchFamily="49" charset="0"/>
              </a:rPr>
              <a:t> 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100000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1000000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km</a:t>
            </a:r>
            <a:r>
              <a:rPr lang="es-MX" sz="1200" b="0" dirty="0">
                <a:solidFill>
                  <a:srgbClr val="98C379"/>
                </a:solidFill>
                <a:effectLst/>
                <a:latin typeface="Consolas" panose="020B0609020204030204" pitchFamily="49" charset="0"/>
              </a:rPr>
              <a:t> son: </a:t>
            </a:r>
            <a:r>
              <a:rPr lang="es-MX" sz="1200" b="0" dirty="0">
                <a:solidFill>
                  <a:srgbClr val="D19A66"/>
                </a:solidFill>
                <a:effectLst/>
                <a:latin typeface="Consolas" panose="020B0609020204030204" pitchFamily="49" charset="0"/>
              </a:rPr>
              <a:t>%</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cm</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km</a:t>
            </a:r>
            <a:r>
              <a:rPr lang="es-MX" sz="1200" b="0" dirty="0">
                <a:solidFill>
                  <a:srgbClr val="98C379"/>
                </a:solidFill>
                <a:effectLst/>
                <a:latin typeface="Consolas" panose="020B0609020204030204" pitchFamily="49" charset="0"/>
              </a:rPr>
              <a:t> son: </a:t>
            </a:r>
            <a:r>
              <a:rPr lang="es-MX" sz="1200" b="0" dirty="0">
                <a:solidFill>
                  <a:srgbClr val="D19A66"/>
                </a:solidFill>
                <a:effectLst/>
                <a:latin typeface="Consolas" panose="020B0609020204030204" pitchFamily="49" charset="0"/>
              </a:rPr>
              <a:t>%</a:t>
            </a:r>
            <a:r>
              <a:rPr lang="es-MX" sz="1200" b="0" dirty="0" err="1">
                <a:solidFill>
                  <a:srgbClr val="D19A66"/>
                </a:solidFill>
                <a:effectLst/>
                <a:latin typeface="Consolas" panose="020B0609020204030204" pitchFamily="49" charset="0"/>
              </a:rPr>
              <a:t>d</a:t>
            </a:r>
            <a:r>
              <a:rPr lang="es-MX" sz="1200" b="0" dirty="0" err="1">
                <a:solidFill>
                  <a:srgbClr val="98C379"/>
                </a:solidFill>
                <a:effectLst/>
                <a:latin typeface="Consolas" panose="020B0609020204030204" pitchFamily="49" charset="0"/>
              </a:rPr>
              <a:t>mm</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091612"/>
            <a:ext cx="6048672" cy="2400268"/>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400" b="1" dirty="0">
                <a:effectLst>
                  <a:outerShdw blurRad="38100" dist="38100" dir="2700000" algn="tl">
                    <a:srgbClr val="000000">
                      <a:alpha val="43137"/>
                    </a:srgbClr>
                  </a:outerShdw>
                </a:effectLst>
              </a:rPr>
              <a:t>Max está estudiando Ingeniería Mecatrónica, por lo que una de las materias que toma es Fundamentos de Programación. Como tarea le pidieron realizar un programa que obtenga el área de un cuadrado, rectángulo y triángulo equilátero. Para el cuadrado debe introducir la medida de un lado, para el rectángulo da la medida de su base y altura, mientras que para el triángulo la media de un lado y su altura. Él no tiene idea de como empezar, por lo que te pide de favor que si le puedes ayudar con ese programa.</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4997407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4414</TotalTime>
  <Words>1254</Words>
  <Application>Microsoft Office PowerPoint</Application>
  <PresentationFormat>Presentación en pantalla (4:3)</PresentationFormat>
  <Paragraphs>182</Paragraphs>
  <Slides>17</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17</vt:i4>
      </vt:variant>
    </vt:vector>
  </HeadingPairs>
  <TitlesOfParts>
    <vt:vector size="22" baseType="lpstr">
      <vt:lpstr>Arial</vt:lpstr>
      <vt:lpstr>Consolas</vt:lpstr>
      <vt:lpstr>Times New Roman</vt:lpstr>
      <vt:lpstr>Tema de Office</vt:lpstr>
      <vt:lpstr>Ecuación</vt:lpstr>
      <vt:lpstr>Presentación de PowerPoint</vt:lpstr>
      <vt:lpstr>Análisis del Problema</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326</cp:revision>
  <dcterms:created xsi:type="dcterms:W3CDTF">2011-05-31T18:01:49Z</dcterms:created>
  <dcterms:modified xsi:type="dcterms:W3CDTF">2024-01-23T05:59:22Z</dcterms:modified>
</cp:coreProperties>
</file>