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83" r:id="rId3"/>
    <p:sldId id="286" r:id="rId4"/>
    <p:sldId id="278" r:id="rId5"/>
    <p:sldId id="279" r:id="rId6"/>
    <p:sldId id="277" r:id="rId7"/>
    <p:sldId id="281" r:id="rId8"/>
    <p:sldId id="287" r:id="rId9"/>
    <p:sldId id="282" r:id="rId10"/>
    <p:sldId id="280" r:id="rId11"/>
    <p:sldId id="284" r:id="rId12"/>
    <p:sldId id="288" r:id="rId13"/>
    <p:sldId id="285" r:id="rId14"/>
  </p:sldIdLst>
  <p:sldSz cx="6858000" cy="9144000" type="screen4x3"/>
  <p:notesSz cx="6858000" cy="9296400"/>
  <p:defaultTextStyle>
    <a:defPPr>
      <a:defRPr lang="es-MX"/>
    </a:defPPr>
    <a:lvl1pPr marL="0" algn="l" defTabSz="914347" rtl="0" eaLnBrk="1" latinLnBrk="0" hangingPunct="1">
      <a:defRPr sz="1800" kern="1200">
        <a:solidFill>
          <a:schemeClr val="tx1"/>
        </a:solidFill>
        <a:latin typeface="+mn-lt"/>
        <a:ea typeface="+mn-ea"/>
        <a:cs typeface="+mn-cs"/>
      </a:defRPr>
    </a:lvl1pPr>
    <a:lvl2pPr marL="457174" algn="l" defTabSz="914347" rtl="0" eaLnBrk="1" latinLnBrk="0" hangingPunct="1">
      <a:defRPr sz="1800" kern="1200">
        <a:solidFill>
          <a:schemeClr val="tx1"/>
        </a:solidFill>
        <a:latin typeface="+mn-lt"/>
        <a:ea typeface="+mn-ea"/>
        <a:cs typeface="+mn-cs"/>
      </a:defRPr>
    </a:lvl2pPr>
    <a:lvl3pPr marL="914347" algn="l" defTabSz="914347" rtl="0" eaLnBrk="1" latinLnBrk="0" hangingPunct="1">
      <a:defRPr sz="1800" kern="1200">
        <a:solidFill>
          <a:schemeClr val="tx1"/>
        </a:solidFill>
        <a:latin typeface="+mn-lt"/>
        <a:ea typeface="+mn-ea"/>
        <a:cs typeface="+mn-cs"/>
      </a:defRPr>
    </a:lvl3pPr>
    <a:lvl4pPr marL="1371521" algn="l" defTabSz="914347" rtl="0" eaLnBrk="1" latinLnBrk="0" hangingPunct="1">
      <a:defRPr sz="1800" kern="1200">
        <a:solidFill>
          <a:schemeClr val="tx1"/>
        </a:solidFill>
        <a:latin typeface="+mn-lt"/>
        <a:ea typeface="+mn-ea"/>
        <a:cs typeface="+mn-cs"/>
      </a:defRPr>
    </a:lvl4pPr>
    <a:lvl5pPr marL="1828694" algn="l" defTabSz="914347" rtl="0" eaLnBrk="1" latinLnBrk="0" hangingPunct="1">
      <a:defRPr sz="1800" kern="1200">
        <a:solidFill>
          <a:schemeClr val="tx1"/>
        </a:solidFill>
        <a:latin typeface="+mn-lt"/>
        <a:ea typeface="+mn-ea"/>
        <a:cs typeface="+mn-cs"/>
      </a:defRPr>
    </a:lvl5pPr>
    <a:lvl6pPr marL="2285867" algn="l" defTabSz="914347" rtl="0" eaLnBrk="1" latinLnBrk="0" hangingPunct="1">
      <a:defRPr sz="1800" kern="1200">
        <a:solidFill>
          <a:schemeClr val="tx1"/>
        </a:solidFill>
        <a:latin typeface="+mn-lt"/>
        <a:ea typeface="+mn-ea"/>
        <a:cs typeface="+mn-cs"/>
      </a:defRPr>
    </a:lvl6pPr>
    <a:lvl7pPr marL="2743041" algn="l" defTabSz="914347" rtl="0" eaLnBrk="1" latinLnBrk="0" hangingPunct="1">
      <a:defRPr sz="1800" kern="1200">
        <a:solidFill>
          <a:schemeClr val="tx1"/>
        </a:solidFill>
        <a:latin typeface="+mn-lt"/>
        <a:ea typeface="+mn-ea"/>
        <a:cs typeface="+mn-cs"/>
      </a:defRPr>
    </a:lvl7pPr>
    <a:lvl8pPr marL="3200214" algn="l" defTabSz="914347" rtl="0" eaLnBrk="1" latinLnBrk="0" hangingPunct="1">
      <a:defRPr sz="1800" kern="1200">
        <a:solidFill>
          <a:schemeClr val="tx1"/>
        </a:solidFill>
        <a:latin typeface="+mn-lt"/>
        <a:ea typeface="+mn-ea"/>
        <a:cs typeface="+mn-cs"/>
      </a:defRPr>
    </a:lvl8pPr>
    <a:lvl9pPr marL="3657388" algn="l" defTabSz="91434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9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PAEP" initials="UPAEP"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18A86"/>
    <a:srgbClr val="868686"/>
    <a:srgbClr val="003399"/>
    <a:srgbClr val="008000"/>
    <a:srgbClr val="006666"/>
    <a:srgbClr val="0025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32" autoAdjust="0"/>
    <p:restoredTop sz="94628"/>
  </p:normalViewPr>
  <p:slideViewPr>
    <p:cSldViewPr>
      <p:cViewPr varScale="1">
        <p:scale>
          <a:sx n="80" d="100"/>
          <a:sy n="80" d="100"/>
        </p:scale>
        <p:origin x="612" y="114"/>
      </p:cViewPr>
      <p:guideLst>
        <p:guide orient="horz" pos="2880"/>
        <p:guide pos="2194"/>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45E8670E-210C-4AA1-AE69-B0B60859891E}"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6D9596BA-33D7-4420-AA27-DF22AE14E134}"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6D9596BA-33D7-4420-AA27-DF22AE14E134}"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A0159F13-5DBF-4590-B42C-ABB7BED0CE5C}"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6D481762-0AEB-48B6-8288-B271075D2578}"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6D481762-0AEB-48B6-8288-B271075D2578}"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72DC2910-227B-415E-8E70-9E4B81F3AA90}"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9C217C80-4C5A-44B0-8E98-48BE2B3956A9}"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1F78B992-A7EE-4730-9AD8-8AC1D723DC7C}"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1F78B992-A7EE-4730-9AD8-8AC1D723DC7C}"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35518AA5-B0DE-4CE9-94E3-4C9B43D09DB7}"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5E8AF63C-45F0-41EE-AF30-1D7FBFDFF2EB}"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514350" y="2840570"/>
            <a:ext cx="5829300" cy="1960033"/>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174" indent="0" algn="ctr">
              <a:buNone/>
              <a:defRPr>
                <a:solidFill>
                  <a:schemeClr val="tx1">
                    <a:tint val="75000"/>
                  </a:schemeClr>
                </a:solidFill>
              </a:defRPr>
            </a:lvl2pPr>
            <a:lvl3pPr marL="914347" indent="0" algn="ctr">
              <a:buNone/>
              <a:defRPr>
                <a:solidFill>
                  <a:schemeClr val="tx1">
                    <a:tint val="75000"/>
                  </a:schemeClr>
                </a:solidFill>
              </a:defRPr>
            </a:lvl3pPr>
            <a:lvl4pPr marL="1371521" indent="0" algn="ctr">
              <a:buNone/>
              <a:defRPr>
                <a:solidFill>
                  <a:schemeClr val="tx1">
                    <a:tint val="75000"/>
                  </a:schemeClr>
                </a:solidFill>
              </a:defRPr>
            </a:lvl4pPr>
            <a:lvl5pPr marL="1828694" indent="0" algn="ctr">
              <a:buNone/>
              <a:defRPr>
                <a:solidFill>
                  <a:schemeClr val="tx1">
                    <a:tint val="75000"/>
                  </a:schemeClr>
                </a:solidFill>
              </a:defRPr>
            </a:lvl5pPr>
            <a:lvl6pPr marL="2285867" indent="0" algn="ctr">
              <a:buNone/>
              <a:defRPr>
                <a:solidFill>
                  <a:schemeClr val="tx1">
                    <a:tint val="75000"/>
                  </a:schemeClr>
                </a:solidFill>
              </a:defRPr>
            </a:lvl6pPr>
            <a:lvl7pPr marL="2743041" indent="0" algn="ctr">
              <a:buNone/>
              <a:defRPr>
                <a:solidFill>
                  <a:schemeClr val="tx1">
                    <a:tint val="75000"/>
                  </a:schemeClr>
                </a:solidFill>
              </a:defRPr>
            </a:lvl7pPr>
            <a:lvl8pPr marL="3200214" indent="0" algn="ctr">
              <a:buNone/>
              <a:defRPr>
                <a:solidFill>
                  <a:schemeClr val="tx1">
                    <a:tint val="75000"/>
                  </a:schemeClr>
                </a:solidFill>
              </a:defRPr>
            </a:lvl8pPr>
            <a:lvl9pPr marL="3657388"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35CD4824-21C5-40F0-ACC2-517FBE4637A7}" type="datetimeFigureOut">
              <a:rPr lang="es-MX" smtClean="0"/>
              <a:pPr/>
              <a:t>06/03/2024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109AF80-D803-4371-B9F1-B9ABBE55B9B4}" type="slidenum">
              <a:rPr lang="es-MX" smtClean="0"/>
              <a:pPr/>
              <a:t>‹Nº›</a:t>
            </a:fld>
            <a:endParaRPr lang="es-MX"/>
          </a:p>
        </p:txBody>
      </p:sp>
    </p:spTree>
    <p:extLst>
      <p:ext uri="{BB962C8B-B14F-4D97-AF65-F5344CB8AC3E}">
        <p14:creationId xmlns:p14="http://schemas.microsoft.com/office/powerpoint/2010/main" val="2431975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35CD4824-21C5-40F0-ACC2-517FBE4637A7}" type="datetimeFigureOut">
              <a:rPr lang="es-MX" smtClean="0"/>
              <a:pPr/>
              <a:t>06/03/2024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109AF80-D803-4371-B9F1-B9ABBE55B9B4}" type="slidenum">
              <a:rPr lang="es-MX" smtClean="0"/>
              <a:pPr/>
              <a:t>‹Nº›</a:t>
            </a:fld>
            <a:endParaRPr lang="es-MX"/>
          </a:p>
        </p:txBody>
      </p:sp>
    </p:spTree>
    <p:extLst>
      <p:ext uri="{BB962C8B-B14F-4D97-AF65-F5344CB8AC3E}">
        <p14:creationId xmlns:p14="http://schemas.microsoft.com/office/powerpoint/2010/main" val="3503406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4972050" y="366188"/>
            <a:ext cx="1543050" cy="7802033"/>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342900" y="366188"/>
            <a:ext cx="4514850" cy="7802033"/>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35CD4824-21C5-40F0-ACC2-517FBE4637A7}" type="datetimeFigureOut">
              <a:rPr lang="es-MX" smtClean="0"/>
              <a:pPr/>
              <a:t>06/03/2024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109AF80-D803-4371-B9F1-B9ABBE55B9B4}" type="slidenum">
              <a:rPr lang="es-MX" smtClean="0"/>
              <a:pPr/>
              <a:t>‹Nº›</a:t>
            </a:fld>
            <a:endParaRPr lang="es-MX"/>
          </a:p>
        </p:txBody>
      </p:sp>
    </p:spTree>
    <p:extLst>
      <p:ext uri="{BB962C8B-B14F-4D97-AF65-F5344CB8AC3E}">
        <p14:creationId xmlns:p14="http://schemas.microsoft.com/office/powerpoint/2010/main" val="1311444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35CD4824-21C5-40F0-ACC2-517FBE4637A7}" type="datetimeFigureOut">
              <a:rPr lang="es-MX" smtClean="0"/>
              <a:pPr/>
              <a:t>06/03/2024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109AF80-D803-4371-B9F1-B9ABBE55B9B4}" type="slidenum">
              <a:rPr lang="es-MX" smtClean="0"/>
              <a:pPr/>
              <a:t>‹Nº›</a:t>
            </a:fld>
            <a:endParaRPr lang="es-MX"/>
          </a:p>
        </p:txBody>
      </p:sp>
    </p:spTree>
    <p:extLst>
      <p:ext uri="{BB962C8B-B14F-4D97-AF65-F5344CB8AC3E}">
        <p14:creationId xmlns:p14="http://schemas.microsoft.com/office/powerpoint/2010/main" val="814412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541735" y="5875870"/>
            <a:ext cx="5829300" cy="1816100"/>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541735" y="3875621"/>
            <a:ext cx="5829300" cy="2000249"/>
          </a:xfrm>
        </p:spPr>
        <p:txBody>
          <a:bodyPr anchor="b"/>
          <a:lstStyle>
            <a:lvl1pPr marL="0" indent="0">
              <a:buNone/>
              <a:defRPr sz="2000">
                <a:solidFill>
                  <a:schemeClr val="tx1">
                    <a:tint val="75000"/>
                  </a:schemeClr>
                </a:solidFill>
              </a:defRPr>
            </a:lvl1pPr>
            <a:lvl2pPr marL="457174" indent="0">
              <a:buNone/>
              <a:defRPr sz="1800">
                <a:solidFill>
                  <a:schemeClr val="tx1">
                    <a:tint val="75000"/>
                  </a:schemeClr>
                </a:solidFill>
              </a:defRPr>
            </a:lvl2pPr>
            <a:lvl3pPr marL="914347" indent="0">
              <a:buNone/>
              <a:defRPr sz="1600">
                <a:solidFill>
                  <a:schemeClr val="tx1">
                    <a:tint val="75000"/>
                  </a:schemeClr>
                </a:solidFill>
              </a:defRPr>
            </a:lvl3pPr>
            <a:lvl4pPr marL="1371521" indent="0">
              <a:buNone/>
              <a:defRPr sz="1400">
                <a:solidFill>
                  <a:schemeClr val="tx1">
                    <a:tint val="75000"/>
                  </a:schemeClr>
                </a:solidFill>
              </a:defRPr>
            </a:lvl4pPr>
            <a:lvl5pPr marL="1828694" indent="0">
              <a:buNone/>
              <a:defRPr sz="1400">
                <a:solidFill>
                  <a:schemeClr val="tx1">
                    <a:tint val="75000"/>
                  </a:schemeClr>
                </a:solidFill>
              </a:defRPr>
            </a:lvl5pPr>
            <a:lvl6pPr marL="2285867" indent="0">
              <a:buNone/>
              <a:defRPr sz="1400">
                <a:solidFill>
                  <a:schemeClr val="tx1">
                    <a:tint val="75000"/>
                  </a:schemeClr>
                </a:solidFill>
              </a:defRPr>
            </a:lvl6pPr>
            <a:lvl7pPr marL="2743041" indent="0">
              <a:buNone/>
              <a:defRPr sz="1400">
                <a:solidFill>
                  <a:schemeClr val="tx1">
                    <a:tint val="75000"/>
                  </a:schemeClr>
                </a:solidFill>
              </a:defRPr>
            </a:lvl7pPr>
            <a:lvl8pPr marL="3200214" indent="0">
              <a:buNone/>
              <a:defRPr sz="1400">
                <a:solidFill>
                  <a:schemeClr val="tx1">
                    <a:tint val="75000"/>
                  </a:schemeClr>
                </a:solidFill>
              </a:defRPr>
            </a:lvl8pPr>
            <a:lvl9pPr marL="3657388"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35CD4824-21C5-40F0-ACC2-517FBE4637A7}" type="datetimeFigureOut">
              <a:rPr lang="es-MX" smtClean="0"/>
              <a:pPr/>
              <a:t>06/03/2024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109AF80-D803-4371-B9F1-B9ABBE55B9B4}" type="slidenum">
              <a:rPr lang="es-MX" smtClean="0"/>
              <a:pPr/>
              <a:t>‹Nº›</a:t>
            </a:fld>
            <a:endParaRPr lang="es-MX"/>
          </a:p>
        </p:txBody>
      </p:sp>
    </p:spTree>
    <p:extLst>
      <p:ext uri="{BB962C8B-B14F-4D97-AF65-F5344CB8AC3E}">
        <p14:creationId xmlns:p14="http://schemas.microsoft.com/office/powerpoint/2010/main" val="2403746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342900" y="2133604"/>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3486150" y="2133604"/>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35CD4824-21C5-40F0-ACC2-517FBE4637A7}" type="datetimeFigureOut">
              <a:rPr lang="es-MX" smtClean="0"/>
              <a:pPr/>
              <a:t>06/03/2024</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3109AF80-D803-4371-B9F1-B9ABBE55B9B4}" type="slidenum">
              <a:rPr lang="es-MX" smtClean="0"/>
              <a:pPr/>
              <a:t>‹Nº›</a:t>
            </a:fld>
            <a:endParaRPr lang="es-MX"/>
          </a:p>
        </p:txBody>
      </p:sp>
    </p:spTree>
    <p:extLst>
      <p:ext uri="{BB962C8B-B14F-4D97-AF65-F5344CB8AC3E}">
        <p14:creationId xmlns:p14="http://schemas.microsoft.com/office/powerpoint/2010/main" val="1688792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342902" y="2046817"/>
            <a:ext cx="3030141" cy="853016"/>
          </a:xfrm>
        </p:spPr>
        <p:txBody>
          <a:bodyPr anchor="b"/>
          <a:lstStyle>
            <a:lvl1pPr marL="0" indent="0">
              <a:buNone/>
              <a:defRPr sz="2400" b="1"/>
            </a:lvl1pPr>
            <a:lvl2pPr marL="457174" indent="0">
              <a:buNone/>
              <a:defRPr sz="2000" b="1"/>
            </a:lvl2pPr>
            <a:lvl3pPr marL="914347" indent="0">
              <a:buNone/>
              <a:defRPr sz="1800" b="1"/>
            </a:lvl3pPr>
            <a:lvl4pPr marL="1371521" indent="0">
              <a:buNone/>
              <a:defRPr sz="1600" b="1"/>
            </a:lvl4pPr>
            <a:lvl5pPr marL="1828694" indent="0">
              <a:buNone/>
              <a:defRPr sz="1600" b="1"/>
            </a:lvl5pPr>
            <a:lvl6pPr marL="2285867" indent="0">
              <a:buNone/>
              <a:defRPr sz="1600" b="1"/>
            </a:lvl6pPr>
            <a:lvl7pPr marL="2743041" indent="0">
              <a:buNone/>
              <a:defRPr sz="1600" b="1"/>
            </a:lvl7pPr>
            <a:lvl8pPr marL="3200214" indent="0">
              <a:buNone/>
              <a:defRPr sz="1600" b="1"/>
            </a:lvl8pPr>
            <a:lvl9pPr marL="3657388"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342902"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3483771" y="2046817"/>
            <a:ext cx="3031331" cy="853016"/>
          </a:xfrm>
        </p:spPr>
        <p:txBody>
          <a:bodyPr anchor="b"/>
          <a:lstStyle>
            <a:lvl1pPr marL="0" indent="0">
              <a:buNone/>
              <a:defRPr sz="2400" b="1"/>
            </a:lvl1pPr>
            <a:lvl2pPr marL="457174" indent="0">
              <a:buNone/>
              <a:defRPr sz="2000" b="1"/>
            </a:lvl2pPr>
            <a:lvl3pPr marL="914347" indent="0">
              <a:buNone/>
              <a:defRPr sz="1800" b="1"/>
            </a:lvl3pPr>
            <a:lvl4pPr marL="1371521" indent="0">
              <a:buNone/>
              <a:defRPr sz="1600" b="1"/>
            </a:lvl4pPr>
            <a:lvl5pPr marL="1828694" indent="0">
              <a:buNone/>
              <a:defRPr sz="1600" b="1"/>
            </a:lvl5pPr>
            <a:lvl6pPr marL="2285867" indent="0">
              <a:buNone/>
              <a:defRPr sz="1600" b="1"/>
            </a:lvl6pPr>
            <a:lvl7pPr marL="2743041" indent="0">
              <a:buNone/>
              <a:defRPr sz="1600" b="1"/>
            </a:lvl7pPr>
            <a:lvl8pPr marL="3200214" indent="0">
              <a:buNone/>
              <a:defRPr sz="1600" b="1"/>
            </a:lvl8pPr>
            <a:lvl9pPr marL="3657388"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3483771"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35CD4824-21C5-40F0-ACC2-517FBE4637A7}" type="datetimeFigureOut">
              <a:rPr lang="es-MX" smtClean="0"/>
              <a:pPr/>
              <a:t>06/03/2024</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3109AF80-D803-4371-B9F1-B9ABBE55B9B4}" type="slidenum">
              <a:rPr lang="es-MX" smtClean="0"/>
              <a:pPr/>
              <a:t>‹Nº›</a:t>
            </a:fld>
            <a:endParaRPr lang="es-MX"/>
          </a:p>
        </p:txBody>
      </p:sp>
    </p:spTree>
    <p:extLst>
      <p:ext uri="{BB962C8B-B14F-4D97-AF65-F5344CB8AC3E}">
        <p14:creationId xmlns:p14="http://schemas.microsoft.com/office/powerpoint/2010/main" val="2005035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35CD4824-21C5-40F0-ACC2-517FBE4637A7}" type="datetimeFigureOut">
              <a:rPr lang="es-MX" smtClean="0"/>
              <a:pPr/>
              <a:t>06/03/2024</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3109AF80-D803-4371-B9F1-B9ABBE55B9B4}" type="slidenum">
              <a:rPr lang="es-MX" smtClean="0"/>
              <a:pPr/>
              <a:t>‹Nº›</a:t>
            </a:fld>
            <a:endParaRPr lang="es-MX"/>
          </a:p>
        </p:txBody>
      </p:sp>
    </p:spTree>
    <p:extLst>
      <p:ext uri="{BB962C8B-B14F-4D97-AF65-F5344CB8AC3E}">
        <p14:creationId xmlns:p14="http://schemas.microsoft.com/office/powerpoint/2010/main" val="2012109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35CD4824-21C5-40F0-ACC2-517FBE4637A7}" type="datetimeFigureOut">
              <a:rPr lang="es-MX" smtClean="0"/>
              <a:pPr/>
              <a:t>06/03/2024</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3109AF80-D803-4371-B9F1-B9ABBE55B9B4}" type="slidenum">
              <a:rPr lang="es-MX" smtClean="0"/>
              <a:pPr/>
              <a:t>‹Nº›</a:t>
            </a:fld>
            <a:endParaRPr lang="es-MX"/>
          </a:p>
        </p:txBody>
      </p:sp>
    </p:spTree>
    <p:extLst>
      <p:ext uri="{BB962C8B-B14F-4D97-AF65-F5344CB8AC3E}">
        <p14:creationId xmlns:p14="http://schemas.microsoft.com/office/powerpoint/2010/main" val="480389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342902" y="364067"/>
            <a:ext cx="2256235" cy="154940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2681288" y="364070"/>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342902" y="1913469"/>
            <a:ext cx="2256235" cy="6254751"/>
          </a:xfrm>
        </p:spPr>
        <p:txBody>
          <a:bodyPr/>
          <a:lstStyle>
            <a:lvl1pPr marL="0" indent="0">
              <a:buNone/>
              <a:defRPr sz="1400"/>
            </a:lvl1pPr>
            <a:lvl2pPr marL="457174" indent="0">
              <a:buNone/>
              <a:defRPr sz="1200"/>
            </a:lvl2pPr>
            <a:lvl3pPr marL="914347" indent="0">
              <a:buNone/>
              <a:defRPr sz="1000"/>
            </a:lvl3pPr>
            <a:lvl4pPr marL="1371521" indent="0">
              <a:buNone/>
              <a:defRPr sz="900"/>
            </a:lvl4pPr>
            <a:lvl5pPr marL="1828694" indent="0">
              <a:buNone/>
              <a:defRPr sz="900"/>
            </a:lvl5pPr>
            <a:lvl6pPr marL="2285867" indent="0">
              <a:buNone/>
              <a:defRPr sz="900"/>
            </a:lvl6pPr>
            <a:lvl7pPr marL="2743041" indent="0">
              <a:buNone/>
              <a:defRPr sz="900"/>
            </a:lvl7pPr>
            <a:lvl8pPr marL="3200214" indent="0">
              <a:buNone/>
              <a:defRPr sz="900"/>
            </a:lvl8pPr>
            <a:lvl9pPr marL="3657388"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35CD4824-21C5-40F0-ACC2-517FBE4637A7}" type="datetimeFigureOut">
              <a:rPr lang="es-MX" smtClean="0"/>
              <a:pPr/>
              <a:t>06/03/2024</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3109AF80-D803-4371-B9F1-B9ABBE55B9B4}" type="slidenum">
              <a:rPr lang="es-MX" smtClean="0"/>
              <a:pPr/>
              <a:t>‹Nº›</a:t>
            </a:fld>
            <a:endParaRPr lang="es-MX"/>
          </a:p>
        </p:txBody>
      </p:sp>
    </p:spTree>
    <p:extLst>
      <p:ext uri="{BB962C8B-B14F-4D97-AF65-F5344CB8AC3E}">
        <p14:creationId xmlns:p14="http://schemas.microsoft.com/office/powerpoint/2010/main" val="4102193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344216" y="6400801"/>
            <a:ext cx="4114800" cy="755651"/>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344216" y="817033"/>
            <a:ext cx="4114800" cy="5486400"/>
          </a:xfrm>
        </p:spPr>
        <p:txBody>
          <a:bodyPr/>
          <a:lstStyle>
            <a:lvl1pPr marL="0" indent="0">
              <a:buNone/>
              <a:defRPr sz="3200"/>
            </a:lvl1pPr>
            <a:lvl2pPr marL="457174" indent="0">
              <a:buNone/>
              <a:defRPr sz="2800"/>
            </a:lvl2pPr>
            <a:lvl3pPr marL="914347" indent="0">
              <a:buNone/>
              <a:defRPr sz="2400"/>
            </a:lvl3pPr>
            <a:lvl4pPr marL="1371521" indent="0">
              <a:buNone/>
              <a:defRPr sz="2000"/>
            </a:lvl4pPr>
            <a:lvl5pPr marL="1828694" indent="0">
              <a:buNone/>
              <a:defRPr sz="2000"/>
            </a:lvl5pPr>
            <a:lvl6pPr marL="2285867" indent="0">
              <a:buNone/>
              <a:defRPr sz="2000"/>
            </a:lvl6pPr>
            <a:lvl7pPr marL="2743041" indent="0">
              <a:buNone/>
              <a:defRPr sz="2000"/>
            </a:lvl7pPr>
            <a:lvl8pPr marL="3200214" indent="0">
              <a:buNone/>
              <a:defRPr sz="2000"/>
            </a:lvl8pPr>
            <a:lvl9pPr marL="3657388" indent="0">
              <a:buNone/>
              <a:defRPr sz="2000"/>
            </a:lvl9pPr>
          </a:lstStyle>
          <a:p>
            <a:endParaRPr lang="es-MX"/>
          </a:p>
        </p:txBody>
      </p:sp>
      <p:sp>
        <p:nvSpPr>
          <p:cNvPr id="4" name="3 Marcador de texto"/>
          <p:cNvSpPr>
            <a:spLocks noGrp="1"/>
          </p:cNvSpPr>
          <p:nvPr>
            <p:ph type="body" sz="half" idx="2"/>
          </p:nvPr>
        </p:nvSpPr>
        <p:spPr>
          <a:xfrm>
            <a:off x="1344216" y="7156452"/>
            <a:ext cx="4114800" cy="1073149"/>
          </a:xfrm>
        </p:spPr>
        <p:txBody>
          <a:bodyPr/>
          <a:lstStyle>
            <a:lvl1pPr marL="0" indent="0">
              <a:buNone/>
              <a:defRPr sz="1400"/>
            </a:lvl1pPr>
            <a:lvl2pPr marL="457174" indent="0">
              <a:buNone/>
              <a:defRPr sz="1200"/>
            </a:lvl2pPr>
            <a:lvl3pPr marL="914347" indent="0">
              <a:buNone/>
              <a:defRPr sz="1000"/>
            </a:lvl3pPr>
            <a:lvl4pPr marL="1371521" indent="0">
              <a:buNone/>
              <a:defRPr sz="900"/>
            </a:lvl4pPr>
            <a:lvl5pPr marL="1828694" indent="0">
              <a:buNone/>
              <a:defRPr sz="900"/>
            </a:lvl5pPr>
            <a:lvl6pPr marL="2285867" indent="0">
              <a:buNone/>
              <a:defRPr sz="900"/>
            </a:lvl6pPr>
            <a:lvl7pPr marL="2743041" indent="0">
              <a:buNone/>
              <a:defRPr sz="900"/>
            </a:lvl7pPr>
            <a:lvl8pPr marL="3200214" indent="0">
              <a:buNone/>
              <a:defRPr sz="900"/>
            </a:lvl8pPr>
            <a:lvl9pPr marL="3657388"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35CD4824-21C5-40F0-ACC2-517FBE4637A7}" type="datetimeFigureOut">
              <a:rPr lang="es-MX" smtClean="0"/>
              <a:pPr/>
              <a:t>06/03/2024</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3109AF80-D803-4371-B9F1-B9ABBE55B9B4}" type="slidenum">
              <a:rPr lang="es-MX" smtClean="0"/>
              <a:pPr/>
              <a:t>‹Nº›</a:t>
            </a:fld>
            <a:endParaRPr lang="es-MX"/>
          </a:p>
        </p:txBody>
      </p:sp>
    </p:spTree>
    <p:extLst>
      <p:ext uri="{BB962C8B-B14F-4D97-AF65-F5344CB8AC3E}">
        <p14:creationId xmlns:p14="http://schemas.microsoft.com/office/powerpoint/2010/main" val="326143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342900" y="366184"/>
            <a:ext cx="6172200" cy="1524000"/>
          </a:xfrm>
          <a:prstGeom prst="rect">
            <a:avLst/>
          </a:prstGeom>
        </p:spPr>
        <p:txBody>
          <a:bodyPr vert="horz" lIns="91435" tIns="45718" rIns="91435" bIns="45718"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342900" y="2133604"/>
            <a:ext cx="6172200" cy="6034617"/>
          </a:xfrm>
          <a:prstGeom prst="rect">
            <a:avLst/>
          </a:prstGeom>
        </p:spPr>
        <p:txBody>
          <a:bodyPr vert="horz" lIns="91435" tIns="45718" rIns="91435" bIns="45718"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342900" y="8475137"/>
            <a:ext cx="1600200" cy="486833"/>
          </a:xfrm>
          <a:prstGeom prst="rect">
            <a:avLst/>
          </a:prstGeom>
        </p:spPr>
        <p:txBody>
          <a:bodyPr vert="horz" lIns="91435" tIns="45718" rIns="91435" bIns="45718" rtlCol="0" anchor="ctr"/>
          <a:lstStyle>
            <a:lvl1pPr algn="l">
              <a:defRPr sz="1200">
                <a:solidFill>
                  <a:schemeClr val="tx1">
                    <a:tint val="75000"/>
                  </a:schemeClr>
                </a:solidFill>
              </a:defRPr>
            </a:lvl1pPr>
          </a:lstStyle>
          <a:p>
            <a:fld id="{35CD4824-21C5-40F0-ACC2-517FBE4637A7}" type="datetimeFigureOut">
              <a:rPr lang="es-MX" smtClean="0"/>
              <a:pPr/>
              <a:t>06/03/2024</a:t>
            </a:fld>
            <a:endParaRPr lang="es-MX"/>
          </a:p>
        </p:txBody>
      </p:sp>
      <p:sp>
        <p:nvSpPr>
          <p:cNvPr id="5" name="4 Marcador de pie de página"/>
          <p:cNvSpPr>
            <a:spLocks noGrp="1"/>
          </p:cNvSpPr>
          <p:nvPr>
            <p:ph type="ftr" sz="quarter" idx="3"/>
          </p:nvPr>
        </p:nvSpPr>
        <p:spPr>
          <a:xfrm>
            <a:off x="2343150" y="8475137"/>
            <a:ext cx="2171700" cy="486833"/>
          </a:xfrm>
          <a:prstGeom prst="rect">
            <a:avLst/>
          </a:prstGeom>
        </p:spPr>
        <p:txBody>
          <a:bodyPr vert="horz" lIns="91435" tIns="45718" rIns="91435" bIns="45718" rtlCol="0" anchor="ctr"/>
          <a:lstStyle>
            <a:lvl1pPr algn="ctr">
              <a:defRPr sz="1200">
                <a:solidFill>
                  <a:schemeClr val="tx1">
                    <a:tint val="75000"/>
                  </a:schemeClr>
                </a:solidFill>
              </a:defRPr>
            </a:lvl1pPr>
          </a:lstStyle>
          <a:p>
            <a:endParaRPr lang="es-MX"/>
          </a:p>
        </p:txBody>
      </p:sp>
      <p:sp>
        <p:nvSpPr>
          <p:cNvPr id="6" name="5 Marcador de número de diapositiva"/>
          <p:cNvSpPr>
            <a:spLocks noGrp="1"/>
          </p:cNvSpPr>
          <p:nvPr>
            <p:ph type="sldNum" sz="quarter" idx="4"/>
          </p:nvPr>
        </p:nvSpPr>
        <p:spPr>
          <a:xfrm>
            <a:off x="4914900" y="8475137"/>
            <a:ext cx="1600200" cy="486833"/>
          </a:xfrm>
          <a:prstGeom prst="rect">
            <a:avLst/>
          </a:prstGeom>
        </p:spPr>
        <p:txBody>
          <a:bodyPr vert="horz" lIns="91435" tIns="45718" rIns="91435" bIns="45718" rtlCol="0" anchor="ctr"/>
          <a:lstStyle>
            <a:lvl1pPr algn="r">
              <a:defRPr sz="1200">
                <a:solidFill>
                  <a:schemeClr val="tx1">
                    <a:tint val="75000"/>
                  </a:schemeClr>
                </a:solidFill>
              </a:defRPr>
            </a:lvl1pPr>
          </a:lstStyle>
          <a:p>
            <a:fld id="{3109AF80-D803-4371-B9F1-B9ABBE55B9B4}" type="slidenum">
              <a:rPr lang="es-MX" smtClean="0"/>
              <a:pPr/>
              <a:t>‹Nº›</a:t>
            </a:fld>
            <a:endParaRPr lang="es-MX"/>
          </a:p>
        </p:txBody>
      </p:sp>
    </p:spTree>
    <p:extLst>
      <p:ext uri="{BB962C8B-B14F-4D97-AF65-F5344CB8AC3E}">
        <p14:creationId xmlns:p14="http://schemas.microsoft.com/office/powerpoint/2010/main" val="39127768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347" rtl="0" eaLnBrk="1" latinLnBrk="0" hangingPunct="1">
        <a:spcBef>
          <a:spcPct val="0"/>
        </a:spcBef>
        <a:buNone/>
        <a:defRPr sz="4400" kern="1200">
          <a:solidFill>
            <a:schemeClr val="tx1"/>
          </a:solidFill>
          <a:latin typeface="+mj-lt"/>
          <a:ea typeface="+mj-ea"/>
          <a:cs typeface="+mj-cs"/>
        </a:defRPr>
      </a:lvl1pPr>
    </p:titleStyle>
    <p:bodyStyle>
      <a:lvl1pPr marL="342880" indent="-342880" algn="l" defTabSz="91434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07" indent="-285733" algn="l" defTabSz="91434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34" indent="-228587" algn="l" defTabSz="91434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08" indent="-228587" algn="l" defTabSz="91434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280" indent="-228587" algn="l" defTabSz="91434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454" indent="-228587" algn="l" defTabSz="91434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28" indent="-228587" algn="l" defTabSz="91434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01" indent="-228587" algn="l" defTabSz="91434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75" indent="-228587" algn="l" defTabSz="91434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347" rtl="0" eaLnBrk="1" latinLnBrk="0" hangingPunct="1">
        <a:defRPr sz="1800" kern="1200">
          <a:solidFill>
            <a:schemeClr val="tx1"/>
          </a:solidFill>
          <a:latin typeface="+mn-lt"/>
          <a:ea typeface="+mn-ea"/>
          <a:cs typeface="+mn-cs"/>
        </a:defRPr>
      </a:lvl1pPr>
      <a:lvl2pPr marL="457174" algn="l" defTabSz="914347" rtl="0" eaLnBrk="1" latinLnBrk="0" hangingPunct="1">
        <a:defRPr sz="1800" kern="1200">
          <a:solidFill>
            <a:schemeClr val="tx1"/>
          </a:solidFill>
          <a:latin typeface="+mn-lt"/>
          <a:ea typeface="+mn-ea"/>
          <a:cs typeface="+mn-cs"/>
        </a:defRPr>
      </a:lvl2pPr>
      <a:lvl3pPr marL="914347" algn="l" defTabSz="914347" rtl="0" eaLnBrk="1" latinLnBrk="0" hangingPunct="1">
        <a:defRPr sz="1800" kern="1200">
          <a:solidFill>
            <a:schemeClr val="tx1"/>
          </a:solidFill>
          <a:latin typeface="+mn-lt"/>
          <a:ea typeface="+mn-ea"/>
          <a:cs typeface="+mn-cs"/>
        </a:defRPr>
      </a:lvl3pPr>
      <a:lvl4pPr marL="1371521" algn="l" defTabSz="914347" rtl="0" eaLnBrk="1" latinLnBrk="0" hangingPunct="1">
        <a:defRPr sz="1800" kern="1200">
          <a:solidFill>
            <a:schemeClr val="tx1"/>
          </a:solidFill>
          <a:latin typeface="+mn-lt"/>
          <a:ea typeface="+mn-ea"/>
          <a:cs typeface="+mn-cs"/>
        </a:defRPr>
      </a:lvl4pPr>
      <a:lvl5pPr marL="1828694" algn="l" defTabSz="914347" rtl="0" eaLnBrk="1" latinLnBrk="0" hangingPunct="1">
        <a:defRPr sz="1800" kern="1200">
          <a:solidFill>
            <a:schemeClr val="tx1"/>
          </a:solidFill>
          <a:latin typeface="+mn-lt"/>
          <a:ea typeface="+mn-ea"/>
          <a:cs typeface="+mn-cs"/>
        </a:defRPr>
      </a:lvl5pPr>
      <a:lvl6pPr marL="2285867" algn="l" defTabSz="914347" rtl="0" eaLnBrk="1" latinLnBrk="0" hangingPunct="1">
        <a:defRPr sz="1800" kern="1200">
          <a:solidFill>
            <a:schemeClr val="tx1"/>
          </a:solidFill>
          <a:latin typeface="+mn-lt"/>
          <a:ea typeface="+mn-ea"/>
          <a:cs typeface="+mn-cs"/>
        </a:defRPr>
      </a:lvl6pPr>
      <a:lvl7pPr marL="2743041" algn="l" defTabSz="914347" rtl="0" eaLnBrk="1" latinLnBrk="0" hangingPunct="1">
        <a:defRPr sz="1800" kern="1200">
          <a:solidFill>
            <a:schemeClr val="tx1"/>
          </a:solidFill>
          <a:latin typeface="+mn-lt"/>
          <a:ea typeface="+mn-ea"/>
          <a:cs typeface="+mn-cs"/>
        </a:defRPr>
      </a:lvl7pPr>
      <a:lvl8pPr marL="3200214" algn="l" defTabSz="914347" rtl="0" eaLnBrk="1" latinLnBrk="0" hangingPunct="1">
        <a:defRPr sz="1800" kern="1200">
          <a:solidFill>
            <a:schemeClr val="tx1"/>
          </a:solidFill>
          <a:latin typeface="+mn-lt"/>
          <a:ea typeface="+mn-ea"/>
          <a:cs typeface="+mn-cs"/>
        </a:defRPr>
      </a:lvl8pPr>
      <a:lvl9pPr marL="3657388" algn="l" defTabSz="91434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5.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3.png"/><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4.png"/><Relationship Id="rId2" Type="http://schemas.openxmlformats.org/officeDocument/2006/relationships/diagramData" Target="../diagrams/data8.xml"/><Relationship Id="rId1" Type="http://schemas.openxmlformats.org/officeDocument/2006/relationships/slideLayout" Target="../slideLayouts/slideLayout5.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2 Marcador de texto"/>
          <p:cNvSpPr txBox="1">
            <a:spLocks/>
          </p:cNvSpPr>
          <p:nvPr/>
        </p:nvSpPr>
        <p:spPr>
          <a:xfrm>
            <a:off x="2060848" y="2411760"/>
            <a:ext cx="4896544"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2400" b="1" dirty="0">
                <a:solidFill>
                  <a:schemeClr val="bg1">
                    <a:lumMod val="75000"/>
                  </a:schemeClr>
                </a:solidFill>
                <a:effectLst>
                  <a:outerShdw blurRad="38100" dist="38100" dir="2700000" algn="tl">
                    <a:srgbClr val="000000">
                      <a:alpha val="43137"/>
                    </a:srgbClr>
                  </a:outerShdw>
                </a:effectLst>
              </a:rPr>
              <a:t>Programas con Condicionales</a:t>
            </a:r>
          </a:p>
          <a:p>
            <a:pPr marL="0" indent="0" algn="ctr">
              <a:buNone/>
            </a:pPr>
            <a:r>
              <a:rPr lang="es-MX" sz="2400" b="1" dirty="0">
                <a:solidFill>
                  <a:schemeClr val="bg1">
                    <a:lumMod val="75000"/>
                  </a:schemeClr>
                </a:solidFill>
                <a:effectLst>
                  <a:outerShdw blurRad="38100" dist="38100" dir="2700000" algn="tl">
                    <a:srgbClr val="000000">
                      <a:alpha val="43137"/>
                    </a:srgbClr>
                  </a:outerShdw>
                </a:effectLst>
              </a:rPr>
              <a:t>P28-P30</a:t>
            </a:r>
          </a:p>
          <a:p>
            <a:pPr marL="0" indent="0" algn="ctr">
              <a:buNone/>
            </a:pPr>
            <a:r>
              <a:rPr lang="es-MX" sz="2400" b="1" dirty="0">
                <a:solidFill>
                  <a:schemeClr val="bg1">
                    <a:lumMod val="75000"/>
                  </a:schemeClr>
                </a:solidFill>
                <a:effectLst>
                  <a:outerShdw blurRad="38100" dist="38100" dir="2700000" algn="tl">
                    <a:srgbClr val="000000">
                      <a:alpha val="43137"/>
                    </a:srgbClr>
                  </a:outerShdw>
                </a:effectLst>
              </a:rPr>
              <a:t>(</a:t>
            </a:r>
            <a:r>
              <a:rPr lang="es-MX" sz="2400" b="1" dirty="0" err="1">
                <a:solidFill>
                  <a:schemeClr val="bg1">
                    <a:lumMod val="75000"/>
                  </a:schemeClr>
                </a:solidFill>
                <a:effectLst>
                  <a:outerShdw blurRad="38100" dist="38100" dir="2700000" algn="tl">
                    <a:srgbClr val="000000">
                      <a:alpha val="43137"/>
                    </a:srgbClr>
                  </a:outerShdw>
                </a:effectLst>
              </a:rPr>
              <a:t>switch</a:t>
            </a:r>
            <a:r>
              <a:rPr lang="es-MX" sz="2400" b="1" dirty="0">
                <a:solidFill>
                  <a:schemeClr val="bg1">
                    <a:lumMod val="75000"/>
                  </a:schemeClr>
                </a:solidFill>
                <a:effectLst>
                  <a:outerShdw blurRad="38100" dist="38100" dir="2700000" algn="tl">
                    <a:srgbClr val="000000">
                      <a:alpha val="43137"/>
                    </a:srgbClr>
                  </a:outerShdw>
                </a:effectLst>
              </a:rPr>
              <a:t>)</a:t>
            </a:r>
          </a:p>
        </p:txBody>
      </p:sp>
      <p:sp>
        <p:nvSpPr>
          <p:cNvPr id="3" name="2 Marcador de texto"/>
          <p:cNvSpPr txBox="1">
            <a:spLocks/>
          </p:cNvSpPr>
          <p:nvPr/>
        </p:nvSpPr>
        <p:spPr>
          <a:xfrm>
            <a:off x="2188840" y="6012160"/>
            <a:ext cx="4464496"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2800" b="1" dirty="0">
                <a:solidFill>
                  <a:schemeClr val="bg1">
                    <a:lumMod val="75000"/>
                  </a:schemeClr>
                </a:solidFill>
                <a:effectLst>
                  <a:outerShdw blurRad="38100" dist="38100" dir="2700000" algn="tl">
                    <a:srgbClr val="000000">
                      <a:alpha val="43137"/>
                    </a:srgbClr>
                  </a:outerShdw>
                </a:effectLst>
              </a:rPr>
              <a:t>Nombre del archivo:</a:t>
            </a:r>
          </a:p>
          <a:p>
            <a:pPr marL="0" indent="0" algn="ctr">
              <a:buNone/>
            </a:pPr>
            <a:r>
              <a:rPr lang="es-MX" sz="2000" b="1" dirty="0" err="1">
                <a:solidFill>
                  <a:schemeClr val="bg1">
                    <a:lumMod val="75000"/>
                  </a:schemeClr>
                </a:solidFill>
                <a:effectLst>
                  <a:outerShdw blurRad="38100" dist="38100" dir="2700000" algn="tl">
                    <a:srgbClr val="000000">
                      <a:alpha val="43137"/>
                    </a:srgbClr>
                  </a:outerShdw>
                </a:effectLst>
              </a:rPr>
              <a:t>PIf</a:t>
            </a:r>
            <a:r>
              <a:rPr lang="es-MX" sz="2000" b="1" dirty="0">
                <a:solidFill>
                  <a:schemeClr val="bg1">
                    <a:lumMod val="75000"/>
                  </a:schemeClr>
                </a:solidFill>
                <a:effectLst>
                  <a:outerShdw blurRad="38100" dist="38100" dir="2700000" algn="tl">
                    <a:srgbClr val="000000">
                      <a:alpha val="43137"/>
                    </a:srgbClr>
                  </a:outerShdw>
                </a:effectLst>
              </a:rPr>
              <a:t> 28-30 R.S.L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139833703"/>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322766"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Análisis del Problema</a:t>
            </a:r>
          </a:p>
        </p:txBody>
      </p:sp>
      <p:sp>
        <p:nvSpPr>
          <p:cNvPr id="4" name="3 Rectángulo redondeado"/>
          <p:cNvSpPr/>
          <p:nvPr/>
        </p:nvSpPr>
        <p:spPr>
          <a:xfrm>
            <a:off x="404664" y="1259632"/>
            <a:ext cx="6048672" cy="2160241"/>
          </a:xfrm>
          <a:prstGeom prst="roundRect">
            <a:avLst/>
          </a:prstGeom>
        </p:spPr>
        <p:style>
          <a:lnRef idx="0">
            <a:schemeClr val="accent1"/>
          </a:lnRef>
          <a:fillRef idx="3">
            <a:schemeClr val="accent1"/>
          </a:fillRef>
          <a:effectRef idx="3">
            <a:schemeClr val="accent1"/>
          </a:effectRef>
          <a:fontRef idx="minor">
            <a:schemeClr val="lt1"/>
          </a:fontRef>
        </p:style>
        <p:txBody>
          <a:bodyPr lIns="91435" tIns="45718" rIns="91435" bIns="45718" rtlCol="0" anchor="ctr"/>
          <a:lstStyle/>
          <a:p>
            <a:pPr algn="just"/>
            <a:r>
              <a:rPr lang="es-ES_tradnl" b="1" dirty="0">
                <a:effectLst>
                  <a:outerShdw blurRad="38100" dist="38100" dir="2700000" algn="tl">
                    <a:srgbClr val="000000">
                      <a:alpha val="43137"/>
                    </a:srgbClr>
                  </a:outerShdw>
                </a:effectLst>
              </a:rPr>
              <a:t>Una empresa le solicita a sus empleados su horario de salida en formato de 24 horas. Desafortunadamente cometen un error en el tipo de formato. Para una mayor facilidad se realiza un programa que lea la hora de un día en notación de 24 horas y dé la respuesta en formato de 12 horas. </a:t>
            </a:r>
            <a:endParaRPr lang="es-MX" b="1" dirty="0"/>
          </a:p>
        </p:txBody>
      </p:sp>
      <p:sp>
        <p:nvSpPr>
          <p:cNvPr id="5" name="4 Rectángulo redondeado"/>
          <p:cNvSpPr/>
          <p:nvPr/>
        </p:nvSpPr>
        <p:spPr>
          <a:xfrm>
            <a:off x="404664" y="3611895"/>
            <a:ext cx="1321952"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Entradas</a:t>
            </a:r>
          </a:p>
        </p:txBody>
      </p:sp>
      <p:sp>
        <p:nvSpPr>
          <p:cNvPr id="6" name="5 Rectángulo redondeado"/>
          <p:cNvSpPr/>
          <p:nvPr/>
        </p:nvSpPr>
        <p:spPr>
          <a:xfrm>
            <a:off x="1988839" y="3611895"/>
            <a:ext cx="4464497"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endParaRPr lang="es-MX" dirty="0"/>
          </a:p>
        </p:txBody>
      </p:sp>
      <p:sp>
        <p:nvSpPr>
          <p:cNvPr id="8" name="7 Rectángulo redondeado"/>
          <p:cNvSpPr/>
          <p:nvPr/>
        </p:nvSpPr>
        <p:spPr>
          <a:xfrm>
            <a:off x="404664" y="5159244"/>
            <a:ext cx="1321952"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Procesos</a:t>
            </a:r>
          </a:p>
        </p:txBody>
      </p:sp>
      <p:sp>
        <p:nvSpPr>
          <p:cNvPr id="9" name="8 Rectángulo redondeado"/>
          <p:cNvSpPr/>
          <p:nvPr/>
        </p:nvSpPr>
        <p:spPr>
          <a:xfrm>
            <a:off x="1988839" y="5159244"/>
            <a:ext cx="4464498"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endParaRPr lang="es-MX" dirty="0"/>
          </a:p>
        </p:txBody>
      </p:sp>
      <p:sp>
        <p:nvSpPr>
          <p:cNvPr id="10" name="9 Rectángulo redondeado"/>
          <p:cNvSpPr/>
          <p:nvPr/>
        </p:nvSpPr>
        <p:spPr>
          <a:xfrm>
            <a:off x="430472" y="6706592"/>
            <a:ext cx="1296144"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Salidas</a:t>
            </a:r>
          </a:p>
        </p:txBody>
      </p:sp>
      <p:sp>
        <p:nvSpPr>
          <p:cNvPr id="11" name="10 Rectángulo redondeado"/>
          <p:cNvSpPr/>
          <p:nvPr/>
        </p:nvSpPr>
        <p:spPr>
          <a:xfrm>
            <a:off x="1988838" y="6706592"/>
            <a:ext cx="4490305"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endParaRPr lang="es-MX" dirty="0"/>
          </a:p>
        </p:txBody>
      </p:sp>
      <p:sp>
        <p:nvSpPr>
          <p:cNvPr id="12"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P30</a:t>
            </a:r>
          </a:p>
        </p:txBody>
      </p:sp>
    </p:spTree>
    <p:extLst>
      <p:ext uri="{BB962C8B-B14F-4D97-AF65-F5344CB8AC3E}">
        <p14:creationId xmlns:p14="http://schemas.microsoft.com/office/powerpoint/2010/main" val="1499740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2582742663"/>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710190"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Algoritmo y Diagrama de Flujo</a:t>
            </a:r>
          </a:p>
        </p:txBody>
      </p:sp>
      <p:sp>
        <p:nvSpPr>
          <p:cNvPr id="13" name="12 Rectángulo redondeado"/>
          <p:cNvSpPr/>
          <p:nvPr/>
        </p:nvSpPr>
        <p:spPr>
          <a:xfrm>
            <a:off x="2042177" y="1019605"/>
            <a:ext cx="2790316"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Diagrama de Flujo</a:t>
            </a:r>
          </a:p>
        </p:txBody>
      </p:sp>
      <p:sp>
        <p:nvSpPr>
          <p:cNvPr id="14" name="13 Rectángulo redondeado"/>
          <p:cNvSpPr/>
          <p:nvPr/>
        </p:nvSpPr>
        <p:spPr>
          <a:xfrm>
            <a:off x="188640" y="1691679"/>
            <a:ext cx="6480720" cy="6514670"/>
          </a:xfrm>
          <a:prstGeom prst="roundRect">
            <a:avLst/>
          </a:prstGeom>
          <a:effectLst>
            <a:glow rad="2286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lIns="91435" tIns="45718" rIns="91435" bIns="45718" rtlCol="0" anchor="t"/>
          <a:lstStyle/>
          <a:p>
            <a:endParaRPr lang="es-MX" sz="1200" dirty="0"/>
          </a:p>
        </p:txBody>
      </p:sp>
      <p:sp>
        <p:nvSpPr>
          <p:cNvPr id="10"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1" name="10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P30</a:t>
            </a:r>
          </a:p>
        </p:txBody>
      </p:sp>
    </p:spTree>
    <p:extLst>
      <p:ext uri="{BB962C8B-B14F-4D97-AF65-F5344CB8AC3E}">
        <p14:creationId xmlns:p14="http://schemas.microsoft.com/office/powerpoint/2010/main" val="2515154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8AE235-DBA7-D2D2-0612-B7C2750F1D5B}"/>
            </a:ext>
          </a:extLst>
        </p:cNvPr>
        <p:cNvGrpSpPr/>
        <p:nvPr/>
      </p:nvGrpSpPr>
      <p:grpSpPr>
        <a:xfrm>
          <a:off x="0" y="0"/>
          <a:ext cx="0" cy="0"/>
          <a:chOff x="0" y="0"/>
          <a:chExt cx="0" cy="0"/>
        </a:xfrm>
      </p:grpSpPr>
      <p:graphicFrame>
        <p:nvGraphicFramePr>
          <p:cNvPr id="2" name="1 Marcador de contenido">
            <a:extLst>
              <a:ext uri="{FF2B5EF4-FFF2-40B4-BE49-F238E27FC236}">
                <a16:creationId xmlns:a16="http://schemas.microsoft.com/office/drawing/2014/main" id="{63B59698-0B60-AAFA-609B-A769DD6FE64E}"/>
              </a:ext>
            </a:extLst>
          </p:cNvPr>
          <p:cNvGraphicFramePr>
            <a:graphicFrameLocks noGrp="1"/>
          </p:cNvGraphicFramePr>
          <p:nvPr>
            <p:ph idx="1"/>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a:extLst>
              <a:ext uri="{FF2B5EF4-FFF2-40B4-BE49-F238E27FC236}">
                <a16:creationId xmlns:a16="http://schemas.microsoft.com/office/drawing/2014/main" id="{D6141D96-C85D-A737-CE67-2D1B907F95D8}"/>
              </a:ext>
            </a:extLst>
          </p:cNvPr>
          <p:cNvSpPr>
            <a:spLocks noGrp="1"/>
          </p:cNvSpPr>
          <p:nvPr>
            <p:ph type="title"/>
          </p:nvPr>
        </p:nvSpPr>
        <p:spPr>
          <a:xfrm>
            <a:off x="1710190"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Algoritmo y Diagrama de Flujo</a:t>
            </a:r>
          </a:p>
        </p:txBody>
      </p:sp>
      <p:sp>
        <p:nvSpPr>
          <p:cNvPr id="3" name="2 Rectángulo redondeado">
            <a:extLst>
              <a:ext uri="{FF2B5EF4-FFF2-40B4-BE49-F238E27FC236}">
                <a16:creationId xmlns:a16="http://schemas.microsoft.com/office/drawing/2014/main" id="{68B631D4-CBA4-7615-A9B9-68FEA597F6D0}"/>
              </a:ext>
            </a:extLst>
          </p:cNvPr>
          <p:cNvSpPr/>
          <p:nvPr/>
        </p:nvSpPr>
        <p:spPr>
          <a:xfrm>
            <a:off x="239510" y="1788584"/>
            <a:ext cx="6429849" cy="6298386"/>
          </a:xfrm>
          <a:prstGeom prst="roundRect">
            <a:avLst/>
          </a:prstGeom>
          <a:effectLst>
            <a:glow rad="228600">
              <a:schemeClr val="accent5">
                <a:satMod val="175000"/>
                <a:alpha val="40000"/>
              </a:schemeClr>
            </a:glow>
          </a:effectLst>
        </p:spPr>
        <p:style>
          <a:lnRef idx="2">
            <a:schemeClr val="accent5"/>
          </a:lnRef>
          <a:fillRef idx="1">
            <a:schemeClr val="lt1"/>
          </a:fillRef>
          <a:effectRef idx="0">
            <a:schemeClr val="accent5"/>
          </a:effectRef>
          <a:fontRef idx="minor">
            <a:schemeClr val="dk1"/>
          </a:fontRef>
        </p:style>
        <p:txBody>
          <a:bodyPr lIns="91435" tIns="45718" rIns="91435" bIns="45718" rtlCol="0" anchor="t"/>
          <a:lstStyle/>
          <a:p>
            <a:endParaRPr lang="es-MX" sz="1200" dirty="0"/>
          </a:p>
        </p:txBody>
      </p:sp>
      <p:sp>
        <p:nvSpPr>
          <p:cNvPr id="12" name="11 Rectángulo redondeado">
            <a:extLst>
              <a:ext uri="{FF2B5EF4-FFF2-40B4-BE49-F238E27FC236}">
                <a16:creationId xmlns:a16="http://schemas.microsoft.com/office/drawing/2014/main" id="{61B67889-097F-B0A2-0946-CB2AEEDEF621}"/>
              </a:ext>
            </a:extLst>
          </p:cNvPr>
          <p:cNvSpPr/>
          <p:nvPr/>
        </p:nvSpPr>
        <p:spPr>
          <a:xfrm>
            <a:off x="1813320" y="1060810"/>
            <a:ext cx="2795374"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Algoritmo</a:t>
            </a:r>
          </a:p>
        </p:txBody>
      </p:sp>
      <p:sp>
        <p:nvSpPr>
          <p:cNvPr id="10" name="2 Marcador de texto">
            <a:extLst>
              <a:ext uri="{FF2B5EF4-FFF2-40B4-BE49-F238E27FC236}">
                <a16:creationId xmlns:a16="http://schemas.microsoft.com/office/drawing/2014/main" id="{588B3F64-39A7-0D82-1D26-4FFD2C569F38}"/>
              </a:ext>
            </a:extLst>
          </p:cNvPr>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1" name="10 Elipse">
            <a:extLst>
              <a:ext uri="{FF2B5EF4-FFF2-40B4-BE49-F238E27FC236}">
                <a16:creationId xmlns:a16="http://schemas.microsoft.com/office/drawing/2014/main" id="{EE8B9207-D827-6AEF-93B6-4A00E357260A}"/>
              </a:ext>
            </a:extLst>
          </p:cNvPr>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P30</a:t>
            </a:r>
          </a:p>
        </p:txBody>
      </p:sp>
    </p:spTree>
    <p:extLst>
      <p:ext uri="{BB962C8B-B14F-4D97-AF65-F5344CB8AC3E}">
        <p14:creationId xmlns:p14="http://schemas.microsoft.com/office/powerpoint/2010/main" val="345554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a:xfrm>
            <a:off x="1227658" y="-290040"/>
            <a:ext cx="6172200" cy="1524000"/>
          </a:xfrm>
        </p:spPr>
        <p:txBody>
          <a:bodyPr>
            <a:normAutofit/>
          </a:bodyPr>
          <a:lstStyle/>
          <a:p>
            <a:r>
              <a:rPr lang="es-MX" sz="2200" b="1" dirty="0">
                <a:solidFill>
                  <a:schemeClr val="bg1"/>
                </a:solidFill>
                <a:effectLst>
                  <a:outerShdw blurRad="38100" dist="38100" dir="2700000" algn="tl">
                    <a:srgbClr val="000000">
                      <a:alpha val="43137"/>
                    </a:srgbClr>
                  </a:outerShdw>
                </a:effectLst>
              </a:rPr>
              <a:t>Código Fuente</a:t>
            </a:r>
          </a:p>
        </p:txBody>
      </p:sp>
      <p:graphicFrame>
        <p:nvGraphicFramePr>
          <p:cNvPr id="2" name="1 Marcador de contenido"/>
          <p:cNvGraphicFramePr>
            <a:graphicFrameLocks noGrp="1"/>
          </p:cNvGraphicFramePr>
          <p:nvPr>
            <p:ph sz="half" idx="2"/>
            <p:extLst>
              <p:ext uri="{D42A27DB-BD31-4B8C-83A1-F6EECF244321}">
                <p14:modId xmlns:p14="http://schemas.microsoft.com/office/powerpoint/2010/main" val="3017941261"/>
              </p:ext>
            </p:extLst>
          </p:nvPr>
        </p:nvGraphicFramePr>
        <p:xfrm>
          <a:off x="255585" y="2171735"/>
          <a:ext cx="3117456" cy="5996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Rectángulo redondeado"/>
          <p:cNvSpPr/>
          <p:nvPr/>
        </p:nvSpPr>
        <p:spPr>
          <a:xfrm>
            <a:off x="255585" y="1231952"/>
            <a:ext cx="6485783" cy="6796432"/>
          </a:xfrm>
          <a:prstGeom prst="roundRect">
            <a:avLst/>
          </a:prstGeom>
          <a:effectLst>
            <a:glow rad="2286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35" tIns="45718" rIns="91435" bIns="45718" rtlCol="0" anchor="t"/>
          <a:lstStyle/>
          <a:p>
            <a:endParaRPr lang="es-MX" sz="1200" dirty="0"/>
          </a:p>
        </p:txBody>
      </p:sp>
      <p:sp>
        <p:nvSpPr>
          <p:cNvPr id="11"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P30</a:t>
            </a:r>
          </a:p>
        </p:txBody>
      </p:sp>
    </p:spTree>
    <p:extLst>
      <p:ext uri="{BB962C8B-B14F-4D97-AF65-F5344CB8AC3E}">
        <p14:creationId xmlns:p14="http://schemas.microsoft.com/office/powerpoint/2010/main" val="3344363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139833703"/>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322766"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Análisis del Problema</a:t>
            </a:r>
          </a:p>
        </p:txBody>
      </p:sp>
      <p:sp>
        <p:nvSpPr>
          <p:cNvPr id="4" name="3 Rectángulo redondeado"/>
          <p:cNvSpPr/>
          <p:nvPr/>
        </p:nvSpPr>
        <p:spPr>
          <a:xfrm>
            <a:off x="412999" y="1124448"/>
            <a:ext cx="6048672" cy="2295425"/>
          </a:xfrm>
          <a:prstGeom prst="roundRect">
            <a:avLst/>
          </a:prstGeom>
        </p:spPr>
        <p:style>
          <a:lnRef idx="0">
            <a:schemeClr val="accent1"/>
          </a:lnRef>
          <a:fillRef idx="3">
            <a:schemeClr val="accent1"/>
          </a:fillRef>
          <a:effectRef idx="3">
            <a:schemeClr val="accent1"/>
          </a:effectRef>
          <a:fontRef idx="minor">
            <a:schemeClr val="lt1"/>
          </a:fontRef>
        </p:style>
        <p:txBody>
          <a:bodyPr lIns="91435" tIns="45718" rIns="91435" bIns="45718" rtlCol="0" anchor="ctr"/>
          <a:lstStyle/>
          <a:p>
            <a:pPr algn="just"/>
            <a:r>
              <a:rPr lang="es-ES_tradnl" sz="1500" b="1" dirty="0">
                <a:effectLst>
                  <a:outerShdw blurRad="38100" dist="38100" dir="2700000" algn="tl">
                    <a:srgbClr val="000000">
                      <a:alpha val="43137"/>
                    </a:srgbClr>
                  </a:outerShdw>
                </a:effectLst>
              </a:rPr>
              <a:t>Unos alumnos de Sistemas Computacionales desean realizar una calculadora que pida dos números y te permita elegir en un menú si desea hacer:</a:t>
            </a:r>
            <a:endParaRPr lang="es-MX" sz="1500" b="1" dirty="0">
              <a:effectLst>
                <a:outerShdw blurRad="38100" dist="38100" dir="2700000" algn="tl">
                  <a:srgbClr val="000000">
                    <a:alpha val="43137"/>
                  </a:srgbClr>
                </a:outerShdw>
              </a:effectLst>
            </a:endParaRPr>
          </a:p>
          <a:p>
            <a:pPr marL="342900" lvl="0" indent="-342900" algn="just">
              <a:buFont typeface="+mj-lt"/>
              <a:buAutoNum type="arabicParenR"/>
            </a:pPr>
            <a:r>
              <a:rPr lang="es-ES_tradnl" sz="1500" b="1" dirty="0"/>
              <a:t>Suma</a:t>
            </a:r>
            <a:endParaRPr lang="es-MX" sz="1500" b="1" dirty="0"/>
          </a:p>
          <a:p>
            <a:pPr marL="342900" lvl="0" indent="-342900" algn="just">
              <a:buFont typeface="+mj-lt"/>
              <a:buAutoNum type="arabicParenR"/>
            </a:pPr>
            <a:r>
              <a:rPr lang="es-ES_tradnl" sz="1500" b="1" dirty="0"/>
              <a:t>Resta</a:t>
            </a:r>
            <a:endParaRPr lang="es-MX" sz="1500" b="1" dirty="0"/>
          </a:p>
          <a:p>
            <a:pPr marL="342900" lvl="0" indent="-342900" algn="just">
              <a:buFont typeface="+mj-lt"/>
              <a:buAutoNum type="arabicParenR"/>
            </a:pPr>
            <a:r>
              <a:rPr lang="es-ES_tradnl" sz="1500" b="1" dirty="0"/>
              <a:t>Multiplicación</a:t>
            </a:r>
            <a:endParaRPr lang="es-MX" sz="1500" b="1" dirty="0"/>
          </a:p>
          <a:p>
            <a:pPr marL="342900" lvl="0" indent="-342900" algn="just">
              <a:buFont typeface="+mj-lt"/>
              <a:buAutoNum type="arabicParenR"/>
            </a:pPr>
            <a:r>
              <a:rPr lang="es-ES_tradnl" sz="1500" b="1" dirty="0"/>
              <a:t>División</a:t>
            </a:r>
            <a:endParaRPr lang="es-MX" sz="1500" b="1" dirty="0"/>
          </a:p>
          <a:p>
            <a:pPr algn="just"/>
            <a:r>
              <a:rPr lang="es-ES_tradnl" sz="1500" b="1" dirty="0">
                <a:effectLst>
                  <a:outerShdw blurRad="38100" dist="38100" dir="2700000" algn="tl">
                    <a:srgbClr val="000000">
                      <a:alpha val="43137"/>
                    </a:srgbClr>
                  </a:outerShdw>
                </a:effectLst>
              </a:rPr>
              <a:t> </a:t>
            </a:r>
            <a:endParaRPr lang="es-MX" sz="1500" b="1" dirty="0">
              <a:effectLst>
                <a:outerShdw blurRad="38100" dist="38100" dir="2700000" algn="tl">
                  <a:srgbClr val="000000">
                    <a:alpha val="43137"/>
                  </a:srgbClr>
                </a:outerShdw>
              </a:effectLst>
            </a:endParaRPr>
          </a:p>
          <a:p>
            <a:pPr algn="just"/>
            <a:r>
              <a:rPr lang="es-ES_tradnl" sz="1500" b="1" dirty="0">
                <a:effectLst>
                  <a:outerShdw blurRad="38100" dist="38100" dir="2700000" algn="tl">
                    <a:srgbClr val="000000">
                      <a:alpha val="43137"/>
                    </a:srgbClr>
                  </a:outerShdw>
                </a:effectLst>
              </a:rPr>
              <a:t>Dependiendo de la opción elegida, realizar la operación e imprimir el resultado.</a:t>
            </a:r>
            <a:endParaRPr lang="es-MX" sz="1500" b="1" dirty="0">
              <a:effectLst>
                <a:outerShdw blurRad="38100" dist="38100" dir="2700000" algn="tl">
                  <a:srgbClr val="000000">
                    <a:alpha val="43137"/>
                  </a:srgbClr>
                </a:outerShdw>
              </a:effectLst>
            </a:endParaRPr>
          </a:p>
        </p:txBody>
      </p:sp>
      <p:sp>
        <p:nvSpPr>
          <p:cNvPr id="5" name="4 Rectángulo redondeado"/>
          <p:cNvSpPr/>
          <p:nvPr/>
        </p:nvSpPr>
        <p:spPr>
          <a:xfrm>
            <a:off x="404664" y="3491880"/>
            <a:ext cx="1321952" cy="47211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Entradas</a:t>
            </a:r>
          </a:p>
        </p:txBody>
      </p:sp>
      <p:sp>
        <p:nvSpPr>
          <p:cNvPr id="6" name="5 Rectángulo redondeado"/>
          <p:cNvSpPr/>
          <p:nvPr/>
        </p:nvSpPr>
        <p:spPr>
          <a:xfrm>
            <a:off x="2014646" y="3524717"/>
            <a:ext cx="4464497" cy="460040"/>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dirty="0" err="1">
                <a:solidFill>
                  <a:schemeClr val="tx1"/>
                </a:solidFill>
              </a:rPr>
              <a:t>opt,x,y</a:t>
            </a:r>
            <a:endParaRPr lang="es-MX" dirty="0">
              <a:solidFill>
                <a:schemeClr val="tx1"/>
              </a:solidFill>
            </a:endParaRPr>
          </a:p>
        </p:txBody>
      </p:sp>
      <p:sp>
        <p:nvSpPr>
          <p:cNvPr id="8" name="7 Rectángulo redondeado"/>
          <p:cNvSpPr/>
          <p:nvPr/>
        </p:nvSpPr>
        <p:spPr>
          <a:xfrm>
            <a:off x="404664" y="5159244"/>
            <a:ext cx="1321952"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Procesos</a:t>
            </a:r>
          </a:p>
        </p:txBody>
      </p:sp>
      <p:sp>
        <p:nvSpPr>
          <p:cNvPr id="9" name="8 Rectángulo redondeado"/>
          <p:cNvSpPr/>
          <p:nvPr/>
        </p:nvSpPr>
        <p:spPr>
          <a:xfrm>
            <a:off x="1869634" y="4035560"/>
            <a:ext cx="4728712" cy="3370660"/>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sz="1400" dirty="0">
                <a:solidFill>
                  <a:schemeClr val="tx1"/>
                </a:solidFill>
              </a:rPr>
              <a:t>Si </a:t>
            </a:r>
            <a:r>
              <a:rPr lang="es-MX" sz="1400" dirty="0" err="1">
                <a:solidFill>
                  <a:schemeClr val="tx1"/>
                </a:solidFill>
              </a:rPr>
              <a:t>opt</a:t>
            </a:r>
            <a:r>
              <a:rPr lang="es-MX" sz="1400" dirty="0">
                <a:solidFill>
                  <a:schemeClr val="tx1"/>
                </a:solidFill>
              </a:rPr>
              <a:t>= 1:</a:t>
            </a:r>
          </a:p>
          <a:p>
            <a:r>
              <a:rPr lang="es-MX" sz="1400" dirty="0">
                <a:solidFill>
                  <a:schemeClr val="tx1"/>
                </a:solidFill>
              </a:rPr>
              <a:t>suma = </a:t>
            </a:r>
            <a:r>
              <a:rPr lang="es-MX" sz="1400" dirty="0" err="1">
                <a:solidFill>
                  <a:schemeClr val="tx1"/>
                </a:solidFill>
              </a:rPr>
              <a:t>x+y</a:t>
            </a:r>
            <a:endParaRPr lang="es-MX" sz="1400" dirty="0">
              <a:solidFill>
                <a:schemeClr val="tx1"/>
              </a:solidFill>
            </a:endParaRPr>
          </a:p>
          <a:p>
            <a:r>
              <a:rPr lang="es-MX" sz="1400" dirty="0">
                <a:solidFill>
                  <a:schemeClr val="tx1"/>
                </a:solidFill>
              </a:rPr>
              <a:t>Imprime "La suma de  y  es ",x,y,suma</a:t>
            </a:r>
          </a:p>
          <a:p>
            <a:r>
              <a:rPr lang="es-MX" sz="1400" dirty="0">
                <a:solidFill>
                  <a:schemeClr val="tx1"/>
                </a:solidFill>
              </a:rPr>
              <a:t>Si </a:t>
            </a:r>
            <a:r>
              <a:rPr lang="es-MX" sz="1400" dirty="0" err="1">
                <a:solidFill>
                  <a:schemeClr val="tx1"/>
                </a:solidFill>
              </a:rPr>
              <a:t>opt</a:t>
            </a:r>
            <a:r>
              <a:rPr lang="es-MX" sz="1400" dirty="0">
                <a:solidFill>
                  <a:schemeClr val="tx1"/>
                </a:solidFill>
              </a:rPr>
              <a:t>= 2:</a:t>
            </a:r>
          </a:p>
          <a:p>
            <a:r>
              <a:rPr lang="es-MX" sz="1400" dirty="0">
                <a:solidFill>
                  <a:schemeClr val="tx1"/>
                </a:solidFill>
              </a:rPr>
              <a:t>resta = x-y</a:t>
            </a:r>
          </a:p>
          <a:p>
            <a:r>
              <a:rPr lang="es-MX" sz="1400" dirty="0">
                <a:solidFill>
                  <a:schemeClr val="tx1"/>
                </a:solidFill>
              </a:rPr>
              <a:t>Imprime "La resta de y es ",</a:t>
            </a:r>
            <a:r>
              <a:rPr lang="es-MX" sz="1400" dirty="0" err="1">
                <a:solidFill>
                  <a:schemeClr val="tx1"/>
                </a:solidFill>
              </a:rPr>
              <a:t>x,y,resta</a:t>
            </a:r>
            <a:endParaRPr lang="es-MX" sz="1400" dirty="0">
              <a:solidFill>
                <a:schemeClr val="tx1"/>
              </a:solidFill>
            </a:endParaRPr>
          </a:p>
          <a:p>
            <a:r>
              <a:rPr lang="es-MX" sz="1400" dirty="0">
                <a:solidFill>
                  <a:schemeClr val="tx1"/>
                </a:solidFill>
              </a:rPr>
              <a:t>Si </a:t>
            </a:r>
            <a:r>
              <a:rPr lang="es-MX" sz="1400" dirty="0" err="1">
                <a:solidFill>
                  <a:schemeClr val="tx1"/>
                </a:solidFill>
              </a:rPr>
              <a:t>opt</a:t>
            </a:r>
            <a:r>
              <a:rPr lang="es-MX" sz="1400" dirty="0">
                <a:solidFill>
                  <a:schemeClr val="tx1"/>
                </a:solidFill>
              </a:rPr>
              <a:t>= 3:</a:t>
            </a:r>
          </a:p>
          <a:p>
            <a:r>
              <a:rPr lang="es-MX" sz="1400" dirty="0" err="1">
                <a:solidFill>
                  <a:schemeClr val="tx1"/>
                </a:solidFill>
              </a:rPr>
              <a:t>mul</a:t>
            </a:r>
            <a:r>
              <a:rPr lang="es-MX" sz="1400" dirty="0">
                <a:solidFill>
                  <a:schemeClr val="tx1"/>
                </a:solidFill>
              </a:rPr>
              <a:t> = x*y</a:t>
            </a:r>
          </a:p>
          <a:p>
            <a:r>
              <a:rPr lang="es-MX" sz="1400" dirty="0">
                <a:solidFill>
                  <a:schemeClr val="tx1"/>
                </a:solidFill>
              </a:rPr>
              <a:t>Imprime "La </a:t>
            </a:r>
            <a:r>
              <a:rPr lang="es-MX" sz="1400" dirty="0" err="1">
                <a:solidFill>
                  <a:schemeClr val="tx1"/>
                </a:solidFill>
              </a:rPr>
              <a:t>multiplicacion</a:t>
            </a:r>
            <a:r>
              <a:rPr lang="es-MX" sz="1400" dirty="0">
                <a:solidFill>
                  <a:schemeClr val="tx1"/>
                </a:solidFill>
              </a:rPr>
              <a:t> de y es ",</a:t>
            </a:r>
            <a:r>
              <a:rPr lang="es-MX" sz="1400" dirty="0" err="1">
                <a:solidFill>
                  <a:schemeClr val="tx1"/>
                </a:solidFill>
              </a:rPr>
              <a:t>x,y,mul</a:t>
            </a:r>
            <a:endParaRPr lang="es-MX" sz="1400" dirty="0">
              <a:solidFill>
                <a:schemeClr val="tx1"/>
              </a:solidFill>
            </a:endParaRPr>
          </a:p>
          <a:p>
            <a:r>
              <a:rPr lang="es-MX" sz="1400" dirty="0">
                <a:solidFill>
                  <a:schemeClr val="tx1"/>
                </a:solidFill>
              </a:rPr>
              <a:t>Si </a:t>
            </a:r>
            <a:r>
              <a:rPr lang="es-MX" sz="1400" dirty="0" err="1">
                <a:solidFill>
                  <a:schemeClr val="tx1"/>
                </a:solidFill>
              </a:rPr>
              <a:t>opt</a:t>
            </a:r>
            <a:r>
              <a:rPr lang="es-MX" sz="1400" dirty="0">
                <a:solidFill>
                  <a:schemeClr val="tx1"/>
                </a:solidFill>
              </a:rPr>
              <a:t>= 4:</a:t>
            </a:r>
          </a:p>
          <a:p>
            <a:r>
              <a:rPr lang="es-MX" sz="1400" dirty="0">
                <a:solidFill>
                  <a:schemeClr val="tx1"/>
                </a:solidFill>
              </a:rPr>
              <a:t>suma = x/y</a:t>
            </a:r>
          </a:p>
          <a:p>
            <a:r>
              <a:rPr lang="es-MX" sz="1400" dirty="0">
                <a:solidFill>
                  <a:schemeClr val="tx1"/>
                </a:solidFill>
              </a:rPr>
              <a:t>Imprime "La </a:t>
            </a:r>
            <a:r>
              <a:rPr lang="es-MX" sz="1400" dirty="0" err="1">
                <a:solidFill>
                  <a:schemeClr val="tx1"/>
                </a:solidFill>
              </a:rPr>
              <a:t>division</a:t>
            </a:r>
            <a:r>
              <a:rPr lang="es-MX" sz="1400" dirty="0">
                <a:solidFill>
                  <a:schemeClr val="tx1"/>
                </a:solidFill>
              </a:rPr>
              <a:t> de y es ",</a:t>
            </a:r>
            <a:r>
              <a:rPr lang="es-MX" sz="1400" dirty="0" err="1">
                <a:solidFill>
                  <a:schemeClr val="tx1"/>
                </a:solidFill>
              </a:rPr>
              <a:t>x,y,division</a:t>
            </a:r>
            <a:endParaRPr lang="es-MX" sz="1400" dirty="0">
              <a:solidFill>
                <a:schemeClr val="tx1"/>
              </a:solidFill>
            </a:endParaRPr>
          </a:p>
          <a:p>
            <a:r>
              <a:rPr lang="es-MX" sz="1400" dirty="0">
                <a:solidFill>
                  <a:schemeClr val="tx1"/>
                </a:solidFill>
              </a:rPr>
              <a:t>Si no es ninguna </a:t>
            </a:r>
            <a:r>
              <a:rPr lang="es-MX" sz="1400" dirty="0" err="1">
                <a:solidFill>
                  <a:schemeClr val="tx1"/>
                </a:solidFill>
              </a:rPr>
              <a:t>opcion</a:t>
            </a:r>
            <a:r>
              <a:rPr lang="es-MX" sz="1400" dirty="0">
                <a:solidFill>
                  <a:schemeClr val="tx1"/>
                </a:solidFill>
              </a:rPr>
              <a:t>:</a:t>
            </a:r>
          </a:p>
          <a:p>
            <a:r>
              <a:rPr lang="es-MX" sz="1400" dirty="0">
                <a:solidFill>
                  <a:schemeClr val="tx1"/>
                </a:solidFill>
              </a:rPr>
              <a:t>Imprime "Introduzca un valor valido”</a:t>
            </a:r>
          </a:p>
        </p:txBody>
      </p:sp>
      <p:sp>
        <p:nvSpPr>
          <p:cNvPr id="10" name="9 Rectángulo redondeado"/>
          <p:cNvSpPr/>
          <p:nvPr/>
        </p:nvSpPr>
        <p:spPr>
          <a:xfrm>
            <a:off x="430472" y="7524328"/>
            <a:ext cx="1296144" cy="526413"/>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Salidas</a:t>
            </a:r>
          </a:p>
        </p:txBody>
      </p:sp>
      <p:sp>
        <p:nvSpPr>
          <p:cNvPr id="11" name="10 Rectángulo redondeado"/>
          <p:cNvSpPr/>
          <p:nvPr/>
        </p:nvSpPr>
        <p:spPr>
          <a:xfrm>
            <a:off x="1988838" y="7524327"/>
            <a:ext cx="4490305" cy="1080121"/>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sz="1400" dirty="0">
                <a:solidFill>
                  <a:schemeClr val="tx1"/>
                </a:solidFill>
              </a:rPr>
              <a:t>La suma de  “x” y  “y” es suma o La resta de  “x” y  “y” es resta o La </a:t>
            </a:r>
            <a:r>
              <a:rPr lang="es-MX" sz="1400" dirty="0" err="1">
                <a:solidFill>
                  <a:schemeClr val="tx1"/>
                </a:solidFill>
              </a:rPr>
              <a:t>multiplicacion</a:t>
            </a:r>
            <a:r>
              <a:rPr lang="es-MX" sz="1400" dirty="0">
                <a:solidFill>
                  <a:schemeClr val="tx1"/>
                </a:solidFill>
              </a:rPr>
              <a:t> de  “x” y  “y” es </a:t>
            </a:r>
            <a:r>
              <a:rPr lang="es-MX" sz="1400" dirty="0" err="1">
                <a:solidFill>
                  <a:schemeClr val="tx1"/>
                </a:solidFill>
              </a:rPr>
              <a:t>multiplicacion</a:t>
            </a:r>
            <a:r>
              <a:rPr lang="es-MX" sz="1400" dirty="0">
                <a:solidFill>
                  <a:schemeClr val="tx1"/>
                </a:solidFill>
              </a:rPr>
              <a:t> o La </a:t>
            </a:r>
            <a:r>
              <a:rPr lang="es-MX" sz="1400" dirty="0" err="1">
                <a:solidFill>
                  <a:schemeClr val="tx1"/>
                </a:solidFill>
              </a:rPr>
              <a:t>division</a:t>
            </a:r>
            <a:r>
              <a:rPr lang="es-MX" sz="1400" dirty="0">
                <a:solidFill>
                  <a:schemeClr val="tx1"/>
                </a:solidFill>
              </a:rPr>
              <a:t> de  “x” y  “y” es </a:t>
            </a:r>
            <a:r>
              <a:rPr lang="es-MX" sz="1400" dirty="0" err="1">
                <a:solidFill>
                  <a:schemeClr val="tx1"/>
                </a:solidFill>
              </a:rPr>
              <a:t>division</a:t>
            </a:r>
            <a:r>
              <a:rPr lang="es-MX" sz="1400" dirty="0">
                <a:solidFill>
                  <a:schemeClr val="tx1"/>
                </a:solidFill>
              </a:rPr>
              <a:t> </a:t>
            </a:r>
          </a:p>
          <a:p>
            <a:endParaRPr lang="es-MX" sz="1400" dirty="0">
              <a:solidFill>
                <a:schemeClr val="tx1"/>
              </a:solidFill>
            </a:endParaRPr>
          </a:p>
          <a:p>
            <a:endParaRPr lang="es-MX" sz="1400" dirty="0">
              <a:solidFill>
                <a:schemeClr val="tx1"/>
              </a:solidFill>
            </a:endParaRPr>
          </a:p>
        </p:txBody>
      </p:sp>
      <p:sp>
        <p:nvSpPr>
          <p:cNvPr id="12"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P28</a:t>
            </a:r>
          </a:p>
        </p:txBody>
      </p:sp>
    </p:spTree>
    <p:extLst>
      <p:ext uri="{BB962C8B-B14F-4D97-AF65-F5344CB8AC3E}">
        <p14:creationId xmlns:p14="http://schemas.microsoft.com/office/powerpoint/2010/main" val="1499740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CAD98F-45F9-9003-027E-878B6AA2372C}"/>
            </a:ext>
          </a:extLst>
        </p:cNvPr>
        <p:cNvGrpSpPr/>
        <p:nvPr/>
      </p:nvGrpSpPr>
      <p:grpSpPr>
        <a:xfrm>
          <a:off x="0" y="0"/>
          <a:ext cx="0" cy="0"/>
          <a:chOff x="0" y="0"/>
          <a:chExt cx="0" cy="0"/>
        </a:xfrm>
      </p:grpSpPr>
      <p:graphicFrame>
        <p:nvGraphicFramePr>
          <p:cNvPr id="2" name="1 Marcador de contenido">
            <a:extLst>
              <a:ext uri="{FF2B5EF4-FFF2-40B4-BE49-F238E27FC236}">
                <a16:creationId xmlns:a16="http://schemas.microsoft.com/office/drawing/2014/main" id="{E7C42AD4-9201-3686-0177-28535FB09CBE}"/>
              </a:ext>
            </a:extLst>
          </p:cNvPr>
          <p:cNvGraphicFramePr>
            <a:graphicFrameLocks noGrp="1"/>
          </p:cNvGraphicFramePr>
          <p:nvPr>
            <p:ph idx="1"/>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a:extLst>
              <a:ext uri="{FF2B5EF4-FFF2-40B4-BE49-F238E27FC236}">
                <a16:creationId xmlns:a16="http://schemas.microsoft.com/office/drawing/2014/main" id="{10DA0EEB-454B-F08B-0D4B-CBAA56D6D38C}"/>
              </a:ext>
            </a:extLst>
          </p:cNvPr>
          <p:cNvSpPr>
            <a:spLocks noGrp="1"/>
          </p:cNvSpPr>
          <p:nvPr>
            <p:ph type="title"/>
          </p:nvPr>
        </p:nvSpPr>
        <p:spPr>
          <a:xfrm>
            <a:off x="1710190"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Algoritmo y Diagrama de Flujo</a:t>
            </a:r>
          </a:p>
        </p:txBody>
      </p:sp>
      <p:sp>
        <p:nvSpPr>
          <p:cNvPr id="3" name="2 Rectángulo redondeado">
            <a:extLst>
              <a:ext uri="{FF2B5EF4-FFF2-40B4-BE49-F238E27FC236}">
                <a16:creationId xmlns:a16="http://schemas.microsoft.com/office/drawing/2014/main" id="{51E69380-D2D3-F729-0EDD-8915548EBEE5}"/>
              </a:ext>
            </a:extLst>
          </p:cNvPr>
          <p:cNvSpPr/>
          <p:nvPr/>
        </p:nvSpPr>
        <p:spPr>
          <a:xfrm>
            <a:off x="116632" y="1821530"/>
            <a:ext cx="6624735" cy="6384818"/>
          </a:xfrm>
          <a:prstGeom prst="roundRect">
            <a:avLst>
              <a:gd name="adj" fmla="val 17411"/>
            </a:avLst>
          </a:prstGeom>
          <a:effectLst>
            <a:glow rad="228600">
              <a:schemeClr val="accent5">
                <a:satMod val="175000"/>
                <a:alpha val="40000"/>
              </a:schemeClr>
            </a:glow>
          </a:effectLst>
        </p:spPr>
        <p:style>
          <a:lnRef idx="2">
            <a:schemeClr val="accent5"/>
          </a:lnRef>
          <a:fillRef idx="1">
            <a:schemeClr val="lt1"/>
          </a:fillRef>
          <a:effectRef idx="0">
            <a:schemeClr val="accent5"/>
          </a:effectRef>
          <a:fontRef idx="minor">
            <a:schemeClr val="dk1"/>
          </a:fontRef>
        </p:style>
        <p:txBody>
          <a:bodyPr lIns="91435" tIns="45718" rIns="91435" bIns="45718" rtlCol="0" anchor="t"/>
          <a:lstStyle/>
          <a:p>
            <a:endParaRPr lang="es-MX" sz="1200" dirty="0"/>
          </a:p>
        </p:txBody>
      </p:sp>
      <p:sp>
        <p:nvSpPr>
          <p:cNvPr id="12" name="11 Rectángulo redondeado">
            <a:extLst>
              <a:ext uri="{FF2B5EF4-FFF2-40B4-BE49-F238E27FC236}">
                <a16:creationId xmlns:a16="http://schemas.microsoft.com/office/drawing/2014/main" id="{FEE1A2D6-CB80-CBE1-16A0-EFA87EC2E97D}"/>
              </a:ext>
            </a:extLst>
          </p:cNvPr>
          <p:cNvSpPr/>
          <p:nvPr/>
        </p:nvSpPr>
        <p:spPr>
          <a:xfrm>
            <a:off x="1813320" y="1084530"/>
            <a:ext cx="2795374"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Algoritmo</a:t>
            </a:r>
          </a:p>
        </p:txBody>
      </p:sp>
      <p:sp>
        <p:nvSpPr>
          <p:cNvPr id="10" name="2 Marcador de texto">
            <a:extLst>
              <a:ext uri="{FF2B5EF4-FFF2-40B4-BE49-F238E27FC236}">
                <a16:creationId xmlns:a16="http://schemas.microsoft.com/office/drawing/2014/main" id="{95EC420B-1D7C-0FE9-1E3E-E26CBB9945DA}"/>
              </a:ext>
            </a:extLst>
          </p:cNvPr>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1" name="10 Elipse">
            <a:extLst>
              <a:ext uri="{FF2B5EF4-FFF2-40B4-BE49-F238E27FC236}">
                <a16:creationId xmlns:a16="http://schemas.microsoft.com/office/drawing/2014/main" id="{6B343971-CC5D-F33A-4647-E1BBD4C22334}"/>
              </a:ext>
            </a:extLst>
          </p:cNvPr>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P28</a:t>
            </a:r>
          </a:p>
        </p:txBody>
      </p:sp>
    </p:spTree>
    <p:extLst>
      <p:ext uri="{BB962C8B-B14F-4D97-AF65-F5344CB8AC3E}">
        <p14:creationId xmlns:p14="http://schemas.microsoft.com/office/powerpoint/2010/main" val="1171147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1270320118"/>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710190"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Algoritmo y Diagrama de Flujo</a:t>
            </a:r>
          </a:p>
        </p:txBody>
      </p:sp>
      <p:sp>
        <p:nvSpPr>
          <p:cNvPr id="13" name="12 Rectángulo redondeado"/>
          <p:cNvSpPr/>
          <p:nvPr/>
        </p:nvSpPr>
        <p:spPr>
          <a:xfrm>
            <a:off x="2042177" y="1067564"/>
            <a:ext cx="2790316"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Diagrama de Flujo</a:t>
            </a:r>
          </a:p>
        </p:txBody>
      </p:sp>
      <p:sp>
        <p:nvSpPr>
          <p:cNvPr id="14" name="13 Rectángulo redondeado"/>
          <p:cNvSpPr/>
          <p:nvPr/>
        </p:nvSpPr>
        <p:spPr>
          <a:xfrm>
            <a:off x="188640" y="1787598"/>
            <a:ext cx="6480720" cy="6418750"/>
          </a:xfrm>
          <a:prstGeom prst="roundRect">
            <a:avLst/>
          </a:prstGeom>
          <a:effectLst>
            <a:glow rad="2286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lIns="91435" tIns="45718" rIns="91435" bIns="45718" rtlCol="0" anchor="t"/>
          <a:lstStyle/>
          <a:p>
            <a:endParaRPr lang="es-MX" sz="1200" dirty="0"/>
          </a:p>
        </p:txBody>
      </p:sp>
      <p:sp>
        <p:nvSpPr>
          <p:cNvPr id="10"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1" name="10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P28</a:t>
            </a:r>
          </a:p>
        </p:txBody>
      </p:sp>
    </p:spTree>
    <p:extLst>
      <p:ext uri="{BB962C8B-B14F-4D97-AF65-F5344CB8AC3E}">
        <p14:creationId xmlns:p14="http://schemas.microsoft.com/office/powerpoint/2010/main" val="1141849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a:xfrm>
            <a:off x="1227658" y="-290040"/>
            <a:ext cx="6172200" cy="1524000"/>
          </a:xfrm>
        </p:spPr>
        <p:txBody>
          <a:bodyPr>
            <a:normAutofit/>
          </a:bodyPr>
          <a:lstStyle/>
          <a:p>
            <a:r>
              <a:rPr lang="es-MX" sz="2200" b="1" dirty="0">
                <a:solidFill>
                  <a:schemeClr val="bg1"/>
                </a:solidFill>
                <a:effectLst>
                  <a:outerShdw blurRad="38100" dist="38100" dir="2700000" algn="tl">
                    <a:srgbClr val="000000">
                      <a:alpha val="43137"/>
                    </a:srgbClr>
                  </a:outerShdw>
                </a:effectLst>
              </a:rPr>
              <a:t>Código Fuente</a:t>
            </a:r>
          </a:p>
        </p:txBody>
      </p:sp>
      <p:graphicFrame>
        <p:nvGraphicFramePr>
          <p:cNvPr id="2" name="1 Marcador de contenido"/>
          <p:cNvGraphicFramePr>
            <a:graphicFrameLocks noGrp="1"/>
          </p:cNvGraphicFramePr>
          <p:nvPr>
            <p:ph sz="half" idx="2"/>
            <p:extLst>
              <p:ext uri="{D42A27DB-BD31-4B8C-83A1-F6EECF244321}">
                <p14:modId xmlns:p14="http://schemas.microsoft.com/office/powerpoint/2010/main" val="2126875214"/>
              </p:ext>
            </p:extLst>
          </p:nvPr>
        </p:nvGraphicFramePr>
        <p:xfrm>
          <a:off x="255585" y="2171735"/>
          <a:ext cx="3117456" cy="5996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Rectángulo redondeado"/>
          <p:cNvSpPr/>
          <p:nvPr/>
        </p:nvSpPr>
        <p:spPr>
          <a:xfrm>
            <a:off x="255585" y="827585"/>
            <a:ext cx="6485783" cy="7340634"/>
          </a:xfrm>
          <a:prstGeom prst="roundRect">
            <a:avLst/>
          </a:prstGeom>
          <a:effectLst>
            <a:glow rad="2286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35" tIns="45718" rIns="91435" bIns="45718" rtlCol="0" anchor="t"/>
          <a:lstStyle/>
          <a:p>
            <a:r>
              <a:rPr lang="es-MX" sz="1200" dirty="0"/>
              <a:t>#include &lt;</a:t>
            </a:r>
            <a:r>
              <a:rPr lang="es-MX" sz="1200" dirty="0" err="1"/>
              <a:t>stdio.h</a:t>
            </a:r>
            <a:r>
              <a:rPr lang="es-MX" sz="1200" dirty="0"/>
              <a:t>&gt;</a:t>
            </a:r>
          </a:p>
          <a:p>
            <a:endParaRPr lang="es-MX" sz="1200" dirty="0"/>
          </a:p>
          <a:p>
            <a:r>
              <a:rPr lang="es-MX" sz="1200" dirty="0" err="1"/>
              <a:t>void</a:t>
            </a:r>
            <a:r>
              <a:rPr lang="es-MX" sz="1200" dirty="0"/>
              <a:t> </a:t>
            </a:r>
            <a:r>
              <a:rPr lang="es-MX" sz="1200" dirty="0" err="1"/>
              <a:t>main</a:t>
            </a:r>
            <a:r>
              <a:rPr lang="es-MX" sz="1200" dirty="0"/>
              <a:t>() {</a:t>
            </a:r>
          </a:p>
          <a:p>
            <a:r>
              <a:rPr lang="es-MX" sz="1200" dirty="0"/>
              <a:t>    </a:t>
            </a:r>
            <a:r>
              <a:rPr lang="es-MX" sz="1200" dirty="0" err="1"/>
              <a:t>int</a:t>
            </a:r>
            <a:r>
              <a:rPr lang="es-MX" sz="1200" dirty="0"/>
              <a:t> </a:t>
            </a:r>
            <a:r>
              <a:rPr lang="es-MX" sz="1200" dirty="0" err="1"/>
              <a:t>opt</a:t>
            </a:r>
            <a:r>
              <a:rPr lang="es-MX" sz="1200" dirty="0"/>
              <a:t>;</a:t>
            </a:r>
          </a:p>
          <a:p>
            <a:r>
              <a:rPr lang="es-MX" sz="1200" dirty="0"/>
              <a:t>    </a:t>
            </a:r>
            <a:r>
              <a:rPr lang="es-MX" sz="1200" dirty="0" err="1"/>
              <a:t>float</a:t>
            </a:r>
            <a:r>
              <a:rPr lang="es-MX" sz="1200" dirty="0"/>
              <a:t> </a:t>
            </a:r>
            <a:r>
              <a:rPr lang="es-MX" sz="1200" dirty="0" err="1"/>
              <a:t>x,y,suma,resta,division,mul</a:t>
            </a:r>
            <a:r>
              <a:rPr lang="es-MX" sz="1200" dirty="0"/>
              <a:t>;</a:t>
            </a:r>
          </a:p>
          <a:p>
            <a:r>
              <a:rPr lang="es-MX" sz="1200" dirty="0"/>
              <a:t>    </a:t>
            </a:r>
            <a:r>
              <a:rPr lang="es-MX" sz="1200" dirty="0" err="1"/>
              <a:t>printf</a:t>
            </a:r>
            <a:r>
              <a:rPr lang="es-MX" sz="1200" dirty="0"/>
              <a:t>("Las opciones son\n1-Suma\n2-Resta\n3-Multiplicacio\n4-Division");</a:t>
            </a:r>
          </a:p>
          <a:p>
            <a:r>
              <a:rPr lang="es-MX" sz="1200" dirty="0"/>
              <a:t>    </a:t>
            </a:r>
            <a:r>
              <a:rPr lang="es-MX" sz="1200" dirty="0" err="1"/>
              <a:t>printf</a:t>
            </a:r>
            <a:r>
              <a:rPr lang="es-MX" sz="1200" dirty="0"/>
              <a:t>("\</a:t>
            </a:r>
            <a:r>
              <a:rPr lang="es-MX" sz="1200" dirty="0" err="1"/>
              <a:t>nIntroduzca</a:t>
            </a:r>
            <a:r>
              <a:rPr lang="es-MX" sz="1200" dirty="0"/>
              <a:t> el valor de x:");</a:t>
            </a:r>
          </a:p>
          <a:p>
            <a:r>
              <a:rPr lang="es-MX" sz="1200" dirty="0"/>
              <a:t>    </a:t>
            </a:r>
            <a:r>
              <a:rPr lang="es-MX" sz="1200" dirty="0" err="1"/>
              <a:t>scanf</a:t>
            </a:r>
            <a:r>
              <a:rPr lang="es-MX" sz="1200" dirty="0"/>
              <a:t>("%</a:t>
            </a:r>
            <a:r>
              <a:rPr lang="es-MX" sz="1200" dirty="0" err="1"/>
              <a:t>f",&amp;x</a:t>
            </a:r>
            <a:r>
              <a:rPr lang="es-MX" sz="1200" dirty="0"/>
              <a:t>);</a:t>
            </a:r>
          </a:p>
          <a:p>
            <a:r>
              <a:rPr lang="es-MX" sz="1200" dirty="0"/>
              <a:t>    </a:t>
            </a:r>
            <a:r>
              <a:rPr lang="es-MX" sz="1200" dirty="0" err="1"/>
              <a:t>printf</a:t>
            </a:r>
            <a:r>
              <a:rPr lang="es-MX" sz="1200" dirty="0"/>
              <a:t>("Introduzca el valor de y:");</a:t>
            </a:r>
          </a:p>
          <a:p>
            <a:r>
              <a:rPr lang="es-MX" sz="1200" dirty="0"/>
              <a:t>    </a:t>
            </a:r>
            <a:r>
              <a:rPr lang="es-MX" sz="1200" dirty="0" err="1"/>
              <a:t>scanf</a:t>
            </a:r>
            <a:r>
              <a:rPr lang="es-MX" sz="1200" dirty="0"/>
              <a:t>("%</a:t>
            </a:r>
            <a:r>
              <a:rPr lang="es-MX" sz="1200" dirty="0" err="1"/>
              <a:t>f",&amp;y</a:t>
            </a:r>
            <a:r>
              <a:rPr lang="es-MX" sz="1200" dirty="0"/>
              <a:t>);</a:t>
            </a:r>
          </a:p>
          <a:p>
            <a:r>
              <a:rPr lang="es-MX" sz="1200" dirty="0"/>
              <a:t>    </a:t>
            </a:r>
            <a:r>
              <a:rPr lang="es-MX" sz="1200" dirty="0" err="1"/>
              <a:t>printf</a:t>
            </a:r>
            <a:r>
              <a:rPr lang="es-MX" sz="1200" dirty="0"/>
              <a:t>("Introduce la </a:t>
            </a:r>
            <a:r>
              <a:rPr lang="es-MX" sz="1200" dirty="0" err="1"/>
              <a:t>operacion</a:t>
            </a:r>
            <a:r>
              <a:rPr lang="es-MX" sz="1200" dirty="0"/>
              <a:t> que quieras realizar:");</a:t>
            </a:r>
          </a:p>
          <a:p>
            <a:r>
              <a:rPr lang="es-MX" sz="1200" dirty="0"/>
              <a:t>    </a:t>
            </a:r>
            <a:r>
              <a:rPr lang="es-MX" sz="1200" dirty="0" err="1"/>
              <a:t>scanf</a:t>
            </a:r>
            <a:r>
              <a:rPr lang="es-MX" sz="1200" dirty="0"/>
              <a:t>("%i",&amp;</a:t>
            </a:r>
            <a:r>
              <a:rPr lang="es-MX" sz="1200" dirty="0" err="1"/>
              <a:t>opt</a:t>
            </a:r>
            <a:r>
              <a:rPr lang="es-MX" sz="1200" dirty="0"/>
              <a:t>);</a:t>
            </a:r>
          </a:p>
          <a:p>
            <a:endParaRPr lang="es-MX" sz="1200" dirty="0"/>
          </a:p>
          <a:p>
            <a:endParaRPr lang="es-MX" sz="1200" dirty="0"/>
          </a:p>
          <a:p>
            <a:r>
              <a:rPr lang="es-MX" sz="1200" dirty="0"/>
              <a:t>    switch (</a:t>
            </a:r>
            <a:r>
              <a:rPr lang="es-MX" sz="1200" dirty="0" err="1"/>
              <a:t>opt</a:t>
            </a:r>
            <a:r>
              <a:rPr lang="es-MX" sz="1200" dirty="0"/>
              <a:t>) {</a:t>
            </a:r>
          </a:p>
          <a:p>
            <a:r>
              <a:rPr lang="es-MX" sz="1200" dirty="0"/>
              <a:t>        case 1:</a:t>
            </a:r>
          </a:p>
          <a:p>
            <a:r>
              <a:rPr lang="es-MX" sz="1200" dirty="0"/>
              <a:t>            suma = </a:t>
            </a:r>
            <a:r>
              <a:rPr lang="es-MX" sz="1200" dirty="0" err="1"/>
              <a:t>x+y</a:t>
            </a:r>
            <a:r>
              <a:rPr lang="es-MX" sz="1200" dirty="0"/>
              <a:t>;</a:t>
            </a:r>
          </a:p>
          <a:p>
            <a:r>
              <a:rPr lang="es-MX" sz="1200" dirty="0"/>
              <a:t>            </a:t>
            </a:r>
            <a:r>
              <a:rPr lang="es-MX" sz="1200" dirty="0" err="1"/>
              <a:t>printf</a:t>
            </a:r>
            <a:r>
              <a:rPr lang="es-MX" sz="1200" dirty="0"/>
              <a:t>("La suma de %.2f y %.2f es %.2f",x,y,suma);</a:t>
            </a:r>
          </a:p>
          <a:p>
            <a:r>
              <a:rPr lang="es-MX" sz="1200" dirty="0"/>
              <a:t>            break;</a:t>
            </a:r>
          </a:p>
          <a:p>
            <a:r>
              <a:rPr lang="es-MX" sz="1200" dirty="0"/>
              <a:t>        case 2:</a:t>
            </a:r>
          </a:p>
          <a:p>
            <a:r>
              <a:rPr lang="es-MX" sz="1200" dirty="0"/>
              <a:t>            resta = x-y;</a:t>
            </a:r>
          </a:p>
          <a:p>
            <a:r>
              <a:rPr lang="es-MX" sz="1200" dirty="0"/>
              <a:t>            </a:t>
            </a:r>
            <a:r>
              <a:rPr lang="es-MX" sz="1200" dirty="0" err="1"/>
              <a:t>printf</a:t>
            </a:r>
            <a:r>
              <a:rPr lang="es-MX" sz="1200" dirty="0"/>
              <a:t>("La resta de %.2f y %.2f es %.2f",x,y,resta);</a:t>
            </a:r>
          </a:p>
          <a:p>
            <a:r>
              <a:rPr lang="es-MX" sz="1200" dirty="0"/>
              <a:t>            break;</a:t>
            </a:r>
          </a:p>
          <a:p>
            <a:r>
              <a:rPr lang="es-MX" sz="1200" dirty="0"/>
              <a:t>        case 3:</a:t>
            </a:r>
          </a:p>
          <a:p>
            <a:r>
              <a:rPr lang="es-MX" sz="1200" dirty="0"/>
              <a:t>            </a:t>
            </a:r>
            <a:r>
              <a:rPr lang="es-MX" sz="1200" dirty="0" err="1"/>
              <a:t>mul</a:t>
            </a:r>
            <a:r>
              <a:rPr lang="es-MX" sz="1200" dirty="0"/>
              <a:t> = x*y;</a:t>
            </a:r>
          </a:p>
          <a:p>
            <a:r>
              <a:rPr lang="es-MX" sz="1200" dirty="0"/>
              <a:t>            </a:t>
            </a:r>
            <a:r>
              <a:rPr lang="es-MX" sz="1200" dirty="0" err="1"/>
              <a:t>printf</a:t>
            </a:r>
            <a:r>
              <a:rPr lang="es-MX" sz="1200" dirty="0"/>
              <a:t>("La </a:t>
            </a:r>
            <a:r>
              <a:rPr lang="es-MX" sz="1200" dirty="0" err="1"/>
              <a:t>multiplicacion</a:t>
            </a:r>
            <a:r>
              <a:rPr lang="es-MX" sz="1200" dirty="0"/>
              <a:t> de %.2f y %.2f es %.2f",x,y,mul);</a:t>
            </a:r>
          </a:p>
          <a:p>
            <a:r>
              <a:rPr lang="es-MX" sz="1200" dirty="0"/>
              <a:t>            break;</a:t>
            </a:r>
          </a:p>
          <a:p>
            <a:r>
              <a:rPr lang="es-MX" sz="1200" dirty="0"/>
              <a:t>        case 4:</a:t>
            </a:r>
          </a:p>
          <a:p>
            <a:r>
              <a:rPr lang="es-MX" sz="1200" dirty="0"/>
              <a:t>            </a:t>
            </a:r>
            <a:r>
              <a:rPr lang="es-MX" sz="1200" dirty="0" err="1"/>
              <a:t>division</a:t>
            </a:r>
            <a:r>
              <a:rPr lang="es-MX" sz="1200" dirty="0"/>
              <a:t> = x/y;</a:t>
            </a:r>
          </a:p>
          <a:p>
            <a:r>
              <a:rPr lang="es-MX" sz="1200" dirty="0"/>
              <a:t>            </a:t>
            </a:r>
            <a:r>
              <a:rPr lang="es-MX" sz="1200" dirty="0" err="1"/>
              <a:t>printf</a:t>
            </a:r>
            <a:r>
              <a:rPr lang="es-MX" sz="1200" dirty="0"/>
              <a:t>("La </a:t>
            </a:r>
            <a:r>
              <a:rPr lang="es-MX" sz="1200" dirty="0" err="1"/>
              <a:t>division</a:t>
            </a:r>
            <a:r>
              <a:rPr lang="es-MX" sz="1200" dirty="0"/>
              <a:t> de %.2f y %.2f es %.2f",x,y,division);</a:t>
            </a:r>
          </a:p>
          <a:p>
            <a:r>
              <a:rPr lang="es-MX" sz="1200" dirty="0"/>
              <a:t>            break;</a:t>
            </a:r>
          </a:p>
          <a:p>
            <a:r>
              <a:rPr lang="es-MX" sz="1200" dirty="0"/>
              <a:t>        default:</a:t>
            </a:r>
          </a:p>
          <a:p>
            <a:r>
              <a:rPr lang="es-MX" sz="1200" dirty="0"/>
              <a:t>            </a:t>
            </a:r>
            <a:r>
              <a:rPr lang="es-MX" sz="1200" dirty="0" err="1"/>
              <a:t>printf</a:t>
            </a:r>
            <a:r>
              <a:rPr lang="es-MX" sz="1200" dirty="0"/>
              <a:t>("Introduzca un valor valido");</a:t>
            </a:r>
          </a:p>
          <a:p>
            <a:r>
              <a:rPr lang="es-MX" sz="1200" dirty="0"/>
              <a:t>    }</a:t>
            </a:r>
          </a:p>
          <a:p>
            <a:endParaRPr lang="es-MX" sz="1200" dirty="0"/>
          </a:p>
          <a:p>
            <a:r>
              <a:rPr lang="es-MX" sz="1200" dirty="0"/>
              <a:t>}</a:t>
            </a:r>
          </a:p>
        </p:txBody>
      </p:sp>
      <p:sp>
        <p:nvSpPr>
          <p:cNvPr id="11"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P28</a:t>
            </a:r>
          </a:p>
        </p:txBody>
      </p:sp>
      <p:pic>
        <p:nvPicPr>
          <p:cNvPr id="6" name="Imagen 5">
            <a:extLst>
              <a:ext uri="{FF2B5EF4-FFF2-40B4-BE49-F238E27FC236}">
                <a16:creationId xmlns:a16="http://schemas.microsoft.com/office/drawing/2014/main" id="{3CF1FE8E-10E6-87F1-1B2E-CC5926BB198D}"/>
              </a:ext>
            </a:extLst>
          </p:cNvPr>
          <p:cNvPicPr>
            <a:picLocks noChangeAspect="1"/>
          </p:cNvPicPr>
          <p:nvPr/>
        </p:nvPicPr>
        <p:blipFill>
          <a:blip r:embed="rId7"/>
          <a:stretch>
            <a:fillRect/>
          </a:stretch>
        </p:blipFill>
        <p:spPr>
          <a:xfrm>
            <a:off x="2072873" y="7286608"/>
            <a:ext cx="3117456" cy="1887634"/>
          </a:xfrm>
          <a:prstGeom prst="rect">
            <a:avLst/>
          </a:prstGeom>
        </p:spPr>
      </p:pic>
    </p:spTree>
    <p:extLst>
      <p:ext uri="{BB962C8B-B14F-4D97-AF65-F5344CB8AC3E}">
        <p14:creationId xmlns:p14="http://schemas.microsoft.com/office/powerpoint/2010/main" val="3743446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3628678348"/>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322766"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Análisis del Problema</a:t>
            </a:r>
          </a:p>
        </p:txBody>
      </p:sp>
      <p:sp>
        <p:nvSpPr>
          <p:cNvPr id="4" name="3 Rectángulo redondeado"/>
          <p:cNvSpPr/>
          <p:nvPr/>
        </p:nvSpPr>
        <p:spPr>
          <a:xfrm>
            <a:off x="404664" y="1259632"/>
            <a:ext cx="6048672" cy="2160241"/>
          </a:xfrm>
          <a:prstGeom prst="roundRect">
            <a:avLst/>
          </a:prstGeom>
        </p:spPr>
        <p:style>
          <a:lnRef idx="0">
            <a:schemeClr val="accent1"/>
          </a:lnRef>
          <a:fillRef idx="3">
            <a:schemeClr val="accent1"/>
          </a:fillRef>
          <a:effectRef idx="3">
            <a:schemeClr val="accent1"/>
          </a:effectRef>
          <a:fontRef idx="minor">
            <a:schemeClr val="lt1"/>
          </a:fontRef>
        </p:style>
        <p:txBody>
          <a:bodyPr lIns="91435" tIns="45718" rIns="91435" bIns="45718" rtlCol="0" anchor="ctr"/>
          <a:lstStyle/>
          <a:p>
            <a:pPr algn="just"/>
            <a:r>
              <a:rPr lang="es-MX" b="1" dirty="0">
                <a:effectLst>
                  <a:outerShdw blurRad="38100" dist="38100" dir="2700000" algn="tl">
                    <a:srgbClr val="000000">
                      <a:alpha val="43137"/>
                    </a:srgbClr>
                  </a:outerShdw>
                </a:effectLst>
              </a:rPr>
              <a:t>Para mayor eficiencia, un programador realiza un programa que, escribiendo en una cuadrícula un número del 1 al 7, automáticamente diga </a:t>
            </a:r>
            <a:r>
              <a:rPr lang="es-MX" b="1">
                <a:effectLst>
                  <a:outerShdw blurRad="38100" dist="38100" dir="2700000" algn="tl">
                    <a:srgbClr val="000000">
                      <a:alpha val="43137"/>
                    </a:srgbClr>
                  </a:outerShdw>
                </a:effectLst>
              </a:rPr>
              <a:t>que día </a:t>
            </a:r>
            <a:r>
              <a:rPr lang="es-MX" b="1" dirty="0">
                <a:effectLst>
                  <a:outerShdw blurRad="38100" dist="38100" dir="2700000" algn="tl">
                    <a:srgbClr val="000000">
                      <a:alpha val="43137"/>
                    </a:srgbClr>
                  </a:outerShdw>
                </a:effectLst>
              </a:rPr>
              <a:t>de la semana es. Realiza el programa descrito anteriormente.</a:t>
            </a:r>
          </a:p>
        </p:txBody>
      </p:sp>
      <p:sp>
        <p:nvSpPr>
          <p:cNvPr id="5" name="4 Rectángulo redondeado"/>
          <p:cNvSpPr/>
          <p:nvPr/>
        </p:nvSpPr>
        <p:spPr>
          <a:xfrm>
            <a:off x="404664" y="3476711"/>
            <a:ext cx="1321952" cy="47211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Entradas</a:t>
            </a:r>
          </a:p>
        </p:txBody>
      </p:sp>
      <p:sp>
        <p:nvSpPr>
          <p:cNvPr id="6" name="5 Rectángulo redondeado"/>
          <p:cNvSpPr/>
          <p:nvPr/>
        </p:nvSpPr>
        <p:spPr>
          <a:xfrm>
            <a:off x="2042268" y="3476711"/>
            <a:ext cx="4464497" cy="472114"/>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dirty="0" err="1">
                <a:solidFill>
                  <a:schemeClr val="tx1"/>
                </a:solidFill>
              </a:rPr>
              <a:t>opt</a:t>
            </a:r>
            <a:r>
              <a:rPr lang="es-MX" dirty="0">
                <a:solidFill>
                  <a:schemeClr val="tx1"/>
                </a:solidFill>
              </a:rPr>
              <a:t> </a:t>
            </a:r>
          </a:p>
        </p:txBody>
      </p:sp>
      <p:sp>
        <p:nvSpPr>
          <p:cNvPr id="8" name="7 Rectángulo redondeado"/>
          <p:cNvSpPr/>
          <p:nvPr/>
        </p:nvSpPr>
        <p:spPr>
          <a:xfrm>
            <a:off x="468978" y="4949462"/>
            <a:ext cx="1321952"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Procesos</a:t>
            </a:r>
          </a:p>
        </p:txBody>
      </p:sp>
      <p:sp>
        <p:nvSpPr>
          <p:cNvPr id="9" name="8 Rectángulo redondeado"/>
          <p:cNvSpPr/>
          <p:nvPr/>
        </p:nvSpPr>
        <p:spPr>
          <a:xfrm>
            <a:off x="2038819" y="4056932"/>
            <a:ext cx="4464498" cy="3611412"/>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sz="1400" dirty="0">
                <a:solidFill>
                  <a:schemeClr val="tx1"/>
                </a:solidFill>
              </a:rPr>
              <a:t>Si </a:t>
            </a:r>
            <a:r>
              <a:rPr lang="es-MX" sz="1400" dirty="0" err="1">
                <a:solidFill>
                  <a:schemeClr val="tx1"/>
                </a:solidFill>
              </a:rPr>
              <a:t>opt</a:t>
            </a:r>
            <a:r>
              <a:rPr lang="es-MX" sz="1400" dirty="0">
                <a:solidFill>
                  <a:schemeClr val="tx1"/>
                </a:solidFill>
              </a:rPr>
              <a:t>= 1:</a:t>
            </a:r>
          </a:p>
          <a:p>
            <a:r>
              <a:rPr lang="es-MX" sz="1400" dirty="0">
                <a:solidFill>
                  <a:schemeClr val="tx1"/>
                </a:solidFill>
              </a:rPr>
              <a:t>Imprime "El </a:t>
            </a:r>
            <a:r>
              <a:rPr lang="es-MX" sz="1400" dirty="0" err="1">
                <a:solidFill>
                  <a:schemeClr val="tx1"/>
                </a:solidFill>
              </a:rPr>
              <a:t>dia</a:t>
            </a:r>
            <a:r>
              <a:rPr lang="es-MX" sz="1400" dirty="0">
                <a:solidFill>
                  <a:schemeClr val="tx1"/>
                </a:solidFill>
              </a:rPr>
              <a:t> de la semana es Lunes“</a:t>
            </a:r>
          </a:p>
          <a:p>
            <a:r>
              <a:rPr lang="es-MX" sz="1400" dirty="0">
                <a:solidFill>
                  <a:schemeClr val="tx1"/>
                </a:solidFill>
              </a:rPr>
              <a:t>Si </a:t>
            </a:r>
            <a:r>
              <a:rPr lang="es-MX" sz="1400" dirty="0" err="1">
                <a:solidFill>
                  <a:schemeClr val="tx1"/>
                </a:solidFill>
              </a:rPr>
              <a:t>opt</a:t>
            </a:r>
            <a:r>
              <a:rPr lang="es-MX" sz="1400" dirty="0">
                <a:solidFill>
                  <a:schemeClr val="tx1"/>
                </a:solidFill>
              </a:rPr>
              <a:t>= 2:</a:t>
            </a:r>
          </a:p>
          <a:p>
            <a:r>
              <a:rPr lang="es-MX" sz="1400" dirty="0">
                <a:solidFill>
                  <a:schemeClr val="tx1"/>
                </a:solidFill>
              </a:rPr>
              <a:t>Imprime "El </a:t>
            </a:r>
            <a:r>
              <a:rPr lang="es-MX" sz="1400" dirty="0" err="1">
                <a:solidFill>
                  <a:schemeClr val="tx1"/>
                </a:solidFill>
              </a:rPr>
              <a:t>dia</a:t>
            </a:r>
            <a:r>
              <a:rPr lang="es-MX" sz="1400" dirty="0">
                <a:solidFill>
                  <a:schemeClr val="tx1"/>
                </a:solidFill>
              </a:rPr>
              <a:t> de la semana es Martes“</a:t>
            </a:r>
          </a:p>
          <a:p>
            <a:r>
              <a:rPr lang="es-MX" sz="1400" dirty="0">
                <a:solidFill>
                  <a:schemeClr val="tx1"/>
                </a:solidFill>
              </a:rPr>
              <a:t>Si </a:t>
            </a:r>
            <a:r>
              <a:rPr lang="es-MX" sz="1400" dirty="0" err="1">
                <a:solidFill>
                  <a:schemeClr val="tx1"/>
                </a:solidFill>
              </a:rPr>
              <a:t>opt</a:t>
            </a:r>
            <a:r>
              <a:rPr lang="es-MX" sz="1400" dirty="0">
                <a:solidFill>
                  <a:schemeClr val="tx1"/>
                </a:solidFill>
              </a:rPr>
              <a:t>= 3:</a:t>
            </a:r>
          </a:p>
          <a:p>
            <a:r>
              <a:rPr lang="es-MX" sz="1400" dirty="0" err="1">
                <a:solidFill>
                  <a:schemeClr val="tx1"/>
                </a:solidFill>
              </a:rPr>
              <a:t>Imprime"El</a:t>
            </a:r>
            <a:r>
              <a:rPr lang="es-MX" sz="1400" dirty="0">
                <a:solidFill>
                  <a:schemeClr val="tx1"/>
                </a:solidFill>
              </a:rPr>
              <a:t> </a:t>
            </a:r>
            <a:r>
              <a:rPr lang="es-MX" sz="1400" dirty="0" err="1">
                <a:solidFill>
                  <a:schemeClr val="tx1"/>
                </a:solidFill>
              </a:rPr>
              <a:t>dia</a:t>
            </a:r>
            <a:r>
              <a:rPr lang="es-MX" sz="1400" dirty="0">
                <a:solidFill>
                  <a:schemeClr val="tx1"/>
                </a:solidFill>
              </a:rPr>
              <a:t> de la semana es </a:t>
            </a:r>
            <a:r>
              <a:rPr lang="es-MX" sz="1400" dirty="0" err="1">
                <a:solidFill>
                  <a:schemeClr val="tx1"/>
                </a:solidFill>
              </a:rPr>
              <a:t>Miercoles</a:t>
            </a:r>
            <a:r>
              <a:rPr lang="es-MX" sz="1400" dirty="0">
                <a:solidFill>
                  <a:schemeClr val="tx1"/>
                </a:solidFill>
              </a:rPr>
              <a:t>“</a:t>
            </a:r>
          </a:p>
          <a:p>
            <a:r>
              <a:rPr lang="es-MX" sz="1400" dirty="0">
                <a:solidFill>
                  <a:schemeClr val="tx1"/>
                </a:solidFill>
              </a:rPr>
              <a:t>Si </a:t>
            </a:r>
            <a:r>
              <a:rPr lang="es-MX" sz="1400" dirty="0" err="1">
                <a:solidFill>
                  <a:schemeClr val="tx1"/>
                </a:solidFill>
              </a:rPr>
              <a:t>opt</a:t>
            </a:r>
            <a:r>
              <a:rPr lang="es-MX" sz="1400" dirty="0">
                <a:solidFill>
                  <a:schemeClr val="tx1"/>
                </a:solidFill>
              </a:rPr>
              <a:t>= 4:</a:t>
            </a:r>
          </a:p>
          <a:p>
            <a:r>
              <a:rPr lang="es-MX" sz="1400" dirty="0">
                <a:solidFill>
                  <a:schemeClr val="tx1"/>
                </a:solidFill>
              </a:rPr>
              <a:t>Imprime "El </a:t>
            </a:r>
            <a:r>
              <a:rPr lang="es-MX" sz="1400" dirty="0" err="1">
                <a:solidFill>
                  <a:schemeClr val="tx1"/>
                </a:solidFill>
              </a:rPr>
              <a:t>dia</a:t>
            </a:r>
            <a:r>
              <a:rPr lang="es-MX" sz="1400" dirty="0">
                <a:solidFill>
                  <a:schemeClr val="tx1"/>
                </a:solidFill>
              </a:rPr>
              <a:t> de la semana es Jueves“</a:t>
            </a:r>
          </a:p>
          <a:p>
            <a:r>
              <a:rPr lang="es-MX" sz="1400" dirty="0">
                <a:solidFill>
                  <a:schemeClr val="tx1"/>
                </a:solidFill>
              </a:rPr>
              <a:t>Si </a:t>
            </a:r>
            <a:r>
              <a:rPr lang="es-MX" sz="1400" dirty="0" err="1">
                <a:solidFill>
                  <a:schemeClr val="tx1"/>
                </a:solidFill>
              </a:rPr>
              <a:t>opt</a:t>
            </a:r>
            <a:r>
              <a:rPr lang="es-MX" sz="1400" dirty="0">
                <a:solidFill>
                  <a:schemeClr val="tx1"/>
                </a:solidFill>
              </a:rPr>
              <a:t>= 5:</a:t>
            </a:r>
          </a:p>
          <a:p>
            <a:r>
              <a:rPr lang="es-MX" sz="1400" dirty="0">
                <a:solidFill>
                  <a:schemeClr val="tx1"/>
                </a:solidFill>
              </a:rPr>
              <a:t>Imprime "El </a:t>
            </a:r>
            <a:r>
              <a:rPr lang="es-MX" sz="1400" dirty="0" err="1">
                <a:solidFill>
                  <a:schemeClr val="tx1"/>
                </a:solidFill>
              </a:rPr>
              <a:t>dia</a:t>
            </a:r>
            <a:r>
              <a:rPr lang="es-MX" sz="1400" dirty="0">
                <a:solidFill>
                  <a:schemeClr val="tx1"/>
                </a:solidFill>
              </a:rPr>
              <a:t> de la semana es Viernes“</a:t>
            </a:r>
          </a:p>
          <a:p>
            <a:r>
              <a:rPr lang="es-MX" sz="1400" dirty="0">
                <a:solidFill>
                  <a:schemeClr val="tx1"/>
                </a:solidFill>
              </a:rPr>
              <a:t>Si </a:t>
            </a:r>
            <a:r>
              <a:rPr lang="es-MX" sz="1400" dirty="0" err="1">
                <a:solidFill>
                  <a:schemeClr val="tx1"/>
                </a:solidFill>
              </a:rPr>
              <a:t>opt</a:t>
            </a:r>
            <a:r>
              <a:rPr lang="es-MX" sz="1400" dirty="0">
                <a:solidFill>
                  <a:schemeClr val="tx1"/>
                </a:solidFill>
              </a:rPr>
              <a:t>= 6:</a:t>
            </a:r>
          </a:p>
          <a:p>
            <a:r>
              <a:rPr lang="es-MX" sz="1400" dirty="0">
                <a:solidFill>
                  <a:schemeClr val="tx1"/>
                </a:solidFill>
              </a:rPr>
              <a:t>Imprime "El </a:t>
            </a:r>
            <a:r>
              <a:rPr lang="es-MX" sz="1400" dirty="0" err="1">
                <a:solidFill>
                  <a:schemeClr val="tx1"/>
                </a:solidFill>
              </a:rPr>
              <a:t>dia</a:t>
            </a:r>
            <a:r>
              <a:rPr lang="es-MX" sz="1400" dirty="0">
                <a:solidFill>
                  <a:schemeClr val="tx1"/>
                </a:solidFill>
              </a:rPr>
              <a:t> de la semana es </a:t>
            </a:r>
            <a:r>
              <a:rPr lang="es-MX" sz="1400" dirty="0" err="1">
                <a:solidFill>
                  <a:schemeClr val="tx1"/>
                </a:solidFill>
              </a:rPr>
              <a:t>Sabado</a:t>
            </a:r>
            <a:r>
              <a:rPr lang="es-MX" sz="1400" dirty="0">
                <a:solidFill>
                  <a:schemeClr val="tx1"/>
                </a:solidFill>
              </a:rPr>
              <a:t>“</a:t>
            </a:r>
          </a:p>
          <a:p>
            <a:r>
              <a:rPr lang="es-MX" sz="1400" dirty="0">
                <a:solidFill>
                  <a:schemeClr val="tx1"/>
                </a:solidFill>
              </a:rPr>
              <a:t>Si </a:t>
            </a:r>
            <a:r>
              <a:rPr lang="es-MX" sz="1400" dirty="0" err="1">
                <a:solidFill>
                  <a:schemeClr val="tx1"/>
                </a:solidFill>
              </a:rPr>
              <a:t>opt</a:t>
            </a:r>
            <a:r>
              <a:rPr lang="es-MX" sz="1400" dirty="0">
                <a:solidFill>
                  <a:schemeClr val="tx1"/>
                </a:solidFill>
              </a:rPr>
              <a:t>= 7:</a:t>
            </a:r>
          </a:p>
          <a:p>
            <a:r>
              <a:rPr lang="es-MX" sz="1400" dirty="0">
                <a:solidFill>
                  <a:schemeClr val="tx1"/>
                </a:solidFill>
              </a:rPr>
              <a:t>Imprime"El </a:t>
            </a:r>
            <a:r>
              <a:rPr lang="es-MX" sz="1400" dirty="0" err="1">
                <a:solidFill>
                  <a:schemeClr val="tx1"/>
                </a:solidFill>
              </a:rPr>
              <a:t>dia</a:t>
            </a:r>
            <a:r>
              <a:rPr lang="es-MX" sz="1400" dirty="0">
                <a:solidFill>
                  <a:schemeClr val="tx1"/>
                </a:solidFill>
              </a:rPr>
              <a:t> de la semana es Domingo“</a:t>
            </a:r>
          </a:p>
          <a:p>
            <a:r>
              <a:rPr lang="es-MX" sz="1400" dirty="0">
                <a:solidFill>
                  <a:schemeClr val="tx1"/>
                </a:solidFill>
              </a:rPr>
              <a:t>Si no es ninguna </a:t>
            </a:r>
            <a:r>
              <a:rPr lang="es-MX" sz="1400" dirty="0" err="1">
                <a:solidFill>
                  <a:schemeClr val="tx1"/>
                </a:solidFill>
              </a:rPr>
              <a:t>opcion</a:t>
            </a:r>
            <a:r>
              <a:rPr lang="es-MX" sz="1400" dirty="0">
                <a:solidFill>
                  <a:schemeClr val="tx1"/>
                </a:solidFill>
              </a:rPr>
              <a:t>:</a:t>
            </a:r>
          </a:p>
          <a:p>
            <a:r>
              <a:rPr lang="es-MX" sz="1400" dirty="0">
                <a:solidFill>
                  <a:schemeClr val="tx1"/>
                </a:solidFill>
              </a:rPr>
              <a:t>Imprime “Numero no valido ”</a:t>
            </a:r>
          </a:p>
        </p:txBody>
      </p:sp>
      <p:sp>
        <p:nvSpPr>
          <p:cNvPr id="10" name="9 Rectángulo redondeado"/>
          <p:cNvSpPr/>
          <p:nvPr/>
        </p:nvSpPr>
        <p:spPr>
          <a:xfrm>
            <a:off x="508762" y="7754772"/>
            <a:ext cx="1296144"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Salidas</a:t>
            </a:r>
          </a:p>
        </p:txBody>
      </p:sp>
      <p:sp>
        <p:nvSpPr>
          <p:cNvPr id="11" name="10 Rectángulo redondeado"/>
          <p:cNvSpPr/>
          <p:nvPr/>
        </p:nvSpPr>
        <p:spPr>
          <a:xfrm>
            <a:off x="2049036" y="7809272"/>
            <a:ext cx="4490305" cy="1235150"/>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sz="1400" dirty="0">
                <a:solidFill>
                  <a:schemeClr val="tx1"/>
                </a:solidFill>
              </a:rPr>
              <a:t>El </a:t>
            </a:r>
            <a:r>
              <a:rPr lang="es-MX" sz="1400" dirty="0" err="1">
                <a:solidFill>
                  <a:schemeClr val="tx1"/>
                </a:solidFill>
              </a:rPr>
              <a:t>dia</a:t>
            </a:r>
            <a:r>
              <a:rPr lang="es-MX" sz="1400" dirty="0">
                <a:solidFill>
                  <a:schemeClr val="tx1"/>
                </a:solidFill>
              </a:rPr>
              <a:t> de la semana es Lunes o El </a:t>
            </a:r>
            <a:r>
              <a:rPr lang="es-MX" sz="1400" dirty="0" err="1">
                <a:solidFill>
                  <a:schemeClr val="tx1"/>
                </a:solidFill>
              </a:rPr>
              <a:t>dia</a:t>
            </a:r>
            <a:r>
              <a:rPr lang="es-MX" sz="1400" dirty="0">
                <a:solidFill>
                  <a:schemeClr val="tx1"/>
                </a:solidFill>
              </a:rPr>
              <a:t> de la semana es Martes o El </a:t>
            </a:r>
            <a:r>
              <a:rPr lang="es-MX" sz="1400" dirty="0" err="1">
                <a:solidFill>
                  <a:schemeClr val="tx1"/>
                </a:solidFill>
              </a:rPr>
              <a:t>dia</a:t>
            </a:r>
            <a:r>
              <a:rPr lang="es-MX" sz="1400" dirty="0">
                <a:solidFill>
                  <a:schemeClr val="tx1"/>
                </a:solidFill>
              </a:rPr>
              <a:t> de la semana es Miércoles o El </a:t>
            </a:r>
            <a:r>
              <a:rPr lang="es-MX" sz="1400" dirty="0" err="1">
                <a:solidFill>
                  <a:schemeClr val="tx1"/>
                </a:solidFill>
              </a:rPr>
              <a:t>dia</a:t>
            </a:r>
            <a:r>
              <a:rPr lang="es-MX" sz="1400" dirty="0">
                <a:solidFill>
                  <a:schemeClr val="tx1"/>
                </a:solidFill>
              </a:rPr>
              <a:t> de la semana es Jueves o El </a:t>
            </a:r>
            <a:r>
              <a:rPr lang="es-MX" sz="1400" dirty="0" err="1">
                <a:solidFill>
                  <a:schemeClr val="tx1"/>
                </a:solidFill>
              </a:rPr>
              <a:t>dia</a:t>
            </a:r>
            <a:r>
              <a:rPr lang="es-MX" sz="1400" dirty="0">
                <a:solidFill>
                  <a:schemeClr val="tx1"/>
                </a:solidFill>
              </a:rPr>
              <a:t> de la semana es Viernes o El </a:t>
            </a:r>
            <a:r>
              <a:rPr lang="es-MX" sz="1400" dirty="0" err="1">
                <a:solidFill>
                  <a:schemeClr val="tx1"/>
                </a:solidFill>
              </a:rPr>
              <a:t>dia</a:t>
            </a:r>
            <a:r>
              <a:rPr lang="es-MX" sz="1400" dirty="0">
                <a:solidFill>
                  <a:schemeClr val="tx1"/>
                </a:solidFill>
              </a:rPr>
              <a:t> de la semana es </a:t>
            </a:r>
            <a:r>
              <a:rPr lang="es-MX" sz="1400" dirty="0" err="1">
                <a:solidFill>
                  <a:schemeClr val="tx1"/>
                </a:solidFill>
              </a:rPr>
              <a:t>Sabado</a:t>
            </a:r>
            <a:r>
              <a:rPr lang="es-MX" sz="1400" dirty="0">
                <a:solidFill>
                  <a:schemeClr val="tx1"/>
                </a:solidFill>
              </a:rPr>
              <a:t> o El </a:t>
            </a:r>
            <a:r>
              <a:rPr lang="es-MX" sz="1400" dirty="0" err="1">
                <a:solidFill>
                  <a:schemeClr val="tx1"/>
                </a:solidFill>
              </a:rPr>
              <a:t>dia</a:t>
            </a:r>
            <a:r>
              <a:rPr lang="es-MX" sz="1400" dirty="0">
                <a:solidFill>
                  <a:schemeClr val="tx1"/>
                </a:solidFill>
              </a:rPr>
              <a:t> de la semana es Domingo</a:t>
            </a:r>
          </a:p>
        </p:txBody>
      </p:sp>
      <p:sp>
        <p:nvSpPr>
          <p:cNvPr id="12"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P29</a:t>
            </a:r>
          </a:p>
        </p:txBody>
      </p:sp>
    </p:spTree>
    <p:extLst>
      <p:ext uri="{BB962C8B-B14F-4D97-AF65-F5344CB8AC3E}">
        <p14:creationId xmlns:p14="http://schemas.microsoft.com/office/powerpoint/2010/main" val="2831421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2582742663"/>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710190"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Algoritmo y Diagrama de Flujo</a:t>
            </a:r>
          </a:p>
        </p:txBody>
      </p:sp>
      <p:sp>
        <p:nvSpPr>
          <p:cNvPr id="3" name="2 Rectángulo redondeado"/>
          <p:cNvSpPr/>
          <p:nvPr/>
        </p:nvSpPr>
        <p:spPr>
          <a:xfrm>
            <a:off x="269648" y="1788584"/>
            <a:ext cx="6399711" cy="6417763"/>
          </a:xfrm>
          <a:prstGeom prst="roundRect">
            <a:avLst/>
          </a:prstGeom>
          <a:effectLst>
            <a:glow rad="228600">
              <a:schemeClr val="accent5">
                <a:satMod val="175000"/>
                <a:alpha val="40000"/>
              </a:schemeClr>
            </a:glow>
          </a:effectLst>
        </p:spPr>
        <p:style>
          <a:lnRef idx="2">
            <a:schemeClr val="accent5"/>
          </a:lnRef>
          <a:fillRef idx="1">
            <a:schemeClr val="lt1"/>
          </a:fillRef>
          <a:effectRef idx="0">
            <a:schemeClr val="accent5"/>
          </a:effectRef>
          <a:fontRef idx="minor">
            <a:schemeClr val="dk1"/>
          </a:fontRef>
        </p:style>
        <p:txBody>
          <a:bodyPr lIns="91435" tIns="45718" rIns="91435" bIns="45718" rtlCol="0" anchor="t"/>
          <a:lstStyle/>
          <a:p>
            <a:endParaRPr lang="es-MX" sz="1200" dirty="0"/>
          </a:p>
        </p:txBody>
      </p:sp>
      <p:sp>
        <p:nvSpPr>
          <p:cNvPr id="12" name="11 Rectángulo redondeado"/>
          <p:cNvSpPr/>
          <p:nvPr/>
        </p:nvSpPr>
        <p:spPr>
          <a:xfrm>
            <a:off x="2073790" y="1019605"/>
            <a:ext cx="2795374"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Algoritmo</a:t>
            </a:r>
          </a:p>
        </p:txBody>
      </p:sp>
      <p:sp>
        <p:nvSpPr>
          <p:cNvPr id="10"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1" name="10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P29</a:t>
            </a:r>
          </a:p>
        </p:txBody>
      </p:sp>
    </p:spTree>
    <p:extLst>
      <p:ext uri="{BB962C8B-B14F-4D97-AF65-F5344CB8AC3E}">
        <p14:creationId xmlns:p14="http://schemas.microsoft.com/office/powerpoint/2010/main" val="2515154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906580-1C58-4B2E-9D48-B228D98E082C}"/>
            </a:ext>
          </a:extLst>
        </p:cNvPr>
        <p:cNvGrpSpPr/>
        <p:nvPr/>
      </p:nvGrpSpPr>
      <p:grpSpPr>
        <a:xfrm>
          <a:off x="0" y="0"/>
          <a:ext cx="0" cy="0"/>
          <a:chOff x="0" y="0"/>
          <a:chExt cx="0" cy="0"/>
        </a:xfrm>
      </p:grpSpPr>
      <p:graphicFrame>
        <p:nvGraphicFramePr>
          <p:cNvPr id="2" name="1 Marcador de contenido">
            <a:extLst>
              <a:ext uri="{FF2B5EF4-FFF2-40B4-BE49-F238E27FC236}">
                <a16:creationId xmlns:a16="http://schemas.microsoft.com/office/drawing/2014/main" id="{28F492CE-6BCD-C543-6FC0-E1A8BAF0EC26}"/>
              </a:ext>
            </a:extLst>
          </p:cNvPr>
          <p:cNvGraphicFramePr>
            <a:graphicFrameLocks noGrp="1"/>
          </p:cNvGraphicFramePr>
          <p:nvPr>
            <p:ph idx="1"/>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a:extLst>
              <a:ext uri="{FF2B5EF4-FFF2-40B4-BE49-F238E27FC236}">
                <a16:creationId xmlns:a16="http://schemas.microsoft.com/office/drawing/2014/main" id="{86518F32-141B-8220-A2DC-3D3846F269D8}"/>
              </a:ext>
            </a:extLst>
          </p:cNvPr>
          <p:cNvSpPr>
            <a:spLocks noGrp="1"/>
          </p:cNvSpPr>
          <p:nvPr>
            <p:ph type="title"/>
          </p:nvPr>
        </p:nvSpPr>
        <p:spPr>
          <a:xfrm>
            <a:off x="1710190"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Algoritmo y Diagrama de Flujo</a:t>
            </a:r>
          </a:p>
        </p:txBody>
      </p:sp>
      <p:sp>
        <p:nvSpPr>
          <p:cNvPr id="13" name="12 Rectángulo redondeado">
            <a:extLst>
              <a:ext uri="{FF2B5EF4-FFF2-40B4-BE49-F238E27FC236}">
                <a16:creationId xmlns:a16="http://schemas.microsoft.com/office/drawing/2014/main" id="{8C43DC6F-2A5B-9B2B-41B2-6085D419A2D4}"/>
              </a:ext>
            </a:extLst>
          </p:cNvPr>
          <p:cNvSpPr/>
          <p:nvPr/>
        </p:nvSpPr>
        <p:spPr>
          <a:xfrm>
            <a:off x="2033842" y="937653"/>
            <a:ext cx="2790316"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Diagrama de Flujo</a:t>
            </a:r>
          </a:p>
        </p:txBody>
      </p:sp>
      <p:sp>
        <p:nvSpPr>
          <p:cNvPr id="14" name="13 Rectángulo redondeado">
            <a:extLst>
              <a:ext uri="{FF2B5EF4-FFF2-40B4-BE49-F238E27FC236}">
                <a16:creationId xmlns:a16="http://schemas.microsoft.com/office/drawing/2014/main" id="{C2F3E5D0-FE48-5809-FB81-B639D386EA44}"/>
              </a:ext>
            </a:extLst>
          </p:cNvPr>
          <p:cNvSpPr/>
          <p:nvPr/>
        </p:nvSpPr>
        <p:spPr>
          <a:xfrm>
            <a:off x="116632" y="1691680"/>
            <a:ext cx="6552728" cy="6514667"/>
          </a:xfrm>
          <a:prstGeom prst="roundRect">
            <a:avLst/>
          </a:prstGeom>
          <a:effectLst>
            <a:glow rad="2286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lIns="91435" tIns="45718" rIns="91435" bIns="45718" rtlCol="0" anchor="t"/>
          <a:lstStyle/>
          <a:p>
            <a:endParaRPr lang="es-MX" sz="1200" dirty="0"/>
          </a:p>
        </p:txBody>
      </p:sp>
      <p:sp>
        <p:nvSpPr>
          <p:cNvPr id="10" name="2 Marcador de texto">
            <a:extLst>
              <a:ext uri="{FF2B5EF4-FFF2-40B4-BE49-F238E27FC236}">
                <a16:creationId xmlns:a16="http://schemas.microsoft.com/office/drawing/2014/main" id="{18EA3FD6-7B8A-40FF-84C2-6C878D8DE6E3}"/>
              </a:ext>
            </a:extLst>
          </p:cNvPr>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1" name="10 Elipse">
            <a:extLst>
              <a:ext uri="{FF2B5EF4-FFF2-40B4-BE49-F238E27FC236}">
                <a16:creationId xmlns:a16="http://schemas.microsoft.com/office/drawing/2014/main" id="{973D8B3E-BB9E-3660-0781-E84F781E35B8}"/>
              </a:ext>
            </a:extLst>
          </p:cNvPr>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P29</a:t>
            </a:r>
          </a:p>
        </p:txBody>
      </p:sp>
    </p:spTree>
    <p:extLst>
      <p:ext uri="{BB962C8B-B14F-4D97-AF65-F5344CB8AC3E}">
        <p14:creationId xmlns:p14="http://schemas.microsoft.com/office/powerpoint/2010/main" val="3607760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a:xfrm>
            <a:off x="1227658" y="-290040"/>
            <a:ext cx="6172200" cy="1524000"/>
          </a:xfrm>
        </p:spPr>
        <p:txBody>
          <a:bodyPr>
            <a:normAutofit/>
          </a:bodyPr>
          <a:lstStyle/>
          <a:p>
            <a:r>
              <a:rPr lang="es-MX" sz="2200" b="1" dirty="0">
                <a:solidFill>
                  <a:schemeClr val="bg1"/>
                </a:solidFill>
                <a:effectLst>
                  <a:outerShdw blurRad="38100" dist="38100" dir="2700000" algn="tl">
                    <a:srgbClr val="000000">
                      <a:alpha val="43137"/>
                    </a:srgbClr>
                  </a:outerShdw>
                </a:effectLst>
              </a:rPr>
              <a:t>Código Fuente</a:t>
            </a:r>
          </a:p>
        </p:txBody>
      </p:sp>
      <p:graphicFrame>
        <p:nvGraphicFramePr>
          <p:cNvPr id="2" name="1 Marcador de contenido"/>
          <p:cNvGraphicFramePr>
            <a:graphicFrameLocks noGrp="1"/>
          </p:cNvGraphicFramePr>
          <p:nvPr>
            <p:ph sz="half" idx="2"/>
            <p:extLst>
              <p:ext uri="{D42A27DB-BD31-4B8C-83A1-F6EECF244321}">
                <p14:modId xmlns:p14="http://schemas.microsoft.com/office/powerpoint/2010/main" val="3017941261"/>
              </p:ext>
            </p:extLst>
          </p:nvPr>
        </p:nvGraphicFramePr>
        <p:xfrm>
          <a:off x="255585" y="2171735"/>
          <a:ext cx="3117456" cy="5996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Rectángulo redondeado"/>
          <p:cNvSpPr/>
          <p:nvPr/>
        </p:nvSpPr>
        <p:spPr>
          <a:xfrm>
            <a:off x="188639" y="1231951"/>
            <a:ext cx="6552729" cy="6936267"/>
          </a:xfrm>
          <a:prstGeom prst="roundRect">
            <a:avLst/>
          </a:prstGeom>
          <a:effectLst>
            <a:glow rad="2286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35" tIns="45718" rIns="91435" bIns="45718" rtlCol="0" anchor="t"/>
          <a:lstStyle/>
          <a:p>
            <a:r>
              <a:rPr lang="es-MX" sz="1200"/>
              <a:t>#include &lt;stdio.h&gt;</a:t>
            </a:r>
          </a:p>
          <a:p>
            <a:endParaRPr lang="es-MX" sz="1200"/>
          </a:p>
          <a:p>
            <a:r>
              <a:rPr lang="es-MX" sz="1200"/>
              <a:t>void main() {</a:t>
            </a:r>
          </a:p>
          <a:p>
            <a:r>
              <a:rPr lang="es-MX" sz="1200"/>
              <a:t>    int opt;</a:t>
            </a:r>
          </a:p>
          <a:p>
            <a:r>
              <a:rPr lang="es-MX" sz="1200"/>
              <a:t>    printf("Introduzaca un numero que represente un numero de la semana:");</a:t>
            </a:r>
          </a:p>
          <a:p>
            <a:r>
              <a:rPr lang="es-MX" sz="1200"/>
              <a:t>    scanf("%i",&amp;opt);</a:t>
            </a:r>
          </a:p>
          <a:p>
            <a:endParaRPr lang="es-MX" sz="1200"/>
          </a:p>
          <a:p>
            <a:r>
              <a:rPr lang="es-MX" sz="1200"/>
              <a:t>    switch (opt) {</a:t>
            </a:r>
          </a:p>
          <a:p>
            <a:r>
              <a:rPr lang="es-MX" sz="1200"/>
              <a:t>        case 1:</a:t>
            </a:r>
          </a:p>
          <a:p>
            <a:r>
              <a:rPr lang="es-MX" sz="1200"/>
              <a:t>            printf("El dia de la semana es Lunes");</a:t>
            </a:r>
          </a:p>
          <a:p>
            <a:r>
              <a:rPr lang="es-MX" sz="1200"/>
              <a:t>            break;</a:t>
            </a:r>
          </a:p>
          <a:p>
            <a:r>
              <a:rPr lang="es-MX" sz="1200"/>
              <a:t>        case 2:</a:t>
            </a:r>
          </a:p>
          <a:p>
            <a:r>
              <a:rPr lang="es-MX" sz="1200"/>
              <a:t>            printf("El dia de la semana es Martes");</a:t>
            </a:r>
          </a:p>
          <a:p>
            <a:r>
              <a:rPr lang="es-MX" sz="1200"/>
              <a:t>            break;</a:t>
            </a:r>
          </a:p>
          <a:p>
            <a:r>
              <a:rPr lang="es-MX" sz="1200"/>
              <a:t>        case 3:</a:t>
            </a:r>
          </a:p>
          <a:p>
            <a:r>
              <a:rPr lang="es-MX" sz="1200"/>
              <a:t>            printf("El dia de la semana es Miercoles");</a:t>
            </a:r>
          </a:p>
          <a:p>
            <a:r>
              <a:rPr lang="es-MX" sz="1200"/>
              <a:t>            break;</a:t>
            </a:r>
          </a:p>
          <a:p>
            <a:r>
              <a:rPr lang="es-MX" sz="1200"/>
              <a:t>        case 4:</a:t>
            </a:r>
          </a:p>
          <a:p>
            <a:r>
              <a:rPr lang="es-MX" sz="1200"/>
              <a:t>            printf("El dia de la semana es Jueves");</a:t>
            </a:r>
          </a:p>
          <a:p>
            <a:r>
              <a:rPr lang="es-MX" sz="1200"/>
              <a:t>            break;</a:t>
            </a:r>
          </a:p>
          <a:p>
            <a:r>
              <a:rPr lang="es-MX" sz="1200"/>
              <a:t>        case 5:</a:t>
            </a:r>
          </a:p>
          <a:p>
            <a:r>
              <a:rPr lang="es-MX" sz="1200"/>
              <a:t>            printf("El dia de la semana es Viernes");</a:t>
            </a:r>
          </a:p>
          <a:p>
            <a:r>
              <a:rPr lang="es-MX" sz="1200"/>
              <a:t>            break;</a:t>
            </a:r>
          </a:p>
          <a:p>
            <a:r>
              <a:rPr lang="es-MX" sz="1200"/>
              <a:t>        case 6:</a:t>
            </a:r>
          </a:p>
          <a:p>
            <a:r>
              <a:rPr lang="es-MX" sz="1200"/>
              <a:t>            printf("El dia de la semana es Sabado");</a:t>
            </a:r>
          </a:p>
          <a:p>
            <a:r>
              <a:rPr lang="es-MX" sz="1200"/>
              <a:t>            break;</a:t>
            </a:r>
          </a:p>
          <a:p>
            <a:r>
              <a:rPr lang="es-MX" sz="1200"/>
              <a:t>        case 7:</a:t>
            </a:r>
          </a:p>
          <a:p>
            <a:r>
              <a:rPr lang="es-MX" sz="1200"/>
              <a:t>            printf("El dia de la semana es Domingo");</a:t>
            </a:r>
          </a:p>
          <a:p>
            <a:r>
              <a:rPr lang="es-MX" sz="1200"/>
              <a:t>            break;</a:t>
            </a:r>
          </a:p>
          <a:p>
            <a:r>
              <a:rPr lang="es-MX" sz="1200"/>
              <a:t>        default:</a:t>
            </a:r>
          </a:p>
          <a:p>
            <a:r>
              <a:rPr lang="es-MX" sz="1200"/>
              <a:t>            printf("Numero no valido");</a:t>
            </a:r>
          </a:p>
          <a:p>
            <a:r>
              <a:rPr lang="es-MX" sz="1200"/>
              <a:t>            break;</a:t>
            </a:r>
          </a:p>
          <a:p>
            <a:r>
              <a:rPr lang="es-MX" sz="1200"/>
              <a:t>    }</a:t>
            </a:r>
          </a:p>
          <a:p>
            <a:endParaRPr lang="es-MX" sz="1200"/>
          </a:p>
          <a:p>
            <a:r>
              <a:rPr lang="es-MX" sz="1200"/>
              <a:t>}</a:t>
            </a:r>
            <a:endParaRPr lang="es-MX" sz="1200" dirty="0"/>
          </a:p>
        </p:txBody>
      </p:sp>
      <p:sp>
        <p:nvSpPr>
          <p:cNvPr id="11"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P29</a:t>
            </a:r>
          </a:p>
        </p:txBody>
      </p:sp>
      <p:pic>
        <p:nvPicPr>
          <p:cNvPr id="5" name="Imagen 4">
            <a:extLst>
              <a:ext uri="{FF2B5EF4-FFF2-40B4-BE49-F238E27FC236}">
                <a16:creationId xmlns:a16="http://schemas.microsoft.com/office/drawing/2014/main" id="{10693569-757E-0E61-E0B4-672AC3C0CFA5}"/>
              </a:ext>
            </a:extLst>
          </p:cNvPr>
          <p:cNvPicPr>
            <a:picLocks noChangeAspect="1"/>
          </p:cNvPicPr>
          <p:nvPr/>
        </p:nvPicPr>
        <p:blipFill>
          <a:blip r:embed="rId7"/>
          <a:stretch>
            <a:fillRect/>
          </a:stretch>
        </p:blipFill>
        <p:spPr>
          <a:xfrm>
            <a:off x="1027886" y="7668344"/>
            <a:ext cx="5830114" cy="857370"/>
          </a:xfrm>
          <a:prstGeom prst="rect">
            <a:avLst/>
          </a:prstGeom>
        </p:spPr>
      </p:pic>
    </p:spTree>
    <p:extLst>
      <p:ext uri="{BB962C8B-B14F-4D97-AF65-F5344CB8AC3E}">
        <p14:creationId xmlns:p14="http://schemas.microsoft.com/office/powerpoint/2010/main" val="334436330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ersonalizado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4402</TotalTime>
  <Words>1048</Words>
  <Application>Microsoft Office PowerPoint</Application>
  <PresentationFormat>Presentación en pantalla (4:3)</PresentationFormat>
  <Paragraphs>170</Paragraphs>
  <Slides>13</Slides>
  <Notes>0</Notes>
  <HiddenSlides>0</HiddenSlides>
  <MMClips>0</MMClips>
  <ScaleCrop>false</ScaleCrop>
  <HeadingPairs>
    <vt:vector size="6" baseType="variant">
      <vt:variant>
        <vt:lpstr>Fuentes usadas</vt:lpstr>
      </vt:variant>
      <vt:variant>
        <vt:i4>1</vt:i4>
      </vt:variant>
      <vt:variant>
        <vt:lpstr>Tema</vt:lpstr>
      </vt:variant>
      <vt:variant>
        <vt:i4>1</vt:i4>
      </vt:variant>
      <vt:variant>
        <vt:lpstr>Títulos de diapositiva</vt:lpstr>
      </vt:variant>
      <vt:variant>
        <vt:i4>13</vt:i4>
      </vt:variant>
    </vt:vector>
  </HeadingPairs>
  <TitlesOfParts>
    <vt:vector size="15" baseType="lpstr">
      <vt:lpstr>Arial</vt:lpstr>
      <vt:lpstr>Tema de Office</vt:lpstr>
      <vt:lpstr>Presentación de PowerPoint</vt:lpstr>
      <vt:lpstr>Análisis del Problema</vt:lpstr>
      <vt:lpstr>Algoritmo y Diagrama de Flujo</vt:lpstr>
      <vt:lpstr>Algoritmo y Diagrama de Flujo</vt:lpstr>
      <vt:lpstr>Código Fuente</vt:lpstr>
      <vt:lpstr>Análisis del Problema</vt:lpstr>
      <vt:lpstr>Algoritmo y Diagrama de Flujo</vt:lpstr>
      <vt:lpstr>Algoritmo y Diagrama de Flujo</vt:lpstr>
      <vt:lpstr>Código Fuente</vt:lpstr>
      <vt:lpstr>Análisis del Problema</vt:lpstr>
      <vt:lpstr>Algoritmo y Diagrama de Flujo</vt:lpstr>
      <vt:lpstr>Algoritmo y Diagrama de Flujo</vt:lpstr>
      <vt:lpstr>Código Fuente</vt:lpstr>
    </vt:vector>
  </TitlesOfParts>
  <Company>UPAEP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 de Medios Online</dc:title>
  <dc:creator>UPAEP</dc:creator>
  <cp:lastModifiedBy>Rub S.L</cp:lastModifiedBy>
  <cp:revision>325</cp:revision>
  <dcterms:created xsi:type="dcterms:W3CDTF">2011-05-31T18:01:49Z</dcterms:created>
  <dcterms:modified xsi:type="dcterms:W3CDTF">2024-03-06T20:37:08Z</dcterms:modified>
</cp:coreProperties>
</file>