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92" r:id="rId8"/>
    <p:sldId id="293" r:id="rId9"/>
    <p:sldId id="283" r:id="rId10"/>
    <p:sldId id="294" r:id="rId11"/>
    <p:sldId id="284" r:id="rId12"/>
    <p:sldId id="285" r:id="rId13"/>
    <p:sldId id="295" r:id="rId14"/>
    <p:sldId id="286" r:id="rId15"/>
    <p:sldId id="287" r:id="rId16"/>
    <p:sldId id="288" r:id="rId17"/>
    <p:sldId id="289" r:id="rId18"/>
    <p:sldId id="290" r:id="rId19"/>
    <p:sldId id="291" r:id="rId20"/>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6445" autoAdjust="0"/>
  </p:normalViewPr>
  <p:slideViewPr>
    <p:cSldViewPr>
      <p:cViewPr>
        <p:scale>
          <a:sx n="66" d="100"/>
          <a:sy n="66" d="100"/>
        </p:scale>
        <p:origin x="403" y="-62"/>
      </p:cViewPr>
      <p:guideLst>
        <p:guide orient="horz" pos="2880"/>
        <p:guide pos="2194"/>
      </p:guideLst>
    </p:cSldViewPr>
  </p:slideViewPr>
  <p:notesTextViewPr>
    <p:cViewPr>
      <p:scale>
        <a:sx n="100" d="100"/>
        <a:sy n="100" d="100"/>
      </p:scale>
      <p:origin x="0" y="0"/>
    </p:cViewPr>
  </p:notesTextViewPr>
  <p:sorterViewPr>
    <p:cViewPr>
      <p:scale>
        <a:sx n="200" d="100"/>
        <a:sy n="2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28/01/2024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28/01/2024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0.xml"/><Relationship Id="rId7" Type="http://schemas.openxmlformats.org/officeDocument/2006/relationships/image" Target="../media/image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2.png"/><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00.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4.xml"/><Relationship Id="rId7" Type="http://schemas.openxmlformats.org/officeDocument/2006/relationships/image" Target="../media/image110.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5.png"/><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Layout" Target="../diagrams/layout16.xml"/><Relationship Id="rId7" Type="http://schemas.openxmlformats.org/officeDocument/2006/relationships/oleObject" Target="../embeddings/oleObject1.bin"/><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10" Type="http://schemas.openxmlformats.org/officeDocument/2006/relationships/image" Target="../media/image17.wmf"/><Relationship Id="rId4" Type="http://schemas.openxmlformats.org/officeDocument/2006/relationships/diagramQuickStyle" Target="../diagrams/quickStyle16.xml"/><Relationship Id="rId9"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7.xml"/><Relationship Id="rId7" Type="http://schemas.openxmlformats.org/officeDocument/2006/relationships/image" Target="../media/image18.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0.png"/><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P01-P05</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01-05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3"/>
            <a:ext cx="6471719"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"Este programa te ayudara a calcular el </a:t>
            </a:r>
            <a:r>
              <a:rPr lang="es-MX" sz="1200" dirty="0" err="1"/>
              <a:t>area</a:t>
            </a:r>
            <a:r>
              <a:rPr lang="es-MX" sz="1200" dirty="0"/>
              <a:t> de un cuadrado, </a:t>
            </a:r>
            <a:r>
              <a:rPr lang="es-MX" sz="1200" dirty="0" err="1"/>
              <a:t>rectangulo</a:t>
            </a:r>
            <a:r>
              <a:rPr lang="es-MX" sz="1200" dirty="0"/>
              <a:t>, triangulo </a:t>
            </a:r>
            <a:r>
              <a:rPr lang="es-MX" sz="1200" dirty="0" err="1"/>
              <a:t>equilatero</a:t>
            </a:r>
            <a:r>
              <a:rPr lang="es-MX" sz="1200" dirty="0"/>
              <a:t>“</a:t>
            </a:r>
          </a:p>
          <a:p>
            <a:endParaRPr lang="es-MX" sz="1200" dirty="0"/>
          </a:p>
          <a:p>
            <a:r>
              <a:rPr lang="es-MX" sz="1200" dirty="0"/>
              <a:t>Lee la variable </a:t>
            </a:r>
            <a:r>
              <a:rPr lang="es-MX" sz="1200" dirty="0" err="1"/>
              <a:t>cuadradoL</a:t>
            </a:r>
            <a:r>
              <a:rPr lang="es-MX" sz="1200" dirty="0"/>
              <a:t> con el mensaje "Introduce la medida del lado del cuadrado: “</a:t>
            </a:r>
          </a:p>
          <a:p>
            <a:endParaRPr lang="es-MX" sz="1200" dirty="0"/>
          </a:p>
          <a:p>
            <a:r>
              <a:rPr lang="es-MX" sz="1200" dirty="0"/>
              <a:t>Lee la variable </a:t>
            </a:r>
            <a:r>
              <a:rPr lang="es-MX" sz="1200" dirty="0" err="1"/>
              <a:t>rectanguloB</a:t>
            </a:r>
            <a:r>
              <a:rPr lang="es-MX" sz="1200" dirty="0"/>
              <a:t> con el mensaje "Introduce la medida de la base del </a:t>
            </a:r>
            <a:r>
              <a:rPr lang="es-MX" sz="1200" dirty="0" err="1"/>
              <a:t>rectandulo</a:t>
            </a:r>
            <a:r>
              <a:rPr lang="es-MX" sz="1200" dirty="0"/>
              <a:t>: “</a:t>
            </a:r>
          </a:p>
          <a:p>
            <a:endParaRPr lang="es-MX" sz="1200" dirty="0"/>
          </a:p>
          <a:p>
            <a:r>
              <a:rPr lang="es-MX" sz="1200" dirty="0"/>
              <a:t>Lee la variable </a:t>
            </a:r>
            <a:r>
              <a:rPr lang="es-MX" sz="1200" dirty="0" err="1"/>
              <a:t>rectánguloA</a:t>
            </a:r>
            <a:r>
              <a:rPr lang="es-MX" sz="1200" dirty="0"/>
              <a:t> con el siguiente mensaje "Introduce la medida de la altura del </a:t>
            </a:r>
            <a:r>
              <a:rPr lang="es-MX" sz="1200" dirty="0" err="1"/>
              <a:t>rectangulo</a:t>
            </a:r>
            <a:r>
              <a:rPr lang="es-MX" sz="1200" dirty="0"/>
              <a:t>: “</a:t>
            </a:r>
          </a:p>
          <a:p>
            <a:endParaRPr lang="es-MX" sz="1200" dirty="0"/>
          </a:p>
          <a:p>
            <a:r>
              <a:rPr lang="es-MX" sz="1200" dirty="0"/>
              <a:t>Lee la variable </a:t>
            </a:r>
            <a:r>
              <a:rPr lang="es-MX" sz="1200" dirty="0" err="1"/>
              <a:t>trianguloL</a:t>
            </a:r>
            <a:r>
              <a:rPr lang="es-MX" sz="1200" dirty="0"/>
              <a:t> con el siguiente mensaje "Introduce la medida del lado del triangulo </a:t>
            </a:r>
            <a:r>
              <a:rPr lang="es-MX" sz="1200" dirty="0" err="1"/>
              <a:t>equilatero</a:t>
            </a:r>
            <a:r>
              <a:rPr lang="es-MX" sz="1200" dirty="0"/>
              <a:t>: “</a:t>
            </a:r>
          </a:p>
          <a:p>
            <a:endParaRPr lang="es-MX" sz="1200" dirty="0"/>
          </a:p>
          <a:p>
            <a:r>
              <a:rPr lang="es-MX" sz="1200" dirty="0"/>
              <a:t>Lee la variable </a:t>
            </a:r>
            <a:r>
              <a:rPr lang="es-MX" sz="1200" dirty="0" err="1"/>
              <a:t>trianguloL</a:t>
            </a:r>
            <a:r>
              <a:rPr lang="es-MX" sz="1200" dirty="0"/>
              <a:t> con el siguiente mensaje "Introduce la altura del triangulo: “</a:t>
            </a:r>
          </a:p>
          <a:p>
            <a:endParaRPr lang="es-MX" sz="1200" dirty="0"/>
          </a:p>
          <a:p>
            <a:r>
              <a:rPr lang="es-MX" sz="1200" dirty="0"/>
              <a:t>Procesos:</a:t>
            </a:r>
          </a:p>
          <a:p>
            <a:r>
              <a:rPr lang="es-MX" sz="1200" dirty="0"/>
              <a:t>cuadrado= </a:t>
            </a:r>
            <a:r>
              <a:rPr lang="es-MX" sz="1200" dirty="0" err="1"/>
              <a:t>cuadradoL</a:t>
            </a:r>
            <a:r>
              <a:rPr lang="es-MX" sz="1200" dirty="0"/>
              <a:t> *</a:t>
            </a:r>
            <a:r>
              <a:rPr lang="es-MX" sz="1200" dirty="0" err="1"/>
              <a:t>cuadradoL</a:t>
            </a:r>
            <a:endParaRPr lang="es-MX" sz="1200" dirty="0"/>
          </a:p>
          <a:p>
            <a:r>
              <a:rPr lang="es-MX" sz="1200" dirty="0"/>
              <a:t>triangulo=(</a:t>
            </a:r>
            <a:r>
              <a:rPr lang="es-MX" sz="1200" dirty="0" err="1"/>
              <a:t>trianguloA</a:t>
            </a:r>
            <a:r>
              <a:rPr lang="es-MX" sz="1200" dirty="0"/>
              <a:t>*</a:t>
            </a:r>
            <a:r>
              <a:rPr lang="es-MX" sz="1200" dirty="0" err="1"/>
              <a:t>trianguloB</a:t>
            </a:r>
            <a:r>
              <a:rPr lang="es-MX" sz="1200" dirty="0"/>
              <a:t>)/2</a:t>
            </a:r>
          </a:p>
          <a:p>
            <a:r>
              <a:rPr lang="es-MX" sz="1200" dirty="0" err="1"/>
              <a:t>rectangulo</a:t>
            </a:r>
            <a:r>
              <a:rPr lang="es-MX" sz="1200" dirty="0"/>
              <a:t>=</a:t>
            </a:r>
            <a:r>
              <a:rPr lang="es-MX" sz="1200" dirty="0" err="1"/>
              <a:t>rectanguloA</a:t>
            </a:r>
            <a:r>
              <a:rPr lang="es-MX" sz="1200" dirty="0"/>
              <a:t>*</a:t>
            </a:r>
            <a:r>
              <a:rPr lang="es-MX" sz="1200" dirty="0" err="1"/>
              <a:t>rectanguloB</a:t>
            </a:r>
            <a:endParaRPr lang="es-MX" sz="1200" dirty="0"/>
          </a:p>
          <a:p>
            <a:endParaRPr lang="es-MX" sz="1200" dirty="0"/>
          </a:p>
          <a:p>
            <a:r>
              <a:rPr lang="es-MX" sz="1200" dirty="0"/>
              <a:t>Imprime “El área del cuadrado/triangulo/rectángulo “ con cuadrado, triangulo y rectángulo respectivamente </a:t>
            </a:r>
          </a:p>
        </p:txBody>
      </p:sp>
      <p:sp>
        <p:nvSpPr>
          <p:cNvPr id="12" name="11 Rectángulo redondeado"/>
          <p:cNvSpPr/>
          <p:nvPr/>
        </p:nvSpPr>
        <p:spPr>
          <a:xfrm>
            <a:off x="2031313" y="121252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10429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164067"/>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850832"/>
            <a:ext cx="6480720" cy="6295999"/>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pic>
        <p:nvPicPr>
          <p:cNvPr id="5" name="Imagen 4">
            <a:extLst>
              <a:ext uri="{FF2B5EF4-FFF2-40B4-BE49-F238E27FC236}">
                <a16:creationId xmlns:a16="http://schemas.microsoft.com/office/drawing/2014/main" id="{173B6B5B-F3A5-3DD3-EDE0-F6F4DFB41FA9}"/>
              </a:ext>
            </a:extLst>
          </p:cNvPr>
          <p:cNvPicPr>
            <a:picLocks noChangeAspect="1"/>
          </p:cNvPicPr>
          <p:nvPr/>
        </p:nvPicPr>
        <p:blipFill>
          <a:blip r:embed="rId7"/>
          <a:stretch>
            <a:fillRect/>
          </a:stretch>
        </p:blipFill>
        <p:spPr>
          <a:xfrm>
            <a:off x="836712" y="2130478"/>
            <a:ext cx="2017162" cy="5736706"/>
          </a:xfrm>
          <a:prstGeom prst="rect">
            <a:avLst/>
          </a:prstGeom>
        </p:spPr>
      </p:pic>
      <p:pic>
        <p:nvPicPr>
          <p:cNvPr id="8" name="Imagen 7">
            <a:extLst>
              <a:ext uri="{FF2B5EF4-FFF2-40B4-BE49-F238E27FC236}">
                <a16:creationId xmlns:a16="http://schemas.microsoft.com/office/drawing/2014/main" id="{1F35C7C0-C45B-DE88-D9A1-F360BF2A5985}"/>
              </a:ext>
            </a:extLst>
          </p:cNvPr>
          <p:cNvPicPr>
            <a:picLocks noChangeAspect="1"/>
          </p:cNvPicPr>
          <p:nvPr/>
        </p:nvPicPr>
        <p:blipFill>
          <a:blip r:embed="rId8"/>
          <a:stretch>
            <a:fillRect/>
          </a:stretch>
        </p:blipFill>
        <p:spPr>
          <a:xfrm>
            <a:off x="4131349" y="2466515"/>
            <a:ext cx="1402288" cy="911164"/>
          </a:xfrm>
          <a:prstGeom prst="rect">
            <a:avLst/>
          </a:prstGeom>
        </p:spPr>
      </p:pic>
      <p:pic>
        <p:nvPicPr>
          <p:cNvPr id="4" name="Picture 3">
            <a:extLst>
              <a:ext uri="{FF2B5EF4-FFF2-40B4-BE49-F238E27FC236}">
                <a16:creationId xmlns:a16="http://schemas.microsoft.com/office/drawing/2014/main" id="{D4ACA815-8ED4-0C85-ABDF-96B4AC508785}"/>
              </a:ext>
            </a:extLst>
          </p:cNvPr>
          <p:cNvPicPr>
            <a:picLocks noChangeAspect="1"/>
          </p:cNvPicPr>
          <p:nvPr/>
        </p:nvPicPr>
        <p:blipFill>
          <a:blip r:embed="rId9"/>
          <a:stretch>
            <a:fillRect/>
          </a:stretch>
        </p:blipFill>
        <p:spPr>
          <a:xfrm>
            <a:off x="3184140" y="3947063"/>
            <a:ext cx="3154953" cy="3124471"/>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353980"/>
            <a:ext cx="6172200" cy="6764571"/>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a:t>
            </a:r>
            <a:r>
              <a:rPr lang="es-MX" sz="1200" b="0" dirty="0" err="1">
                <a:solidFill>
                  <a:srgbClr val="98C379"/>
                </a:solidFill>
                <a:effectLst/>
                <a:latin typeface="Consolas" panose="020B0609020204030204" pitchFamily="49" charset="0"/>
              </a:rPr>
              <a:t>stdio.h</a:t>
            </a:r>
            <a:r>
              <a:rPr lang="es-MX" sz="1200" b="0" dirty="0">
                <a:solidFill>
                  <a:srgbClr val="98C379"/>
                </a:solidFill>
                <a:effectLst/>
                <a:latin typeface="Consolas" panose="020B0609020204030204" pitchFamily="49" charset="0"/>
              </a:rPr>
              <a:t>&gt;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err="1">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rectanguloB</a:t>
            </a:r>
            <a:r>
              <a:rPr lang="es-MX" sz="1200" b="0" dirty="0">
                <a:solidFill>
                  <a:srgbClr val="ABB2BF"/>
                </a:solidFill>
                <a:effectLst/>
                <a:latin typeface="Consolas" panose="020B0609020204030204" pitchFamily="49" charset="0"/>
              </a:rPr>
              <a:t> , </a:t>
            </a:r>
            <a:r>
              <a:rPr lang="es-MX" sz="1200" b="0" dirty="0" err="1">
                <a:solidFill>
                  <a:srgbClr val="E06C75"/>
                </a:solidFill>
                <a:effectLst/>
                <a:latin typeface="Consolas" panose="020B0609020204030204" pitchFamily="49" charset="0"/>
              </a:rPr>
              <a:t>rectanguloA</a:t>
            </a:r>
            <a:r>
              <a:rPr lang="es-MX" sz="1200" b="0" dirty="0">
                <a:solidFill>
                  <a:srgbClr val="ABB2BF"/>
                </a:solidFill>
                <a:effectLst/>
                <a:latin typeface="Consolas" panose="020B0609020204030204" pitchFamily="49" charset="0"/>
              </a:rPr>
              <a:t> , </a:t>
            </a:r>
            <a:r>
              <a:rPr lang="es-MX" sz="1200" b="0" dirty="0" err="1">
                <a:solidFill>
                  <a:srgbClr val="E06C75"/>
                </a:solidFill>
                <a:effectLst/>
                <a:latin typeface="Consolas" panose="020B0609020204030204" pitchFamily="49" charset="0"/>
              </a:rPr>
              <a:t>trianguloL</a:t>
            </a:r>
            <a:r>
              <a:rPr lang="es-MX" sz="1200" b="0" dirty="0">
                <a:solidFill>
                  <a:srgbClr val="ABB2BF"/>
                </a:solidFill>
                <a:effectLst/>
                <a:latin typeface="Consolas" panose="020B0609020204030204" pitchFamily="49" charset="0"/>
              </a:rPr>
              <a:t> , </a:t>
            </a:r>
            <a:r>
              <a:rPr lang="es-MX" sz="1200" b="0" dirty="0" err="1">
                <a:solidFill>
                  <a:srgbClr val="E06C75"/>
                </a:solidFill>
                <a:effectLst/>
                <a:latin typeface="Consolas" panose="020B0609020204030204" pitchFamily="49" charset="0"/>
              </a:rPr>
              <a:t>trianguloA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cuadrado</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triangulo</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"Este programa te ayudara a calcular el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 un cuadrado, </a:t>
            </a:r>
            <a:r>
              <a:rPr lang="es-MX" sz="1200" b="0" dirty="0" err="1">
                <a:solidFill>
                  <a:srgbClr val="98C379"/>
                </a:solidFill>
                <a:effectLst/>
                <a:latin typeface="Consolas" panose="020B0609020204030204" pitchFamily="49" charset="0"/>
              </a:rPr>
              <a:t>rectangulo</a:t>
            </a:r>
            <a:r>
              <a:rPr lang="es-MX" sz="1200" b="0" dirty="0">
                <a:solidFill>
                  <a:srgbClr val="98C379"/>
                </a:solidFill>
                <a:effectLst/>
                <a:latin typeface="Consolas" panose="020B0609020204030204" pitchFamily="49" charset="0"/>
              </a:rPr>
              <a:t>, triangulo </a:t>
            </a:r>
            <a:r>
              <a:rPr lang="es-MX" sz="1200" b="0" dirty="0" err="1">
                <a:solidFill>
                  <a:srgbClr val="98C379"/>
                </a:solidFill>
                <a:effectLst/>
                <a:latin typeface="Consolas" panose="020B0609020204030204" pitchFamily="49" charset="0"/>
              </a:rPr>
              <a:t>equilatero</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del lado del cuadrado: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 la base del </a:t>
            </a:r>
            <a:r>
              <a:rPr lang="es-MX" sz="1200" b="0" dirty="0" err="1">
                <a:solidFill>
                  <a:srgbClr val="98C379"/>
                </a:solidFill>
                <a:effectLst/>
                <a:latin typeface="Consolas" panose="020B0609020204030204" pitchFamily="49" charset="0"/>
              </a:rPr>
              <a:t>rectandulo</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rectanguloB</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 la altura del </a:t>
            </a:r>
            <a:r>
              <a:rPr lang="es-MX" sz="1200" b="0" dirty="0" err="1">
                <a:solidFill>
                  <a:srgbClr val="98C379"/>
                </a:solidFill>
                <a:effectLst/>
                <a:latin typeface="Consolas" panose="020B0609020204030204" pitchFamily="49" charset="0"/>
              </a:rPr>
              <a:t>rectangulo</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rectanguloA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medida del lado del triangulo </a:t>
            </a:r>
            <a:r>
              <a:rPr lang="es-MX" sz="1200" b="0" dirty="0" err="1">
                <a:solidFill>
                  <a:srgbClr val="98C379"/>
                </a:solidFill>
                <a:effectLst/>
                <a:latin typeface="Consolas" panose="020B0609020204030204" pitchFamily="49" charset="0"/>
              </a:rPr>
              <a:t>equilatero</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trianguloL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la altura del triangulo: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err="1">
                <a:solidFill>
                  <a:srgbClr val="E06C75"/>
                </a:solidFill>
                <a:effectLst/>
                <a:latin typeface="Consolas" panose="020B0609020204030204" pitchFamily="49" charset="0"/>
              </a:rPr>
              <a:t>trianguloA</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cuadrado</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cuadradoL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triangulo</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trianguloA</a:t>
            </a:r>
            <a:r>
              <a:rPr lang="es-MX" sz="1200" b="0" dirty="0">
                <a:solidFill>
                  <a:srgbClr val="C678DD"/>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trianguloL</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2</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rectanguloB</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del cuadrado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unidades cubicas "</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cuadrado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del </a:t>
            </a:r>
            <a:r>
              <a:rPr lang="es-MX" sz="1200" b="0" dirty="0" err="1">
                <a:solidFill>
                  <a:srgbClr val="98C379"/>
                </a:solidFill>
                <a:effectLst/>
                <a:latin typeface="Consolas" panose="020B0609020204030204" pitchFamily="49" charset="0"/>
              </a:rPr>
              <a:t>rectangulo</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unidades cubicas "</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rectangulo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area</a:t>
            </a:r>
            <a:r>
              <a:rPr lang="es-MX" sz="1200" b="0" dirty="0">
                <a:solidFill>
                  <a:srgbClr val="98C379"/>
                </a:solidFill>
                <a:effectLst/>
                <a:latin typeface="Consolas" panose="020B0609020204030204" pitchFamily="49" charset="0"/>
              </a:rPr>
              <a:t> del triangulo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unidades cubicas</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triangulo</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system</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"PAUSE"</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334436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353980"/>
            <a:ext cx="6172200" cy="6764571"/>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pic>
        <p:nvPicPr>
          <p:cNvPr id="5" name="Picture 4">
            <a:extLst>
              <a:ext uri="{FF2B5EF4-FFF2-40B4-BE49-F238E27FC236}">
                <a16:creationId xmlns:a16="http://schemas.microsoft.com/office/drawing/2014/main" id="{6863DE2D-3AA2-1905-BB7E-4B2275AB35A3}"/>
              </a:ext>
            </a:extLst>
          </p:cNvPr>
          <p:cNvPicPr>
            <a:picLocks noChangeAspect="1"/>
          </p:cNvPicPr>
          <p:nvPr/>
        </p:nvPicPr>
        <p:blipFill>
          <a:blip r:embed="rId7"/>
          <a:stretch>
            <a:fillRect/>
          </a:stretch>
        </p:blipFill>
        <p:spPr>
          <a:xfrm>
            <a:off x="643431" y="2839322"/>
            <a:ext cx="5683059" cy="2330655"/>
          </a:xfrm>
          <a:prstGeom prst="rect">
            <a:avLst/>
          </a:prstGeom>
        </p:spPr>
      </p:pic>
    </p:spTree>
    <p:extLst>
      <p:ext uri="{BB962C8B-B14F-4D97-AF65-F5344CB8AC3E}">
        <p14:creationId xmlns:p14="http://schemas.microsoft.com/office/powerpoint/2010/main" val="322108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x </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La resolución del polinomio de la siguiente forma:</a:t>
            </a:r>
          </a:p>
          <a:p>
            <a:r>
              <a:rPr lang="es-MX" dirty="0"/>
              <a:t>Y = (2*(x*x*x))+(3*(x*x))-x</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El valor de y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7" name="Rectangle 6"/>
          <p:cNvSpPr>
            <a:spLocks noChangeArrowheads="1"/>
          </p:cNvSpPr>
          <p:nvPr/>
        </p:nvSpPr>
        <p:spPr bwMode="auto">
          <a:xfrm>
            <a:off x="522088" y="1185592"/>
            <a:ext cx="57152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Para la tarea de matemáticas, Roxanne debe obtener el resultado en un polinomio con el valor de ”y” introduciendo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un</a:t>
            </a: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 valor de ”x”. Ella realiza un programa para comprobar de manera más eficiente sus resultados. El polinomio a resolver es el siguiente:</a:t>
            </a:r>
            <a:endParaRPr lang="es-ES_tradnl" altLang="es-MX" b="1" dirty="0">
              <a:solidFill>
                <a:schemeClr val="bg1"/>
              </a:solidFill>
              <a:effectLst>
                <a:outerShdw blurRad="38100" dist="38100" dir="2700000" algn="tl">
                  <a:srgbClr val="000000">
                    <a:alpha val="43137"/>
                  </a:srgbClr>
                </a:outerShdw>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mc:AlternateContent xmlns:mc="http://schemas.openxmlformats.org/markup-compatibility/2006" xmlns:a14="http://schemas.microsoft.com/office/drawing/2010/main">
        <mc:Choice Requires="a14">
          <p:sp>
            <p:nvSpPr>
              <p:cNvPr id="18" name="17 Objeto"/>
              <p:cNvSpPr txBox="1"/>
              <p:nvPr/>
            </p:nvSpPr>
            <p:spPr bwMode="auto">
              <a:xfrm>
                <a:off x="2636838" y="2700338"/>
                <a:ext cx="1722437" cy="366712"/>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s-MX" i="1">
                          <a:solidFill>
                            <a:srgbClr val="000000"/>
                          </a:solidFill>
                          <a:latin typeface="Cambria Math" panose="02040503050406030204" pitchFamily="18" charset="0"/>
                        </a:rPr>
                        <m:t>𝑦</m:t>
                      </m:r>
                      <m:r>
                        <a:rPr lang="es-MX" i="1">
                          <a:solidFill>
                            <a:srgbClr val="000000"/>
                          </a:solidFill>
                          <a:latin typeface="Cambria Math" panose="02040503050406030204" pitchFamily="18" charset="0"/>
                        </a:rPr>
                        <m:t>=2</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3</m:t>
                          </m:r>
                        </m:sup>
                      </m:sSup>
                      <m:r>
                        <a:rPr lang="es-MX" i="1">
                          <a:solidFill>
                            <a:srgbClr val="000000"/>
                          </a:solidFill>
                          <a:latin typeface="Cambria Math" panose="02040503050406030204" pitchFamily="18" charset="0"/>
                        </a:rPr>
                        <m:t>+3</m:t>
                      </m:r>
                      <m:sSup>
                        <m:sSupPr>
                          <m:ctrlPr>
                            <a:rPr lang="es-MX" i="1">
                              <a:solidFill>
                                <a:srgbClr val="000000"/>
                              </a:solidFill>
                              <a:latin typeface="Cambria Math" panose="02040503050406030204" pitchFamily="18" charset="0"/>
                            </a:rPr>
                          </m:ctrlPr>
                        </m:sSupPr>
                        <m:e>
                          <m:r>
                            <a:rPr lang="es-MX" i="1">
                              <a:solidFill>
                                <a:srgbClr val="000000"/>
                              </a:solidFill>
                              <a:latin typeface="Cambria Math" panose="02040503050406030204" pitchFamily="18" charset="0"/>
                            </a:rPr>
                            <m:t>𝑥</m:t>
                          </m:r>
                        </m:e>
                        <m:sup>
                          <m:r>
                            <a:rPr lang="es-MX" i="1">
                              <a:solidFill>
                                <a:srgbClr val="000000"/>
                              </a:solidFill>
                              <a:latin typeface="Cambria Math" panose="02040503050406030204" pitchFamily="18" charset="0"/>
                            </a:rPr>
                            <m:t>2</m:t>
                          </m:r>
                        </m:sup>
                      </m:sSup>
                      <m:r>
                        <a:rPr lang="es-MX" i="1">
                          <a:solidFill>
                            <a:srgbClr val="000000"/>
                          </a:solidFill>
                          <a:latin typeface="Cambria Math" panose="02040503050406030204" pitchFamily="18" charset="0"/>
                        </a:rPr>
                        <m:t>−</m:t>
                      </m:r>
                      <m:r>
                        <a:rPr lang="es-MX" i="1">
                          <a:solidFill>
                            <a:srgbClr val="000000"/>
                          </a:solidFill>
                          <a:latin typeface="Cambria Math" panose="02040503050406030204" pitchFamily="18" charset="0"/>
                        </a:rPr>
                        <m:t>𝑥</m:t>
                      </m:r>
                    </m:oMath>
                  </m:oMathPara>
                </a14:m>
                <a:endParaRPr lang="es-MX" dirty="0"/>
              </a:p>
            </p:txBody>
          </p:sp>
        </mc:Choice>
        <mc:Fallback xmlns="">
          <p:sp>
            <p:nvSpPr>
              <p:cNvPr id="18" name="17 Objeto"/>
              <p:cNvSpPr txBox="1">
                <a:spLocks noRot="1" noChangeAspect="1" noMove="1" noResize="1" noEditPoints="1" noAdjustHandles="1" noChangeArrowheads="1" noChangeShapeType="1" noTextEdit="1"/>
              </p:cNvSpPr>
              <p:nvPr/>
            </p:nvSpPr>
            <p:spPr bwMode="auto">
              <a:xfrm>
                <a:off x="2636838" y="2700338"/>
                <a:ext cx="1722437" cy="366712"/>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9974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mc:AlternateContent xmlns:mc="http://schemas.openxmlformats.org/markup-compatibility/2006" xmlns:a14="http://schemas.microsoft.com/office/drawing/2010/main">
        <mc:Choice Requires="a14">
          <p:sp>
            <p:nvSpPr>
              <p:cNvPr id="3" name="2 Rectángulo redondeado"/>
              <p:cNvSpPr/>
              <p:nvPr/>
            </p:nvSpPr>
            <p:spPr>
              <a:xfrm>
                <a:off x="302440"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Imprime “</a:t>
                </a:r>
                <a:r>
                  <a:rPr lang="es-MX" sz="1200" b="0" dirty="0">
                    <a:solidFill>
                      <a:schemeClr val="tx1"/>
                    </a:solidFill>
                    <a:effectLst/>
                    <a:latin typeface="Consolas" panose="020B0609020204030204" pitchFamily="49" charset="0"/>
                  </a:rPr>
                  <a:t>Este programa esta hecho para resolver el siguiente polinomio </a:t>
                </a:r>
                <a14:m>
                  <m:oMath xmlns:m="http://schemas.openxmlformats.org/officeDocument/2006/math">
                    <m:r>
                      <a:rPr lang="es-MX" sz="1200" i="1" smtClean="0">
                        <a:solidFill>
                          <a:srgbClr val="000000"/>
                        </a:solidFill>
                        <a:latin typeface="Cambria Math" panose="02040503050406030204" pitchFamily="18" charset="0"/>
                      </a:rPr>
                      <m:t>𝑦</m:t>
                    </m:r>
                    <m:r>
                      <a:rPr lang="es-MX" sz="1200" i="1" smtClean="0">
                        <a:solidFill>
                          <a:srgbClr val="000000"/>
                        </a:solidFill>
                        <a:latin typeface="Cambria Math" panose="02040503050406030204" pitchFamily="18" charset="0"/>
                      </a:rPr>
                      <m:t>=2</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3</m:t>
                        </m:r>
                      </m:sup>
                    </m:sSup>
                    <m:r>
                      <a:rPr lang="es-MX" sz="1200" i="1">
                        <a:solidFill>
                          <a:srgbClr val="000000"/>
                        </a:solidFill>
                        <a:latin typeface="Cambria Math" panose="02040503050406030204" pitchFamily="18" charset="0"/>
                      </a:rPr>
                      <m:t>+3</m:t>
                    </m:r>
                    <m:sSup>
                      <m:sSupPr>
                        <m:ctrlPr>
                          <a:rPr lang="es-MX" sz="1200" i="1">
                            <a:solidFill>
                              <a:srgbClr val="000000"/>
                            </a:solidFill>
                            <a:latin typeface="Cambria Math" panose="02040503050406030204" pitchFamily="18" charset="0"/>
                          </a:rPr>
                        </m:ctrlPr>
                      </m:sSupPr>
                      <m:e>
                        <m:r>
                          <a:rPr lang="es-MX" sz="1200" i="1">
                            <a:solidFill>
                              <a:srgbClr val="000000"/>
                            </a:solidFill>
                            <a:latin typeface="Cambria Math" panose="02040503050406030204" pitchFamily="18" charset="0"/>
                          </a:rPr>
                          <m:t>𝑥</m:t>
                        </m:r>
                      </m:e>
                      <m:sup>
                        <m:r>
                          <a:rPr lang="es-MX" sz="1200" i="1">
                            <a:solidFill>
                              <a:srgbClr val="000000"/>
                            </a:solidFill>
                            <a:latin typeface="Cambria Math" panose="02040503050406030204" pitchFamily="18" charset="0"/>
                          </a:rPr>
                          <m:t>2</m:t>
                        </m:r>
                      </m:sup>
                    </m:sSup>
                    <m:r>
                      <a:rPr lang="es-MX" sz="1200" i="1">
                        <a:solidFill>
                          <a:srgbClr val="000000"/>
                        </a:solidFill>
                        <a:latin typeface="Cambria Math" panose="02040503050406030204" pitchFamily="18" charset="0"/>
                      </a:rPr>
                      <m:t>−</m:t>
                    </m:r>
                    <m:r>
                      <a:rPr lang="es-MX" sz="1200" i="1">
                        <a:solidFill>
                          <a:srgbClr val="000000"/>
                        </a:solidFill>
                        <a:latin typeface="Cambria Math" panose="02040503050406030204" pitchFamily="18" charset="0"/>
                      </a:rPr>
                      <m:t>𝑥</m:t>
                    </m:r>
                  </m:oMath>
                </a14:m>
                <a:r>
                  <a:rPr lang="es-MX" sz="1200" b="0" dirty="0">
                    <a:solidFill>
                      <a:schemeClr val="tx1"/>
                    </a:solidFill>
                    <a:effectLst/>
                    <a:latin typeface="Consolas" panose="020B0609020204030204" pitchFamily="49" charset="0"/>
                  </a:rPr>
                  <a:t>, el usuario proporcionara el valor 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el valor de x con el siguiente mensaje “Introduzca el valor de x”</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a:solidFill>
                      <a:schemeClr val="tx1"/>
                    </a:solidFill>
                    <a:effectLst/>
                    <a:latin typeface="Consolas" panose="020B0609020204030204" pitchFamily="49" charset="0"/>
                  </a:rPr>
                  <a:t>y = (2*(x*x*x))+(3*(x*x))-x</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Imprime el resultado de y </a:t>
                </a:r>
              </a:p>
              <a:p>
                <a:endParaRPr lang="es-MX" sz="1200" dirty="0"/>
              </a:p>
            </p:txBody>
          </p:sp>
        </mc:Choice>
        <mc:Fallback xmlns="">
          <p:sp>
            <p:nvSpPr>
              <p:cNvPr id="3" name="2 Rectángulo redondeado"/>
              <p:cNvSpPr>
                <a:spLocks noRot="1" noChangeAspect="1" noMove="1" noResize="1" noEditPoints="1" noAdjustHandles="1" noChangeArrowheads="1" noChangeShapeType="1" noTextEdit="1"/>
              </p:cNvSpPr>
              <p:nvPr/>
            </p:nvSpPr>
            <p:spPr>
              <a:xfrm>
                <a:off x="302440" y="2171733"/>
                <a:ext cx="2941358" cy="5472608"/>
              </a:xfrm>
              <a:prstGeom prst="roundRect">
                <a:avLst/>
              </a:prstGeom>
              <a:blipFill>
                <a:blip r:embed="rId7"/>
                <a:stretch>
                  <a:fillRect/>
                </a:stretch>
              </a:blipFill>
              <a:effectLst>
                <a:glow rad="228600">
                  <a:schemeClr val="accent5">
                    <a:satMod val="175000"/>
                    <a:alpha val="40000"/>
                  </a:schemeClr>
                </a:glow>
              </a:effectLst>
            </p:spPr>
            <p:txBody>
              <a:bodyPr/>
              <a:lstStyle/>
              <a:p>
                <a:r>
                  <a:rPr lang="es-MX">
                    <a:noFill/>
                  </a:rPr>
                  <a:t> </a:t>
                </a:r>
              </a:p>
            </p:txBody>
          </p:sp>
        </mc:Fallback>
      </mc:AlternateContent>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pic>
        <p:nvPicPr>
          <p:cNvPr id="5" name="Imagen 4">
            <a:extLst>
              <a:ext uri="{FF2B5EF4-FFF2-40B4-BE49-F238E27FC236}">
                <a16:creationId xmlns:a16="http://schemas.microsoft.com/office/drawing/2014/main" id="{49409EAD-CEB1-4B4E-0C27-E61E2FE0A01F}"/>
              </a:ext>
            </a:extLst>
          </p:cNvPr>
          <p:cNvPicPr>
            <a:picLocks noChangeAspect="1"/>
          </p:cNvPicPr>
          <p:nvPr/>
        </p:nvPicPr>
        <p:blipFill>
          <a:blip r:embed="rId8"/>
          <a:stretch>
            <a:fillRect/>
          </a:stretch>
        </p:blipFill>
        <p:spPr>
          <a:xfrm>
            <a:off x="3714182" y="2317404"/>
            <a:ext cx="2933367" cy="3546979"/>
          </a:xfrm>
          <a:prstGeom prst="rect">
            <a:avLst/>
          </a:prstGeom>
        </p:spPr>
      </p:pic>
      <p:pic>
        <p:nvPicPr>
          <p:cNvPr id="9" name="Picture 8">
            <a:extLst>
              <a:ext uri="{FF2B5EF4-FFF2-40B4-BE49-F238E27FC236}">
                <a16:creationId xmlns:a16="http://schemas.microsoft.com/office/drawing/2014/main" id="{BF3ACB73-74B4-02D0-02E5-6ADBE0A1C4C9}"/>
              </a:ext>
            </a:extLst>
          </p:cNvPr>
          <p:cNvPicPr>
            <a:picLocks noChangeAspect="1"/>
          </p:cNvPicPr>
          <p:nvPr/>
        </p:nvPicPr>
        <p:blipFill>
          <a:blip r:embed="rId9"/>
          <a:stretch>
            <a:fillRect/>
          </a:stretch>
        </p:blipFill>
        <p:spPr>
          <a:xfrm>
            <a:off x="3853853" y="5864383"/>
            <a:ext cx="2606678" cy="987662"/>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172200" cy="662473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a:t>
            </a:r>
            <a:r>
              <a:rPr lang="es-MX" sz="1200" b="0" dirty="0" err="1">
                <a:solidFill>
                  <a:srgbClr val="98C379"/>
                </a:solidFill>
                <a:effectLst/>
                <a:latin typeface="Consolas" panose="020B0609020204030204" pitchFamily="49" charset="0"/>
              </a:rPr>
              <a:t>stdio.h</a:t>
            </a:r>
            <a:r>
              <a:rPr lang="es-MX" sz="1200" b="0" dirty="0">
                <a:solidFill>
                  <a:srgbClr val="98C379"/>
                </a:solidFill>
                <a:effectLst/>
                <a:latin typeface="Consolas" panose="020B0609020204030204" pitchFamily="49" charset="0"/>
              </a:rPr>
              <a:t>&gt;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err="1">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y</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"Este programa esta hecho para resolver el siguiente polinomio y=2x^3+3x^2-x, el usuario proporcionara el valor x</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Introduzca</a:t>
            </a:r>
            <a:r>
              <a:rPr lang="es-MX" sz="1200" b="0" dirty="0">
                <a:solidFill>
                  <a:srgbClr val="98C379"/>
                </a:solidFill>
                <a:effectLst/>
                <a:latin typeface="Consolas" panose="020B0609020204030204" pitchFamily="49" charset="0"/>
              </a:rPr>
              <a:t> el valor de x: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y</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2</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r>
              <a:rPr lang="es-MX" sz="1200" b="0" dirty="0">
                <a:solidFill>
                  <a:srgbClr val="D19A66"/>
                </a:solidFill>
                <a:effectLst/>
                <a:latin typeface="Consolas" panose="020B0609020204030204" pitchFamily="49" charset="0"/>
              </a:rPr>
              <a:t>3</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r>
              <a:rPr lang="es-MX" sz="1200" b="0" dirty="0">
                <a:solidFill>
                  <a:srgbClr val="C678DD"/>
                </a:solidFill>
                <a:effectLst/>
                <a:latin typeface="Consolas" panose="020B0609020204030204" pitchFamily="49" charset="0"/>
              </a:rPr>
              <a:t>-</a:t>
            </a:r>
            <a:r>
              <a:rPr lang="es-MX" sz="1200" b="0" dirty="0">
                <a:solidFill>
                  <a:srgbClr val="E06C75"/>
                </a:solidFill>
                <a:effectLst/>
                <a:latin typeface="Consolas" panose="020B0609020204030204" pitchFamily="49" charset="0"/>
              </a:rPr>
              <a:t>x</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El</a:t>
            </a:r>
            <a:r>
              <a:rPr lang="es-MX" sz="1200" b="0" dirty="0">
                <a:solidFill>
                  <a:srgbClr val="98C379"/>
                </a:solidFill>
                <a:effectLst/>
                <a:latin typeface="Consolas" panose="020B0609020204030204" pitchFamily="49" charset="0"/>
              </a:rPr>
              <a:t> resultado del polinomio cuando x es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%.3f</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x</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y</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system</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"PAUSE"</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pic>
        <p:nvPicPr>
          <p:cNvPr id="5" name="Picture 4">
            <a:extLst>
              <a:ext uri="{FF2B5EF4-FFF2-40B4-BE49-F238E27FC236}">
                <a16:creationId xmlns:a16="http://schemas.microsoft.com/office/drawing/2014/main" id="{6940D61A-D66B-47DA-3A69-524492A9DA36}"/>
              </a:ext>
            </a:extLst>
          </p:cNvPr>
          <p:cNvPicPr>
            <a:picLocks noChangeAspect="1"/>
          </p:cNvPicPr>
          <p:nvPr/>
        </p:nvPicPr>
        <p:blipFill>
          <a:blip r:embed="rId7"/>
          <a:stretch>
            <a:fillRect/>
          </a:stretch>
        </p:blipFill>
        <p:spPr>
          <a:xfrm>
            <a:off x="764704" y="5076056"/>
            <a:ext cx="4941168" cy="708617"/>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116632" y="1093260"/>
            <a:ext cx="6552728" cy="2326614"/>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far</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Cel = (5/9)*(far-32)</a:t>
            </a:r>
          </a:p>
          <a:p>
            <a:r>
              <a:rPr lang="es-MX" dirty="0" err="1"/>
              <a:t>Kel</a:t>
            </a:r>
            <a:r>
              <a:rPr lang="es-MX" dirty="0"/>
              <a:t> = (5/9)*(far+459.67)</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a:t>Kel,cel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graphicFrame>
        <p:nvGraphicFramePr>
          <p:cNvPr id="3" name="2 Objeto"/>
          <p:cNvGraphicFramePr>
            <a:graphicFrameLocks noChangeAspect="1"/>
          </p:cNvGraphicFramePr>
          <p:nvPr>
            <p:extLst>
              <p:ext uri="{D42A27DB-BD31-4B8C-83A1-F6EECF244321}">
                <p14:modId xmlns:p14="http://schemas.microsoft.com/office/powerpoint/2010/main" val="879235261"/>
              </p:ext>
            </p:extLst>
          </p:nvPr>
        </p:nvGraphicFramePr>
        <p:xfrm>
          <a:off x="1029110" y="2789531"/>
          <a:ext cx="1824038" cy="668338"/>
        </p:xfrm>
        <a:graphic>
          <a:graphicData uri="http://schemas.openxmlformats.org/presentationml/2006/ole">
            <mc:AlternateContent xmlns:mc="http://schemas.openxmlformats.org/markup-compatibility/2006">
              <mc:Choice xmlns:v="urn:schemas-microsoft-com:vml" Requires="v">
                <p:oleObj name="Ecuación" r:id="rId7" imgW="1066337" imgH="393529" progId="Equation.3">
                  <p:embed/>
                </p:oleObj>
              </mc:Choice>
              <mc:Fallback>
                <p:oleObj name="Ecuación" r:id="rId7" imgW="1066337"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110" y="2789531"/>
                        <a:ext cx="1824038" cy="668338"/>
                      </a:xfrm>
                      <a:prstGeom prst="rect">
                        <a:avLst/>
                      </a:prstGeom>
                      <a:noFill/>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5436065"/>
              </p:ext>
            </p:extLst>
          </p:nvPr>
        </p:nvGraphicFramePr>
        <p:xfrm>
          <a:off x="3531023" y="2753124"/>
          <a:ext cx="2311400" cy="666750"/>
        </p:xfrm>
        <a:graphic>
          <a:graphicData uri="http://schemas.openxmlformats.org/presentationml/2006/ole">
            <mc:AlternateContent xmlns:mc="http://schemas.openxmlformats.org/markup-compatibility/2006">
              <mc:Choice xmlns:v="urn:schemas-microsoft-com:vml" Requires="v">
                <p:oleObj name="Ecuación" r:id="rId9" imgW="1358310" imgH="393529" progId="Equation.3">
                  <p:embed/>
                </p:oleObj>
              </mc:Choice>
              <mc:Fallback>
                <p:oleObj name="Ecuación" r:id="rId9" imgW="1358310" imgH="393529"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1023" y="2753124"/>
                        <a:ext cx="2311400" cy="666750"/>
                      </a:xfrm>
                      <a:prstGeom prst="rect">
                        <a:avLst/>
                      </a:prstGeom>
                      <a:noFill/>
                    </p:spPr>
                  </p:pic>
                </p:oleObj>
              </mc:Fallback>
            </mc:AlternateContent>
          </a:graphicData>
        </a:graphic>
      </p:graphicFrame>
      <p:sp>
        <p:nvSpPr>
          <p:cNvPr id="15" name="Rectangle 3"/>
          <p:cNvSpPr>
            <a:spLocks noChangeArrowheads="1"/>
          </p:cNvSpPr>
          <p:nvPr/>
        </p:nvSpPr>
        <p:spPr bwMode="auto">
          <a:xfrm>
            <a:off x="205310" y="1285476"/>
            <a:ext cx="603200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Karla, que es mexicana, vive en </a:t>
            </a:r>
            <a:r>
              <a:rPr lang="es-ES_tradnl" altLang="es-MX" sz="1600"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Estados Unidos; en las noticias siempre dan el clima en grados Fahrenheit por lo que a ella le cuesta asimilar estos datos. Ella decidió realizar un programa que le convierta de grados Fahrenheit a grados Celsius y a grados Kelvin para así poder tener una referencia. Ella ocupa las fórmulas siguientes:</a:t>
            </a:r>
            <a:endParaRPr kumimoji="0" lang="es-MX" altLang="es-MX" sz="1600"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rPr>
              <a:t>                              </a:t>
            </a:r>
          </a:p>
        </p:txBody>
      </p:sp>
      <p:sp>
        <p:nvSpPr>
          <p:cNvPr id="16" name="Rectangle 4"/>
          <p:cNvSpPr>
            <a:spLocks noChangeArrowheads="1"/>
          </p:cNvSpPr>
          <p:nvPr/>
        </p:nvSpPr>
        <p:spPr bwMode="auto">
          <a:xfrm>
            <a:off x="0" y="84772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solidFill>
                  <a:schemeClr val="tx1"/>
                </a:solidFill>
              </a:rPr>
              <a:t>Imprime </a:t>
            </a:r>
            <a:r>
              <a:rPr lang="es-MX" sz="1200" b="0" dirty="0">
                <a:solidFill>
                  <a:schemeClr val="tx1"/>
                </a:solidFill>
                <a:effectLst/>
                <a:latin typeface="Consolas" panose="020B0609020204030204" pitchFamily="49" charset="0"/>
              </a:rPr>
              <a:t>"Este programa te ayudara a hacer la </a:t>
            </a:r>
            <a:r>
              <a:rPr lang="es-MX" sz="1200" b="0" dirty="0" err="1">
                <a:solidFill>
                  <a:schemeClr val="tx1"/>
                </a:solidFill>
                <a:effectLst/>
                <a:latin typeface="Consolas" panose="020B0609020204030204" pitchFamily="49" charset="0"/>
              </a:rPr>
              <a:t>conversion</a:t>
            </a:r>
            <a:r>
              <a:rPr lang="es-MX" sz="1200" b="0" dirty="0">
                <a:solidFill>
                  <a:schemeClr val="tx1"/>
                </a:solidFill>
                <a:effectLst/>
                <a:latin typeface="Consolas" panose="020B0609020204030204" pitchFamily="49" charset="0"/>
              </a:rPr>
              <a:t> de grados </a:t>
            </a:r>
            <a:r>
              <a:rPr lang="es-MX" sz="1200" b="0" dirty="0" err="1">
                <a:solidFill>
                  <a:schemeClr val="tx1"/>
                </a:solidFill>
                <a:effectLst/>
                <a:latin typeface="Consolas" panose="020B0609020204030204" pitchFamily="49" charset="0"/>
              </a:rPr>
              <a:t>Fahrenehit</a:t>
            </a:r>
            <a:r>
              <a:rPr lang="es-MX" sz="1200" b="0" dirty="0">
                <a:solidFill>
                  <a:schemeClr val="tx1"/>
                </a:solidFill>
                <a:effectLst/>
                <a:latin typeface="Consolas" panose="020B0609020204030204" pitchFamily="49" charset="0"/>
              </a:rPr>
              <a:t> a Celsius y Kelvin“</a:t>
            </a:r>
          </a:p>
          <a:p>
            <a:endParaRPr lang="es-MX" sz="1200" dirty="0">
              <a:solidFill>
                <a:schemeClr val="tx1"/>
              </a:solidFill>
              <a:latin typeface="Consolas" panose="020B0609020204030204" pitchFamily="49" charset="0"/>
            </a:endParaRPr>
          </a:p>
          <a:p>
            <a:r>
              <a:rPr lang="es-MX" sz="1200" b="0" dirty="0">
                <a:solidFill>
                  <a:schemeClr val="tx1"/>
                </a:solidFill>
                <a:effectLst/>
                <a:latin typeface="Consolas" panose="020B0609020204030204" pitchFamily="49" charset="0"/>
              </a:rPr>
              <a:t>Lee la variable </a:t>
            </a:r>
            <a:r>
              <a:rPr lang="es-MX" sz="1200" b="0" dirty="0" err="1">
                <a:solidFill>
                  <a:schemeClr val="tx1"/>
                </a:solidFill>
                <a:effectLst/>
                <a:latin typeface="Consolas" panose="020B0609020204030204" pitchFamily="49" charset="0"/>
              </a:rPr>
              <a:t>far</a:t>
            </a:r>
            <a:r>
              <a:rPr lang="es-MX" sz="1200" b="0" dirty="0">
                <a:solidFill>
                  <a:schemeClr val="tx1"/>
                </a:solidFill>
                <a:effectLst/>
                <a:latin typeface="Consolas" panose="020B0609020204030204" pitchFamily="49" charset="0"/>
              </a:rPr>
              <a:t> con el mensaje “Introduce los grados en Fahrenheit”</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Proceso:</a:t>
            </a:r>
          </a:p>
          <a:p>
            <a:r>
              <a:rPr lang="es-MX" sz="1200" b="0" dirty="0" err="1">
                <a:solidFill>
                  <a:schemeClr val="tx1"/>
                </a:solidFill>
                <a:effectLst/>
                <a:latin typeface="Consolas" panose="020B0609020204030204" pitchFamily="49" charset="0"/>
              </a:rPr>
              <a:t>cel</a:t>
            </a:r>
            <a:r>
              <a:rPr lang="es-MX" sz="1200" b="0" dirty="0">
                <a:solidFill>
                  <a:schemeClr val="tx1"/>
                </a:solidFill>
                <a:effectLst/>
                <a:latin typeface="Consolas" panose="020B0609020204030204" pitchFamily="49" charset="0"/>
              </a:rPr>
              <a:t> = (5.0/9.0)*(far-32.0) </a:t>
            </a:r>
          </a:p>
          <a:p>
            <a:r>
              <a:rPr lang="es-MX" sz="1200" b="0" dirty="0" err="1">
                <a:solidFill>
                  <a:schemeClr val="tx1"/>
                </a:solidFill>
                <a:effectLst/>
                <a:latin typeface="Consolas" panose="020B0609020204030204" pitchFamily="49" charset="0"/>
              </a:rPr>
              <a:t>kel</a:t>
            </a:r>
            <a:r>
              <a:rPr lang="es-MX" sz="1200" b="0" dirty="0">
                <a:solidFill>
                  <a:schemeClr val="tx1"/>
                </a:solidFill>
                <a:effectLst/>
                <a:latin typeface="Consolas" panose="020B0609020204030204" pitchFamily="49" charset="0"/>
              </a:rPr>
              <a:t> = (5.0/9.0)*(far+459.67)</a:t>
            </a:r>
          </a:p>
          <a:p>
            <a:endParaRPr lang="es-MX" sz="1200" dirty="0">
              <a:solidFill>
                <a:schemeClr val="tx1"/>
              </a:solidFill>
              <a:latin typeface="Consolas" panose="020B0609020204030204" pitchFamily="49" charset="0"/>
            </a:endParaRPr>
          </a:p>
          <a:p>
            <a:r>
              <a:rPr lang="es-MX" sz="1200" dirty="0">
                <a:solidFill>
                  <a:schemeClr val="tx1"/>
                </a:solidFill>
                <a:latin typeface="Consolas" panose="020B0609020204030204" pitchFamily="49" charset="0"/>
              </a:rPr>
              <a:t>Imprime el resultado de la conversión con el mensaje “El resultado n C/K es: “ se inserta </a:t>
            </a:r>
            <a:r>
              <a:rPr lang="es-MX" sz="1200" dirty="0" err="1">
                <a:solidFill>
                  <a:schemeClr val="tx1"/>
                </a:solidFill>
                <a:latin typeface="Consolas" panose="020B0609020204030204" pitchFamily="49" charset="0"/>
              </a:rPr>
              <a:t>cel</a:t>
            </a:r>
            <a:r>
              <a:rPr lang="es-MX" sz="1200" dirty="0">
                <a:solidFill>
                  <a:schemeClr val="tx1"/>
                </a:solidFill>
                <a:latin typeface="Consolas" panose="020B0609020204030204" pitchFamily="49" charset="0"/>
              </a:rPr>
              <a:t> o </a:t>
            </a:r>
            <a:r>
              <a:rPr lang="es-MX" sz="1200" dirty="0" err="1">
                <a:solidFill>
                  <a:schemeClr val="tx1"/>
                </a:solidFill>
                <a:latin typeface="Consolas" panose="020B0609020204030204" pitchFamily="49" charset="0"/>
              </a:rPr>
              <a:t>kel</a:t>
            </a:r>
            <a:r>
              <a:rPr lang="es-MX" sz="1200" dirty="0">
                <a:solidFill>
                  <a:schemeClr val="tx1"/>
                </a:solidFill>
                <a:latin typeface="Consolas" panose="020B0609020204030204" pitchFamily="49" charset="0"/>
              </a:rPr>
              <a:t>.</a:t>
            </a:r>
            <a:endParaRPr lang="es-MX" sz="1200" dirty="0">
              <a:solidFill>
                <a:schemeClr val="tx1"/>
              </a:solidFill>
            </a:endParaRPr>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pic>
        <p:nvPicPr>
          <p:cNvPr id="5" name="Imagen 4">
            <a:extLst>
              <a:ext uri="{FF2B5EF4-FFF2-40B4-BE49-F238E27FC236}">
                <a16:creationId xmlns:a16="http://schemas.microsoft.com/office/drawing/2014/main" id="{60F53F9C-15B8-EAAB-6456-E66391AA6976}"/>
              </a:ext>
            </a:extLst>
          </p:cNvPr>
          <p:cNvPicPr>
            <a:picLocks noChangeAspect="1"/>
          </p:cNvPicPr>
          <p:nvPr/>
        </p:nvPicPr>
        <p:blipFill>
          <a:blip r:embed="rId7"/>
          <a:stretch>
            <a:fillRect/>
          </a:stretch>
        </p:blipFill>
        <p:spPr>
          <a:xfrm>
            <a:off x="4033278" y="1992874"/>
            <a:ext cx="2450230" cy="4481051"/>
          </a:xfrm>
          <a:prstGeom prst="rect">
            <a:avLst/>
          </a:prstGeom>
        </p:spPr>
      </p:pic>
      <p:sp>
        <p:nvSpPr>
          <p:cNvPr id="14" name="13 Rectángulo redondeado"/>
          <p:cNvSpPr/>
          <p:nvPr/>
        </p:nvSpPr>
        <p:spPr>
          <a:xfrm>
            <a:off x="3645024" y="2171733"/>
            <a:ext cx="3024336" cy="5472608"/>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6" name="Picture 5">
            <a:extLst>
              <a:ext uri="{FF2B5EF4-FFF2-40B4-BE49-F238E27FC236}">
                <a16:creationId xmlns:a16="http://schemas.microsoft.com/office/drawing/2014/main" id="{D3BE7498-2038-B969-249E-4E0AAF503323}"/>
              </a:ext>
            </a:extLst>
          </p:cNvPr>
          <p:cNvPicPr>
            <a:picLocks noChangeAspect="1"/>
          </p:cNvPicPr>
          <p:nvPr/>
        </p:nvPicPr>
        <p:blipFill>
          <a:blip r:embed="rId8"/>
          <a:stretch>
            <a:fillRect/>
          </a:stretch>
        </p:blipFill>
        <p:spPr>
          <a:xfrm>
            <a:off x="3793285" y="6478233"/>
            <a:ext cx="2717353" cy="1008368"/>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82194" y="1489894"/>
            <a:ext cx="6172200" cy="662473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400" b="0" dirty="0">
                <a:solidFill>
                  <a:srgbClr val="C678DD"/>
                </a:solidFill>
                <a:effectLst/>
                <a:latin typeface="Consolas" panose="020B0609020204030204" pitchFamily="49" charset="0"/>
              </a:rPr>
              <a:t>#include</a:t>
            </a:r>
            <a:r>
              <a:rPr lang="es-MX" sz="1400" b="0" dirty="0">
                <a:solidFill>
                  <a:srgbClr val="ABB2BF"/>
                </a:solidFill>
                <a:effectLst/>
                <a:latin typeface="Consolas" panose="020B0609020204030204" pitchFamily="49" charset="0"/>
              </a:rPr>
              <a:t> </a:t>
            </a:r>
            <a:r>
              <a:rPr lang="es-MX" sz="1400" b="0" dirty="0">
                <a:solidFill>
                  <a:srgbClr val="98C379"/>
                </a:solidFill>
                <a:effectLst/>
                <a:latin typeface="Consolas" panose="020B0609020204030204" pitchFamily="49" charset="0"/>
              </a:rPr>
              <a:t>&lt;</a:t>
            </a:r>
            <a:r>
              <a:rPr lang="es-MX" sz="1400" b="0" dirty="0" err="1">
                <a:solidFill>
                  <a:srgbClr val="98C379"/>
                </a:solidFill>
                <a:effectLst/>
                <a:latin typeface="Consolas" panose="020B0609020204030204" pitchFamily="49" charset="0"/>
              </a:rPr>
              <a:t>stdio.h</a:t>
            </a:r>
            <a:r>
              <a:rPr lang="es-MX" sz="1400" b="0" dirty="0">
                <a:solidFill>
                  <a:srgbClr val="98C379"/>
                </a:solidFill>
                <a:effectLst/>
                <a:latin typeface="Consolas" panose="020B0609020204030204" pitchFamily="49" charset="0"/>
              </a:rPr>
              <a:t>&gt;</a:t>
            </a:r>
            <a:endParaRPr lang="es-MX" sz="1400" b="0" dirty="0">
              <a:solidFill>
                <a:srgbClr val="ABB2BF"/>
              </a:solidFill>
              <a:effectLst/>
              <a:latin typeface="Consolas" panose="020B0609020204030204" pitchFamily="49" charset="0"/>
            </a:endParaRPr>
          </a:p>
          <a:p>
            <a:br>
              <a:rPr lang="es-MX" sz="1400" b="0" dirty="0">
                <a:solidFill>
                  <a:srgbClr val="ABB2BF"/>
                </a:solidFill>
                <a:effectLst/>
                <a:latin typeface="Consolas" panose="020B0609020204030204" pitchFamily="49" charset="0"/>
              </a:rPr>
            </a:br>
            <a:r>
              <a:rPr lang="es-MX" sz="1400" b="0" dirty="0" err="1">
                <a:solidFill>
                  <a:srgbClr val="C678DD"/>
                </a:solidFill>
                <a:effectLst/>
                <a:latin typeface="Consolas" panose="020B0609020204030204" pitchFamily="49" charset="0"/>
              </a:rPr>
              <a:t>void</a:t>
            </a:r>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main</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0" dirty="0" err="1">
                <a:solidFill>
                  <a:srgbClr val="C678DD"/>
                </a:solidFill>
                <a:effectLst/>
                <a:latin typeface="Consolas" panose="020B0609020204030204" pitchFamily="49" charset="0"/>
              </a:rPr>
              <a:t>float</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far</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cel</a:t>
            </a:r>
            <a:r>
              <a:rPr lang="es-MX" sz="1400" b="0" dirty="0">
                <a:solidFill>
                  <a:srgbClr val="ABB2BF"/>
                </a:solidFill>
                <a:effectLst/>
                <a:latin typeface="Consolas" panose="020B0609020204030204" pitchFamily="49" charset="0"/>
              </a:rPr>
              <a:t> , </a:t>
            </a:r>
            <a:r>
              <a:rPr lang="es-MX" sz="1400" b="0" dirty="0" err="1">
                <a:solidFill>
                  <a:srgbClr val="E06C75"/>
                </a:solidFill>
                <a:effectLst/>
                <a:latin typeface="Consolas" panose="020B0609020204030204" pitchFamily="49" charset="0"/>
              </a:rPr>
              <a:t>kel</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"Este programa te ayudara a hacer la </a:t>
            </a:r>
            <a:r>
              <a:rPr lang="es-MX" sz="1400" b="0" dirty="0" err="1">
                <a:solidFill>
                  <a:srgbClr val="98C379"/>
                </a:solidFill>
                <a:effectLst/>
                <a:latin typeface="Consolas" panose="020B0609020204030204" pitchFamily="49" charset="0"/>
              </a:rPr>
              <a:t>conversion</a:t>
            </a:r>
            <a:r>
              <a:rPr lang="es-MX" sz="1400" b="0" dirty="0">
                <a:solidFill>
                  <a:srgbClr val="98C379"/>
                </a:solidFill>
                <a:effectLst/>
                <a:latin typeface="Consolas" panose="020B0609020204030204" pitchFamily="49" charset="0"/>
              </a:rPr>
              <a:t> de grados </a:t>
            </a:r>
            <a:r>
              <a:rPr lang="es-MX" sz="1400" b="0" dirty="0" err="1">
                <a:solidFill>
                  <a:srgbClr val="98C379"/>
                </a:solidFill>
                <a:effectLst/>
                <a:latin typeface="Consolas" panose="020B0609020204030204" pitchFamily="49" charset="0"/>
              </a:rPr>
              <a:t>Fahrenehit</a:t>
            </a:r>
            <a:r>
              <a:rPr lang="es-MX" sz="1400" b="0" dirty="0">
                <a:solidFill>
                  <a:srgbClr val="98C379"/>
                </a:solidFill>
                <a:effectLst/>
                <a:latin typeface="Consolas" panose="020B0609020204030204" pitchFamily="49" charset="0"/>
              </a:rPr>
              <a:t> a Celsius y Kelvin"</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a:t>
            </a:r>
            <a:r>
              <a:rPr lang="es-MX" sz="1400" b="0" dirty="0">
                <a:solidFill>
                  <a:srgbClr val="56B6C2"/>
                </a:solidFill>
                <a:effectLst/>
                <a:latin typeface="Consolas" panose="020B0609020204030204" pitchFamily="49" charset="0"/>
              </a:rPr>
              <a:t>\</a:t>
            </a:r>
            <a:r>
              <a:rPr lang="es-MX" sz="1400" b="0" dirty="0" err="1">
                <a:solidFill>
                  <a:srgbClr val="56B6C2"/>
                </a:solidFill>
                <a:effectLst/>
                <a:latin typeface="Consolas" panose="020B0609020204030204" pitchFamily="49" charset="0"/>
              </a:rPr>
              <a:t>n</a:t>
            </a:r>
            <a:r>
              <a:rPr lang="es-MX" sz="1400" b="0" dirty="0" err="1">
                <a:solidFill>
                  <a:srgbClr val="98C379"/>
                </a:solidFill>
                <a:effectLst/>
                <a:latin typeface="Consolas" panose="020B0609020204030204" pitchFamily="49" charset="0"/>
              </a:rPr>
              <a:t>Introduce</a:t>
            </a:r>
            <a:r>
              <a:rPr lang="es-MX" sz="1400" b="0" dirty="0">
                <a:solidFill>
                  <a:srgbClr val="98C379"/>
                </a:solidFill>
                <a:effectLst/>
                <a:latin typeface="Consolas" panose="020B0609020204030204" pitchFamily="49" charset="0"/>
              </a:rPr>
              <a:t> los grados Fahrenheit: "</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scanf</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a:t>
            </a:r>
            <a:r>
              <a:rPr lang="es-MX" sz="1400" b="0" dirty="0">
                <a:solidFill>
                  <a:srgbClr val="D19A66"/>
                </a:solidFill>
                <a:effectLst/>
                <a:latin typeface="Consolas" panose="020B0609020204030204" pitchFamily="49" charset="0"/>
              </a:rPr>
              <a:t>%f</a:t>
            </a:r>
            <a:r>
              <a:rPr lang="es-MX" sz="1400" b="0" dirty="0">
                <a:solidFill>
                  <a:srgbClr val="98C379"/>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a:solidFill>
                  <a:srgbClr val="C678DD"/>
                </a:solidFill>
                <a:effectLst/>
                <a:latin typeface="Consolas" panose="020B0609020204030204" pitchFamily="49" charset="0"/>
              </a:rPr>
              <a:t>&amp;</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far</a:t>
            </a:r>
            <a:r>
              <a:rPr lang="es-MX" sz="1400" b="0" dirty="0">
                <a:solidFill>
                  <a:srgbClr val="ABB2BF"/>
                </a:solidFill>
                <a:effectLst/>
                <a:latin typeface="Consolas" panose="020B0609020204030204" pitchFamily="49" charset="0"/>
              </a:rPr>
              <a:t>);</a:t>
            </a:r>
          </a:p>
          <a:p>
            <a:br>
              <a:rPr lang="es-MX" sz="1400" b="0" dirty="0">
                <a:solidFill>
                  <a:srgbClr val="ABB2BF"/>
                </a:solidFill>
                <a:effectLst/>
                <a:latin typeface="Consolas" panose="020B0609020204030204" pitchFamily="49" charset="0"/>
              </a:rPr>
            </a:b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cel</a:t>
            </a:r>
            <a:r>
              <a:rPr lang="es-MX" sz="1400" b="0" dirty="0">
                <a:solidFill>
                  <a:srgbClr val="ABB2BF"/>
                </a:solidFill>
                <a:effectLst/>
                <a:latin typeface="Consolas" panose="020B0609020204030204" pitchFamily="49" charset="0"/>
              </a:rPr>
              <a:t> </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a:solidFill>
                  <a:srgbClr val="D19A66"/>
                </a:solidFill>
                <a:effectLst/>
                <a:latin typeface="Consolas" panose="020B0609020204030204" pitchFamily="49" charset="0"/>
              </a:rPr>
              <a:t>5.0</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9.0</a:t>
            </a:r>
            <a:r>
              <a:rPr lang="es-MX" sz="1400" b="0" dirty="0">
                <a:solidFill>
                  <a:srgbClr val="ABB2BF"/>
                </a:solidFill>
                <a:effectLst/>
                <a:latin typeface="Consolas" panose="020B0609020204030204" pitchFamily="49" charset="0"/>
              </a:rPr>
              <a:t>)</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a:t>
            </a:r>
            <a:r>
              <a:rPr lang="es-MX" sz="1400" b="0" dirty="0">
                <a:solidFill>
                  <a:srgbClr val="E06C75"/>
                </a:solidFill>
                <a:effectLst/>
                <a:latin typeface="Consolas" panose="020B0609020204030204" pitchFamily="49" charset="0"/>
              </a:rPr>
              <a:t>far</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32.0</a:t>
            </a:r>
            <a:r>
              <a:rPr lang="es-MX" sz="1400" b="0" dirty="0">
                <a:solidFill>
                  <a:srgbClr val="ABB2BF"/>
                </a:solidFill>
                <a:effectLst/>
                <a:latin typeface="Consolas" panose="020B0609020204030204" pitchFamily="49" charset="0"/>
              </a:rPr>
              <a:t>) ;</a:t>
            </a:r>
          </a:p>
          <a:p>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kel</a:t>
            </a:r>
            <a:r>
              <a:rPr lang="es-MX" sz="1400" b="0" dirty="0">
                <a:solidFill>
                  <a:srgbClr val="ABB2BF"/>
                </a:solidFill>
                <a:effectLst/>
                <a:latin typeface="Consolas" panose="020B0609020204030204" pitchFamily="49" charset="0"/>
              </a:rPr>
              <a:t> </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a:solidFill>
                  <a:srgbClr val="D19A66"/>
                </a:solidFill>
                <a:effectLst/>
                <a:latin typeface="Consolas" panose="020B0609020204030204" pitchFamily="49" charset="0"/>
              </a:rPr>
              <a:t>5.0</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9.0</a:t>
            </a:r>
            <a:r>
              <a:rPr lang="es-MX" sz="1400" b="0" dirty="0">
                <a:solidFill>
                  <a:srgbClr val="ABB2BF"/>
                </a:solidFill>
                <a:effectLst/>
                <a:latin typeface="Consolas" panose="020B0609020204030204" pitchFamily="49" charset="0"/>
              </a:rPr>
              <a:t>)</a:t>
            </a:r>
            <a:r>
              <a:rPr lang="es-MX" sz="1400" b="0" dirty="0">
                <a:solidFill>
                  <a:srgbClr val="C678DD"/>
                </a:solidFill>
                <a:effectLst/>
                <a:latin typeface="Consolas" panose="020B0609020204030204" pitchFamily="49" charset="0"/>
              </a:rPr>
              <a:t>*</a:t>
            </a:r>
            <a:r>
              <a:rPr lang="es-MX" sz="1400" b="0" dirty="0">
                <a:solidFill>
                  <a:srgbClr val="ABB2BF"/>
                </a:solidFill>
                <a:effectLst/>
                <a:latin typeface="Consolas" panose="020B0609020204030204" pitchFamily="49" charset="0"/>
              </a:rPr>
              <a:t>(</a:t>
            </a:r>
            <a:r>
              <a:rPr lang="es-MX" sz="1400" b="0" dirty="0">
                <a:solidFill>
                  <a:srgbClr val="E06C75"/>
                </a:solidFill>
                <a:effectLst/>
                <a:latin typeface="Consolas" panose="020B0609020204030204" pitchFamily="49" charset="0"/>
              </a:rPr>
              <a:t>far</a:t>
            </a:r>
            <a:r>
              <a:rPr lang="es-MX" sz="1400" b="0" dirty="0">
                <a:solidFill>
                  <a:srgbClr val="C678DD"/>
                </a:solidFill>
                <a:effectLst/>
                <a:latin typeface="Consolas" panose="020B0609020204030204" pitchFamily="49" charset="0"/>
              </a:rPr>
              <a:t>+</a:t>
            </a:r>
            <a:r>
              <a:rPr lang="es-MX" sz="1400" b="0" dirty="0">
                <a:solidFill>
                  <a:srgbClr val="D19A66"/>
                </a:solidFill>
                <a:effectLst/>
                <a:latin typeface="Consolas" panose="020B0609020204030204" pitchFamily="49" charset="0"/>
              </a:rPr>
              <a:t>459.67</a:t>
            </a:r>
            <a:r>
              <a:rPr lang="es-MX" sz="1400" b="0" dirty="0">
                <a:solidFill>
                  <a:srgbClr val="ABB2BF"/>
                </a:solidFill>
                <a:effectLst/>
                <a:latin typeface="Consolas" panose="020B0609020204030204" pitchFamily="49" charset="0"/>
              </a:rPr>
              <a:t>);</a:t>
            </a:r>
          </a:p>
          <a:p>
            <a:br>
              <a:rPr lang="es-MX" sz="1400" b="0" dirty="0">
                <a:solidFill>
                  <a:srgbClr val="ABB2BF"/>
                </a:solidFill>
                <a:effectLst/>
                <a:latin typeface="Consolas" panose="020B0609020204030204" pitchFamily="49" charset="0"/>
              </a:rPr>
            </a:br>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 (</a:t>
            </a:r>
            <a:r>
              <a:rPr lang="es-MX" sz="1400" b="0" dirty="0">
                <a:solidFill>
                  <a:srgbClr val="98C379"/>
                </a:solidFill>
                <a:effectLst/>
                <a:latin typeface="Consolas" panose="020B0609020204030204" pitchFamily="49" charset="0"/>
              </a:rPr>
              <a:t>"</a:t>
            </a:r>
            <a:r>
              <a:rPr lang="es-MX" sz="1400" b="0" dirty="0">
                <a:solidFill>
                  <a:srgbClr val="56B6C2"/>
                </a:solidFill>
                <a:effectLst/>
                <a:latin typeface="Consolas" panose="020B0609020204030204" pitchFamily="49" charset="0"/>
              </a:rPr>
              <a:t>\</a:t>
            </a:r>
            <a:r>
              <a:rPr lang="es-MX" sz="1400" b="0" dirty="0" err="1">
                <a:solidFill>
                  <a:srgbClr val="56B6C2"/>
                </a:solidFill>
                <a:effectLst/>
                <a:latin typeface="Consolas" panose="020B0609020204030204" pitchFamily="49" charset="0"/>
              </a:rPr>
              <a:t>n</a:t>
            </a:r>
            <a:r>
              <a:rPr lang="es-MX" sz="1400" b="0" dirty="0" err="1">
                <a:solidFill>
                  <a:srgbClr val="98C379"/>
                </a:solidFill>
                <a:effectLst/>
                <a:latin typeface="Consolas" panose="020B0609020204030204" pitchFamily="49" charset="0"/>
              </a:rPr>
              <a:t>El</a:t>
            </a:r>
            <a:r>
              <a:rPr lang="es-MX" sz="1400" b="0" dirty="0">
                <a:solidFill>
                  <a:srgbClr val="98C379"/>
                </a:solidFill>
                <a:effectLst/>
                <a:latin typeface="Consolas" panose="020B0609020204030204" pitchFamily="49" charset="0"/>
              </a:rPr>
              <a:t> resultado en C es: </a:t>
            </a:r>
            <a:r>
              <a:rPr lang="es-MX" sz="1400" b="0" dirty="0">
                <a:solidFill>
                  <a:srgbClr val="D19A66"/>
                </a:solidFill>
                <a:effectLst/>
                <a:latin typeface="Consolas" panose="020B0609020204030204" pitchFamily="49" charset="0"/>
              </a:rPr>
              <a:t>%.4f</a:t>
            </a:r>
            <a:r>
              <a:rPr lang="es-MX" sz="1400" b="0" dirty="0">
                <a:solidFill>
                  <a:srgbClr val="98C379"/>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cel</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printf</a:t>
            </a:r>
            <a:r>
              <a:rPr lang="es-MX" sz="1400" b="0" dirty="0">
                <a:solidFill>
                  <a:srgbClr val="ABB2BF"/>
                </a:solidFill>
                <a:effectLst/>
                <a:latin typeface="Consolas" panose="020B0609020204030204" pitchFamily="49" charset="0"/>
              </a:rPr>
              <a:t> (</a:t>
            </a:r>
            <a:r>
              <a:rPr lang="es-MX" sz="1400" b="0" dirty="0">
                <a:solidFill>
                  <a:srgbClr val="98C379"/>
                </a:solidFill>
                <a:effectLst/>
                <a:latin typeface="Consolas" panose="020B0609020204030204" pitchFamily="49" charset="0"/>
              </a:rPr>
              <a:t>"</a:t>
            </a:r>
            <a:r>
              <a:rPr lang="es-MX" sz="1400" b="0" dirty="0">
                <a:solidFill>
                  <a:srgbClr val="56B6C2"/>
                </a:solidFill>
                <a:effectLst/>
                <a:latin typeface="Consolas" panose="020B0609020204030204" pitchFamily="49" charset="0"/>
              </a:rPr>
              <a:t>\</a:t>
            </a:r>
            <a:r>
              <a:rPr lang="es-MX" sz="1400" b="0" dirty="0" err="1">
                <a:solidFill>
                  <a:srgbClr val="56B6C2"/>
                </a:solidFill>
                <a:effectLst/>
                <a:latin typeface="Consolas" panose="020B0609020204030204" pitchFamily="49" charset="0"/>
              </a:rPr>
              <a:t>n</a:t>
            </a:r>
            <a:r>
              <a:rPr lang="es-MX" sz="1400" b="0" dirty="0" err="1">
                <a:solidFill>
                  <a:srgbClr val="98C379"/>
                </a:solidFill>
                <a:effectLst/>
                <a:latin typeface="Consolas" panose="020B0609020204030204" pitchFamily="49" charset="0"/>
              </a:rPr>
              <a:t>El</a:t>
            </a:r>
            <a:r>
              <a:rPr lang="es-MX" sz="1400" b="0" dirty="0">
                <a:solidFill>
                  <a:srgbClr val="98C379"/>
                </a:solidFill>
                <a:effectLst/>
                <a:latin typeface="Consolas" panose="020B0609020204030204" pitchFamily="49" charset="0"/>
              </a:rPr>
              <a:t> resultado en K es: </a:t>
            </a:r>
            <a:r>
              <a:rPr lang="es-MX" sz="1400" b="0" dirty="0">
                <a:solidFill>
                  <a:srgbClr val="D19A66"/>
                </a:solidFill>
                <a:effectLst/>
                <a:latin typeface="Consolas" panose="020B0609020204030204" pitchFamily="49" charset="0"/>
              </a:rPr>
              <a:t>%.4f</a:t>
            </a:r>
            <a:r>
              <a:rPr lang="es-MX" sz="1400" b="0" dirty="0">
                <a:solidFill>
                  <a:srgbClr val="56B6C2"/>
                </a:solidFill>
                <a:effectLst/>
                <a:latin typeface="Consolas" panose="020B0609020204030204" pitchFamily="49" charset="0"/>
              </a:rPr>
              <a:t>\n</a:t>
            </a:r>
            <a:r>
              <a:rPr lang="es-MX" sz="1400" b="0" dirty="0">
                <a:solidFill>
                  <a:srgbClr val="98C379"/>
                </a:solidFill>
                <a:effectLst/>
                <a:latin typeface="Consolas" panose="020B0609020204030204" pitchFamily="49" charset="0"/>
              </a:rPr>
              <a:t>"</a:t>
            </a:r>
            <a:r>
              <a:rPr lang="es-MX" sz="1400" b="0" dirty="0">
                <a:solidFill>
                  <a:srgbClr val="ABB2BF"/>
                </a:solidFill>
                <a:effectLst/>
                <a:latin typeface="Consolas" panose="020B0609020204030204" pitchFamily="49" charset="0"/>
              </a:rPr>
              <a:t>, </a:t>
            </a:r>
            <a:r>
              <a:rPr lang="es-MX" sz="1400" b="0" dirty="0" err="1">
                <a:solidFill>
                  <a:srgbClr val="E06C75"/>
                </a:solidFill>
                <a:effectLst/>
                <a:latin typeface="Consolas" panose="020B0609020204030204" pitchFamily="49" charset="0"/>
              </a:rPr>
              <a:t>kel</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    </a:t>
            </a:r>
            <a:r>
              <a:rPr lang="es-MX" sz="1400" b="1" dirty="0" err="1">
                <a:solidFill>
                  <a:srgbClr val="61AFEF"/>
                </a:solidFill>
                <a:effectLst/>
                <a:latin typeface="Consolas" panose="020B0609020204030204" pitchFamily="49" charset="0"/>
              </a:rPr>
              <a:t>system</a:t>
            </a:r>
            <a:r>
              <a:rPr lang="es-MX" sz="1400" b="0" dirty="0">
                <a:solidFill>
                  <a:srgbClr val="ABB2BF"/>
                </a:solidFill>
                <a:effectLst/>
                <a:latin typeface="Consolas" panose="020B0609020204030204" pitchFamily="49" charset="0"/>
              </a:rPr>
              <a:t>(</a:t>
            </a:r>
            <a:r>
              <a:rPr lang="es-MX" sz="1400" b="0" dirty="0">
                <a:solidFill>
                  <a:srgbClr val="98C379"/>
                </a:solidFill>
                <a:effectLst/>
                <a:latin typeface="Consolas" panose="020B0609020204030204" pitchFamily="49" charset="0"/>
              </a:rPr>
              <a:t>"PAUSE"</a:t>
            </a:r>
            <a:r>
              <a:rPr lang="es-MX" sz="1400" b="0" dirty="0">
                <a:solidFill>
                  <a:srgbClr val="ABB2BF"/>
                </a:solidFill>
                <a:effectLst/>
                <a:latin typeface="Consolas" panose="020B0609020204030204" pitchFamily="49" charset="0"/>
              </a:rPr>
              <a:t>);</a:t>
            </a:r>
          </a:p>
          <a:p>
            <a:r>
              <a:rPr lang="es-MX" sz="1400" b="0" dirty="0">
                <a:solidFill>
                  <a:srgbClr val="ABB2BF"/>
                </a:solidFill>
                <a:effectLst/>
                <a:latin typeface="Consolas" panose="020B0609020204030204" pitchFamily="49" charset="0"/>
              </a:rPr>
              <a:t>}</a:t>
            </a:r>
          </a:p>
          <a:p>
            <a:br>
              <a:rPr lang="es-MX" sz="1400" b="0" dirty="0">
                <a:solidFill>
                  <a:srgbClr val="ABB2BF"/>
                </a:solidFill>
                <a:effectLst/>
                <a:latin typeface="Consolas" panose="020B0609020204030204" pitchFamily="49" charset="0"/>
              </a:rPr>
            </a:br>
            <a:endParaRPr lang="es-MX" sz="1400" b="0" dirty="0">
              <a:solidFill>
                <a:srgbClr val="ABB2BF"/>
              </a:solidFill>
              <a:effectLst/>
              <a:latin typeface="Consolas" panose="020B0609020204030204" pitchFamily="49" charset="0"/>
            </a:endParaRPr>
          </a:p>
          <a:p>
            <a:br>
              <a:rPr lang="es-MX" sz="1400" b="0" dirty="0">
                <a:solidFill>
                  <a:srgbClr val="ABB2BF"/>
                </a:solidFill>
                <a:effectLst/>
                <a:latin typeface="Consolas" panose="020B0609020204030204" pitchFamily="49" charset="0"/>
              </a:rPr>
            </a:br>
            <a:endParaRPr lang="es-MX" sz="14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pic>
        <p:nvPicPr>
          <p:cNvPr id="8" name="Picture 7">
            <a:extLst>
              <a:ext uri="{FF2B5EF4-FFF2-40B4-BE49-F238E27FC236}">
                <a16:creationId xmlns:a16="http://schemas.microsoft.com/office/drawing/2014/main" id="{F42ADE0C-D478-37C5-7008-BB9AE0C08A44}"/>
              </a:ext>
            </a:extLst>
          </p:cNvPr>
          <p:cNvPicPr>
            <a:picLocks noChangeAspect="1"/>
          </p:cNvPicPr>
          <p:nvPr/>
        </p:nvPicPr>
        <p:blipFill>
          <a:blip r:embed="rId7"/>
          <a:stretch>
            <a:fillRect/>
          </a:stretch>
        </p:blipFill>
        <p:spPr>
          <a:xfrm>
            <a:off x="504138" y="6300192"/>
            <a:ext cx="5739233" cy="105966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sz="2000" b="1" dirty="0">
                <a:effectLst>
                  <a:outerShdw blurRad="38100" dist="38100" dir="2700000" algn="tl">
                    <a:srgbClr val="000000">
                      <a:alpha val="43137"/>
                    </a:srgbClr>
                  </a:outerShdw>
                </a:effectLst>
              </a:rPr>
              <a:t>Juanito necesita estudiar para un examen de matemáticas y requiere de un programa que le ayude a hacer las operaciones básicas (Suma, resta, multiplicación y división), ayúdale a Juanito a crear ese programa en C solicitando dos números.</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pt-BR" sz="1800" b="0" i="0" u="none" strike="noStrike" dirty="0">
                <a:solidFill>
                  <a:srgbClr val="000000"/>
                </a:solidFill>
                <a:effectLst/>
                <a:latin typeface="Arial" panose="020B0604020202020204" pitchFamily="34" charset="0"/>
              </a:rPr>
              <a:t>num1 y num2</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rtl="0">
              <a:spcBef>
                <a:spcPts val="0"/>
              </a:spcBef>
              <a:spcAft>
                <a:spcPts val="0"/>
              </a:spcAft>
            </a:pPr>
            <a:r>
              <a:rPr lang="pt-BR" sz="1800" b="0" i="0" u="none" strike="noStrike" dirty="0">
                <a:solidFill>
                  <a:srgbClr val="000000"/>
                </a:solidFill>
                <a:effectLst/>
                <a:latin typeface="Arial" panose="020B0604020202020204" pitchFamily="34" charset="0"/>
              </a:rPr>
              <a:t>sum = num1 + num2 </a:t>
            </a:r>
          </a:p>
          <a:p>
            <a:pPr rtl="0">
              <a:spcBef>
                <a:spcPts val="0"/>
              </a:spcBef>
              <a:spcAft>
                <a:spcPts val="0"/>
              </a:spcAft>
            </a:pPr>
            <a:r>
              <a:rPr lang="pt-BR" sz="1800" b="0" i="0" u="none" strike="noStrike" dirty="0">
                <a:solidFill>
                  <a:srgbClr val="000000"/>
                </a:solidFill>
                <a:effectLst/>
                <a:latin typeface="Arial" panose="020B0604020202020204" pitchFamily="34" charset="0"/>
              </a:rPr>
              <a:t> resta= num1 - num2</a:t>
            </a:r>
          </a:p>
          <a:p>
            <a:pPr rtl="0">
              <a:spcBef>
                <a:spcPts val="0"/>
              </a:spcBef>
              <a:spcAft>
                <a:spcPts val="0"/>
              </a:spcAft>
            </a:pPr>
            <a:r>
              <a:rPr lang="pt-BR" sz="1800" b="0" i="0" u="none" strike="noStrike" dirty="0">
                <a:solidFill>
                  <a:srgbClr val="000000"/>
                </a:solidFill>
                <a:effectLst/>
                <a:latin typeface="Arial" panose="020B0604020202020204" pitchFamily="34" charset="0"/>
              </a:rPr>
              <a:t> </a:t>
            </a:r>
            <a:r>
              <a:rPr lang="pt-BR" sz="1800" b="0" i="0" u="none" strike="noStrike" dirty="0" err="1">
                <a:solidFill>
                  <a:srgbClr val="000000"/>
                </a:solidFill>
                <a:effectLst/>
                <a:latin typeface="Arial" panose="020B0604020202020204" pitchFamily="34" charset="0"/>
              </a:rPr>
              <a:t>mul</a:t>
            </a:r>
            <a:r>
              <a:rPr lang="pt-BR" sz="1800" b="0" i="0" u="none" strike="noStrike" dirty="0">
                <a:solidFill>
                  <a:srgbClr val="000000"/>
                </a:solidFill>
                <a:effectLst/>
                <a:latin typeface="Arial" panose="020B0604020202020204" pitchFamily="34" charset="0"/>
              </a:rPr>
              <a:t>=num1*num2</a:t>
            </a:r>
            <a:endParaRPr lang="pt-BR" b="0" dirty="0">
              <a:effectLst/>
            </a:endParaRPr>
          </a:p>
          <a:p>
            <a:br>
              <a:rPr lang="pt-BR" dirty="0"/>
            </a:b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 Imprime sum, resta, mul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99474" y="2162470"/>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“Este programa hará las siguientes operaciones (con enteros): suma, resta, multiplicación”</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segundo numero”</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segundo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suma = 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resta=num1-num2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mul=num1*num2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 La suma es: “ suma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resta es: “ resta</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multiplicación es: “ mul</a:t>
            </a:r>
            <a:endParaRPr lang="es-MX" sz="1400" b="0" dirty="0">
              <a:effectLst/>
              <a:latin typeface="Times New Roman" panose="02020603050405020304" pitchFamily="18" charset="0"/>
              <a:cs typeface="Times New Roman" panose="02020603050405020304" pitchFamily="18" charset="0"/>
            </a:endParaRPr>
          </a:p>
          <a:p>
            <a:br>
              <a:rPr lang="es-MX" sz="1200" dirty="0"/>
            </a:br>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5" name="Picture 4">
            <a:extLst>
              <a:ext uri="{FF2B5EF4-FFF2-40B4-BE49-F238E27FC236}">
                <a16:creationId xmlns:a16="http://schemas.microsoft.com/office/drawing/2014/main" id="{C6A6D354-D252-BEE7-9F1C-C6D4F8C5C5E8}"/>
              </a:ext>
            </a:extLst>
          </p:cNvPr>
          <p:cNvPicPr>
            <a:picLocks noChangeAspect="1"/>
          </p:cNvPicPr>
          <p:nvPr/>
        </p:nvPicPr>
        <p:blipFill>
          <a:blip r:embed="rId7"/>
          <a:stretch>
            <a:fillRect/>
          </a:stretch>
        </p:blipFill>
        <p:spPr>
          <a:xfrm>
            <a:off x="3830724" y="6291536"/>
            <a:ext cx="2652936" cy="1290967"/>
          </a:xfrm>
          <a:prstGeom prst="rect">
            <a:avLst/>
          </a:prstGeom>
        </p:spPr>
      </p:pic>
      <p:pic>
        <p:nvPicPr>
          <p:cNvPr id="8" name="Picture 7">
            <a:extLst>
              <a:ext uri="{FF2B5EF4-FFF2-40B4-BE49-F238E27FC236}">
                <a16:creationId xmlns:a16="http://schemas.microsoft.com/office/drawing/2014/main" id="{7D30B1C2-7D98-1264-2397-CF5BE3CF2632}"/>
              </a:ext>
            </a:extLst>
          </p:cNvPr>
          <p:cNvPicPr>
            <a:picLocks noChangeAspect="1"/>
          </p:cNvPicPr>
          <p:nvPr/>
        </p:nvPicPr>
        <p:blipFill>
          <a:blip r:embed="rId8"/>
          <a:stretch>
            <a:fillRect/>
          </a:stretch>
        </p:blipFill>
        <p:spPr>
          <a:xfrm>
            <a:off x="4444042" y="2073192"/>
            <a:ext cx="1660320" cy="4791209"/>
          </a:xfrm>
          <a:prstGeom prst="rect">
            <a:avLst/>
          </a:prstGeom>
        </p:spPr>
      </p:pic>
      <p:sp>
        <p:nvSpPr>
          <p:cNvPr id="14" name="13 Rectángulo redondeado"/>
          <p:cNvSpPr/>
          <p:nvPr/>
        </p:nvSpPr>
        <p:spPr>
          <a:xfrm>
            <a:off x="3645024" y="2171733"/>
            <a:ext cx="3024336" cy="5472608"/>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72593" y="1124447"/>
            <a:ext cx="6624736" cy="7043771"/>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200" b="0" dirty="0">
                <a:solidFill>
                  <a:srgbClr val="C678DD"/>
                </a:solidFill>
                <a:effectLst/>
                <a:latin typeface="Consolas" panose="020B0609020204030204" pitchFamily="49" charset="0"/>
              </a:rPr>
              <a:t>#include</a:t>
            </a:r>
            <a:r>
              <a:rPr lang="en-US" sz="1200" b="0" dirty="0">
                <a:solidFill>
                  <a:srgbClr val="ABB2BF"/>
                </a:solidFill>
                <a:effectLst/>
                <a:latin typeface="Consolas" panose="020B0609020204030204" pitchFamily="49" charset="0"/>
              </a:rPr>
              <a:t> </a:t>
            </a:r>
            <a:r>
              <a:rPr lang="en-US" sz="1200" b="0" dirty="0">
                <a:solidFill>
                  <a:srgbClr val="98C379"/>
                </a:solidFill>
                <a:effectLst/>
                <a:latin typeface="Consolas" panose="020B0609020204030204" pitchFamily="49" charset="0"/>
              </a:rPr>
              <a:t>&lt;</a:t>
            </a:r>
            <a:r>
              <a:rPr lang="en-US" sz="1200" b="0" dirty="0" err="1">
                <a:solidFill>
                  <a:srgbClr val="98C379"/>
                </a:solidFill>
                <a:effectLst/>
                <a:latin typeface="Consolas" panose="020B0609020204030204" pitchFamily="49" charset="0"/>
              </a:rPr>
              <a:t>stdio.h</a:t>
            </a:r>
            <a:r>
              <a:rPr lang="en-US" sz="1200" b="0" dirty="0">
                <a:solidFill>
                  <a:srgbClr val="98C379"/>
                </a:solidFill>
                <a:effectLst/>
                <a:latin typeface="Consolas" panose="020B0609020204030204" pitchFamily="49" charset="0"/>
              </a:rPr>
              <a:t>&gt;</a:t>
            </a:r>
            <a:endParaRPr lang="en-US" sz="1200" b="0" dirty="0">
              <a:solidFill>
                <a:srgbClr val="ABB2BF"/>
              </a:solidFill>
              <a:effectLst/>
              <a:latin typeface="Consolas" panose="020B0609020204030204" pitchFamily="49" charset="0"/>
            </a:endParaRPr>
          </a:p>
          <a:p>
            <a:br>
              <a:rPr lang="en-US" sz="1200" b="0" dirty="0">
                <a:solidFill>
                  <a:srgbClr val="ABB2BF"/>
                </a:solidFill>
                <a:effectLst/>
                <a:latin typeface="Consolas" panose="020B0609020204030204" pitchFamily="49" charset="0"/>
              </a:rPr>
            </a:br>
            <a:r>
              <a:rPr lang="en-US" sz="1200" b="0" dirty="0">
                <a:solidFill>
                  <a:srgbClr val="C678DD"/>
                </a:solidFill>
                <a:effectLst/>
                <a:latin typeface="Consolas" panose="020B0609020204030204" pitchFamily="49" charset="0"/>
              </a:rPr>
              <a:t>void</a:t>
            </a:r>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main</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float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Este</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programa</a:t>
            </a:r>
            <a:r>
              <a:rPr lang="en-US" sz="1200" b="0" dirty="0">
                <a:solidFill>
                  <a:srgbClr val="98C379"/>
                </a:solidFill>
                <a:effectLst/>
                <a:latin typeface="Consolas" panose="020B0609020204030204" pitchFamily="49" charset="0"/>
              </a:rPr>
              <a:t> hara las </a:t>
            </a:r>
            <a:r>
              <a:rPr lang="en-US" sz="1200" b="0" dirty="0" err="1">
                <a:solidFill>
                  <a:srgbClr val="98C379"/>
                </a:solidFill>
                <a:effectLst/>
                <a:latin typeface="Consolas" panose="020B0609020204030204" pitchFamily="49" charset="0"/>
              </a:rPr>
              <a:t>siguientes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operaciones</a:t>
            </a:r>
            <a:r>
              <a:rPr lang="en-US" sz="1200" b="0" dirty="0">
                <a:solidFill>
                  <a:srgbClr val="98C379"/>
                </a:solidFill>
                <a:effectLst/>
                <a:latin typeface="Consolas" panose="020B0609020204030204" pitchFamily="49" charset="0"/>
              </a:rPr>
              <a:t> (con </a:t>
            </a:r>
            <a:r>
              <a:rPr lang="en-US" sz="1200" b="0" dirty="0" err="1">
                <a:solidFill>
                  <a:srgbClr val="98C379"/>
                </a:solidFill>
                <a:effectLst/>
                <a:latin typeface="Consolas" panose="020B0609020204030204" pitchFamily="49" charset="0"/>
              </a:rPr>
              <a:t>enteros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suma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resta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multiplicacion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Introduce</a:t>
            </a:r>
            <a:r>
              <a:rPr lang="en-US" sz="1200" b="0" dirty="0">
                <a:solidFill>
                  <a:srgbClr val="98C379"/>
                </a:solidFill>
                <a:effectLst/>
                <a:latin typeface="Consolas" panose="020B0609020204030204" pitchFamily="49" charset="0"/>
              </a:rPr>
              <a:t> primer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entero</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%f</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Introduce </a:t>
            </a:r>
            <a:r>
              <a:rPr lang="en-US" sz="1200" b="0" dirty="0" err="1">
                <a:solidFill>
                  <a:srgbClr val="98C379"/>
                </a:solidFill>
                <a:effectLst/>
                <a:latin typeface="Consolas" panose="020B0609020204030204" pitchFamily="49" charset="0"/>
              </a:rPr>
              <a:t>segundo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entero</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%f</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num1</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num2</a:t>
            </a:r>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suma</a:t>
            </a:r>
            <a:r>
              <a:rPr lang="en-US" sz="1200" b="0" dirty="0">
                <a:solidFill>
                  <a:srgbClr val="98C379"/>
                </a:solidFill>
                <a:effectLst/>
                <a:latin typeface="Consolas" panose="020B0609020204030204" pitchFamily="49" charset="0"/>
              </a:rPr>
              <a:t> seria: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suma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resta</a:t>
            </a:r>
            <a:r>
              <a:rPr lang="en-US" sz="1200" b="0" dirty="0">
                <a:solidFill>
                  <a:srgbClr val="98C379"/>
                </a:solidFill>
                <a:effectLst/>
                <a:latin typeface="Consolas" panose="020B0609020204030204" pitchFamily="49" charset="0"/>
              </a:rPr>
              <a:t> es: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ABB2BF"/>
                </a:solidFill>
                <a:effectLst/>
                <a:latin typeface="Consolas" panose="020B0609020204030204" pitchFamily="49" charset="0"/>
              </a:rPr>
              <a:t> , </a:t>
            </a:r>
            <a:r>
              <a:rPr lang="en-US" sz="1200" b="0" dirty="0" err="1">
                <a:solidFill>
                  <a:srgbClr val="E06C75"/>
                </a:solidFill>
                <a:effectLst/>
                <a:latin typeface="Consolas" panose="020B0609020204030204" pitchFamily="49" charset="0"/>
              </a:rPr>
              <a:t>resta</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multiplicacion</a:t>
            </a:r>
            <a:r>
              <a:rPr lang="en-US" sz="1200" b="0" dirty="0">
                <a:solidFill>
                  <a:srgbClr val="98C379"/>
                </a:solidFill>
                <a:effectLst/>
                <a:latin typeface="Consolas" panose="020B0609020204030204" pitchFamily="49" charset="0"/>
              </a:rPr>
              <a:t> es: </a:t>
            </a:r>
            <a:r>
              <a:rPr lang="en-US" sz="1200" b="0" dirty="0">
                <a:solidFill>
                  <a:srgbClr val="D19A66"/>
                </a:solidFill>
                <a:effectLst/>
                <a:latin typeface="Consolas" panose="020B0609020204030204" pitchFamily="49" charset="0"/>
              </a:rPr>
              <a:t>%.2f</a:t>
            </a:r>
            <a:r>
              <a:rPr lang="en-US" sz="1200" b="0" dirty="0">
                <a:solidFill>
                  <a:srgbClr val="98C379"/>
                </a:solidFill>
                <a:effectLst/>
                <a:latin typeface="Consolas" panose="020B0609020204030204" pitchFamily="49" charset="0"/>
              </a:rPr>
              <a:t>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 </a:t>
            </a:r>
            <a:r>
              <a:rPr lang="en-US" sz="1200" b="0" dirty="0" err="1">
                <a:solidFill>
                  <a:srgbClr val="E06C75"/>
                </a:solidFill>
                <a:effectLst/>
                <a:latin typeface="Consolas" panose="020B0609020204030204" pitchFamily="49" charset="0"/>
              </a:rPr>
              <a:t>mul</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system</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"PAUSE"</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endParaRPr lang="en-US"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5" name="Picture 4">
            <a:extLst>
              <a:ext uri="{FF2B5EF4-FFF2-40B4-BE49-F238E27FC236}">
                <a16:creationId xmlns:a16="http://schemas.microsoft.com/office/drawing/2014/main" id="{82B9D036-15E6-D859-FEFE-6B376DA30F4C}"/>
              </a:ext>
            </a:extLst>
          </p:cNvPr>
          <p:cNvPicPr>
            <a:picLocks noChangeAspect="1"/>
          </p:cNvPicPr>
          <p:nvPr/>
        </p:nvPicPr>
        <p:blipFill>
          <a:blip r:embed="rId7"/>
          <a:stretch>
            <a:fillRect/>
          </a:stretch>
        </p:blipFill>
        <p:spPr>
          <a:xfrm>
            <a:off x="371151" y="5796136"/>
            <a:ext cx="6203218" cy="1874682"/>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Will tiene tarea de física y él odia realizar esa tarea porque siempre debe convertir las cifras de metros a cm, mm y km; por lo que decide hacer un programa que le calcule las conversiones anteriores, ayúdale a Will con dicho programa. </a:t>
            </a:r>
            <a:endParaRPr lang="es-MX" dirty="0"/>
          </a:p>
        </p:txBody>
      </p:sp>
      <p:sp>
        <p:nvSpPr>
          <p:cNvPr id="5" name="4 Rectángulo redondeado"/>
          <p:cNvSpPr/>
          <p:nvPr/>
        </p:nvSpPr>
        <p:spPr>
          <a:xfrm>
            <a:off x="404664" y="3611895"/>
            <a:ext cx="1321952" cy="960105"/>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960105"/>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t>num</a:t>
            </a:r>
            <a:endParaRPr lang="es-MX" dirty="0"/>
          </a:p>
        </p:txBody>
      </p:sp>
      <p:sp>
        <p:nvSpPr>
          <p:cNvPr id="8" name="7 Rectángulo redondeado"/>
          <p:cNvSpPr/>
          <p:nvPr/>
        </p:nvSpPr>
        <p:spPr>
          <a:xfrm>
            <a:off x="404664" y="4764022"/>
            <a:ext cx="1321952" cy="173937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8" y="4764022"/>
            <a:ext cx="4680521" cy="173937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600" dirty="0"/>
              <a:t>cm: mm = num *10, km = num /100000</a:t>
            </a:r>
          </a:p>
          <a:p>
            <a:r>
              <a:rPr lang="es-MX" sz="1600" dirty="0"/>
              <a:t>mm: cm = num / 10 , km = num / 1000000</a:t>
            </a:r>
          </a:p>
          <a:p>
            <a:r>
              <a:rPr lang="es-MX" sz="1600" dirty="0"/>
              <a:t>km: cm = </a:t>
            </a:r>
            <a:r>
              <a:rPr lang="es-MX" sz="1600" dirty="0" err="1"/>
              <a:t>num</a:t>
            </a:r>
            <a:r>
              <a:rPr lang="es-MX" sz="1600" dirty="0"/>
              <a:t> * </a:t>
            </a:r>
            <a:r>
              <a:rPr lang="es-MX" sz="1600" b="0" dirty="0">
                <a:solidFill>
                  <a:schemeClr val="bg1"/>
                </a:solidFill>
                <a:effectLst/>
                <a:latin typeface="Consolas" panose="020B0609020204030204" pitchFamily="49" charset="0"/>
              </a:rPr>
              <a:t>100000 , mm = </a:t>
            </a:r>
            <a:r>
              <a:rPr lang="es-MX" sz="1600" b="0" dirty="0" err="1">
                <a:solidFill>
                  <a:schemeClr val="bg1"/>
                </a:solidFill>
                <a:effectLst/>
                <a:latin typeface="Consolas" panose="020B0609020204030204" pitchFamily="49" charset="0"/>
              </a:rPr>
              <a:t>num</a:t>
            </a:r>
            <a:r>
              <a:rPr lang="es-MX" sz="1600" b="0" dirty="0">
                <a:solidFill>
                  <a:schemeClr val="bg1"/>
                </a:solidFill>
                <a:effectLst/>
                <a:latin typeface="Consolas" panose="020B0609020204030204" pitchFamily="49" charset="0"/>
              </a:rPr>
              <a:t> * 1000000</a:t>
            </a:r>
            <a:endParaRPr lang="es-MX" b="0" dirty="0">
              <a:solidFill>
                <a:schemeClr val="bg1"/>
              </a:solidFill>
              <a:effectLst/>
              <a:latin typeface="Consolas" panose="020B0609020204030204" pitchFamily="49" charset="0"/>
            </a:endParaRPr>
          </a:p>
          <a:p>
            <a:r>
              <a:rPr lang="es-MX" dirty="0"/>
              <a:t> </a:t>
            </a:r>
          </a:p>
        </p:txBody>
      </p:sp>
      <p:sp>
        <p:nvSpPr>
          <p:cNvPr id="10" name="9 Rectángulo redondeado"/>
          <p:cNvSpPr/>
          <p:nvPr/>
        </p:nvSpPr>
        <p:spPr>
          <a:xfrm>
            <a:off x="430472" y="7020272"/>
            <a:ext cx="1296144" cy="103046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020272"/>
            <a:ext cx="4490305" cy="10304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cm, mm, km</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575974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100" dirty="0"/>
              <a:t>Imprime </a:t>
            </a:r>
            <a:r>
              <a:rPr lang="es-ES" sz="1100" b="0" dirty="0">
                <a:solidFill>
                  <a:schemeClr val="tx1"/>
                </a:solidFill>
                <a:effectLst/>
                <a:latin typeface="Consolas" panose="020B0609020204030204" pitchFamily="49" charset="0"/>
              </a:rPr>
              <a:t>"Esta </a:t>
            </a:r>
            <a:r>
              <a:rPr lang="es-ES" sz="1100" b="0" dirty="0" err="1">
                <a:solidFill>
                  <a:schemeClr val="tx1"/>
                </a:solidFill>
                <a:effectLst/>
                <a:latin typeface="Consolas" panose="020B0609020204030204" pitchFamily="49" charset="0"/>
              </a:rPr>
              <a:t>aplicacion</a:t>
            </a:r>
            <a:r>
              <a:rPr lang="es-ES" sz="1100" b="0" dirty="0">
                <a:solidFill>
                  <a:schemeClr val="tx1"/>
                </a:solidFill>
                <a:effectLst/>
                <a:latin typeface="Consolas" panose="020B0609020204030204" pitchFamily="49" charset="0"/>
              </a:rPr>
              <a:t> </a:t>
            </a:r>
            <a:r>
              <a:rPr lang="es-ES" sz="1100" b="0" dirty="0" err="1">
                <a:solidFill>
                  <a:schemeClr val="tx1"/>
                </a:solidFill>
                <a:effectLst/>
                <a:latin typeface="Consolas" panose="020B0609020204030204" pitchFamily="49" charset="0"/>
              </a:rPr>
              <a:t>hara</a:t>
            </a:r>
            <a:r>
              <a:rPr lang="es-ES" sz="1100" b="0" dirty="0">
                <a:solidFill>
                  <a:schemeClr val="tx1"/>
                </a:solidFill>
                <a:effectLst/>
                <a:latin typeface="Consolas" panose="020B0609020204030204" pitchFamily="49" charset="0"/>
              </a:rPr>
              <a:t> conversiones de m a cm, mm y km“</a:t>
            </a:r>
          </a:p>
          <a:p>
            <a:endParaRPr lang="es-ES" sz="1100" dirty="0">
              <a:solidFill>
                <a:schemeClr val="tx1"/>
              </a:solidFill>
              <a:latin typeface="Consolas" panose="020B0609020204030204" pitchFamily="49" charset="0"/>
            </a:endParaRPr>
          </a:p>
          <a:p>
            <a:r>
              <a:rPr lang="es-ES" sz="1100" b="0" dirty="0">
                <a:solidFill>
                  <a:schemeClr val="tx1"/>
                </a:solidFill>
                <a:effectLst/>
                <a:latin typeface="Consolas" panose="020B0609020204030204" pitchFamily="49" charset="0"/>
              </a:rPr>
              <a:t>Lee la variable </a:t>
            </a:r>
            <a:r>
              <a:rPr lang="es-ES" sz="1100" b="0" dirty="0" err="1">
                <a:solidFill>
                  <a:schemeClr val="tx1"/>
                </a:solidFill>
                <a:effectLst/>
                <a:latin typeface="Consolas" panose="020B0609020204030204" pitchFamily="49" charset="0"/>
              </a:rPr>
              <a:t>num</a:t>
            </a:r>
            <a:r>
              <a:rPr lang="es-ES" sz="1100" b="0" dirty="0">
                <a:solidFill>
                  <a:schemeClr val="tx1"/>
                </a:solidFill>
                <a:effectLst/>
                <a:latin typeface="Consolas" panose="020B0609020204030204" pitchFamily="49" charset="0"/>
              </a:rPr>
              <a:t> con este mensaje “Introduce la cifra deseada a convertir”</a:t>
            </a:r>
          </a:p>
          <a:p>
            <a:endParaRPr lang="es-ES" sz="1100" b="0" dirty="0">
              <a:solidFill>
                <a:schemeClr val="tx1"/>
              </a:solidFill>
              <a:effectLst/>
              <a:latin typeface="Consolas" panose="020B0609020204030204" pitchFamily="49" charset="0"/>
            </a:endParaRPr>
          </a:p>
          <a:p>
            <a:r>
              <a:rPr lang="es-ES" sz="1100" dirty="0">
                <a:solidFill>
                  <a:schemeClr val="tx1"/>
                </a:solidFill>
                <a:latin typeface="Consolas" panose="020B0609020204030204" pitchFamily="49" charset="0"/>
              </a:rPr>
              <a:t>Proceso:</a:t>
            </a:r>
          </a:p>
          <a:p>
            <a:r>
              <a:rPr lang="pt-BR" sz="1100" b="0" dirty="0">
                <a:solidFill>
                  <a:schemeClr val="tx1"/>
                </a:solidFill>
                <a:effectLst/>
                <a:latin typeface="Consolas" panose="020B0609020204030204" pitchFamily="49" charset="0"/>
              </a:rPr>
              <a:t>cm = num *100.0</a:t>
            </a:r>
          </a:p>
          <a:p>
            <a:r>
              <a:rPr lang="pt-BR" sz="1100" b="0" dirty="0">
                <a:solidFill>
                  <a:schemeClr val="tx1"/>
                </a:solidFill>
                <a:effectLst/>
                <a:latin typeface="Consolas" panose="020B0609020204030204" pitchFamily="49" charset="0"/>
              </a:rPr>
              <a:t>mm = num * 1000.0</a:t>
            </a:r>
          </a:p>
          <a:p>
            <a:r>
              <a:rPr lang="pt-BR" sz="1100" b="0" dirty="0">
                <a:solidFill>
                  <a:schemeClr val="tx1"/>
                </a:solidFill>
                <a:effectLst/>
                <a:latin typeface="Consolas" panose="020B0609020204030204" pitchFamily="49" charset="0"/>
              </a:rPr>
              <a:t>km = num /1000.0</a:t>
            </a:r>
          </a:p>
          <a:p>
            <a:endParaRPr lang="es-ES" sz="1100" b="0" dirty="0">
              <a:solidFill>
                <a:schemeClr val="tx1"/>
              </a:solidFill>
              <a:effectLst/>
              <a:latin typeface="Consolas" panose="020B0609020204030204" pitchFamily="49" charset="0"/>
            </a:endParaRPr>
          </a:p>
          <a:p>
            <a:r>
              <a:rPr lang="es-ES" sz="1100" dirty="0">
                <a:solidFill>
                  <a:schemeClr val="tx1"/>
                </a:solidFill>
                <a:latin typeface="Consolas" panose="020B0609020204030204" pitchFamily="49" charset="0"/>
              </a:rPr>
              <a:t>Imprime el resultado de la conversión con el siguiente mensaje “</a:t>
            </a:r>
            <a:r>
              <a:rPr lang="es-ES" sz="1100" dirty="0" err="1">
                <a:solidFill>
                  <a:schemeClr val="tx1"/>
                </a:solidFill>
                <a:latin typeface="Consolas" panose="020B0609020204030204" pitchFamily="49" charset="0"/>
              </a:rPr>
              <a:t>num</a:t>
            </a:r>
            <a:r>
              <a:rPr lang="es-ES" sz="1100" dirty="0">
                <a:solidFill>
                  <a:schemeClr val="tx1"/>
                </a:solidFill>
                <a:latin typeface="Consolas" panose="020B0609020204030204" pitchFamily="49" charset="0"/>
              </a:rPr>
              <a:t> m son x cm”</a:t>
            </a:r>
            <a:endParaRPr lang="es-ES" sz="1100" b="0" dirty="0">
              <a:solidFill>
                <a:schemeClr val="tx1"/>
              </a:solidFill>
              <a:effectLst/>
              <a:latin typeface="Consolas" panose="020B0609020204030204" pitchFamily="49" charset="0"/>
            </a:endParaRPr>
          </a:p>
          <a:p>
            <a:r>
              <a:rPr lang="es-ES" sz="1100" dirty="0">
                <a:solidFill>
                  <a:schemeClr val="tx1"/>
                </a:solidFill>
                <a:latin typeface="Consolas" panose="020B0609020204030204" pitchFamily="49" charset="0"/>
              </a:rPr>
              <a:t>Imprime el resultado de la conversión con el siguiente mensaje “</a:t>
            </a:r>
            <a:r>
              <a:rPr lang="es-ES" sz="1100" dirty="0" err="1">
                <a:solidFill>
                  <a:schemeClr val="tx1"/>
                </a:solidFill>
                <a:latin typeface="Consolas" panose="020B0609020204030204" pitchFamily="49" charset="0"/>
              </a:rPr>
              <a:t>num</a:t>
            </a:r>
            <a:r>
              <a:rPr lang="es-ES" sz="1100" dirty="0">
                <a:solidFill>
                  <a:schemeClr val="tx1"/>
                </a:solidFill>
                <a:latin typeface="Consolas" panose="020B0609020204030204" pitchFamily="49" charset="0"/>
              </a:rPr>
              <a:t> m son x mm”</a:t>
            </a:r>
            <a:endParaRPr lang="es-ES" sz="1100" b="0" dirty="0">
              <a:solidFill>
                <a:schemeClr val="tx1"/>
              </a:solidFill>
              <a:effectLst/>
              <a:latin typeface="Consolas" panose="020B0609020204030204" pitchFamily="49" charset="0"/>
            </a:endParaRPr>
          </a:p>
          <a:p>
            <a:r>
              <a:rPr lang="es-ES" sz="1100" dirty="0">
                <a:solidFill>
                  <a:schemeClr val="tx1"/>
                </a:solidFill>
                <a:latin typeface="Consolas" panose="020B0609020204030204" pitchFamily="49" charset="0"/>
              </a:rPr>
              <a:t>Imprime el resultado de la conversión con el siguiente mensaje “</a:t>
            </a:r>
            <a:r>
              <a:rPr lang="es-ES" sz="1100" dirty="0" err="1">
                <a:solidFill>
                  <a:schemeClr val="tx1"/>
                </a:solidFill>
                <a:latin typeface="Consolas" panose="020B0609020204030204" pitchFamily="49" charset="0"/>
              </a:rPr>
              <a:t>num</a:t>
            </a:r>
            <a:r>
              <a:rPr lang="es-ES" sz="1100" dirty="0">
                <a:solidFill>
                  <a:schemeClr val="tx1"/>
                </a:solidFill>
                <a:latin typeface="Consolas" panose="020B0609020204030204" pitchFamily="49" charset="0"/>
              </a:rPr>
              <a:t> m son x km”</a:t>
            </a:r>
            <a:endParaRPr lang="es-ES" sz="1100" b="0" dirty="0">
              <a:solidFill>
                <a:schemeClr val="tx1"/>
              </a:solidFill>
              <a:effectLst/>
              <a:latin typeface="Consolas" panose="020B0609020204030204" pitchFamily="49" charset="0"/>
            </a:endParaRPr>
          </a:p>
          <a:p>
            <a:endParaRPr lang="es-MX" sz="1100" dirty="0"/>
          </a:p>
        </p:txBody>
      </p:sp>
      <p:sp>
        <p:nvSpPr>
          <p:cNvPr id="12" name="11 Rectángulo redondeado"/>
          <p:cNvSpPr/>
          <p:nvPr/>
        </p:nvSpPr>
        <p:spPr>
          <a:xfrm>
            <a:off x="2031313" y="108609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2077" y="112444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
        <p:nvSpPr>
          <p:cNvPr id="14" name="13 Rectángulo redondeado"/>
          <p:cNvSpPr/>
          <p:nvPr/>
        </p:nvSpPr>
        <p:spPr>
          <a:xfrm>
            <a:off x="116632" y="1805354"/>
            <a:ext cx="6696744" cy="6367045"/>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4" name="Picture 3">
            <a:extLst>
              <a:ext uri="{FF2B5EF4-FFF2-40B4-BE49-F238E27FC236}">
                <a16:creationId xmlns:a16="http://schemas.microsoft.com/office/drawing/2014/main" id="{64B3FBC4-98C1-BD2B-88BE-7E9EC2131D90}"/>
              </a:ext>
            </a:extLst>
          </p:cNvPr>
          <p:cNvPicPr>
            <a:picLocks noChangeAspect="1"/>
          </p:cNvPicPr>
          <p:nvPr/>
        </p:nvPicPr>
        <p:blipFill>
          <a:blip r:embed="rId7"/>
          <a:stretch>
            <a:fillRect/>
          </a:stretch>
        </p:blipFill>
        <p:spPr>
          <a:xfrm>
            <a:off x="884048" y="2004587"/>
            <a:ext cx="1824872" cy="5930832"/>
          </a:xfrm>
          <a:prstGeom prst="rect">
            <a:avLst/>
          </a:prstGeom>
        </p:spPr>
      </p:pic>
      <p:pic>
        <p:nvPicPr>
          <p:cNvPr id="6" name="Picture 5">
            <a:extLst>
              <a:ext uri="{FF2B5EF4-FFF2-40B4-BE49-F238E27FC236}">
                <a16:creationId xmlns:a16="http://schemas.microsoft.com/office/drawing/2014/main" id="{6DC8AE19-DFC5-4881-2D37-410E5361A2C5}"/>
              </a:ext>
            </a:extLst>
          </p:cNvPr>
          <p:cNvPicPr>
            <a:picLocks noChangeAspect="1"/>
          </p:cNvPicPr>
          <p:nvPr/>
        </p:nvPicPr>
        <p:blipFill>
          <a:blip r:embed="rId8"/>
          <a:stretch>
            <a:fillRect/>
          </a:stretch>
        </p:blipFill>
        <p:spPr>
          <a:xfrm>
            <a:off x="2535274" y="3131840"/>
            <a:ext cx="3988161" cy="1560998"/>
          </a:xfrm>
          <a:prstGeom prst="rect">
            <a:avLst/>
          </a:prstGeom>
        </p:spPr>
      </p:pic>
    </p:spTree>
    <p:extLst>
      <p:ext uri="{BB962C8B-B14F-4D97-AF65-F5344CB8AC3E}">
        <p14:creationId xmlns:p14="http://schemas.microsoft.com/office/powerpoint/2010/main" val="38480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1" y="1124448"/>
            <a:ext cx="6552729" cy="726397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a:t>
            </a:r>
            <a:r>
              <a:rPr lang="es-MX" sz="1200" b="0" dirty="0" err="1">
                <a:solidFill>
                  <a:srgbClr val="98C379"/>
                </a:solidFill>
                <a:effectLst/>
                <a:latin typeface="Consolas" panose="020B0609020204030204" pitchFamily="49" charset="0"/>
              </a:rPr>
              <a:t>stdio.h</a:t>
            </a:r>
            <a:r>
              <a:rPr lang="es-MX" sz="1200" b="0" dirty="0">
                <a:solidFill>
                  <a:srgbClr val="98C379"/>
                </a:solidFill>
                <a:effectLst/>
                <a:latin typeface="Consolas" panose="020B0609020204030204" pitchFamily="49" charset="0"/>
              </a:rPr>
              <a:t>&gt;</a:t>
            </a:r>
            <a:endParaRPr lang="es-MX" sz="1200" b="0" dirty="0">
              <a:solidFill>
                <a:srgbClr val="ABB2BF"/>
              </a:solidFill>
              <a:effectLst/>
              <a:latin typeface="Consolas" panose="020B0609020204030204" pitchFamily="49" charset="0"/>
            </a:endParaRPr>
          </a:p>
          <a:p>
            <a:r>
              <a:rPr lang="es-MX" sz="1200" b="0" dirty="0" err="1">
                <a:solidFill>
                  <a:srgbClr val="C678DD"/>
                </a:solidFill>
                <a:effectLst/>
                <a:latin typeface="Consolas" panose="020B0609020204030204" pitchFamily="49" charset="0"/>
              </a:rPr>
              <a:t>void</a:t>
            </a: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err="1">
                <a:solidFill>
                  <a:srgbClr val="C678DD"/>
                </a:solidFill>
                <a:effectLst/>
                <a:latin typeface="Consolas" panose="020B0609020204030204" pitchFamily="49" charset="0"/>
              </a:rPr>
              <a:t>float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"Esta </a:t>
            </a:r>
            <a:r>
              <a:rPr lang="es-MX" sz="1200" b="0" dirty="0" err="1">
                <a:solidFill>
                  <a:srgbClr val="98C379"/>
                </a:solidFill>
                <a:effectLst/>
                <a:latin typeface="Consolas" panose="020B0609020204030204" pitchFamily="49" charset="0"/>
              </a:rPr>
              <a:t>aplicacion</a:t>
            </a:r>
            <a:r>
              <a:rPr lang="es-MX" sz="1200" b="0" dirty="0">
                <a:solidFill>
                  <a:srgbClr val="98C379"/>
                </a:solidFill>
                <a:effectLst/>
                <a:latin typeface="Consolas" panose="020B0609020204030204" pitchFamily="49" charset="0"/>
              </a:rPr>
              <a:t> </a:t>
            </a:r>
            <a:r>
              <a:rPr lang="es-MX" sz="1200" b="0" dirty="0" err="1">
                <a:solidFill>
                  <a:srgbClr val="98C379"/>
                </a:solidFill>
                <a:effectLst/>
                <a:latin typeface="Consolas" panose="020B0609020204030204" pitchFamily="49" charset="0"/>
              </a:rPr>
              <a:t>hara</a:t>
            </a:r>
            <a:r>
              <a:rPr lang="es-MX" sz="1200" b="0" dirty="0">
                <a:solidFill>
                  <a:srgbClr val="98C379"/>
                </a:solidFill>
                <a:effectLst/>
                <a:latin typeface="Consolas" panose="020B0609020204030204" pitchFamily="49" charset="0"/>
              </a:rPr>
              <a:t> conversiones de m a cm, mm y km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Introduzca</a:t>
            </a:r>
            <a:r>
              <a:rPr lang="es-MX" sz="1200" b="0" dirty="0">
                <a:solidFill>
                  <a:srgbClr val="98C379"/>
                </a:solidFill>
                <a:effectLst/>
                <a:latin typeface="Consolas" panose="020B0609020204030204" pitchFamily="49" charset="0"/>
              </a:rPr>
              <a:t> la cifra deseada a convertir:  </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%f</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1000.0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D19A66"/>
                </a:solidFill>
                <a:effectLst/>
                <a:latin typeface="Consolas" panose="020B0609020204030204" pitchFamily="49" charset="0"/>
              </a:rPr>
              <a:t>1000.0</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 son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mm"</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mm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 son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cm"</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cm</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m son </a:t>
            </a:r>
            <a:r>
              <a:rPr lang="es-MX" sz="1200" b="0" dirty="0">
                <a:solidFill>
                  <a:srgbClr val="D19A66"/>
                </a:solidFill>
                <a:effectLst/>
                <a:latin typeface="Consolas" panose="020B0609020204030204" pitchFamily="49" charset="0"/>
              </a:rPr>
              <a:t>%.3f</a:t>
            </a:r>
            <a:r>
              <a:rPr lang="es-MX" sz="1200" b="0" dirty="0">
                <a:solidFill>
                  <a:srgbClr val="98C379"/>
                </a:solidFill>
                <a:effectLst/>
                <a:latin typeface="Consolas" panose="020B0609020204030204" pitchFamily="49" charset="0"/>
              </a:rPr>
              <a:t> km</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err="1">
                <a:solidFill>
                  <a:srgbClr val="E06C75"/>
                </a:solidFill>
                <a:effectLst/>
                <a:latin typeface="Consolas" panose="020B0609020204030204" pitchFamily="49" charset="0"/>
              </a:rPr>
              <a:t>num</a:t>
            </a:r>
            <a:r>
              <a:rPr lang="es-MX" sz="1200" b="0" dirty="0" err="1">
                <a:solidFill>
                  <a:srgbClr val="ABB2BF"/>
                </a:solidFill>
                <a:effectLst/>
                <a:latin typeface="Consolas" panose="020B0609020204030204" pitchFamily="49" charset="0"/>
              </a:rPr>
              <a:t>,</a:t>
            </a:r>
            <a:r>
              <a:rPr lang="es-MX" sz="1200" b="0" dirty="0" err="1">
                <a:solidFill>
                  <a:srgbClr val="E06C75"/>
                </a:solidFill>
                <a:effectLst/>
                <a:latin typeface="Consolas" panose="020B0609020204030204" pitchFamily="49" charset="0"/>
              </a:rPr>
              <a:t>km</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err="1">
                <a:solidFill>
                  <a:srgbClr val="61AFEF"/>
                </a:solidFill>
                <a:effectLst/>
                <a:latin typeface="Consolas" panose="020B0609020204030204" pitchFamily="49" charset="0"/>
              </a:rPr>
              <a:t>system</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"PAUSE"</a:t>
            </a:r>
            <a:r>
              <a:rPr lang="es-MX" sz="1200" b="0" dirty="0">
                <a:solidFill>
                  <a:srgbClr val="ABB2BF"/>
                </a:solidFill>
                <a:effectLst/>
                <a:latin typeface="Consolas" panose="020B0609020204030204" pitchFamily="49" charset="0"/>
              </a:rPr>
              <a:t>);</a:t>
            </a:r>
          </a:p>
          <a:p>
            <a:r>
              <a:rPr lang="es-MX" sz="1200" b="0">
                <a:solidFill>
                  <a:srgbClr val="ABB2BF"/>
                </a:solidFill>
                <a:effectLst/>
                <a:latin typeface="Consolas" panose="020B0609020204030204" pitchFamily="49" charset="0"/>
              </a:rPr>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pic>
        <p:nvPicPr>
          <p:cNvPr id="5" name="Picture 4">
            <a:extLst>
              <a:ext uri="{FF2B5EF4-FFF2-40B4-BE49-F238E27FC236}">
                <a16:creationId xmlns:a16="http://schemas.microsoft.com/office/drawing/2014/main" id="{BA37C0A4-1309-4CB0-F091-1CB075AD9C6B}"/>
              </a:ext>
            </a:extLst>
          </p:cNvPr>
          <p:cNvPicPr>
            <a:picLocks noChangeAspect="1"/>
          </p:cNvPicPr>
          <p:nvPr/>
        </p:nvPicPr>
        <p:blipFill>
          <a:blip r:embed="rId7"/>
          <a:stretch>
            <a:fillRect/>
          </a:stretch>
        </p:blipFill>
        <p:spPr>
          <a:xfrm>
            <a:off x="1380238" y="5716081"/>
            <a:ext cx="3985605" cy="1699407"/>
          </a:xfrm>
          <a:prstGeom prst="rect">
            <a:avLst/>
          </a:prstGeom>
        </p:spPr>
      </p:pic>
    </p:spTree>
    <p:extLst>
      <p:ext uri="{BB962C8B-B14F-4D97-AF65-F5344CB8AC3E}">
        <p14:creationId xmlns:p14="http://schemas.microsoft.com/office/powerpoint/2010/main" val="197275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091612"/>
            <a:ext cx="6048672" cy="2400268"/>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400" b="1" dirty="0">
                <a:effectLst>
                  <a:outerShdw blurRad="38100" dist="38100" dir="2700000" algn="tl">
                    <a:srgbClr val="000000">
                      <a:alpha val="43137"/>
                    </a:srgbClr>
                  </a:outerShdw>
                </a:effectLst>
              </a:rPr>
              <a:t>Max está estudiando Ingeniería Mecatrónica, por lo que una de las materias que toma es Fundamentos de Programación. Como tarea le pidieron realizar un programa que obtenga el área de un cuadrado, rectángulo y triángulo equilátero. Para el cuadrado debe introducir la medida de un lado, para el rectángulo da la medida de su base y altura, mientras que para el triángulo la media de un lado y su altura. Él no tiene idea de como empezar, por lo que te pide de favor que si le puedes ayudar con ese programa.</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t>-</a:t>
            </a:r>
            <a:r>
              <a:rPr lang="es-MX" sz="1400" dirty="0" err="1"/>
              <a:t>cuadradoL</a:t>
            </a:r>
            <a:endParaRPr lang="es-MX" sz="1400" dirty="0"/>
          </a:p>
          <a:p>
            <a:r>
              <a:rPr lang="es-MX" sz="1400" dirty="0"/>
              <a:t>-</a:t>
            </a:r>
            <a:r>
              <a:rPr lang="es-MX" sz="1400" dirty="0" err="1"/>
              <a:t>rectanguloB</a:t>
            </a:r>
            <a:endParaRPr lang="es-MX" sz="1400" dirty="0"/>
          </a:p>
          <a:p>
            <a:r>
              <a:rPr lang="es-MX" sz="1400" dirty="0"/>
              <a:t>-</a:t>
            </a:r>
            <a:r>
              <a:rPr lang="es-MX" sz="1400" dirty="0" err="1"/>
              <a:t>rectanguloA</a:t>
            </a:r>
            <a:endParaRPr lang="es-MX" sz="1400" dirty="0"/>
          </a:p>
          <a:p>
            <a:r>
              <a:rPr lang="es-MX" sz="1400" dirty="0"/>
              <a:t>-</a:t>
            </a:r>
            <a:r>
              <a:rPr lang="es-MX" sz="1400" dirty="0" err="1"/>
              <a:t>trianguloL</a:t>
            </a:r>
            <a:endParaRPr lang="es-MX" sz="1400" dirty="0"/>
          </a:p>
          <a:p>
            <a:r>
              <a:rPr lang="es-MX" sz="1400" dirty="0"/>
              <a:t>-</a:t>
            </a:r>
            <a:r>
              <a:rPr lang="es-MX" sz="1400" dirty="0" err="1"/>
              <a:t>trianguloA</a:t>
            </a:r>
            <a:endParaRPr lang="es-MX" sz="1400"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Cuadrado = </a:t>
            </a:r>
            <a:r>
              <a:rPr lang="es-MX" dirty="0" err="1"/>
              <a:t>cuadradoL</a:t>
            </a:r>
            <a:r>
              <a:rPr lang="es-MX" dirty="0"/>
              <a:t> * </a:t>
            </a:r>
            <a:r>
              <a:rPr lang="es-MX" dirty="0" err="1"/>
              <a:t>cuadradoL</a:t>
            </a:r>
            <a:endParaRPr lang="es-MX" dirty="0"/>
          </a:p>
          <a:p>
            <a:r>
              <a:rPr lang="es-MX" dirty="0"/>
              <a:t>Triangulo = (</a:t>
            </a:r>
            <a:r>
              <a:rPr lang="es-MX" dirty="0" err="1"/>
              <a:t>trianguloA</a:t>
            </a:r>
            <a:r>
              <a:rPr lang="es-MX" dirty="0"/>
              <a:t> *</a:t>
            </a:r>
            <a:r>
              <a:rPr lang="es-MX" dirty="0" err="1"/>
              <a:t>trianguloL</a:t>
            </a:r>
            <a:r>
              <a:rPr lang="es-MX" dirty="0"/>
              <a:t>)/2</a:t>
            </a:r>
          </a:p>
          <a:p>
            <a:r>
              <a:rPr lang="es-MX" dirty="0"/>
              <a:t>Rectángulo = </a:t>
            </a:r>
            <a:r>
              <a:rPr lang="es-MX" dirty="0" err="1"/>
              <a:t>rectanguloA</a:t>
            </a:r>
            <a:r>
              <a:rPr lang="es-MX" dirty="0"/>
              <a:t>*</a:t>
            </a:r>
            <a:r>
              <a:rPr lang="es-MX" dirty="0" err="1"/>
              <a:t>rectanguloB</a:t>
            </a: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-cuadrado</a:t>
            </a:r>
          </a:p>
          <a:p>
            <a:r>
              <a:rPr lang="es-MX" dirty="0"/>
              <a:t>-triangulo</a:t>
            </a:r>
          </a:p>
          <a:p>
            <a:r>
              <a:rPr lang="es-MX" dirty="0"/>
              <a:t>-</a:t>
            </a:r>
            <a:r>
              <a:rPr lang="es-MX" dirty="0" err="1"/>
              <a:t>rectangulo</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4997407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5211</TotalTime>
  <Words>1912</Words>
  <Application>Microsoft Office PowerPoint</Application>
  <PresentationFormat>On-screen Show (4:3)</PresentationFormat>
  <Paragraphs>270</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Cambria Math</vt:lpstr>
      <vt:lpstr>Consolas</vt:lpstr>
      <vt:lpstr>Times New Roman</vt:lpstr>
      <vt:lpstr>Tema de Office</vt:lpstr>
      <vt:lpstr>Ecuación</vt:lpstr>
      <vt:lpstr>PowerPoint Presentation</vt:lpstr>
      <vt:lpstr>Análisis del Problema</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342</cp:revision>
  <dcterms:created xsi:type="dcterms:W3CDTF">2011-05-31T18:01:49Z</dcterms:created>
  <dcterms:modified xsi:type="dcterms:W3CDTF">2024-01-28T23:35:58Z</dcterms:modified>
</cp:coreProperties>
</file>