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92" r:id="rId8"/>
    <p:sldId id="293" r:id="rId9"/>
    <p:sldId id="283" r:id="rId10"/>
    <p:sldId id="294" r:id="rId11"/>
    <p:sldId id="284" r:id="rId12"/>
    <p:sldId id="285" r:id="rId13"/>
    <p:sldId id="286" r:id="rId14"/>
    <p:sldId id="287" r:id="rId15"/>
    <p:sldId id="288" r:id="rId16"/>
    <p:sldId id="289" r:id="rId17"/>
    <p:sldId id="290" r:id="rId18"/>
    <p:sldId id="291" r:id="rId19"/>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6445" autoAdjust="0"/>
  </p:normalViewPr>
  <p:slideViewPr>
    <p:cSldViewPr>
      <p:cViewPr varScale="1">
        <p:scale>
          <a:sx n="88" d="100"/>
          <a:sy n="88" d="100"/>
        </p:scale>
        <p:origin x="402" y="126"/>
      </p:cViewPr>
      <p:guideLst>
        <p:guide orient="horz" pos="2880"/>
        <p:guide pos="2194"/>
      </p:guideLst>
    </p:cSldViewPr>
  </p:slideViewPr>
  <p:notesTextViewPr>
    <p:cViewPr>
      <p:scale>
        <a:sx n="100" d="100"/>
        <a:sy n="100" d="100"/>
      </p:scale>
      <p:origin x="0" y="0"/>
    </p:cViewPr>
  </p:notesTextViewPr>
  <p:sorterViewPr>
    <p:cViewPr>
      <p:scale>
        <a:sx n="200" d="100"/>
        <a:sy n="2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24/01/2024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24/01/2024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0.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3.xml"/><Relationship Id="rId7" Type="http://schemas.openxmlformats.org/officeDocument/2006/relationships/image" Target="../media/image1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diagramLayout" Target="../diagrams/layout15.xml"/><Relationship Id="rId7" Type="http://schemas.openxmlformats.org/officeDocument/2006/relationships/oleObject" Target="../embeddings/oleObject1.bin"/><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image" Target="../media/image14.wmf"/><Relationship Id="rId4" Type="http://schemas.openxmlformats.org/officeDocument/2006/relationships/diagramQuickStyle" Target="../diagrams/quickStyle15.xml"/><Relationship Id="rId9"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5.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P01-P05</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01-05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3"/>
            <a:ext cx="6471719"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"Este programa te ayudara a calcular el </a:t>
            </a:r>
            <a:r>
              <a:rPr lang="es-MX" sz="1200" dirty="0" err="1"/>
              <a:t>area</a:t>
            </a:r>
            <a:r>
              <a:rPr lang="es-MX" sz="1200" dirty="0"/>
              <a:t> de un cuadrado, </a:t>
            </a:r>
            <a:r>
              <a:rPr lang="es-MX" sz="1200" dirty="0" err="1"/>
              <a:t>rectangulo</a:t>
            </a:r>
            <a:r>
              <a:rPr lang="es-MX" sz="1200" dirty="0"/>
              <a:t>, triangulo </a:t>
            </a:r>
            <a:r>
              <a:rPr lang="es-MX" sz="1200" dirty="0" err="1"/>
              <a:t>equilatero</a:t>
            </a:r>
            <a:r>
              <a:rPr lang="es-MX" sz="1200" dirty="0"/>
              <a:t>“</a:t>
            </a:r>
          </a:p>
          <a:p>
            <a:endParaRPr lang="es-MX" sz="1200" dirty="0"/>
          </a:p>
          <a:p>
            <a:r>
              <a:rPr lang="es-MX" sz="1200" dirty="0"/>
              <a:t>Lee la variable </a:t>
            </a:r>
            <a:r>
              <a:rPr lang="es-MX" sz="1200" dirty="0" err="1"/>
              <a:t>cuadradoL</a:t>
            </a:r>
            <a:r>
              <a:rPr lang="es-MX" sz="1200" dirty="0"/>
              <a:t> con el mensaje "Introduce la medida del lado del cuadrado: “</a:t>
            </a:r>
          </a:p>
          <a:p>
            <a:endParaRPr lang="es-MX" sz="1200" dirty="0"/>
          </a:p>
          <a:p>
            <a:r>
              <a:rPr lang="es-MX" sz="1200" dirty="0"/>
              <a:t>Lee la variable </a:t>
            </a:r>
            <a:r>
              <a:rPr lang="es-MX" sz="1200" dirty="0" err="1"/>
              <a:t>rectanguloB</a:t>
            </a:r>
            <a:r>
              <a:rPr lang="es-MX" sz="1200" dirty="0"/>
              <a:t> con el mensaje "Introduce la medida de la base del </a:t>
            </a:r>
            <a:r>
              <a:rPr lang="es-MX" sz="1200" dirty="0" err="1"/>
              <a:t>rectandulo</a:t>
            </a:r>
            <a:r>
              <a:rPr lang="es-MX" sz="1200" dirty="0"/>
              <a:t>: “</a:t>
            </a:r>
          </a:p>
          <a:p>
            <a:endParaRPr lang="es-MX" sz="1200" dirty="0"/>
          </a:p>
          <a:p>
            <a:r>
              <a:rPr lang="es-MX" sz="1200" dirty="0"/>
              <a:t>Lee la variable </a:t>
            </a:r>
            <a:r>
              <a:rPr lang="es-MX" sz="1200" dirty="0" err="1"/>
              <a:t>rectánguloA</a:t>
            </a:r>
            <a:r>
              <a:rPr lang="es-MX" sz="1200" dirty="0"/>
              <a:t> con el siguiente mensaje "Introduce la medida de la altura del </a:t>
            </a:r>
            <a:r>
              <a:rPr lang="es-MX" sz="1200" dirty="0" err="1"/>
              <a:t>rectangulo</a:t>
            </a:r>
            <a:r>
              <a:rPr lang="es-MX" sz="1200" dirty="0"/>
              <a:t>: “</a:t>
            </a:r>
          </a:p>
          <a:p>
            <a:endParaRPr lang="es-MX" sz="1200" dirty="0"/>
          </a:p>
          <a:p>
            <a:r>
              <a:rPr lang="es-MX" sz="1200" dirty="0"/>
              <a:t>Lee la variable </a:t>
            </a:r>
            <a:r>
              <a:rPr lang="es-MX" sz="1200" dirty="0" err="1"/>
              <a:t>trianguloL</a:t>
            </a:r>
            <a:r>
              <a:rPr lang="es-MX" sz="1200" dirty="0"/>
              <a:t> con el siguiente mensaje "Introduce la medida del lado del triangulo </a:t>
            </a:r>
            <a:r>
              <a:rPr lang="es-MX" sz="1200" dirty="0" err="1"/>
              <a:t>equilatero</a:t>
            </a:r>
            <a:r>
              <a:rPr lang="es-MX" sz="1200" dirty="0"/>
              <a:t>: “</a:t>
            </a:r>
          </a:p>
          <a:p>
            <a:endParaRPr lang="es-MX" sz="1200" dirty="0"/>
          </a:p>
          <a:p>
            <a:r>
              <a:rPr lang="es-MX" sz="1200" dirty="0"/>
              <a:t>Lee la variable </a:t>
            </a:r>
            <a:r>
              <a:rPr lang="es-MX" sz="1200" dirty="0" err="1"/>
              <a:t>trianguloL</a:t>
            </a:r>
            <a:r>
              <a:rPr lang="es-MX" sz="1200" dirty="0"/>
              <a:t> con el siguiente mensaje "Introduce la altura del triangulo: “</a:t>
            </a:r>
          </a:p>
          <a:p>
            <a:endParaRPr lang="es-MX" sz="1200" dirty="0"/>
          </a:p>
          <a:p>
            <a:r>
              <a:rPr lang="es-MX" sz="1200" dirty="0"/>
              <a:t>Procesos:</a:t>
            </a:r>
          </a:p>
          <a:p>
            <a:r>
              <a:rPr lang="es-MX" sz="1200" dirty="0"/>
              <a:t>cuadrado= </a:t>
            </a:r>
            <a:r>
              <a:rPr lang="es-MX" sz="1200" dirty="0" err="1"/>
              <a:t>cuadradoL</a:t>
            </a:r>
            <a:r>
              <a:rPr lang="es-MX" sz="1200" dirty="0"/>
              <a:t> *</a:t>
            </a:r>
            <a:r>
              <a:rPr lang="es-MX" sz="1200" dirty="0" err="1"/>
              <a:t>cuadradoL</a:t>
            </a:r>
            <a:endParaRPr lang="es-MX" sz="1200" dirty="0"/>
          </a:p>
          <a:p>
            <a:r>
              <a:rPr lang="es-MX" sz="1200" dirty="0"/>
              <a:t>triangulo=(</a:t>
            </a:r>
            <a:r>
              <a:rPr lang="es-MX" sz="1200" dirty="0" err="1"/>
              <a:t>trianguloA</a:t>
            </a:r>
            <a:r>
              <a:rPr lang="es-MX" sz="1200" dirty="0"/>
              <a:t>*</a:t>
            </a:r>
            <a:r>
              <a:rPr lang="es-MX" sz="1200" dirty="0" err="1"/>
              <a:t>trianguloB</a:t>
            </a:r>
            <a:r>
              <a:rPr lang="es-MX" sz="1200" dirty="0"/>
              <a:t>)/2</a:t>
            </a:r>
          </a:p>
          <a:p>
            <a:r>
              <a:rPr lang="es-MX" sz="1200" dirty="0" err="1"/>
              <a:t>rectangulo</a:t>
            </a:r>
            <a:r>
              <a:rPr lang="es-MX" sz="1200" dirty="0"/>
              <a:t>=</a:t>
            </a:r>
            <a:r>
              <a:rPr lang="es-MX" sz="1200" dirty="0" err="1"/>
              <a:t>rectanguloA</a:t>
            </a:r>
            <a:r>
              <a:rPr lang="es-MX" sz="1200" dirty="0"/>
              <a:t>*</a:t>
            </a:r>
            <a:r>
              <a:rPr lang="es-MX" sz="1200" dirty="0" err="1"/>
              <a:t>rectanguloB</a:t>
            </a:r>
            <a:endParaRPr lang="es-MX" sz="1200" dirty="0"/>
          </a:p>
          <a:p>
            <a:endParaRPr lang="es-MX" sz="1200" dirty="0"/>
          </a:p>
          <a:p>
            <a:r>
              <a:rPr lang="es-MX" sz="1200" dirty="0"/>
              <a:t>Imprime “El área del cuadrado/triangulo/rectángulo “ con cuadrado, triangulo y rectángulo respectivamente </a:t>
            </a:r>
          </a:p>
        </p:txBody>
      </p:sp>
      <p:sp>
        <p:nvSpPr>
          <p:cNvPr id="12" name="11 Rectángulo redondeado"/>
          <p:cNvSpPr/>
          <p:nvPr/>
        </p:nvSpPr>
        <p:spPr>
          <a:xfrm>
            <a:off x="2031313" y="121252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10429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164067"/>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850832"/>
            <a:ext cx="6480720" cy="6295999"/>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pic>
        <p:nvPicPr>
          <p:cNvPr id="5" name="Imagen 4">
            <a:extLst>
              <a:ext uri="{FF2B5EF4-FFF2-40B4-BE49-F238E27FC236}">
                <a16:creationId xmlns:a16="http://schemas.microsoft.com/office/drawing/2014/main" id="{173B6B5B-F3A5-3DD3-EDE0-F6F4DFB41FA9}"/>
              </a:ext>
            </a:extLst>
          </p:cNvPr>
          <p:cNvPicPr>
            <a:picLocks noChangeAspect="1"/>
          </p:cNvPicPr>
          <p:nvPr/>
        </p:nvPicPr>
        <p:blipFill>
          <a:blip r:embed="rId7"/>
          <a:stretch>
            <a:fillRect/>
          </a:stretch>
        </p:blipFill>
        <p:spPr>
          <a:xfrm>
            <a:off x="836712" y="2130478"/>
            <a:ext cx="2017162" cy="5736706"/>
          </a:xfrm>
          <a:prstGeom prst="rect">
            <a:avLst/>
          </a:prstGeom>
        </p:spPr>
      </p:pic>
      <p:pic>
        <p:nvPicPr>
          <p:cNvPr id="8" name="Imagen 7">
            <a:extLst>
              <a:ext uri="{FF2B5EF4-FFF2-40B4-BE49-F238E27FC236}">
                <a16:creationId xmlns:a16="http://schemas.microsoft.com/office/drawing/2014/main" id="{1F35C7C0-C45B-DE88-D9A1-F360BF2A5985}"/>
              </a:ext>
            </a:extLst>
          </p:cNvPr>
          <p:cNvPicPr>
            <a:picLocks noChangeAspect="1"/>
          </p:cNvPicPr>
          <p:nvPr/>
        </p:nvPicPr>
        <p:blipFill>
          <a:blip r:embed="rId8"/>
          <a:stretch>
            <a:fillRect/>
          </a:stretch>
        </p:blipFill>
        <p:spPr>
          <a:xfrm>
            <a:off x="4131349" y="2466515"/>
            <a:ext cx="1402288" cy="911164"/>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353980"/>
            <a:ext cx="6172200" cy="6764571"/>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a:t>
            </a:r>
            <a:r>
              <a:rPr lang="es-MX" sz="1200" b="0" dirty="0" err="1">
                <a:solidFill>
                  <a:srgbClr val="98C379"/>
                </a:solidFill>
                <a:effectLst/>
                <a:latin typeface="Consolas" panose="020B0609020204030204" pitchFamily="49" charset="0"/>
              </a:rPr>
              <a:t>stdio.h</a:t>
            </a:r>
            <a:r>
              <a:rPr lang="es-MX" sz="1200" b="0" dirty="0">
                <a:solidFill>
                  <a:srgbClr val="98C379"/>
                </a:solidFill>
                <a:effectLst/>
                <a:latin typeface="Consolas" panose="020B0609020204030204" pitchFamily="49" charset="0"/>
              </a:rPr>
              <a:t>&gt;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err="1">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rectanguloB</a:t>
            </a:r>
            <a:r>
              <a:rPr lang="es-MX" sz="1200" b="0" dirty="0">
                <a:solidFill>
                  <a:srgbClr val="ABB2BF"/>
                </a:solidFill>
                <a:effectLst/>
                <a:latin typeface="Consolas" panose="020B0609020204030204" pitchFamily="49" charset="0"/>
              </a:rPr>
              <a:t> , </a:t>
            </a:r>
            <a:r>
              <a:rPr lang="es-MX" sz="1200" b="0" dirty="0" err="1">
                <a:solidFill>
                  <a:srgbClr val="E06C75"/>
                </a:solidFill>
                <a:effectLst/>
                <a:latin typeface="Consolas" panose="020B0609020204030204" pitchFamily="49" charset="0"/>
              </a:rPr>
              <a:t>rectanguloA</a:t>
            </a:r>
            <a:r>
              <a:rPr lang="es-MX" sz="1200" b="0" dirty="0">
                <a:solidFill>
                  <a:srgbClr val="ABB2BF"/>
                </a:solidFill>
                <a:effectLst/>
                <a:latin typeface="Consolas" panose="020B0609020204030204" pitchFamily="49" charset="0"/>
              </a:rPr>
              <a:t> , </a:t>
            </a:r>
            <a:r>
              <a:rPr lang="es-MX" sz="1200" b="0" dirty="0" err="1">
                <a:solidFill>
                  <a:srgbClr val="E06C75"/>
                </a:solidFill>
                <a:effectLst/>
                <a:latin typeface="Consolas" panose="020B0609020204030204" pitchFamily="49" charset="0"/>
              </a:rPr>
              <a:t>trianguloL</a:t>
            </a:r>
            <a:r>
              <a:rPr lang="es-MX" sz="1200" b="0" dirty="0">
                <a:solidFill>
                  <a:srgbClr val="ABB2BF"/>
                </a:solidFill>
                <a:effectLst/>
                <a:latin typeface="Consolas" panose="020B0609020204030204" pitchFamily="49" charset="0"/>
              </a:rPr>
              <a:t> , </a:t>
            </a:r>
            <a:r>
              <a:rPr lang="es-MX" sz="1200" b="0" dirty="0" err="1">
                <a:solidFill>
                  <a:srgbClr val="E06C75"/>
                </a:solidFill>
                <a:effectLst/>
                <a:latin typeface="Consolas" panose="020B0609020204030204" pitchFamily="49" charset="0"/>
              </a:rPr>
              <a:t>trianguloA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cuadrado</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triangulo</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"Este programa te ayudara a calcular el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 un cuadrado, </a:t>
            </a:r>
            <a:r>
              <a:rPr lang="es-MX" sz="1200" b="0" dirty="0" err="1">
                <a:solidFill>
                  <a:srgbClr val="98C379"/>
                </a:solidFill>
                <a:effectLst/>
                <a:latin typeface="Consolas" panose="020B0609020204030204" pitchFamily="49" charset="0"/>
              </a:rPr>
              <a:t>rectangulo</a:t>
            </a:r>
            <a:r>
              <a:rPr lang="es-MX" sz="1200" b="0" dirty="0">
                <a:solidFill>
                  <a:srgbClr val="98C379"/>
                </a:solidFill>
                <a:effectLst/>
                <a:latin typeface="Consolas" panose="020B0609020204030204" pitchFamily="49" charset="0"/>
              </a:rPr>
              <a:t>, triangulo </a:t>
            </a:r>
            <a:r>
              <a:rPr lang="es-MX" sz="1200" b="0" dirty="0" err="1">
                <a:solidFill>
                  <a:srgbClr val="98C379"/>
                </a:solidFill>
                <a:effectLst/>
                <a:latin typeface="Consolas" panose="020B0609020204030204" pitchFamily="49" charset="0"/>
              </a:rPr>
              <a:t>equilatero</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del lado del cuadrado: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 la base del </a:t>
            </a:r>
            <a:r>
              <a:rPr lang="es-MX" sz="1200" b="0" dirty="0" err="1">
                <a:solidFill>
                  <a:srgbClr val="98C379"/>
                </a:solidFill>
                <a:effectLst/>
                <a:latin typeface="Consolas" panose="020B0609020204030204" pitchFamily="49" charset="0"/>
              </a:rPr>
              <a:t>rectandulo</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rectanguloB</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 la altura del </a:t>
            </a:r>
            <a:r>
              <a:rPr lang="es-MX" sz="1200" b="0" dirty="0" err="1">
                <a:solidFill>
                  <a:srgbClr val="98C379"/>
                </a:solidFill>
                <a:effectLst/>
                <a:latin typeface="Consolas" panose="020B0609020204030204" pitchFamily="49" charset="0"/>
              </a:rPr>
              <a:t>rectangulo</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rectanguloA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del lado del triangulo </a:t>
            </a:r>
            <a:r>
              <a:rPr lang="es-MX" sz="1200" b="0" dirty="0" err="1">
                <a:solidFill>
                  <a:srgbClr val="98C379"/>
                </a:solidFill>
                <a:effectLst/>
                <a:latin typeface="Consolas" panose="020B0609020204030204" pitchFamily="49" charset="0"/>
              </a:rPr>
              <a:t>equilatero</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trianguloL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altura del triangulo: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trianguloA</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cuadrado</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triangulo</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trianguloA</a:t>
            </a:r>
            <a:r>
              <a:rPr lang="es-MX" sz="1200" b="0" dirty="0">
                <a:solidFill>
                  <a:srgbClr val="C678DD"/>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trianguloL</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2</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rectanguloB</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del cuadrado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unidades cubicas "</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cuadrado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del </a:t>
            </a:r>
            <a:r>
              <a:rPr lang="es-MX" sz="1200" b="0" dirty="0" err="1">
                <a:solidFill>
                  <a:srgbClr val="98C379"/>
                </a:solidFill>
                <a:effectLst/>
                <a:latin typeface="Consolas" panose="020B0609020204030204" pitchFamily="49" charset="0"/>
              </a:rPr>
              <a:t>rectangulo</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unidades cubicas "</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del triangulo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unidades cubicas</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triangulo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system</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"PAUSE"</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334436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x </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La resolución del polinomio de la siguiente forma:</a:t>
            </a:r>
          </a:p>
          <a:p>
            <a:r>
              <a:rPr lang="es-MX" dirty="0"/>
              <a:t>Y = (2*(x*x*x))+(3*(x*x))-x</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y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7" name="Rectangle 6"/>
          <p:cNvSpPr>
            <a:spLocks noChangeArrowheads="1"/>
          </p:cNvSpPr>
          <p:nvPr/>
        </p:nvSpPr>
        <p:spPr bwMode="auto">
          <a:xfrm>
            <a:off x="522088" y="1185592"/>
            <a:ext cx="57152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Para la tarea de matemáticas, Roxanne debe obtener el resultado en un polinomio con el valor de ”y” introduciendo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un</a:t>
            </a: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 valor de ”x”. Ella realiza un programa para comprobar de manera más eficiente sus resultados. El polinomio a resolver es el siguiente:</a:t>
            </a:r>
            <a:endParaRPr lang="es-ES_tradnl" altLang="es-MX" b="1" dirty="0">
              <a:solidFill>
                <a:schemeClr val="bg1"/>
              </a:solidFill>
              <a:effectLst>
                <a:outerShdw blurRad="38100" dist="38100" dir="2700000" algn="tl">
                  <a:srgbClr val="000000">
                    <a:alpha val="43137"/>
                  </a:srgbClr>
                </a:outerShdw>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mc:AlternateContent xmlns:mc="http://schemas.openxmlformats.org/markup-compatibility/2006" xmlns:a14="http://schemas.microsoft.com/office/drawing/2010/main">
        <mc:Choice Requires="a14">
          <p:sp>
            <p:nvSpPr>
              <p:cNvPr id="18" name="17 Objeto"/>
              <p:cNvSpPr txBox="1"/>
              <p:nvPr/>
            </p:nvSpPr>
            <p:spPr bwMode="auto">
              <a:xfrm>
                <a:off x="2636838" y="2700338"/>
                <a:ext cx="1722437" cy="366712"/>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𝑦</m:t>
                      </m:r>
                      <m:r>
                        <a:rPr lang="es-MX" i="1">
                          <a:solidFill>
                            <a:srgbClr val="000000"/>
                          </a:solidFill>
                          <a:latin typeface="Cambria Math" panose="02040503050406030204" pitchFamily="18" charset="0"/>
                        </a:rPr>
                        <m:t>=2</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3</m:t>
                          </m:r>
                        </m:sup>
                      </m:sSup>
                      <m:r>
                        <a:rPr lang="es-MX" i="1">
                          <a:solidFill>
                            <a:srgbClr val="000000"/>
                          </a:solidFill>
                          <a:latin typeface="Cambria Math" panose="02040503050406030204" pitchFamily="18" charset="0"/>
                        </a:rPr>
                        <m:t>+3</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2</m:t>
                          </m:r>
                        </m:sup>
                      </m:sSup>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𝑥</m:t>
                      </m:r>
                    </m:oMath>
                  </m:oMathPara>
                </a14:m>
                <a:endParaRPr lang="es-MX" dirty="0"/>
              </a:p>
            </p:txBody>
          </p:sp>
        </mc:Choice>
        <mc:Fallback xmlns="">
          <p:sp>
            <p:nvSpPr>
              <p:cNvPr id="18" name="17 Objeto"/>
              <p:cNvSpPr txBox="1">
                <a:spLocks noRot="1" noChangeAspect="1" noMove="1" noResize="1" noEditPoints="1" noAdjustHandles="1" noChangeArrowheads="1" noChangeShapeType="1" noTextEdit="1"/>
              </p:cNvSpPr>
              <p:nvPr/>
            </p:nvSpPr>
            <p:spPr bwMode="auto">
              <a:xfrm>
                <a:off x="2636838" y="2700338"/>
                <a:ext cx="1722437" cy="366712"/>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9974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mc:AlternateContent xmlns:mc="http://schemas.openxmlformats.org/markup-compatibility/2006" xmlns:a14="http://schemas.microsoft.com/office/drawing/2010/main">
        <mc:Choice Requires="a14">
          <p:sp>
            <p:nvSpPr>
              <p:cNvPr id="3" name="2 Rectángulo redondeado"/>
              <p:cNvSpPr/>
              <p:nvPr/>
            </p:nvSpPr>
            <p:spPr>
              <a:xfrm>
                <a:off x="302440"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a:t>
                </a:r>
                <a:r>
                  <a:rPr lang="es-MX" sz="1200" b="0" dirty="0">
                    <a:solidFill>
                      <a:schemeClr val="tx1"/>
                    </a:solidFill>
                    <a:effectLst/>
                    <a:latin typeface="Consolas" panose="020B0609020204030204" pitchFamily="49" charset="0"/>
                  </a:rPr>
                  <a:t>Este programa esta hecho para resolver el siguiente polinomio </a:t>
                </a:r>
                <a14:m>
                  <m:oMath xmlns:m="http://schemas.openxmlformats.org/officeDocument/2006/math">
                    <m:r>
                      <a:rPr lang="es-MX" sz="1200" i="1" smtClean="0">
                        <a:solidFill>
                          <a:srgbClr val="000000"/>
                        </a:solidFill>
                        <a:latin typeface="Cambria Math" panose="02040503050406030204" pitchFamily="18" charset="0"/>
                      </a:rPr>
                      <m:t>𝑦</m:t>
                    </m:r>
                    <m:r>
                      <a:rPr lang="es-MX" sz="1200" i="1" smtClean="0">
                        <a:solidFill>
                          <a:srgbClr val="000000"/>
                        </a:solidFill>
                        <a:latin typeface="Cambria Math" panose="02040503050406030204" pitchFamily="18" charset="0"/>
                      </a:rPr>
                      <m:t>=2</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3</m:t>
                        </m:r>
                      </m:sup>
                    </m:sSup>
                    <m:r>
                      <a:rPr lang="es-MX" sz="1200" i="1">
                        <a:solidFill>
                          <a:srgbClr val="000000"/>
                        </a:solidFill>
                        <a:latin typeface="Cambria Math" panose="02040503050406030204" pitchFamily="18" charset="0"/>
                      </a:rPr>
                      <m:t>+3</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2</m:t>
                        </m:r>
                      </m:sup>
                    </m:sSup>
                    <m:r>
                      <a:rPr lang="es-MX" sz="1200" i="1">
                        <a:solidFill>
                          <a:srgbClr val="000000"/>
                        </a:solidFill>
                        <a:latin typeface="Cambria Math" panose="02040503050406030204" pitchFamily="18" charset="0"/>
                      </a:rPr>
                      <m:t>−</m:t>
                    </m:r>
                    <m:r>
                      <a:rPr lang="es-MX" sz="1200" i="1">
                        <a:solidFill>
                          <a:srgbClr val="000000"/>
                        </a:solidFill>
                        <a:latin typeface="Cambria Math" panose="02040503050406030204" pitchFamily="18" charset="0"/>
                      </a:rPr>
                      <m:t>𝑥</m:t>
                    </m:r>
                  </m:oMath>
                </a14:m>
                <a:r>
                  <a:rPr lang="es-MX" sz="1200" b="0" dirty="0">
                    <a:solidFill>
                      <a:schemeClr val="tx1"/>
                    </a:solidFill>
                    <a:effectLst/>
                    <a:latin typeface="Consolas" panose="020B0609020204030204" pitchFamily="49" charset="0"/>
                  </a:rPr>
                  <a:t>, el usuario proporcionara el valor 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el valor de x con el siguiente mensaje “Introduzca el valor de x”</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a:solidFill>
                      <a:schemeClr val="tx1"/>
                    </a:solidFill>
                    <a:effectLst/>
                    <a:latin typeface="Consolas" panose="020B0609020204030204" pitchFamily="49" charset="0"/>
                  </a:rPr>
                  <a:t>y = (2*(x*x*x))+(3*(x*x))-x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Imprime el resultado de y </a:t>
                </a:r>
              </a:p>
              <a:p>
                <a:endParaRPr lang="es-MX" sz="1200" dirty="0"/>
              </a:p>
            </p:txBody>
          </p:sp>
        </mc:Choice>
        <mc:Fallback xmlns="">
          <p:sp>
            <p:nvSpPr>
              <p:cNvPr id="3" name="2 Rectángulo redondeado"/>
              <p:cNvSpPr>
                <a:spLocks noRot="1" noChangeAspect="1" noMove="1" noResize="1" noEditPoints="1" noAdjustHandles="1" noChangeArrowheads="1" noChangeShapeType="1" noTextEdit="1"/>
              </p:cNvSpPr>
              <p:nvPr/>
            </p:nvSpPr>
            <p:spPr>
              <a:xfrm>
                <a:off x="302440" y="2171733"/>
                <a:ext cx="2941358" cy="5472608"/>
              </a:xfrm>
              <a:prstGeom prst="roundRect">
                <a:avLst/>
              </a:prstGeom>
              <a:blipFill>
                <a:blip r:embed="rId7"/>
                <a:stretch>
                  <a:fillRect/>
                </a:stretch>
              </a:blipFill>
              <a:effectLst>
                <a:glow rad="228600">
                  <a:schemeClr val="accent5">
                    <a:satMod val="175000"/>
                    <a:alpha val="40000"/>
                  </a:schemeClr>
                </a:glow>
              </a:effectLst>
            </p:spPr>
            <p:txBody>
              <a:bodyPr/>
              <a:lstStyle/>
              <a:p>
                <a:r>
                  <a:rPr lang="es-MX">
                    <a:noFill/>
                  </a:rPr>
                  <a:t> </a:t>
                </a:r>
              </a:p>
            </p:txBody>
          </p:sp>
        </mc:Fallback>
      </mc:AlternateContent>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pic>
        <p:nvPicPr>
          <p:cNvPr id="5" name="Imagen 4">
            <a:extLst>
              <a:ext uri="{FF2B5EF4-FFF2-40B4-BE49-F238E27FC236}">
                <a16:creationId xmlns:a16="http://schemas.microsoft.com/office/drawing/2014/main" id="{49409EAD-CEB1-4B4E-0C27-E61E2FE0A01F}"/>
              </a:ext>
            </a:extLst>
          </p:cNvPr>
          <p:cNvPicPr>
            <a:picLocks noChangeAspect="1"/>
          </p:cNvPicPr>
          <p:nvPr/>
        </p:nvPicPr>
        <p:blipFill>
          <a:blip r:embed="rId8"/>
          <a:stretch>
            <a:fillRect/>
          </a:stretch>
        </p:blipFill>
        <p:spPr>
          <a:xfrm>
            <a:off x="3670041" y="2915816"/>
            <a:ext cx="2933367" cy="3546979"/>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172200" cy="662473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a:t>
            </a:r>
            <a:r>
              <a:rPr lang="es-MX" sz="1200" b="0" dirty="0" err="1">
                <a:solidFill>
                  <a:srgbClr val="98C379"/>
                </a:solidFill>
                <a:effectLst/>
                <a:latin typeface="Consolas" panose="020B0609020204030204" pitchFamily="49" charset="0"/>
              </a:rPr>
              <a:t>stdio.h</a:t>
            </a:r>
            <a:r>
              <a:rPr lang="es-MX" sz="1200" b="0" dirty="0">
                <a:solidFill>
                  <a:srgbClr val="98C379"/>
                </a:solidFill>
                <a:effectLst/>
                <a:latin typeface="Consolas" panose="020B0609020204030204" pitchFamily="49" charset="0"/>
              </a:rPr>
              <a:t>&gt;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err="1">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y</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"Este programa esta hecho para resolver el siguiente polinomio y=2x^3+3x^2-x, el usuario proporcionara el valor x</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Introduzca</a:t>
            </a:r>
            <a:r>
              <a:rPr lang="es-MX" sz="1200" b="0" dirty="0">
                <a:solidFill>
                  <a:srgbClr val="98C379"/>
                </a:solidFill>
                <a:effectLst/>
                <a:latin typeface="Consolas" panose="020B0609020204030204" pitchFamily="49" charset="0"/>
              </a:rPr>
              <a:t> el valor de x: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y</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2</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r>
              <a:rPr lang="es-MX" sz="1200" b="0" dirty="0">
                <a:solidFill>
                  <a:srgbClr val="D19A66"/>
                </a:solidFill>
                <a:effectLst/>
                <a:latin typeface="Consolas" panose="020B0609020204030204" pitchFamily="49" charset="0"/>
              </a:rPr>
              <a:t>3</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resultado del polinomio cuando x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%.3f</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x</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y</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system</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"PAUSE"</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Tree>
    <p:extLst>
      <p:ext uri="{BB962C8B-B14F-4D97-AF65-F5344CB8AC3E}">
        <p14:creationId xmlns:p14="http://schemas.microsoft.com/office/powerpoint/2010/main" val="334436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116632" y="1093260"/>
            <a:ext cx="6552728" cy="2326614"/>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Recibe el numero en Fahrenheit</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Cel = (5/9)*(far-32)</a:t>
            </a:r>
          </a:p>
          <a:p>
            <a:r>
              <a:rPr lang="es-MX" dirty="0" err="1"/>
              <a:t>Kel</a:t>
            </a:r>
            <a:r>
              <a:rPr lang="es-MX" dirty="0"/>
              <a:t> = (5/9)*(far+459.67)</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el resultado de </a:t>
            </a:r>
            <a:r>
              <a:rPr lang="es-MX" dirty="0" err="1"/>
              <a:t>cel</a:t>
            </a:r>
            <a:r>
              <a:rPr lang="es-MX" dirty="0"/>
              <a:t> y </a:t>
            </a:r>
            <a:r>
              <a:rPr lang="es-MX" dirty="0" err="1"/>
              <a:t>kel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graphicFrame>
        <p:nvGraphicFramePr>
          <p:cNvPr id="3" name="2 Objeto"/>
          <p:cNvGraphicFramePr>
            <a:graphicFrameLocks noChangeAspect="1"/>
          </p:cNvGraphicFramePr>
          <p:nvPr>
            <p:extLst>
              <p:ext uri="{D42A27DB-BD31-4B8C-83A1-F6EECF244321}">
                <p14:modId xmlns:p14="http://schemas.microsoft.com/office/powerpoint/2010/main" val="879235261"/>
              </p:ext>
            </p:extLst>
          </p:nvPr>
        </p:nvGraphicFramePr>
        <p:xfrm>
          <a:off x="1029110" y="2789531"/>
          <a:ext cx="1824038" cy="668338"/>
        </p:xfrm>
        <a:graphic>
          <a:graphicData uri="http://schemas.openxmlformats.org/presentationml/2006/ole">
            <mc:AlternateContent xmlns:mc="http://schemas.openxmlformats.org/markup-compatibility/2006">
              <mc:Choice xmlns:v="urn:schemas-microsoft-com:vml" Requires="v">
                <p:oleObj name="Ecuación" r:id="rId7" imgW="1066337" imgH="393529" progId="Equation.3">
                  <p:embed/>
                </p:oleObj>
              </mc:Choice>
              <mc:Fallback>
                <p:oleObj name="Ecuación" r:id="rId7" imgW="1066337"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110" y="2789531"/>
                        <a:ext cx="1824038" cy="668338"/>
                      </a:xfrm>
                      <a:prstGeom prst="rect">
                        <a:avLst/>
                      </a:prstGeom>
                      <a:noFill/>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5436065"/>
              </p:ext>
            </p:extLst>
          </p:nvPr>
        </p:nvGraphicFramePr>
        <p:xfrm>
          <a:off x="3531023" y="2753124"/>
          <a:ext cx="2311400" cy="666750"/>
        </p:xfrm>
        <a:graphic>
          <a:graphicData uri="http://schemas.openxmlformats.org/presentationml/2006/ole">
            <mc:AlternateContent xmlns:mc="http://schemas.openxmlformats.org/markup-compatibility/2006">
              <mc:Choice xmlns:v="urn:schemas-microsoft-com:vml" Requires="v">
                <p:oleObj name="Ecuación" r:id="rId9" imgW="1358310" imgH="393529" progId="Equation.3">
                  <p:embed/>
                </p:oleObj>
              </mc:Choice>
              <mc:Fallback>
                <p:oleObj name="Ecuación" r:id="rId9" imgW="1358310" imgH="393529"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1023" y="2753124"/>
                        <a:ext cx="2311400" cy="666750"/>
                      </a:xfrm>
                      <a:prstGeom prst="rect">
                        <a:avLst/>
                      </a:prstGeom>
                      <a:noFill/>
                    </p:spPr>
                  </p:pic>
                </p:oleObj>
              </mc:Fallback>
            </mc:AlternateContent>
          </a:graphicData>
        </a:graphic>
      </p:graphicFrame>
      <p:sp>
        <p:nvSpPr>
          <p:cNvPr id="15" name="Rectangle 3"/>
          <p:cNvSpPr>
            <a:spLocks noChangeArrowheads="1"/>
          </p:cNvSpPr>
          <p:nvPr/>
        </p:nvSpPr>
        <p:spPr bwMode="auto">
          <a:xfrm>
            <a:off x="205310" y="1285476"/>
            <a:ext cx="603200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Karla, que es mexicana, vive en </a:t>
            </a:r>
            <a:r>
              <a:rPr lang="es-ES_tradnl" altLang="es-MX" sz="1600"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Estados Unidos; en las noticias siempre dan el clima en grados Fahrenheit por lo que a ella le cuesta asimilar estos datos. Ella decidió realizar un programa que le convierta de grados Fahrenheit a grados Celsius y a grados Kelvin para así poder tener una referencia. Ella ocupa las fórmulas siguientes:</a:t>
            </a:r>
            <a:endParaRPr kumimoji="0" lang="es-MX" altLang="es-MX" sz="1600"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rPr>
              <a:t>                              </a:t>
            </a:r>
          </a:p>
        </p:txBody>
      </p:sp>
      <p:sp>
        <p:nvSpPr>
          <p:cNvPr id="16" name="Rectangle 4"/>
          <p:cNvSpPr>
            <a:spLocks noChangeArrowheads="1"/>
          </p:cNvSpPr>
          <p:nvPr/>
        </p:nvSpPr>
        <p:spPr bwMode="auto">
          <a:xfrm>
            <a:off x="0" y="84772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solidFill>
                  <a:schemeClr val="tx1"/>
                </a:solidFill>
              </a:rPr>
              <a:t>Imprime </a:t>
            </a:r>
            <a:r>
              <a:rPr lang="es-MX" sz="1200" b="0" dirty="0">
                <a:solidFill>
                  <a:schemeClr val="tx1"/>
                </a:solidFill>
                <a:effectLst/>
                <a:latin typeface="Consolas" panose="020B0609020204030204" pitchFamily="49" charset="0"/>
              </a:rPr>
              <a:t>"Este programa te ayudara a hacer la </a:t>
            </a:r>
            <a:r>
              <a:rPr lang="es-MX" sz="1200" b="0" dirty="0" err="1">
                <a:solidFill>
                  <a:schemeClr val="tx1"/>
                </a:solidFill>
                <a:effectLst/>
                <a:latin typeface="Consolas" panose="020B0609020204030204" pitchFamily="49" charset="0"/>
              </a:rPr>
              <a:t>conversion</a:t>
            </a:r>
            <a:r>
              <a:rPr lang="es-MX" sz="1200" b="0" dirty="0">
                <a:solidFill>
                  <a:schemeClr val="tx1"/>
                </a:solidFill>
                <a:effectLst/>
                <a:latin typeface="Consolas" panose="020B0609020204030204" pitchFamily="49" charset="0"/>
              </a:rPr>
              <a:t> de grados </a:t>
            </a:r>
            <a:r>
              <a:rPr lang="es-MX" sz="1200" b="0" dirty="0" err="1">
                <a:solidFill>
                  <a:schemeClr val="tx1"/>
                </a:solidFill>
                <a:effectLst/>
                <a:latin typeface="Consolas" panose="020B0609020204030204" pitchFamily="49" charset="0"/>
              </a:rPr>
              <a:t>Fahrenehit</a:t>
            </a:r>
            <a:r>
              <a:rPr lang="es-MX" sz="1200" b="0" dirty="0">
                <a:solidFill>
                  <a:schemeClr val="tx1"/>
                </a:solidFill>
                <a:effectLst/>
                <a:latin typeface="Consolas" panose="020B0609020204030204" pitchFamily="49" charset="0"/>
              </a:rPr>
              <a:t> a Celsius y Kelvin“</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la variable </a:t>
            </a:r>
            <a:r>
              <a:rPr lang="es-MX" sz="1200" b="0" dirty="0" err="1">
                <a:solidFill>
                  <a:schemeClr val="tx1"/>
                </a:solidFill>
                <a:effectLst/>
                <a:latin typeface="Consolas" panose="020B0609020204030204" pitchFamily="49" charset="0"/>
              </a:rPr>
              <a:t>far</a:t>
            </a:r>
            <a:r>
              <a:rPr lang="es-MX" sz="1200" b="0" dirty="0">
                <a:solidFill>
                  <a:schemeClr val="tx1"/>
                </a:solidFill>
                <a:effectLst/>
                <a:latin typeface="Consolas" panose="020B0609020204030204" pitchFamily="49" charset="0"/>
              </a:rPr>
              <a:t> con el mensaje “Introduce los grados en Fahrenheit”</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err="1">
                <a:solidFill>
                  <a:schemeClr val="tx1"/>
                </a:solidFill>
                <a:effectLst/>
                <a:latin typeface="Consolas" panose="020B0609020204030204" pitchFamily="49" charset="0"/>
              </a:rPr>
              <a:t>cel</a:t>
            </a:r>
            <a:r>
              <a:rPr lang="es-MX" sz="1200" b="0" dirty="0">
                <a:solidFill>
                  <a:schemeClr val="tx1"/>
                </a:solidFill>
                <a:effectLst/>
                <a:latin typeface="Consolas" panose="020B0609020204030204" pitchFamily="49" charset="0"/>
              </a:rPr>
              <a:t> = (5.0/9.0)*(far-32.0) </a:t>
            </a:r>
          </a:p>
          <a:p>
            <a:r>
              <a:rPr lang="es-MX" sz="1200" b="0" dirty="0" err="1">
                <a:solidFill>
                  <a:schemeClr val="tx1"/>
                </a:solidFill>
                <a:effectLst/>
                <a:latin typeface="Consolas" panose="020B0609020204030204" pitchFamily="49" charset="0"/>
              </a:rPr>
              <a:t>kel</a:t>
            </a:r>
            <a:r>
              <a:rPr lang="es-MX" sz="1200" b="0" dirty="0">
                <a:solidFill>
                  <a:schemeClr val="tx1"/>
                </a:solidFill>
                <a:effectLst/>
                <a:latin typeface="Consolas" panose="020B0609020204030204" pitchFamily="49" charset="0"/>
              </a:rPr>
              <a:t> = (5.0/9.0)*(far+459.67)</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Imprime el resultado de la conversión con el mensaje “El resultado n C/K es: “ se inserta </a:t>
            </a:r>
            <a:r>
              <a:rPr lang="es-MX" sz="1200" dirty="0" err="1">
                <a:solidFill>
                  <a:schemeClr val="tx1"/>
                </a:solidFill>
                <a:latin typeface="Consolas" panose="020B0609020204030204" pitchFamily="49" charset="0"/>
              </a:rPr>
              <a:t>cel</a:t>
            </a:r>
            <a:r>
              <a:rPr lang="es-MX" sz="1200" dirty="0">
                <a:solidFill>
                  <a:schemeClr val="tx1"/>
                </a:solidFill>
                <a:latin typeface="Consolas" panose="020B0609020204030204" pitchFamily="49" charset="0"/>
              </a:rPr>
              <a:t> o </a:t>
            </a:r>
            <a:r>
              <a:rPr lang="es-MX" sz="1200" dirty="0" err="1">
                <a:solidFill>
                  <a:schemeClr val="tx1"/>
                </a:solidFill>
                <a:latin typeface="Consolas" panose="020B0609020204030204" pitchFamily="49" charset="0"/>
              </a:rPr>
              <a:t>kel</a:t>
            </a:r>
            <a:r>
              <a:rPr lang="es-MX" sz="1200" dirty="0">
                <a:solidFill>
                  <a:schemeClr val="tx1"/>
                </a:solidFill>
                <a:latin typeface="Consolas" panose="020B0609020204030204" pitchFamily="49" charset="0"/>
              </a:rPr>
              <a:t>.</a:t>
            </a:r>
            <a:endParaRPr lang="es-MX" sz="1200" dirty="0">
              <a:solidFill>
                <a:schemeClr val="tx1"/>
              </a:solidFill>
            </a:endParaRP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pic>
        <p:nvPicPr>
          <p:cNvPr id="5" name="Imagen 4">
            <a:extLst>
              <a:ext uri="{FF2B5EF4-FFF2-40B4-BE49-F238E27FC236}">
                <a16:creationId xmlns:a16="http://schemas.microsoft.com/office/drawing/2014/main" id="{60F53F9C-15B8-EAAB-6456-E66391AA6976}"/>
              </a:ext>
            </a:extLst>
          </p:cNvPr>
          <p:cNvPicPr>
            <a:picLocks noChangeAspect="1"/>
          </p:cNvPicPr>
          <p:nvPr/>
        </p:nvPicPr>
        <p:blipFill>
          <a:blip r:embed="rId7"/>
          <a:stretch>
            <a:fillRect/>
          </a:stretch>
        </p:blipFill>
        <p:spPr>
          <a:xfrm>
            <a:off x="3933193" y="2758216"/>
            <a:ext cx="2450230" cy="4481051"/>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82194" y="1489894"/>
            <a:ext cx="6172200" cy="662473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400" b="0" dirty="0">
                <a:solidFill>
                  <a:srgbClr val="C678DD"/>
                </a:solidFill>
                <a:effectLst/>
                <a:latin typeface="Consolas" panose="020B0609020204030204" pitchFamily="49" charset="0"/>
              </a:rPr>
              <a:t>#include</a:t>
            </a:r>
            <a:r>
              <a:rPr lang="es-MX" sz="1400" b="0" dirty="0">
                <a:solidFill>
                  <a:srgbClr val="ABB2BF"/>
                </a:solidFill>
                <a:effectLst/>
                <a:latin typeface="Consolas" panose="020B0609020204030204" pitchFamily="49" charset="0"/>
              </a:rPr>
              <a:t> </a:t>
            </a:r>
            <a:r>
              <a:rPr lang="es-MX" sz="1400" b="0" dirty="0">
                <a:solidFill>
                  <a:srgbClr val="98C379"/>
                </a:solidFill>
                <a:effectLst/>
                <a:latin typeface="Consolas" panose="020B0609020204030204" pitchFamily="49" charset="0"/>
              </a:rPr>
              <a:t>&lt;</a:t>
            </a:r>
            <a:r>
              <a:rPr lang="es-MX" sz="1400" b="0" dirty="0" err="1">
                <a:solidFill>
                  <a:srgbClr val="98C379"/>
                </a:solidFill>
                <a:effectLst/>
                <a:latin typeface="Consolas" panose="020B0609020204030204" pitchFamily="49" charset="0"/>
              </a:rPr>
              <a:t>stdio.h</a:t>
            </a:r>
            <a:r>
              <a:rPr lang="es-MX" sz="1400" b="0" dirty="0">
                <a:solidFill>
                  <a:srgbClr val="98C379"/>
                </a:solidFill>
                <a:effectLst/>
                <a:latin typeface="Consolas" panose="020B0609020204030204" pitchFamily="49" charset="0"/>
              </a:rPr>
              <a:t>&gt;</a:t>
            </a:r>
            <a:endParaRPr lang="es-MX" sz="1400" b="0" dirty="0">
              <a:solidFill>
                <a:srgbClr val="ABB2BF"/>
              </a:solidFill>
              <a:effectLst/>
              <a:latin typeface="Consolas" panose="020B0609020204030204" pitchFamily="49" charset="0"/>
            </a:endParaRPr>
          </a:p>
          <a:p>
            <a:br>
              <a:rPr lang="es-MX" sz="1400" b="0" dirty="0">
                <a:solidFill>
                  <a:srgbClr val="ABB2BF"/>
                </a:solidFill>
                <a:effectLst/>
                <a:latin typeface="Consolas" panose="020B0609020204030204" pitchFamily="49" charset="0"/>
              </a:rPr>
            </a:br>
            <a:r>
              <a:rPr lang="es-MX" sz="1400" b="0" dirty="0" err="1">
                <a:solidFill>
                  <a:srgbClr val="C678DD"/>
                </a:solidFill>
                <a:effectLst/>
                <a:latin typeface="Consolas" panose="020B0609020204030204" pitchFamily="49" charset="0"/>
              </a:rPr>
              <a:t>void</a:t>
            </a:r>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main</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0" dirty="0" err="1">
                <a:solidFill>
                  <a:srgbClr val="C678DD"/>
                </a:solidFill>
                <a:effectLst/>
                <a:latin typeface="Consolas" panose="020B0609020204030204" pitchFamily="49" charset="0"/>
              </a:rPr>
              <a:t>float</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far</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cel</a:t>
            </a:r>
            <a:r>
              <a:rPr lang="es-MX" sz="1400" b="0" dirty="0">
                <a:solidFill>
                  <a:srgbClr val="ABB2BF"/>
                </a:solidFill>
                <a:effectLst/>
                <a:latin typeface="Consolas" panose="020B0609020204030204" pitchFamily="49" charset="0"/>
              </a:rPr>
              <a:t> , </a:t>
            </a:r>
            <a:r>
              <a:rPr lang="es-MX" sz="1400" b="0" dirty="0" err="1">
                <a:solidFill>
                  <a:srgbClr val="E06C75"/>
                </a:solidFill>
                <a:effectLst/>
                <a:latin typeface="Consolas" panose="020B0609020204030204" pitchFamily="49" charset="0"/>
              </a:rPr>
              <a:t>kel</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"Este programa te ayudara a hacer la </a:t>
            </a:r>
            <a:r>
              <a:rPr lang="es-MX" sz="1400" b="0" dirty="0" err="1">
                <a:solidFill>
                  <a:srgbClr val="98C379"/>
                </a:solidFill>
                <a:effectLst/>
                <a:latin typeface="Consolas" panose="020B0609020204030204" pitchFamily="49" charset="0"/>
              </a:rPr>
              <a:t>conversion</a:t>
            </a:r>
            <a:r>
              <a:rPr lang="es-MX" sz="1400" b="0" dirty="0">
                <a:solidFill>
                  <a:srgbClr val="98C379"/>
                </a:solidFill>
                <a:effectLst/>
                <a:latin typeface="Consolas" panose="020B0609020204030204" pitchFamily="49" charset="0"/>
              </a:rPr>
              <a:t> de grados </a:t>
            </a:r>
            <a:r>
              <a:rPr lang="es-MX" sz="1400" b="0" dirty="0" err="1">
                <a:solidFill>
                  <a:srgbClr val="98C379"/>
                </a:solidFill>
                <a:effectLst/>
                <a:latin typeface="Consolas" panose="020B0609020204030204" pitchFamily="49" charset="0"/>
              </a:rPr>
              <a:t>Fahrenehit</a:t>
            </a:r>
            <a:r>
              <a:rPr lang="es-MX" sz="1400" b="0" dirty="0">
                <a:solidFill>
                  <a:srgbClr val="98C379"/>
                </a:solidFill>
                <a:effectLst/>
                <a:latin typeface="Consolas" panose="020B0609020204030204" pitchFamily="49" charset="0"/>
              </a:rPr>
              <a:t> a Celsius y Kelvin"</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a:t>
            </a:r>
            <a:r>
              <a:rPr lang="es-MX" sz="1400" b="0" dirty="0">
                <a:solidFill>
                  <a:srgbClr val="56B6C2"/>
                </a:solidFill>
                <a:effectLst/>
                <a:latin typeface="Consolas" panose="020B0609020204030204" pitchFamily="49" charset="0"/>
              </a:rPr>
              <a:t>\</a:t>
            </a:r>
            <a:r>
              <a:rPr lang="es-MX" sz="1400" b="0" dirty="0" err="1">
                <a:solidFill>
                  <a:srgbClr val="56B6C2"/>
                </a:solidFill>
                <a:effectLst/>
                <a:latin typeface="Consolas" panose="020B0609020204030204" pitchFamily="49" charset="0"/>
              </a:rPr>
              <a:t>n</a:t>
            </a:r>
            <a:r>
              <a:rPr lang="es-MX" sz="1400" b="0" dirty="0" err="1">
                <a:solidFill>
                  <a:srgbClr val="98C379"/>
                </a:solidFill>
                <a:effectLst/>
                <a:latin typeface="Consolas" panose="020B0609020204030204" pitchFamily="49" charset="0"/>
              </a:rPr>
              <a:t>Introduce</a:t>
            </a:r>
            <a:r>
              <a:rPr lang="es-MX" sz="1400" b="0" dirty="0">
                <a:solidFill>
                  <a:srgbClr val="98C379"/>
                </a:solidFill>
                <a:effectLst/>
                <a:latin typeface="Consolas" panose="020B0609020204030204" pitchFamily="49" charset="0"/>
              </a:rPr>
              <a:t> los grados Fahrenheit: "</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scanf</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a:t>
            </a:r>
            <a:r>
              <a:rPr lang="es-MX" sz="1400" b="0" dirty="0">
                <a:solidFill>
                  <a:srgbClr val="D19A66"/>
                </a:solidFill>
                <a:effectLst/>
                <a:latin typeface="Consolas" panose="020B0609020204030204" pitchFamily="49" charset="0"/>
              </a:rPr>
              <a:t>%f</a:t>
            </a:r>
            <a:r>
              <a:rPr lang="es-MX" sz="1400" b="0" dirty="0">
                <a:solidFill>
                  <a:srgbClr val="98C379"/>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a:solidFill>
                  <a:srgbClr val="C678DD"/>
                </a:solidFill>
                <a:effectLst/>
                <a:latin typeface="Consolas" panose="020B0609020204030204" pitchFamily="49" charset="0"/>
              </a:rPr>
              <a:t>&amp;</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far</a:t>
            </a:r>
            <a:r>
              <a:rPr lang="es-MX" sz="1400" b="0" dirty="0">
                <a:solidFill>
                  <a:srgbClr val="ABB2BF"/>
                </a:solidFill>
                <a:effectLst/>
                <a:latin typeface="Consolas" panose="020B0609020204030204" pitchFamily="49" charset="0"/>
              </a:rPr>
              <a:t>);</a:t>
            </a:r>
          </a:p>
          <a:p>
            <a:br>
              <a:rPr lang="es-MX" sz="1400" b="0" dirty="0">
                <a:solidFill>
                  <a:srgbClr val="ABB2BF"/>
                </a:solidFill>
                <a:effectLst/>
                <a:latin typeface="Consolas" panose="020B0609020204030204" pitchFamily="49" charset="0"/>
              </a:rPr>
            </a:b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cel</a:t>
            </a:r>
            <a:r>
              <a:rPr lang="es-MX" sz="1400" b="0" dirty="0">
                <a:solidFill>
                  <a:srgbClr val="ABB2BF"/>
                </a:solidFill>
                <a:effectLst/>
                <a:latin typeface="Consolas" panose="020B0609020204030204" pitchFamily="49" charset="0"/>
              </a:rPr>
              <a:t> </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a:solidFill>
                  <a:srgbClr val="D19A66"/>
                </a:solidFill>
                <a:effectLst/>
                <a:latin typeface="Consolas" panose="020B0609020204030204" pitchFamily="49" charset="0"/>
              </a:rPr>
              <a:t>5.0</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9.0</a:t>
            </a:r>
            <a:r>
              <a:rPr lang="es-MX" sz="1400" b="0" dirty="0">
                <a:solidFill>
                  <a:srgbClr val="ABB2BF"/>
                </a:solidFill>
                <a:effectLst/>
                <a:latin typeface="Consolas" panose="020B0609020204030204" pitchFamily="49" charset="0"/>
              </a:rPr>
              <a:t>)</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a:t>
            </a:r>
            <a:r>
              <a:rPr lang="es-MX" sz="1400" b="0" dirty="0">
                <a:solidFill>
                  <a:srgbClr val="E06C75"/>
                </a:solidFill>
                <a:effectLst/>
                <a:latin typeface="Consolas" panose="020B0609020204030204" pitchFamily="49" charset="0"/>
              </a:rPr>
              <a:t>far</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32.0</a:t>
            </a:r>
            <a:r>
              <a:rPr lang="es-MX" sz="1400" b="0" dirty="0">
                <a:solidFill>
                  <a:srgbClr val="ABB2BF"/>
                </a:solidFill>
                <a:effectLst/>
                <a:latin typeface="Consolas" panose="020B0609020204030204" pitchFamily="49" charset="0"/>
              </a:rPr>
              <a:t>) ;</a:t>
            </a:r>
          </a:p>
          <a:p>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kel</a:t>
            </a:r>
            <a:r>
              <a:rPr lang="es-MX" sz="1400" b="0" dirty="0">
                <a:solidFill>
                  <a:srgbClr val="ABB2BF"/>
                </a:solidFill>
                <a:effectLst/>
                <a:latin typeface="Consolas" panose="020B0609020204030204" pitchFamily="49" charset="0"/>
              </a:rPr>
              <a:t> </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a:solidFill>
                  <a:srgbClr val="D19A66"/>
                </a:solidFill>
                <a:effectLst/>
                <a:latin typeface="Consolas" panose="020B0609020204030204" pitchFamily="49" charset="0"/>
              </a:rPr>
              <a:t>5.0</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9.0</a:t>
            </a:r>
            <a:r>
              <a:rPr lang="es-MX" sz="1400" b="0" dirty="0">
                <a:solidFill>
                  <a:srgbClr val="ABB2BF"/>
                </a:solidFill>
                <a:effectLst/>
                <a:latin typeface="Consolas" panose="020B0609020204030204" pitchFamily="49" charset="0"/>
              </a:rPr>
              <a:t>)</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a:t>
            </a:r>
            <a:r>
              <a:rPr lang="es-MX" sz="1400" b="0" dirty="0">
                <a:solidFill>
                  <a:srgbClr val="E06C75"/>
                </a:solidFill>
                <a:effectLst/>
                <a:latin typeface="Consolas" panose="020B0609020204030204" pitchFamily="49" charset="0"/>
              </a:rPr>
              <a:t>far</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459.67</a:t>
            </a:r>
            <a:r>
              <a:rPr lang="es-MX" sz="1400" b="0" dirty="0">
                <a:solidFill>
                  <a:srgbClr val="ABB2BF"/>
                </a:solidFill>
                <a:effectLst/>
                <a:latin typeface="Consolas" panose="020B0609020204030204" pitchFamily="49" charset="0"/>
              </a:rPr>
              <a:t>);</a:t>
            </a:r>
          </a:p>
          <a:p>
            <a:br>
              <a:rPr lang="es-MX" sz="1400" b="0" dirty="0">
                <a:solidFill>
                  <a:srgbClr val="ABB2BF"/>
                </a:solidFill>
                <a:effectLst/>
                <a:latin typeface="Consolas" panose="020B0609020204030204" pitchFamily="49" charset="0"/>
              </a:rPr>
            </a:br>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 (</a:t>
            </a:r>
            <a:r>
              <a:rPr lang="es-MX" sz="1400" b="0" dirty="0">
                <a:solidFill>
                  <a:srgbClr val="98C379"/>
                </a:solidFill>
                <a:effectLst/>
                <a:latin typeface="Consolas" panose="020B0609020204030204" pitchFamily="49" charset="0"/>
              </a:rPr>
              <a:t>"</a:t>
            </a:r>
            <a:r>
              <a:rPr lang="es-MX" sz="1400" b="0" dirty="0">
                <a:solidFill>
                  <a:srgbClr val="56B6C2"/>
                </a:solidFill>
                <a:effectLst/>
                <a:latin typeface="Consolas" panose="020B0609020204030204" pitchFamily="49" charset="0"/>
              </a:rPr>
              <a:t>\</a:t>
            </a:r>
            <a:r>
              <a:rPr lang="es-MX" sz="1400" b="0" dirty="0" err="1">
                <a:solidFill>
                  <a:srgbClr val="56B6C2"/>
                </a:solidFill>
                <a:effectLst/>
                <a:latin typeface="Consolas" panose="020B0609020204030204" pitchFamily="49" charset="0"/>
              </a:rPr>
              <a:t>n</a:t>
            </a:r>
            <a:r>
              <a:rPr lang="es-MX" sz="1400" b="0" dirty="0" err="1">
                <a:solidFill>
                  <a:srgbClr val="98C379"/>
                </a:solidFill>
                <a:effectLst/>
                <a:latin typeface="Consolas" panose="020B0609020204030204" pitchFamily="49" charset="0"/>
              </a:rPr>
              <a:t>El</a:t>
            </a:r>
            <a:r>
              <a:rPr lang="es-MX" sz="1400" b="0" dirty="0">
                <a:solidFill>
                  <a:srgbClr val="98C379"/>
                </a:solidFill>
                <a:effectLst/>
                <a:latin typeface="Consolas" panose="020B0609020204030204" pitchFamily="49" charset="0"/>
              </a:rPr>
              <a:t> resultado en C es: </a:t>
            </a:r>
            <a:r>
              <a:rPr lang="es-MX" sz="1400" b="0" dirty="0">
                <a:solidFill>
                  <a:srgbClr val="D19A66"/>
                </a:solidFill>
                <a:effectLst/>
                <a:latin typeface="Consolas" panose="020B0609020204030204" pitchFamily="49" charset="0"/>
              </a:rPr>
              <a:t>%.4f</a:t>
            </a:r>
            <a:r>
              <a:rPr lang="es-MX" sz="1400" b="0" dirty="0">
                <a:solidFill>
                  <a:srgbClr val="98C379"/>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cel</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 (</a:t>
            </a:r>
            <a:r>
              <a:rPr lang="es-MX" sz="1400" b="0" dirty="0">
                <a:solidFill>
                  <a:srgbClr val="98C379"/>
                </a:solidFill>
                <a:effectLst/>
                <a:latin typeface="Consolas" panose="020B0609020204030204" pitchFamily="49" charset="0"/>
              </a:rPr>
              <a:t>"</a:t>
            </a:r>
            <a:r>
              <a:rPr lang="es-MX" sz="1400" b="0" dirty="0">
                <a:solidFill>
                  <a:srgbClr val="56B6C2"/>
                </a:solidFill>
                <a:effectLst/>
                <a:latin typeface="Consolas" panose="020B0609020204030204" pitchFamily="49" charset="0"/>
              </a:rPr>
              <a:t>\</a:t>
            </a:r>
            <a:r>
              <a:rPr lang="es-MX" sz="1400" b="0" dirty="0" err="1">
                <a:solidFill>
                  <a:srgbClr val="56B6C2"/>
                </a:solidFill>
                <a:effectLst/>
                <a:latin typeface="Consolas" panose="020B0609020204030204" pitchFamily="49" charset="0"/>
              </a:rPr>
              <a:t>n</a:t>
            </a:r>
            <a:r>
              <a:rPr lang="es-MX" sz="1400" b="0" dirty="0" err="1">
                <a:solidFill>
                  <a:srgbClr val="98C379"/>
                </a:solidFill>
                <a:effectLst/>
                <a:latin typeface="Consolas" panose="020B0609020204030204" pitchFamily="49" charset="0"/>
              </a:rPr>
              <a:t>El</a:t>
            </a:r>
            <a:r>
              <a:rPr lang="es-MX" sz="1400" b="0" dirty="0">
                <a:solidFill>
                  <a:srgbClr val="98C379"/>
                </a:solidFill>
                <a:effectLst/>
                <a:latin typeface="Consolas" panose="020B0609020204030204" pitchFamily="49" charset="0"/>
              </a:rPr>
              <a:t> resultado en K es: </a:t>
            </a:r>
            <a:r>
              <a:rPr lang="es-MX" sz="1400" b="0" dirty="0">
                <a:solidFill>
                  <a:srgbClr val="D19A66"/>
                </a:solidFill>
                <a:effectLst/>
                <a:latin typeface="Consolas" panose="020B0609020204030204" pitchFamily="49" charset="0"/>
              </a:rPr>
              <a:t>%.4f</a:t>
            </a:r>
            <a:r>
              <a:rPr lang="es-MX" sz="1400" b="0" dirty="0">
                <a:solidFill>
                  <a:srgbClr val="56B6C2"/>
                </a:solidFill>
                <a:effectLst/>
                <a:latin typeface="Consolas" panose="020B0609020204030204" pitchFamily="49" charset="0"/>
              </a:rPr>
              <a:t>\n</a:t>
            </a:r>
            <a:r>
              <a:rPr lang="es-MX" sz="1400" b="0" dirty="0">
                <a:solidFill>
                  <a:srgbClr val="98C379"/>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kel</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system</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"PAUSE"</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a:t>
            </a:r>
          </a:p>
          <a:p>
            <a:br>
              <a:rPr lang="es-MX" sz="1400" b="0" dirty="0">
                <a:solidFill>
                  <a:srgbClr val="ABB2BF"/>
                </a:solidFill>
                <a:effectLst/>
                <a:latin typeface="Consolas" panose="020B0609020204030204" pitchFamily="49" charset="0"/>
              </a:rPr>
            </a:br>
            <a:endParaRPr lang="es-MX" sz="1400" b="0" dirty="0">
              <a:solidFill>
                <a:srgbClr val="ABB2BF"/>
              </a:solidFill>
              <a:effectLst/>
              <a:latin typeface="Consolas" panose="020B0609020204030204" pitchFamily="49" charset="0"/>
            </a:endParaRPr>
          </a:p>
          <a:p>
            <a:br>
              <a:rPr lang="es-MX" sz="1400" b="0" dirty="0">
                <a:solidFill>
                  <a:srgbClr val="ABB2BF"/>
                </a:solidFill>
                <a:effectLst/>
                <a:latin typeface="Consolas" panose="020B0609020204030204" pitchFamily="49" charset="0"/>
              </a:rPr>
            </a:br>
            <a:endParaRPr lang="es-MX" sz="14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sz="2000" b="1" dirty="0">
                <a:effectLst>
                  <a:outerShdw blurRad="38100" dist="38100" dir="2700000" algn="tl">
                    <a:srgbClr val="000000">
                      <a:alpha val="43137"/>
                    </a:srgbClr>
                  </a:outerShdw>
                </a:effectLst>
              </a:rPr>
              <a:t>Juanito necesita estudiar para un examen de matemáticas y requiere de un programa que le ayude a hacer las operaciones básicas (Suma, resta, multiplicación y división), ayúdale a Juanito a crear ese programa en C solicitando dos números.</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Pide</a:t>
            </a:r>
            <a:r>
              <a:rPr lang="pt-BR" sz="1800" b="0" i="0" u="none" strike="noStrike" dirty="0">
                <a:solidFill>
                  <a:srgbClr val="000000"/>
                </a:solidFill>
                <a:effectLst/>
                <a:latin typeface="Arial" panose="020B0604020202020204" pitchFamily="34" charset="0"/>
              </a:rPr>
              <a:t> dos números “num1” y “num2”</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rtl="0">
              <a:spcBef>
                <a:spcPts val="0"/>
              </a:spcBef>
              <a:spcAft>
                <a:spcPts val="0"/>
              </a:spcAft>
            </a:pPr>
            <a:r>
              <a:rPr lang="pt-BR" sz="1800" b="0" i="0" u="none" strike="noStrike" dirty="0">
                <a:solidFill>
                  <a:srgbClr val="000000"/>
                </a:solidFill>
                <a:effectLst/>
                <a:latin typeface="Arial" panose="020B0604020202020204" pitchFamily="34" charset="0"/>
              </a:rPr>
              <a:t>sum = num1 + num2 , resta= num1 - num2, </a:t>
            </a:r>
            <a:r>
              <a:rPr lang="pt-BR" sz="1800" b="0" i="0" u="none" strike="noStrike" dirty="0" err="1">
                <a:solidFill>
                  <a:srgbClr val="000000"/>
                </a:solidFill>
                <a:effectLst/>
                <a:latin typeface="Arial" panose="020B0604020202020204" pitchFamily="34" charset="0"/>
              </a:rPr>
              <a:t>mul</a:t>
            </a:r>
            <a:r>
              <a:rPr lang="pt-BR" sz="1800" b="0" i="0" u="none" strike="noStrike" dirty="0">
                <a:solidFill>
                  <a:srgbClr val="000000"/>
                </a:solidFill>
                <a:effectLst/>
                <a:latin typeface="Arial" panose="020B0604020202020204" pitchFamily="34" charset="0"/>
              </a:rPr>
              <a:t>=num1*num2</a:t>
            </a:r>
            <a:endParaRPr lang="pt-BR" b="0" dirty="0">
              <a:effectLst/>
            </a:endParaRPr>
          </a:p>
          <a:p>
            <a:br>
              <a:rPr lang="pt-BR" dirty="0"/>
            </a:b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 Imprime sum, resta, mul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99474" y="2162470"/>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“Este programa hará las siguientes operaciones (con enteros): suma, resta, multiplicación”</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segundo numero”</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segundo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suma = 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resta=num1-num2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mul=num1*num2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 La suma es: “ suma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resta es: “ resta</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multiplicación es: “ mul</a:t>
            </a:r>
            <a:endParaRPr lang="es-MX" sz="1400" b="0" dirty="0">
              <a:effectLst/>
              <a:latin typeface="Times New Roman" panose="02020603050405020304" pitchFamily="18" charset="0"/>
              <a:cs typeface="Times New Roman" panose="02020603050405020304" pitchFamily="18" charset="0"/>
            </a:endParaRPr>
          </a:p>
          <a:p>
            <a:br>
              <a:rPr lang="es-MX" sz="1200" dirty="0"/>
            </a:br>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1030" name="Picture 6">
            <a:extLst>
              <a:ext uri="{FF2B5EF4-FFF2-40B4-BE49-F238E27FC236}">
                <a16:creationId xmlns:a16="http://schemas.microsoft.com/office/drawing/2014/main" id="{02814F5C-9DCD-D094-7C44-D0F8F0F32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4219" y="2286795"/>
            <a:ext cx="23241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218C195-9B86-945A-694E-308126A5DC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8356" y="6588224"/>
            <a:ext cx="11049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72593" y="2398842"/>
            <a:ext cx="6624736" cy="4392488"/>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200" b="0" dirty="0">
                <a:solidFill>
                  <a:srgbClr val="C678DD"/>
                </a:solidFill>
                <a:effectLst/>
                <a:latin typeface="Consolas" panose="020B0609020204030204" pitchFamily="49" charset="0"/>
              </a:rPr>
              <a:t>#include</a:t>
            </a:r>
            <a:r>
              <a:rPr lang="en-US" sz="1200" b="0" dirty="0">
                <a:solidFill>
                  <a:srgbClr val="ABB2BF"/>
                </a:solidFill>
                <a:effectLst/>
                <a:latin typeface="Consolas" panose="020B0609020204030204" pitchFamily="49" charset="0"/>
              </a:rPr>
              <a:t> </a:t>
            </a:r>
            <a:r>
              <a:rPr lang="en-US" sz="1200" b="0" dirty="0">
                <a:solidFill>
                  <a:srgbClr val="98C379"/>
                </a:solidFill>
                <a:effectLst/>
                <a:latin typeface="Consolas" panose="020B0609020204030204" pitchFamily="49" charset="0"/>
              </a:rPr>
              <a:t>&lt;</a:t>
            </a:r>
            <a:r>
              <a:rPr lang="en-US" sz="1200" b="0" dirty="0" err="1">
                <a:solidFill>
                  <a:srgbClr val="98C379"/>
                </a:solidFill>
                <a:effectLst/>
                <a:latin typeface="Consolas" panose="020B0609020204030204" pitchFamily="49" charset="0"/>
              </a:rPr>
              <a:t>stdio.h</a:t>
            </a:r>
            <a:r>
              <a:rPr lang="en-US" sz="1200" b="0" dirty="0">
                <a:solidFill>
                  <a:srgbClr val="98C379"/>
                </a:solidFill>
                <a:effectLst/>
                <a:latin typeface="Consolas" panose="020B0609020204030204" pitchFamily="49" charset="0"/>
              </a:rPr>
              <a:t>&gt;</a:t>
            </a:r>
            <a:endParaRPr lang="en-US" sz="1200" b="0" dirty="0">
              <a:solidFill>
                <a:srgbClr val="ABB2BF"/>
              </a:solidFill>
              <a:effectLst/>
              <a:latin typeface="Consolas" panose="020B0609020204030204" pitchFamily="49" charset="0"/>
            </a:endParaRPr>
          </a:p>
          <a:p>
            <a:br>
              <a:rPr lang="en-US" sz="1200" b="0" dirty="0">
                <a:solidFill>
                  <a:srgbClr val="ABB2BF"/>
                </a:solidFill>
                <a:effectLst/>
                <a:latin typeface="Consolas" panose="020B0609020204030204" pitchFamily="49" charset="0"/>
              </a:rPr>
            </a:br>
            <a:r>
              <a:rPr lang="en-US" sz="1200" b="0" dirty="0">
                <a:solidFill>
                  <a:srgbClr val="C678DD"/>
                </a:solidFill>
                <a:effectLst/>
                <a:latin typeface="Consolas" panose="020B0609020204030204" pitchFamily="49" charset="0"/>
              </a:rPr>
              <a:t>void</a:t>
            </a:r>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main</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float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Este</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programa</a:t>
            </a:r>
            <a:r>
              <a:rPr lang="en-US" sz="1200" b="0" dirty="0">
                <a:solidFill>
                  <a:srgbClr val="98C379"/>
                </a:solidFill>
                <a:effectLst/>
                <a:latin typeface="Consolas" panose="020B0609020204030204" pitchFamily="49" charset="0"/>
              </a:rPr>
              <a:t> hara las </a:t>
            </a:r>
            <a:r>
              <a:rPr lang="en-US" sz="1200" b="0" dirty="0" err="1">
                <a:solidFill>
                  <a:srgbClr val="98C379"/>
                </a:solidFill>
                <a:effectLst/>
                <a:latin typeface="Consolas" panose="020B0609020204030204" pitchFamily="49" charset="0"/>
              </a:rPr>
              <a:t>siguientes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operaciones</a:t>
            </a:r>
            <a:r>
              <a:rPr lang="en-US" sz="1200" b="0" dirty="0">
                <a:solidFill>
                  <a:srgbClr val="98C379"/>
                </a:solidFill>
                <a:effectLst/>
                <a:latin typeface="Consolas" panose="020B0609020204030204" pitchFamily="49" charset="0"/>
              </a:rPr>
              <a:t> (con </a:t>
            </a:r>
            <a:r>
              <a:rPr lang="en-US" sz="1200" b="0" dirty="0" err="1">
                <a:solidFill>
                  <a:srgbClr val="98C379"/>
                </a:solidFill>
                <a:effectLst/>
                <a:latin typeface="Consolas" panose="020B0609020204030204" pitchFamily="49" charset="0"/>
              </a:rPr>
              <a:t>enteros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suma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resta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multiplicacion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Introduce</a:t>
            </a:r>
            <a:r>
              <a:rPr lang="en-US" sz="1200" b="0" dirty="0">
                <a:solidFill>
                  <a:srgbClr val="98C379"/>
                </a:solidFill>
                <a:effectLst/>
                <a:latin typeface="Consolas" panose="020B0609020204030204" pitchFamily="49" charset="0"/>
              </a:rPr>
              <a:t> primer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entero</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%f</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Introduce </a:t>
            </a:r>
            <a:r>
              <a:rPr lang="en-US" sz="1200" b="0" dirty="0" err="1">
                <a:solidFill>
                  <a:srgbClr val="98C379"/>
                </a:solidFill>
                <a:effectLst/>
                <a:latin typeface="Consolas" panose="020B0609020204030204" pitchFamily="49" charset="0"/>
              </a:rPr>
              <a:t>segundo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entero</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%f</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suma</a:t>
            </a:r>
            <a:r>
              <a:rPr lang="en-US" sz="1200" b="0" dirty="0">
                <a:solidFill>
                  <a:srgbClr val="98C379"/>
                </a:solidFill>
                <a:effectLst/>
                <a:latin typeface="Consolas" panose="020B0609020204030204" pitchFamily="49" charset="0"/>
              </a:rPr>
              <a:t> seria: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resta</a:t>
            </a:r>
            <a:r>
              <a:rPr lang="en-US" sz="1200" b="0" dirty="0">
                <a:solidFill>
                  <a:srgbClr val="98C379"/>
                </a:solidFill>
                <a:effectLst/>
                <a:latin typeface="Consolas" panose="020B0609020204030204" pitchFamily="49" charset="0"/>
              </a:rPr>
              <a:t> es: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 ,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multiplicacion</a:t>
            </a:r>
            <a:r>
              <a:rPr lang="en-US" sz="1200" b="0" dirty="0">
                <a:solidFill>
                  <a:srgbClr val="98C379"/>
                </a:solidFill>
                <a:effectLst/>
                <a:latin typeface="Consolas" panose="020B0609020204030204" pitchFamily="49" charset="0"/>
              </a:rPr>
              <a:t> es: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system</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"PAUSE"</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endParaRPr lang="en-US"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Will tiene tarea de física y él odia realizar esa tarea porque siempre debe convertir las cifras de metros a cm, mm y km; por lo que decide hacer un programa que le calcule las conversiones anteriores, ayúdale a Will con dicho programa. </a:t>
            </a:r>
            <a:endParaRPr lang="es-MX" dirty="0"/>
          </a:p>
        </p:txBody>
      </p:sp>
      <p:sp>
        <p:nvSpPr>
          <p:cNvPr id="5" name="4 Rectángulo redondeado"/>
          <p:cNvSpPr/>
          <p:nvPr/>
        </p:nvSpPr>
        <p:spPr>
          <a:xfrm>
            <a:off x="404664" y="3611895"/>
            <a:ext cx="1321952" cy="960105"/>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960105"/>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Cifra deseada a convertir </a:t>
            </a:r>
          </a:p>
          <a:p>
            <a:r>
              <a:rPr lang="es-MX" dirty="0"/>
              <a:t>A que se desea convertir </a:t>
            </a:r>
          </a:p>
        </p:txBody>
      </p:sp>
      <p:sp>
        <p:nvSpPr>
          <p:cNvPr id="8" name="7 Rectángulo redondeado"/>
          <p:cNvSpPr/>
          <p:nvPr/>
        </p:nvSpPr>
        <p:spPr>
          <a:xfrm>
            <a:off x="404664" y="4764022"/>
            <a:ext cx="1321952" cy="173937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8" y="4764022"/>
            <a:ext cx="4680521" cy="173937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600" dirty="0"/>
              <a:t>Para cm: mm = num *10, km = num /100000</a:t>
            </a:r>
          </a:p>
          <a:p>
            <a:r>
              <a:rPr lang="es-MX" sz="1600" dirty="0"/>
              <a:t>Para mm: cm = num / 10 , km = num / 1000000</a:t>
            </a:r>
          </a:p>
          <a:p>
            <a:r>
              <a:rPr lang="es-MX" sz="1600" dirty="0"/>
              <a:t>Para km: cm = num * </a:t>
            </a:r>
            <a:r>
              <a:rPr lang="es-MX" sz="1600" b="0" dirty="0">
                <a:solidFill>
                  <a:schemeClr val="bg1"/>
                </a:solidFill>
                <a:effectLst/>
                <a:latin typeface="Consolas" panose="020B0609020204030204" pitchFamily="49" charset="0"/>
              </a:rPr>
              <a:t>100000 , mm = num * 1000000</a:t>
            </a:r>
            <a:endParaRPr lang="es-MX" b="0" dirty="0">
              <a:solidFill>
                <a:schemeClr val="bg1"/>
              </a:solidFill>
              <a:effectLst/>
              <a:latin typeface="Consolas" panose="020B0609020204030204" pitchFamily="49" charset="0"/>
            </a:endParaRPr>
          </a:p>
          <a:p>
            <a:r>
              <a:rPr lang="es-MX" dirty="0"/>
              <a:t> </a:t>
            </a:r>
          </a:p>
        </p:txBody>
      </p:sp>
      <p:sp>
        <p:nvSpPr>
          <p:cNvPr id="10" name="9 Rectángulo redondeado"/>
          <p:cNvSpPr/>
          <p:nvPr/>
        </p:nvSpPr>
        <p:spPr>
          <a:xfrm>
            <a:off x="430472" y="7020272"/>
            <a:ext cx="1296144" cy="103046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020272"/>
            <a:ext cx="4490305" cy="10304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conversiones indicadas por el usuario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575974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100" dirty="0"/>
              <a:t>Imprime “Esta </a:t>
            </a:r>
            <a:r>
              <a:rPr lang="es-MX" sz="1100" dirty="0" err="1"/>
              <a:t>aplicacion</a:t>
            </a:r>
            <a:r>
              <a:rPr lang="es-MX" sz="1100" dirty="0"/>
              <a:t> </a:t>
            </a:r>
            <a:r>
              <a:rPr lang="es-MX" sz="1100" dirty="0" err="1"/>
              <a:t>hara</a:t>
            </a:r>
            <a:r>
              <a:rPr lang="es-MX" sz="1100" dirty="0"/>
              <a:t> conversiones de cm, mm y km”.</a:t>
            </a:r>
          </a:p>
          <a:p>
            <a:endParaRPr lang="es-MX" sz="1100" dirty="0"/>
          </a:p>
          <a:p>
            <a:r>
              <a:rPr lang="es-MX" sz="1100" dirty="0"/>
              <a:t>Lee pide al usuario el numero con las siguientes instrucciones "Introduzca la cifra deseada a convertir (solo los </a:t>
            </a:r>
            <a:r>
              <a:rPr lang="es-MX" sz="1100" dirty="0" err="1"/>
              <a:t>numeros</a:t>
            </a:r>
            <a:r>
              <a:rPr lang="es-MX" sz="1100" dirty="0"/>
              <a:t>)“ (variable num).</a:t>
            </a:r>
          </a:p>
          <a:p>
            <a:endParaRPr lang="es-MX" sz="1100" dirty="0"/>
          </a:p>
          <a:p>
            <a:r>
              <a:rPr lang="es-MX" sz="1100" dirty="0"/>
              <a:t>Lee pide al usuario que indique el tipo de unidad que tiene "Introduzca el número que indique el  tipo de unidad de medida que está usando 1-&gt;cm, 2-&gt; mm, 3-&gt;km  o 4 -&gt;</a:t>
            </a:r>
            <a:r>
              <a:rPr lang="es-MX" sz="1100" dirty="0" err="1"/>
              <a:t>met</a:t>
            </a:r>
            <a:r>
              <a:rPr lang="es-MX" sz="1100" dirty="0"/>
              <a:t>“ (variable tipo).</a:t>
            </a:r>
          </a:p>
          <a:p>
            <a:endParaRPr lang="es-MX" sz="1100" dirty="0"/>
          </a:p>
          <a:p>
            <a:r>
              <a:rPr lang="es-MX" sz="1100" dirty="0"/>
              <a:t>Se inicia un switch el cual sigue instrucciones según la variable tipo que ingreso el usuario</a:t>
            </a:r>
          </a:p>
          <a:p>
            <a:endParaRPr lang="es-MX" sz="1100" dirty="0"/>
          </a:p>
          <a:p>
            <a:r>
              <a:rPr lang="es-MX" sz="1100" dirty="0"/>
              <a:t>Tipo 1: Llama a la función </a:t>
            </a:r>
            <a:r>
              <a:rPr lang="es-MX" sz="1100" dirty="0" err="1"/>
              <a:t>gotCm</a:t>
            </a:r>
            <a:r>
              <a:rPr lang="es-MX" sz="1100" dirty="0"/>
              <a:t> que realiza lo siguiente -&gt;“Recibe cm “realiza las siguientes operaciones y asignaciones de variables mm = </a:t>
            </a:r>
            <a:r>
              <a:rPr lang="es-MX" sz="1100" dirty="0" err="1"/>
              <a:t>num</a:t>
            </a:r>
            <a:r>
              <a:rPr lang="es-MX" sz="1100" dirty="0"/>
              <a:t> *10, km = a/ 100000</a:t>
            </a:r>
          </a:p>
          <a:p>
            <a:r>
              <a:rPr lang="es-MX" sz="1100" dirty="0"/>
              <a:t>Imprime el resultado de la operación que el usuario desea</a:t>
            </a:r>
          </a:p>
          <a:p>
            <a:endParaRPr lang="es-MX" sz="1100" dirty="0"/>
          </a:p>
          <a:p>
            <a:r>
              <a:rPr lang="es-MX" sz="1100" dirty="0"/>
              <a:t>Tipo 2: Llama a la función </a:t>
            </a:r>
            <a:r>
              <a:rPr lang="es-MX" sz="1100" dirty="0" err="1"/>
              <a:t>gotMm</a:t>
            </a:r>
            <a:r>
              <a:rPr lang="es-MX" sz="1100" dirty="0"/>
              <a:t> que realiza lo siguiente -&gt;““Recibe mm” realiza las siguientes operaciones y asignaciones de variables cm = </a:t>
            </a:r>
            <a:r>
              <a:rPr lang="es-MX" sz="1100" dirty="0" err="1"/>
              <a:t>num</a:t>
            </a:r>
            <a:r>
              <a:rPr lang="es-MX" sz="1100" dirty="0"/>
              <a:t>/10, km = </a:t>
            </a:r>
            <a:r>
              <a:rPr lang="es-MX" sz="1100" dirty="0" err="1"/>
              <a:t>num</a:t>
            </a:r>
            <a:r>
              <a:rPr lang="es-MX" sz="1100" dirty="0"/>
              <a:t>/1000000</a:t>
            </a:r>
          </a:p>
          <a:p>
            <a:r>
              <a:rPr lang="es-MX" sz="1100" dirty="0"/>
              <a:t>Imprime el resultado de la operación que el usuario desea</a:t>
            </a:r>
          </a:p>
          <a:p>
            <a:endParaRPr lang="es-MX" sz="1100" dirty="0"/>
          </a:p>
          <a:p>
            <a:r>
              <a:rPr lang="es-MX" sz="1100" dirty="0"/>
              <a:t>Tipo 3: Llama a la función </a:t>
            </a:r>
            <a:r>
              <a:rPr lang="es-MX" sz="1100" dirty="0" err="1"/>
              <a:t>gotKm</a:t>
            </a:r>
            <a:r>
              <a:rPr lang="es-MX" sz="1100" dirty="0"/>
              <a:t> que realiza lo siguiente -&gt;““Recibe Km”, realiza las siguientes operaciones y asignaciones de variables cm = </a:t>
            </a:r>
            <a:r>
              <a:rPr lang="es-MX" sz="1100" dirty="0" err="1"/>
              <a:t>num</a:t>
            </a:r>
            <a:r>
              <a:rPr lang="es-MX" sz="1100" dirty="0"/>
              <a:t> * 100000, mm = </a:t>
            </a:r>
            <a:r>
              <a:rPr lang="es-MX" sz="1100" dirty="0" err="1"/>
              <a:t>num</a:t>
            </a:r>
            <a:r>
              <a:rPr lang="es-MX" sz="1100" dirty="0"/>
              <a:t> *1000000</a:t>
            </a:r>
          </a:p>
          <a:p>
            <a:r>
              <a:rPr lang="es-MX" sz="1100" dirty="0"/>
              <a:t>Imprime el resultado de la operación que el usuario desea</a:t>
            </a:r>
          </a:p>
          <a:p>
            <a:endParaRPr lang="es-MX" sz="1100" dirty="0"/>
          </a:p>
          <a:p>
            <a:r>
              <a:rPr lang="es-MX" sz="1100" dirty="0"/>
              <a:t>Tipo 4: Llama a la función </a:t>
            </a:r>
            <a:r>
              <a:rPr lang="es-MX" sz="1100" dirty="0" err="1"/>
              <a:t>gotMet</a:t>
            </a:r>
            <a:r>
              <a:rPr lang="es-MX" sz="1100" dirty="0"/>
              <a:t> que realiza lo siguiente -&gt;““Recibe m” realiza las siguientes operaciones y asignaciones de variables cm = </a:t>
            </a:r>
            <a:r>
              <a:rPr lang="es-MX" sz="1100" dirty="0" err="1"/>
              <a:t>num</a:t>
            </a:r>
            <a:r>
              <a:rPr lang="es-MX" sz="1100" dirty="0"/>
              <a:t> * 100, mm = </a:t>
            </a:r>
            <a:r>
              <a:rPr lang="es-MX" sz="1100" dirty="0" err="1"/>
              <a:t>num</a:t>
            </a:r>
            <a:r>
              <a:rPr lang="es-MX" sz="1100" dirty="0"/>
              <a:t> * 1000 , km = </a:t>
            </a:r>
            <a:r>
              <a:rPr lang="es-MX" sz="1100" dirty="0" err="1"/>
              <a:t>num</a:t>
            </a:r>
            <a:r>
              <a:rPr lang="es-MX" sz="1100" dirty="0"/>
              <a:t> /1000 </a:t>
            </a:r>
          </a:p>
          <a:p>
            <a:r>
              <a:rPr lang="es-MX" sz="1100" dirty="0"/>
              <a:t>Imprime el resultado de la operación que el usuario desea </a:t>
            </a:r>
          </a:p>
        </p:txBody>
      </p:sp>
      <p:sp>
        <p:nvSpPr>
          <p:cNvPr id="12" name="11 Rectángulo redondeado"/>
          <p:cNvSpPr/>
          <p:nvPr/>
        </p:nvSpPr>
        <p:spPr>
          <a:xfrm>
            <a:off x="2031313" y="108609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2077" y="112444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pic>
        <p:nvPicPr>
          <p:cNvPr id="4" name="Picture 3">
            <a:extLst>
              <a:ext uri="{FF2B5EF4-FFF2-40B4-BE49-F238E27FC236}">
                <a16:creationId xmlns:a16="http://schemas.microsoft.com/office/drawing/2014/main" id="{69F926D1-F87E-E54F-0518-3754B77F7D80}"/>
              </a:ext>
            </a:extLst>
          </p:cNvPr>
          <p:cNvPicPr>
            <a:picLocks noChangeAspect="1"/>
          </p:cNvPicPr>
          <p:nvPr/>
        </p:nvPicPr>
        <p:blipFill>
          <a:blip r:embed="rId7"/>
          <a:stretch>
            <a:fillRect/>
          </a:stretch>
        </p:blipFill>
        <p:spPr>
          <a:xfrm>
            <a:off x="0" y="1827502"/>
            <a:ext cx="6858000" cy="5488996"/>
          </a:xfrm>
          <a:prstGeom prst="rect">
            <a:avLst/>
          </a:prstGeom>
        </p:spPr>
      </p:pic>
      <p:sp>
        <p:nvSpPr>
          <p:cNvPr id="14" name="13 Rectángulo redondeado"/>
          <p:cNvSpPr/>
          <p:nvPr/>
        </p:nvSpPr>
        <p:spPr>
          <a:xfrm>
            <a:off x="116632" y="1805354"/>
            <a:ext cx="6696744" cy="6367045"/>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6" name="Picture 5">
            <a:extLst>
              <a:ext uri="{FF2B5EF4-FFF2-40B4-BE49-F238E27FC236}">
                <a16:creationId xmlns:a16="http://schemas.microsoft.com/office/drawing/2014/main" id="{2F7D4A78-4E0D-4B3D-2BAE-D8FB4CF8DBBC}"/>
              </a:ext>
            </a:extLst>
          </p:cNvPr>
          <p:cNvPicPr>
            <a:picLocks noChangeAspect="1"/>
          </p:cNvPicPr>
          <p:nvPr/>
        </p:nvPicPr>
        <p:blipFill>
          <a:blip r:embed="rId8"/>
          <a:stretch>
            <a:fillRect/>
          </a:stretch>
        </p:blipFill>
        <p:spPr>
          <a:xfrm>
            <a:off x="576543" y="7253879"/>
            <a:ext cx="5588761" cy="706699"/>
          </a:xfrm>
          <a:prstGeom prst="rect">
            <a:avLst/>
          </a:prstGeom>
        </p:spPr>
      </p:pic>
      <p:pic>
        <p:nvPicPr>
          <p:cNvPr id="12" name="Picture 11">
            <a:extLst>
              <a:ext uri="{FF2B5EF4-FFF2-40B4-BE49-F238E27FC236}">
                <a16:creationId xmlns:a16="http://schemas.microsoft.com/office/drawing/2014/main" id="{A94A5CC2-9E79-BE7B-6057-6345D19E062E}"/>
              </a:ext>
            </a:extLst>
          </p:cNvPr>
          <p:cNvPicPr>
            <a:picLocks noChangeAspect="1"/>
          </p:cNvPicPr>
          <p:nvPr/>
        </p:nvPicPr>
        <p:blipFill>
          <a:blip r:embed="rId9"/>
          <a:stretch>
            <a:fillRect/>
          </a:stretch>
        </p:blipFill>
        <p:spPr>
          <a:xfrm>
            <a:off x="2924944" y="5076056"/>
            <a:ext cx="908728" cy="315531"/>
          </a:xfrm>
          <a:prstGeom prst="rect">
            <a:avLst/>
          </a:prstGeom>
        </p:spPr>
      </p:pic>
    </p:spTree>
    <p:extLst>
      <p:ext uri="{BB962C8B-B14F-4D97-AF65-F5344CB8AC3E}">
        <p14:creationId xmlns:p14="http://schemas.microsoft.com/office/powerpoint/2010/main" val="38480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1" y="1124448"/>
            <a:ext cx="6552729" cy="726397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a:t>
            </a:r>
            <a:r>
              <a:rPr lang="es-MX" sz="1200" b="0" dirty="0" err="1">
                <a:solidFill>
                  <a:srgbClr val="98C379"/>
                </a:solidFill>
                <a:effectLst/>
                <a:latin typeface="Consolas" panose="020B0609020204030204" pitchFamily="49" charset="0"/>
              </a:rPr>
              <a:t>stdio.h</a:t>
            </a:r>
            <a:r>
              <a:rPr lang="es-MX" sz="1200" b="0" dirty="0">
                <a:solidFill>
                  <a:srgbClr val="98C379"/>
                </a:solidFill>
                <a:effectLst/>
                <a:latin typeface="Consolas" panose="020B0609020204030204" pitchFamily="49" charset="0"/>
              </a:rPr>
              <a:t>&gt;</a:t>
            </a:r>
            <a:endParaRPr lang="es-MX" sz="1200" b="0" dirty="0">
              <a:solidFill>
                <a:srgbClr val="ABB2BF"/>
              </a:solidFill>
              <a:effectLst/>
              <a:latin typeface="Consolas" panose="020B0609020204030204" pitchFamily="49" charset="0"/>
            </a:endParaRPr>
          </a:p>
          <a:p>
            <a:r>
              <a:rPr lang="es-MX" sz="1200" b="0" dirty="0" err="1">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"Esta </a:t>
            </a:r>
            <a:r>
              <a:rPr lang="es-MX" sz="1200" b="0" dirty="0" err="1">
                <a:solidFill>
                  <a:srgbClr val="98C379"/>
                </a:solidFill>
                <a:effectLst/>
                <a:latin typeface="Consolas" panose="020B0609020204030204" pitchFamily="49" charset="0"/>
              </a:rPr>
              <a:t>aplicacion</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hara</a:t>
            </a:r>
            <a:r>
              <a:rPr lang="es-MX" sz="1200" b="0" dirty="0">
                <a:solidFill>
                  <a:srgbClr val="98C379"/>
                </a:solidFill>
                <a:effectLst/>
                <a:latin typeface="Consolas" panose="020B0609020204030204" pitchFamily="49" charset="0"/>
              </a:rPr>
              <a:t> conversiones de m a cm, mm y km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Introduzca</a:t>
            </a:r>
            <a:r>
              <a:rPr lang="es-MX" sz="1200" b="0" dirty="0">
                <a:solidFill>
                  <a:srgbClr val="98C379"/>
                </a:solidFill>
                <a:effectLst/>
                <a:latin typeface="Consolas" panose="020B0609020204030204" pitchFamily="49" charset="0"/>
              </a:rPr>
              <a:t> la cifra deseada a convertir:  </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1000.0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1000.0</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 son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mm"</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 son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cm"</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 son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km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system</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"PAUSE"</a:t>
            </a:r>
            <a:r>
              <a:rPr lang="es-MX" sz="1200" b="0" dirty="0">
                <a:solidFill>
                  <a:srgbClr val="ABB2BF"/>
                </a:solidFill>
                <a:effectLst/>
                <a:latin typeface="Consolas" panose="020B0609020204030204" pitchFamily="49" charset="0"/>
              </a:rPr>
              <a:t>);</a:t>
            </a:r>
          </a:p>
          <a:p>
            <a:r>
              <a:rPr lang="es-MX" sz="1200" b="0">
                <a:solidFill>
                  <a:srgbClr val="ABB2BF"/>
                </a:solidFill>
                <a:effectLst/>
                <a:latin typeface="Consolas" panose="020B0609020204030204" pitchFamily="49" charset="0"/>
              </a:rPr>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97275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091612"/>
            <a:ext cx="6048672" cy="2400268"/>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400" b="1" dirty="0">
                <a:effectLst>
                  <a:outerShdw blurRad="38100" dist="38100" dir="2700000" algn="tl">
                    <a:srgbClr val="000000">
                      <a:alpha val="43137"/>
                    </a:srgbClr>
                  </a:outerShdw>
                </a:effectLst>
              </a:rPr>
              <a:t>Max está estudiando Ingeniería Mecatrónica, por lo que una de las materias que toma es Fundamentos de Programación. Como tarea le pidieron realizar un programa que obtenga el área de un cuadrado, rectángulo y triángulo equilátero. Para el cuadrado debe introducir la medida de un lado, para el rectángulo da la medida de su base y altura, mientras que para el triángulo la media de un lado y su altura. Él no tiene idea de como empezar, por lo que te pide de favor que si le puedes ayudar con ese programa.</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t>Pide lo siguiente:</a:t>
            </a:r>
          </a:p>
          <a:p>
            <a:r>
              <a:rPr lang="es-MX" sz="1400" dirty="0"/>
              <a:t>-Medidas del lado del cuadrado</a:t>
            </a:r>
          </a:p>
          <a:p>
            <a:r>
              <a:rPr lang="es-MX" sz="1400" dirty="0"/>
              <a:t>-Medidas de la base del rectángulo</a:t>
            </a:r>
          </a:p>
          <a:p>
            <a:r>
              <a:rPr lang="es-MX" sz="1400" dirty="0"/>
              <a:t>-Medidas de la altura del rectángulo</a:t>
            </a:r>
          </a:p>
          <a:p>
            <a:r>
              <a:rPr lang="es-MX" sz="1400" dirty="0"/>
              <a:t>-Medidas del lado del triángulo</a:t>
            </a:r>
          </a:p>
          <a:p>
            <a:r>
              <a:rPr lang="es-MX" sz="1400" dirty="0"/>
              <a:t>-Medidas de la altura del triangulo</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Cuadrado = lado *lado</a:t>
            </a:r>
          </a:p>
          <a:p>
            <a:r>
              <a:rPr lang="es-MX" dirty="0"/>
              <a:t>Triangulo = (base * altura)/2</a:t>
            </a:r>
          </a:p>
          <a:p>
            <a:r>
              <a:rPr lang="es-MX" dirty="0"/>
              <a:t>Rectángulo = base * altura</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áreas de cuadrado, triangulo, </a:t>
            </a:r>
            <a:r>
              <a:rPr lang="es-MX" dirty="0" err="1"/>
              <a:t>rectangulo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4997407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5145</TotalTime>
  <Words>2151</Words>
  <Application>Microsoft Office PowerPoint</Application>
  <PresentationFormat>Presentación en pantalla (4:3)</PresentationFormat>
  <Paragraphs>270</Paragraphs>
  <Slides>18</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4" baseType="lpstr">
      <vt:lpstr>Arial</vt:lpstr>
      <vt:lpstr>Cambria Math</vt:lpstr>
      <vt:lpstr>Consolas</vt:lpstr>
      <vt:lpstr>Times New Roman</vt:lpstr>
      <vt:lpstr>Tema de Office</vt:lpstr>
      <vt:lpstr>Ecuación</vt:lpstr>
      <vt:lpstr>Presentación de PowerPoint</vt:lpstr>
      <vt:lpstr>Análisis del Problema</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335</cp:revision>
  <dcterms:created xsi:type="dcterms:W3CDTF">2011-05-31T18:01:49Z</dcterms:created>
  <dcterms:modified xsi:type="dcterms:W3CDTF">2024-01-25T05:36:57Z</dcterms:modified>
</cp:coreProperties>
</file>