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3" r:id="rId3"/>
    <p:sldId id="278" r:id="rId4"/>
    <p:sldId id="279" r:id="rId5"/>
    <p:sldId id="286" r:id="rId6"/>
    <p:sldId id="281" r:id="rId7"/>
    <p:sldId id="282" r:id="rId8"/>
    <p:sldId id="289" r:id="rId9"/>
    <p:sldId id="284" r:id="rId10"/>
    <p:sldId id="285" r:id="rId11"/>
    <p:sldId id="277" r:id="rId12"/>
    <p:sldId id="287" r:id="rId13"/>
    <p:sldId id="288" r:id="rId14"/>
    <p:sldId id="280" r:id="rId15"/>
    <p:sldId id="290" r:id="rId16"/>
    <p:sldId id="291" r:id="rId17"/>
  </p:sldIdLst>
  <p:sldSz cx="6858000" cy="9144000" type="screen4x3"/>
  <p:notesSz cx="6858000" cy="9296400"/>
  <p:defaultTextStyle>
    <a:defPPr>
      <a:defRPr lang="es-MX"/>
    </a:defPPr>
    <a:lvl1pPr marL="0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67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PAEP" initials="UPAE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A86"/>
    <a:srgbClr val="868686"/>
    <a:srgbClr val="003399"/>
    <a:srgbClr val="008000"/>
    <a:srgbClr val="006666"/>
    <a:srgbClr val="002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28"/>
  </p:normalViewPr>
  <p:slideViewPr>
    <p:cSldViewPr>
      <p:cViewPr varScale="1">
        <p:scale>
          <a:sx n="58" d="100"/>
          <a:sy n="58" d="100"/>
        </p:scale>
        <p:origin x="634" y="77"/>
      </p:cViewPr>
      <p:guideLst>
        <p:guide orient="horz" pos="2880"/>
        <p:guide pos="21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45E8670E-210C-4AA1-AE69-B0B60859891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9C217C80-4C5A-44B0-8E98-48BE2B3956A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9A85955-3B40-45F6-BEE9-38FF331501D1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305748F-A0C0-4D66-A0CE-E3609419CF7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5E8AF63C-45F0-41EE-AF30-1D7FBFDFF2EB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B2E4C85-0B1F-4356-B8A1-3FBF7C428B8E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F5663B2-BF5C-4FEB-8358-E65A24E0C5A3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481762-0AEB-48B6-8288-B271075D2578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72DC2910-227B-415E-8E70-9E4B81F3AA90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02FE83F0-9F89-4F2A-B4AE-90D129EEB4D5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1F78B992-A7EE-4730-9AD8-8AC1D723DC7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5518AA5-B0DE-4CE9-94E3-4C9B43D09DB7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32DB69D3-7C88-4A20-A7BA-13F1C3EB6949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6D9596BA-33D7-4420-AA27-DF22AE14E134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66166-AE58-4430-963F-B7CF1D41D45E}" type="doc">
      <dgm:prSet loTypeId="urn:microsoft.com/office/officeart/2008/layout/PictureAccent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7BA9120E-AFA8-482C-94E5-B956C4AC6749}" type="pres">
      <dgm:prSet presAssocID="{18A66166-AE58-4430-963F-B7CF1D41D45E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</dgm:ptLst>
  <dgm:cxnLst>
    <dgm:cxn modelId="{A0159F13-5DBF-4590-B42C-ABB7BED0CE5C}" type="presOf" srcId="{18A66166-AE58-4430-963F-B7CF1D41D45E}" destId="{7BA9120E-AFA8-482C-94E5-B956C4AC6749}" srcOrd="0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9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4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44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4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374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7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4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7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4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0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38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1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7" indent="0">
              <a:buNone/>
              <a:defRPr sz="2000"/>
            </a:lvl6pPr>
            <a:lvl7pPr marL="2743041" indent="0">
              <a:buNone/>
              <a:defRPr sz="2000"/>
            </a:lvl7pPr>
            <a:lvl8pPr marL="3200214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47" indent="0">
              <a:buNone/>
              <a:defRPr sz="1000"/>
            </a:lvl3pPr>
            <a:lvl4pPr marL="1371521" indent="0">
              <a:buNone/>
              <a:defRPr sz="900"/>
            </a:lvl4pPr>
            <a:lvl5pPr marL="1828694" indent="0">
              <a:buNone/>
              <a:defRPr sz="900"/>
            </a:lvl5pPr>
            <a:lvl6pPr marL="2285867" indent="0">
              <a:buNone/>
              <a:defRPr sz="900"/>
            </a:lvl6pPr>
            <a:lvl7pPr marL="2743041" indent="0">
              <a:buNone/>
              <a:defRPr sz="900"/>
            </a:lvl7pPr>
            <a:lvl8pPr marL="3200214" indent="0">
              <a:buNone/>
              <a:defRPr sz="900"/>
            </a:lvl8pPr>
            <a:lvl9pPr marL="3657388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4824-21C5-40F0-ACC2-517FBE4637A7}" type="datetimeFigureOut">
              <a:rPr lang="es-MX" smtClean="0"/>
              <a:pPr/>
              <a:t>12/02/2024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AF80-D803-4371-B9F1-B9ABBE55B9B4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34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0" indent="-342880" algn="l" defTabSz="91434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7" indent="-285733" algn="l" defTabSz="91434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8" indent="-228587" algn="l" defTabSz="91434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0" indent="-228587" algn="l" defTabSz="91434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4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1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diagramLayout" Target="../diagrams/layout10.xml"/><Relationship Id="rId7" Type="http://schemas.openxmlformats.org/officeDocument/2006/relationships/oleObject" Target="../embeddings/oleObject2.bin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Layout" Target="../diagrams/layout7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texto"/>
          <p:cNvSpPr txBox="1">
            <a:spLocks/>
          </p:cNvSpPr>
          <p:nvPr/>
        </p:nvSpPr>
        <p:spPr>
          <a:xfrm>
            <a:off x="2204864" y="24117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Programas Básicos</a:t>
            </a:r>
          </a:p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P11-P15</a:t>
            </a: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188840" y="6012160"/>
            <a:ext cx="4464496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2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archivo:</a:t>
            </a:r>
          </a:p>
          <a:p>
            <a:pPr marL="0" indent="0" algn="ctr">
              <a:buNone/>
            </a:pPr>
            <a:r>
              <a:rPr lang="es-MX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 11-15 Iniciales de tu nombre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7834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144170"/>
            <a:ext cx="6624736" cy="22954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975" y="1147665"/>
            <a:ext cx="64640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Los arqueólogos del Museo Británico, en su Última expedición a Egipto sostienen la teoría de que la pirámide de Keops, la más grande del valle de </a:t>
            </a:r>
            <a:r>
              <a:rPr kumimoji="0" lang="es-ES_tradnl" altLang="es-MX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Giza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, fue construida con piedras extraídas de una montaña a varios kilómetros de ahí, lugar donde ahora se encuentra una llanura. Para poder comprobar su teoría necesitan calcular el volumen de la pirámide utilizando la fórmula: 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16093"/>
              </p:ext>
            </p:extLst>
          </p:nvPr>
        </p:nvGraphicFramePr>
        <p:xfrm>
          <a:off x="2066508" y="2321022"/>
          <a:ext cx="2582873" cy="59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688367" imgH="393529" progId="Equation.3">
                  <p:embed/>
                </p:oleObj>
              </mc:Choice>
              <mc:Fallback>
                <p:oleObj name="Ecuación" r:id="rId7" imgW="1688367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508" y="2321022"/>
                        <a:ext cx="2582873" cy="597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09127" y="2835097"/>
            <a:ext cx="6297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4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Si sabemos que la pirámide de Keops mide 230 metros de largo en su base y 146 Metros de alto, 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¿Cuál será el volumen de la pirámide?</a:t>
            </a:r>
            <a:endParaRPr kumimoji="0" lang="es-ES_tradnl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142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0472" y="1360094"/>
            <a:ext cx="58788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El Gobierno de la CDMX tiene un mecanismo para calcular aproximadamente la cantidad de personas que asisten a los eventos masivos en la Plaza de la Constitución (El Zócalo) y es el siguiente: Se sabe que en 100 m</a:t>
            </a:r>
            <a:r>
              <a:rPr kumimoji="0" lang="es-ES_tradnl" altLang="es-MX" sz="1400" b="1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cuadrados caben 230 personas de pie. Con este dato se calcula el área ocupada por personas para obtener el número de asistentes por evento. 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Con esta información, determine el número de asistentes a la ceremonia del Grito de Independencia sabiendo que la plaza estuvo llena en su totalidad, y que el área de la plaza es de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44,160 m² (230m x 192m).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P15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Enrique es gerente de recursos humanos de “Nissan”. Ellos tienen un dispositivo que registra la entrada y salida de cada trabajador y la convierte a segundos. El pago se da debido a las horas trabajadas. Enrique realiza un programa que cambie de segundos a horas y minutos, y decide comprobarlos con los siguientes tres números: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3,700 segundos 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12,320 segundos</a:t>
            </a:r>
          </a:p>
          <a:p>
            <a:pPr marL="800074" lvl="1" indent="-342900" algn="just">
              <a:buAutoNum type="alphaLcParenR"/>
            </a:pPr>
            <a:r>
              <a:rPr lang="es-ES_tradnl" sz="1400" dirty="0">
                <a:solidFill>
                  <a:schemeClr val="bg1"/>
                </a:solidFill>
              </a:rPr>
              <a:t>22,710 segundos</a:t>
            </a:r>
            <a:r>
              <a:rPr lang="es-ES_tradnl" dirty="0">
                <a:solidFill>
                  <a:schemeClr val="bg1"/>
                </a:solidFill>
              </a:rPr>
              <a:t>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/>
              <a:t>minutos = </a:t>
            </a:r>
            <a:r>
              <a:rPr lang="es-MX" dirty="0" err="1"/>
              <a:t>sec</a:t>
            </a:r>
            <a:r>
              <a:rPr lang="es-MX" dirty="0"/>
              <a:t>/60</a:t>
            </a:r>
          </a:p>
          <a:p>
            <a:r>
              <a:rPr lang="es-MX" dirty="0"/>
              <a:t>horas = </a:t>
            </a:r>
            <a:r>
              <a:rPr lang="es-MX" dirty="0" err="1"/>
              <a:t>sec</a:t>
            </a:r>
            <a:r>
              <a:rPr lang="es-MX" dirty="0"/>
              <a:t>/3600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r>
              <a:rPr lang="es-MX" dirty="0" err="1"/>
              <a:t>minutos,horas</a:t>
            </a:r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20118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141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875214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255585" y="1231952"/>
            <a:ext cx="6485783" cy="6796432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r>
              <a:rPr lang="es-MX" sz="1200" dirty="0"/>
              <a:t>#include &lt;</a:t>
            </a:r>
            <a:r>
              <a:rPr lang="es-MX" sz="1200" dirty="0" err="1"/>
              <a:t>stdio.h</a:t>
            </a:r>
            <a:r>
              <a:rPr lang="es-MX" sz="1200" dirty="0"/>
              <a:t>&gt;</a:t>
            </a:r>
          </a:p>
          <a:p>
            <a:endParaRPr lang="es-MX" sz="1200" dirty="0"/>
          </a:p>
          <a:p>
            <a:r>
              <a:rPr lang="es-MX" sz="1200" dirty="0" err="1"/>
              <a:t>void</a:t>
            </a:r>
            <a:r>
              <a:rPr lang="es-MX" sz="1200" dirty="0"/>
              <a:t> </a:t>
            </a:r>
            <a:r>
              <a:rPr lang="es-MX" sz="1200" dirty="0" err="1"/>
              <a:t>main</a:t>
            </a:r>
            <a:r>
              <a:rPr lang="es-MX" sz="1200" dirty="0"/>
              <a:t>() {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float</a:t>
            </a:r>
            <a:r>
              <a:rPr lang="es-MX" sz="1200" dirty="0"/>
              <a:t> </a:t>
            </a:r>
            <a:r>
              <a:rPr lang="es-MX" sz="1200" dirty="0" err="1"/>
              <a:t>minutos,horas,segundos,sec</a:t>
            </a:r>
            <a:r>
              <a:rPr lang="es-MX" sz="1200" dirty="0"/>
              <a:t>;</a:t>
            </a:r>
          </a:p>
          <a:p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 3700;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("Este programa convierte de segundos a minutos y horas. \</a:t>
            </a:r>
            <a:r>
              <a:rPr lang="es-MX" sz="1200" dirty="0" err="1"/>
              <a:t>na</a:t>
            </a:r>
            <a:r>
              <a:rPr lang="es-MX" sz="1200" dirty="0"/>
              <a:t>)3700\</a:t>
            </a:r>
            <a:r>
              <a:rPr lang="es-MX" sz="1200" dirty="0" err="1"/>
              <a:t>nb</a:t>
            </a:r>
            <a:r>
              <a:rPr lang="es-MX" sz="1200" dirty="0"/>
              <a:t>)12320\</a:t>
            </a:r>
            <a:r>
              <a:rPr lang="es-MX" sz="1200" dirty="0" err="1"/>
              <a:t>nc</a:t>
            </a:r>
            <a:r>
              <a:rPr lang="es-MX" sz="1200" dirty="0"/>
              <a:t>)22710\n");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a minutos es: %.1f",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a en horas es: %.1f\</a:t>
            </a:r>
            <a:r>
              <a:rPr lang="es-MX" sz="1200" dirty="0" err="1"/>
              <a:t>n",horas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=12320;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b minutos es: %.2f",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b en horas es: %.2f\</a:t>
            </a:r>
            <a:r>
              <a:rPr lang="es-MX" sz="1200" dirty="0" err="1"/>
              <a:t>n",horas</a:t>
            </a:r>
            <a:r>
              <a:rPr lang="es-MX" sz="1200" dirty="0"/>
              <a:t>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sec</a:t>
            </a:r>
            <a:r>
              <a:rPr lang="es-MX" sz="1200" dirty="0"/>
              <a:t> =22710;</a:t>
            </a:r>
          </a:p>
          <a:p>
            <a:r>
              <a:rPr lang="es-MX" sz="1200" dirty="0"/>
              <a:t>    minutos = </a:t>
            </a:r>
            <a:r>
              <a:rPr lang="es-MX" sz="1200" dirty="0" err="1"/>
              <a:t>sec</a:t>
            </a:r>
            <a:r>
              <a:rPr lang="es-MX" sz="1200" dirty="0"/>
              <a:t>/60;</a:t>
            </a:r>
          </a:p>
          <a:p>
            <a:r>
              <a:rPr lang="es-MX" sz="1200" dirty="0"/>
              <a:t>    horas = </a:t>
            </a:r>
            <a:r>
              <a:rPr lang="es-MX" sz="1200" dirty="0" err="1"/>
              <a:t>sec</a:t>
            </a:r>
            <a:r>
              <a:rPr lang="es-MX" sz="1200" dirty="0"/>
              <a:t>/3600;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c minutos es: %.2f", minutos);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printf</a:t>
            </a:r>
            <a:r>
              <a:rPr lang="es-MX" sz="1200" dirty="0"/>
              <a:t>("\</a:t>
            </a:r>
            <a:r>
              <a:rPr lang="es-MX" sz="1200" dirty="0" err="1"/>
              <a:t>nLa</a:t>
            </a:r>
            <a:r>
              <a:rPr lang="es-MX" sz="1200" dirty="0"/>
              <a:t> </a:t>
            </a:r>
            <a:r>
              <a:rPr lang="es-MX" sz="1200" dirty="0" err="1"/>
              <a:t>opcion</a:t>
            </a:r>
            <a:r>
              <a:rPr lang="es-MX" sz="1200" dirty="0"/>
              <a:t> c en horas es: %.2f",horas);</a:t>
            </a:r>
          </a:p>
          <a:p>
            <a:endParaRPr lang="es-MX" sz="1200" dirty="0"/>
          </a:p>
          <a:p>
            <a:endParaRPr lang="es-MX" sz="1200" dirty="0"/>
          </a:p>
          <a:p>
            <a:r>
              <a:rPr lang="es-MX" sz="1200" dirty="0"/>
              <a:t>}</a:t>
            </a:r>
          </a:p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B3433-B0B1-7379-00FE-423F7C35B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274" y="5774537"/>
            <a:ext cx="3929534" cy="23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04664" y="1259632"/>
            <a:ext cx="6048672" cy="216024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una Laptop que tenía un descuento del 25% se terminaron pagando $15,115 pesos. ¿Qué precio tenía originalmente?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04664" y="3611895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611895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159244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159244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706592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706592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227658" y="-290040"/>
            <a:ext cx="6172200" cy="1524000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Fuente</a:t>
            </a:r>
          </a:p>
        </p:txBody>
      </p:sp>
      <p:graphicFrame>
        <p:nvGraphicFramePr>
          <p:cNvPr id="2" name="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17941261"/>
              </p:ext>
            </p:extLst>
          </p:nvPr>
        </p:nvGraphicFramePr>
        <p:xfrm>
          <a:off x="255585" y="2171735"/>
          <a:ext cx="3117456" cy="599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 redondeado"/>
          <p:cNvSpPr/>
          <p:nvPr/>
        </p:nvSpPr>
        <p:spPr>
          <a:xfrm>
            <a:off x="368659" y="1403648"/>
            <a:ext cx="2985801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1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1403648"/>
            <a:ext cx="2952328" cy="6624736"/>
          </a:xfrm>
          <a:prstGeom prst="round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443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3370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322766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del Problema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116632" y="1051628"/>
            <a:ext cx="6480720" cy="26562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s-MX" sz="1300" b="1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4664" y="3805562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1988839" y="3805562"/>
            <a:ext cx="4464497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8" name="7 Rectángulo redondeado"/>
          <p:cNvSpPr/>
          <p:nvPr/>
        </p:nvSpPr>
        <p:spPr>
          <a:xfrm>
            <a:off x="404664" y="5352911"/>
            <a:ext cx="1321952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988839" y="5352911"/>
            <a:ext cx="4464498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30472" y="6900259"/>
            <a:ext cx="1296144" cy="13441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988838" y="6900259"/>
            <a:ext cx="4490305" cy="13441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endParaRPr lang="es-MX" dirty="0"/>
          </a:p>
        </p:txBody>
      </p:sp>
      <p:sp>
        <p:nvSpPr>
          <p:cNvPr id="12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3" name="12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7119" y="1059398"/>
            <a:ext cx="634202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Escriba un programa C que le ayude a resolver el siguiente problema: La fuerza de atracción entre 2 masas, </a:t>
            </a:r>
            <a:r>
              <a:rPr kumimoji="0" lang="es-ES_tradnl" altLang="es-MX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s-ES_tradnl" altLang="es-MX" sz="1400" b="1" i="1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 y </a:t>
            </a:r>
            <a:r>
              <a:rPr kumimoji="0" lang="es-ES_tradnl" altLang="es-MX" sz="14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s-ES_tradnl" altLang="es-MX" sz="1400" b="1" i="1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Times New Roman" pitchFamily="18" charset="0"/>
              </a:rPr>
              <a:t> separadas por una distancia d está dada por:</a:t>
            </a: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87298"/>
              </p:ext>
            </p:extLst>
          </p:nvPr>
        </p:nvGraphicFramePr>
        <p:xfrm>
          <a:off x="2276872" y="1587731"/>
          <a:ext cx="1434082" cy="55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002865" imgH="393529" progId="Equation.3">
                  <p:embed/>
                </p:oleObj>
              </mc:Choice>
              <mc:Fallback>
                <p:oleObj name="Ecuación" r:id="rId7" imgW="1002865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872" y="1587731"/>
                        <a:ext cx="1434082" cy="55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8883" y="2095775"/>
            <a:ext cx="63162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donde G es la constante de gravitación universal,</a:t>
            </a:r>
          </a:p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marR="0" lvl="0" indent="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G = 6.673 x 10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-8</a:t>
            </a: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 cm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s-ES_tradnl" altLang="es-MX" sz="1600" b="1" i="0" u="none" strike="noStrike" cap="none" normalizeH="0" baseline="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/g. seg</a:t>
            </a:r>
            <a:r>
              <a:rPr kumimoji="0" lang="es-ES_tradnl" altLang="es-MX" sz="1600" b="1" i="0" u="none" strike="noStrike" cap="none" normalizeH="0" baseline="30000" dirty="0">
                <a:ln>
                  <a:noFill/>
                </a:ln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El programa deberá leer la masa de dos cuerpos y la distancia entre ellos y a continuación obtenga la fuerza gravitacional entre ellas. La salida debe ser en dinas; un dina es igual a gr. cm/seg</a:t>
            </a:r>
            <a:r>
              <a:rPr kumimoji="0" lang="es-ES_tradnl" altLang="es-MX" sz="1400" b="1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altLang="es-MX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Times New Roman" pitchFamily="18" charset="0"/>
                <a:cs typeface="Times New Roman" pitchFamily="18" charset="0"/>
              </a:rPr>
              <a:t>.</a:t>
            </a:r>
            <a:endParaRPr kumimoji="0" lang="es-ES_tradnl" altLang="es-MX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974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42663"/>
              </p:ext>
            </p:extLst>
          </p:nvPr>
        </p:nvGraphicFramePr>
        <p:xfrm>
          <a:off x="351235" y="1788584"/>
          <a:ext cx="6172200" cy="603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1710190" y="59499"/>
            <a:ext cx="5535234" cy="864096"/>
          </a:xfrm>
        </p:spPr>
        <p:txBody>
          <a:bodyPr>
            <a:normAutofit/>
          </a:bodyPr>
          <a:lstStyle/>
          <a:p>
            <a:r>
              <a:rPr lang="es-MX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y Diagrama de Flujo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269649" y="2171733"/>
            <a:ext cx="2941358" cy="5472608"/>
          </a:xfrm>
          <a:prstGeom prst="round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15632" y="1381590"/>
            <a:ext cx="2795374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879044" y="1317163"/>
            <a:ext cx="2790316" cy="57606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645024" y="2171733"/>
            <a:ext cx="3024336" cy="5472608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35" tIns="45718" rIns="91435" bIns="45718" rtlCol="0" anchor="t"/>
          <a:lstStyle/>
          <a:p>
            <a:endParaRPr lang="es-MX" sz="1200" dirty="0"/>
          </a:p>
        </p:txBody>
      </p:sp>
      <p:sp>
        <p:nvSpPr>
          <p:cNvPr id="10" name="2 Marcador de texto"/>
          <p:cNvSpPr txBox="1">
            <a:spLocks/>
          </p:cNvSpPr>
          <p:nvPr/>
        </p:nvSpPr>
        <p:spPr>
          <a:xfrm>
            <a:off x="-2975" y="107504"/>
            <a:ext cx="1065639" cy="1016944"/>
          </a:xfrm>
          <a:prstGeom prst="rect">
            <a:avLst/>
          </a:prstGeom>
        </p:spPr>
        <p:txBody>
          <a:bodyPr vert="horz" lIns="91435" tIns="45718" rIns="91435" bIns="4571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1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del programa:</a:t>
            </a:r>
          </a:p>
        </p:txBody>
      </p:sp>
      <p:sp>
        <p:nvSpPr>
          <p:cNvPr id="11" name="10 Elipse"/>
          <p:cNvSpPr/>
          <p:nvPr/>
        </p:nvSpPr>
        <p:spPr>
          <a:xfrm>
            <a:off x="988532" y="0"/>
            <a:ext cx="1000306" cy="1019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s-MX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P13</a:t>
            </a:r>
          </a:p>
        </p:txBody>
      </p:sp>
    </p:spTree>
    <p:extLst>
      <p:ext uri="{BB962C8B-B14F-4D97-AF65-F5344CB8AC3E}">
        <p14:creationId xmlns:p14="http://schemas.microsoft.com/office/powerpoint/2010/main" val="251515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</TotalTime>
  <Words>778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Tema de Office</vt:lpstr>
      <vt:lpstr>Ecuación</vt:lpstr>
      <vt:lpstr>PowerPoint Presentation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  <vt:lpstr>Análisis del Problema</vt:lpstr>
      <vt:lpstr>Algoritmo y Diagrama de Flujo</vt:lpstr>
      <vt:lpstr>Código Fuente</vt:lpstr>
    </vt:vector>
  </TitlesOfParts>
  <Company>UPAEP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Medios Online</dc:title>
  <dc:creator>UPAEP</dc:creator>
  <cp:lastModifiedBy>Rub S.L</cp:lastModifiedBy>
  <cp:revision>327</cp:revision>
  <dcterms:created xsi:type="dcterms:W3CDTF">2011-05-31T18:01:49Z</dcterms:created>
  <dcterms:modified xsi:type="dcterms:W3CDTF">2024-02-12T22:37:47Z</dcterms:modified>
</cp:coreProperties>
</file>