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A40"/>
    <a:srgbClr val="C42C48"/>
    <a:srgbClr val="501214"/>
    <a:srgbClr val="A18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9EDCC-4037-4EA4-B687-698CA53ACAFF}" v="3126" dt="2024-02-16T18:29:28.705"/>
    <p1510:client id="{B0B445CC-6D57-6727-FB12-1583FC06E86A}" v="194" dt="2024-02-16T17:29:36.567"/>
    <p1510:client id="{B553F92C-677C-8B46-B31F-67FA6D92261D}" v="13" dt="2024-02-16T18:13:27.659"/>
    <p1510:client id="{E1FE688D-D42D-78C2-119B-8ADE1CFAE72E}" v="28" dt="2024-02-16T17:27:44.211"/>
    <p1510:client id="{F41A8020-26C4-40AA-9C4E-069AD5E2F292}" v="2" dt="2024-02-16T06:52: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9"/>
    <p:restoredTop sz="96361" autoAdjust="0"/>
  </p:normalViewPr>
  <p:slideViewPr>
    <p:cSldViewPr snapToGrid="0">
      <p:cViewPr>
        <p:scale>
          <a:sx n="29" d="100"/>
          <a:sy n="29" d="100"/>
        </p:scale>
        <p:origin x="2283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87AA8-E2E4-6346-957B-53DDA6B87A4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EC17E-66F9-8D46-AB06-0783D4B0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EC17E-66F9-8D46-AB06-0783D4B00B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08243AF-1F2D-AC3B-CC49-8ECCE1AED0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424573" y="30191756"/>
            <a:ext cx="10058400" cy="1828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D040BE2-2A67-FBE0-A98F-B0D85AA1908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2424573" y="25745169"/>
            <a:ext cx="100584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9FF976F0-D6C6-6850-2ADD-E25F51D010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228598" y="21298582"/>
            <a:ext cx="3207884" cy="4114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6CB25B35-8C3A-F255-4247-63CCF2DCEAA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2432057" y="21298582"/>
            <a:ext cx="64008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3E757CD4-3C62-40DA-9483-A14CCF6E9F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228598" y="16817070"/>
            <a:ext cx="3207884" cy="4114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011BDB6-C438-5329-5DAC-2A45C1F447E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2432057" y="16817070"/>
            <a:ext cx="64008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1CB940-C445-84EB-362C-C3E4F09EA2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08229" y="30175200"/>
            <a:ext cx="10058400" cy="1828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29E9E52-3736-62F8-E282-CD10E8BFE7D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408229" y="25728613"/>
            <a:ext cx="100584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A505-F2F6-EC1B-F2D5-1E9A1D8140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011854" y="21282026"/>
            <a:ext cx="64008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0E649D8-1505-8DDD-68D1-BFF552281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08229" y="21282026"/>
            <a:ext cx="3207884" cy="4114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649A50E-6065-43D5-4F6E-457BCDC1BC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12254" y="16800514"/>
            <a:ext cx="3207884" cy="4114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6445EC-F62C-42DA-66E0-5DA2F7D8BEE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415713" y="16800514"/>
            <a:ext cx="64008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B37EEA-EC87-6949-7F3B-736785C6A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657600"/>
            <a:ext cx="42062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effectLst/>
                <a:latin typeface="Nunito Sans" pitchFamily="2" charset="77"/>
              </a:rPr>
              <a:t>Department of {Insert Name Here}, College {Insert Name Here}, Texas State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DEC278-8623-5925-D09F-08933A332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14600"/>
            <a:ext cx="42062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Nunito Sans SemiBold" pitchFamily="2" charset="77"/>
              </a:defRPr>
            </a:lvl1pPr>
          </a:lstStyle>
          <a:p>
            <a:pPr marL="0" marR="0" lvl="0" indent="0" algn="l" defTabSz="4389120" rtl="0" eaLnBrk="1" fontAlgn="auto" latinLnBrk="0" hangingPunct="1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effectLst/>
                <a:latin typeface="Nunito Sans" pitchFamily="2" charset="77"/>
              </a:rPr>
              <a:t>Presenter name, Associates and Collaborators</a:t>
            </a:r>
            <a:endParaRPr lang="en-US" dirty="0">
              <a:solidFill>
                <a:srgbClr val="FFFFFF"/>
              </a:solidFill>
              <a:effectLst/>
              <a:latin typeface="Nunito Sans SemiBold" pitchFamily="2" charset="7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43DDC-7EDE-3C68-12E7-4C2644BAD3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14400"/>
            <a:ext cx="42062400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0" b="1" i="0">
                <a:solidFill>
                  <a:srgbClr val="A18A52"/>
                </a:solidFill>
                <a:latin typeface="Brandon Grotesque Bold" panose="020B0503020203060202" pitchFamily="34" charset="77"/>
              </a:defRPr>
            </a:lvl1pPr>
          </a:lstStyle>
          <a:p>
            <a:pPr marL="0" marR="0" lvl="0" indent="0" algn="l" defTabSz="4389120" rtl="0" eaLnBrk="1" fontAlgn="auto" latinLnBrk="0" hangingPunct="1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987F19"/>
                </a:solidFill>
                <a:effectLst/>
                <a:latin typeface="Halis GR Regular" panose="02000505000000020004" pitchFamily="2" charset="77"/>
              </a:rPr>
              <a:t>EXCEEDINGLY INTELLIGENT ANALYSIS POSTER APPELLATION</a:t>
            </a:r>
          </a:p>
        </p:txBody>
      </p:sp>
    </p:spTree>
    <p:extLst>
      <p:ext uri="{BB962C8B-B14F-4D97-AF65-F5344CB8AC3E}">
        <p14:creationId xmlns:p14="http://schemas.microsoft.com/office/powerpoint/2010/main" val="262566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4AE37-6824-22FB-D401-652B1DEC1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891200" cy="45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31C6B-675C-02B8-A039-1BF8C9FB5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7200" y="5120640"/>
            <a:ext cx="44805600" cy="365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E2C8A-B6BA-8EA1-15B4-BE781BB1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003345"/>
            <a:ext cx="43891200" cy="0"/>
          </a:xfrm>
          <a:prstGeom prst="line">
            <a:avLst/>
          </a:prstGeom>
          <a:ln w="88900">
            <a:solidFill>
              <a:srgbClr val="5012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22F6330-40AD-17B3-27DE-9911C3F48B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236082" y="27889200"/>
            <a:ext cx="3200400" cy="4114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2463ADD-3AE5-0067-D574-2BA7BE0EE98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2432057" y="27889200"/>
            <a:ext cx="64008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F8BB8AD2-8441-F0BE-A438-32F13C4347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378082" y="25719428"/>
            <a:ext cx="10058400" cy="1828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E6CF978D-2D73-EC32-1BFA-B9FDCFD4B18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2378082" y="21272841"/>
            <a:ext cx="100584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C6F6170D-404B-6572-2EFE-9F451CC108E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236082" y="16817070"/>
            <a:ext cx="3200400" cy="4114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CBCC58C-7D35-451F-0403-327A53C6F05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2432057" y="16817070"/>
            <a:ext cx="64008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753CC9E-7202-E6FE-80A9-83FA8BB6EE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08229" y="30175200"/>
            <a:ext cx="10058400" cy="1828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C6B421D-13D2-AE7F-2C52-95326E52BD8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408229" y="24117300"/>
            <a:ext cx="10058400" cy="5715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9CF98BA-F9FD-F25B-6A7C-C7EE154FB8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12254" y="16800514"/>
            <a:ext cx="3200400" cy="6858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100" b="0" i="1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US" i="1" dirty="0">
                <a:effectLst/>
                <a:latin typeface="Nunito Sans" pitchFamily="2" charset="77"/>
              </a:rPr>
              <a:t>This is the suggested format for captions.</a:t>
            </a:r>
          </a:p>
          <a:p>
            <a:r>
              <a:rPr lang="en-US" i="1" dirty="0">
                <a:effectLst/>
                <a:latin typeface="Nunito Sans" pitchFamily="2" charset="77"/>
              </a:rPr>
              <a:t>Duis autem vel </a:t>
            </a:r>
            <a:r>
              <a:rPr lang="en-US" i="1" dirty="0" err="1">
                <a:effectLst/>
                <a:latin typeface="Nunito Sans" pitchFamily="2" charset="77"/>
              </a:rPr>
              <a:t>eum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iriure</a:t>
            </a:r>
            <a:r>
              <a:rPr lang="en-US" i="1" dirty="0">
                <a:effectLst/>
                <a:latin typeface="Nunito Sans" pitchFamily="2" charset="77"/>
              </a:rPr>
              <a:t> dolor in </a:t>
            </a:r>
            <a:r>
              <a:rPr lang="en-US" i="1" dirty="0" err="1">
                <a:effectLst/>
                <a:latin typeface="Nunito Sans" pitchFamily="2" charset="77"/>
              </a:rPr>
              <a:t>hendrerit</a:t>
            </a:r>
            <a:r>
              <a:rPr lang="en-US" i="1" dirty="0">
                <a:effectLst/>
                <a:latin typeface="Nunito Sans" pitchFamily="2" charset="77"/>
              </a:rPr>
              <a:t> in </a:t>
            </a:r>
            <a:r>
              <a:rPr lang="en-US" i="1" dirty="0" err="1">
                <a:effectLst/>
                <a:latin typeface="Nunito Sans" pitchFamily="2" charset="77"/>
              </a:rPr>
              <a:t>vulputate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velit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esse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molestie</a:t>
            </a:r>
            <a:r>
              <a:rPr lang="en-US" i="1" dirty="0">
                <a:effectLst/>
                <a:latin typeface="Nunito Sans" pitchFamily="2" charset="77"/>
              </a:rPr>
              <a:t> </a:t>
            </a:r>
            <a:r>
              <a:rPr lang="en-US" i="1" dirty="0" err="1">
                <a:effectLst/>
                <a:latin typeface="Nunito Sans" pitchFamily="2" charset="77"/>
              </a:rPr>
              <a:t>consequat</a:t>
            </a:r>
            <a:r>
              <a:rPr lang="en-US" i="1" dirty="0">
                <a:effectLst/>
                <a:latin typeface="Nunito Sans" pitchFamily="2" charset="77"/>
              </a:rPr>
              <a:t>.</a:t>
            </a:r>
            <a:endParaRPr lang="en-US" dirty="0">
              <a:effectLst/>
              <a:latin typeface="Nunito Sans" pitchFamily="2" charset="77"/>
            </a:endParaRPr>
          </a:p>
          <a:p>
            <a:pPr lvl="0"/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F2EF210-D39D-D29D-16AE-1D7D90690E6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415713" y="16800514"/>
            <a:ext cx="6400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DE1B02E-4467-9C8C-E107-DA955BA481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657600"/>
            <a:ext cx="42062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i="0">
                <a:solidFill>
                  <a:srgbClr val="501214"/>
                </a:solidFill>
                <a:latin typeface="Nunito Sans" pitchFamily="2" charset="77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effectLst/>
                <a:latin typeface="Nunito Sans" pitchFamily="2" charset="77"/>
              </a:rPr>
              <a:t>Department of {Insert Name Here}, College {Insert Name Here}, Texas State University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A65E1A3-885D-3A37-56A0-035DDB0124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14600"/>
            <a:ext cx="42062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i="0">
                <a:solidFill>
                  <a:srgbClr val="501214"/>
                </a:solidFill>
                <a:latin typeface="Nunito Sans SemiBold" pitchFamily="2" charset="77"/>
              </a:defRPr>
            </a:lvl1pPr>
          </a:lstStyle>
          <a:p>
            <a:pPr marL="0" marR="0" lvl="0" indent="0" algn="l" defTabSz="4389120" rtl="0" eaLnBrk="1" fontAlgn="auto" latinLnBrk="0" hangingPunct="1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effectLst/>
                <a:latin typeface="Nunito Sans" pitchFamily="2" charset="77"/>
              </a:rPr>
              <a:t>Presenter name, Associates and Collaborators</a:t>
            </a:r>
            <a:endParaRPr lang="en-US" dirty="0">
              <a:solidFill>
                <a:srgbClr val="FFFFFF"/>
              </a:solidFill>
              <a:effectLst/>
              <a:latin typeface="Nunito Sans SemiBold" pitchFamily="2" charset="77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FADB779-B577-A0BF-94BC-740806DFE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14400"/>
            <a:ext cx="42062400" cy="1371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0" b="1" i="0">
                <a:solidFill>
                  <a:srgbClr val="DA2A40"/>
                </a:solidFill>
                <a:latin typeface="Brandon Grotesque Bold" panose="020B0503020203060202" pitchFamily="34" charset="77"/>
              </a:defRPr>
            </a:lvl1pPr>
          </a:lstStyle>
          <a:p>
            <a:pPr marL="0" marR="0" lvl="0" indent="0" algn="l" defTabSz="4389120" rtl="0" eaLnBrk="1" fontAlgn="auto" latinLnBrk="0" hangingPunct="1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987F19"/>
                </a:solidFill>
                <a:effectLst/>
                <a:latin typeface="Halis GR Regular" panose="02000505000000020004" pitchFamily="2" charset="77"/>
              </a:rPr>
              <a:t>EXCEEDINGLY INTELLIGENT ANALYSIS POSTER APPELLATION</a:t>
            </a:r>
          </a:p>
        </p:txBody>
      </p:sp>
    </p:spTree>
    <p:extLst>
      <p:ext uri="{BB962C8B-B14F-4D97-AF65-F5344CB8AC3E}">
        <p14:creationId xmlns:p14="http://schemas.microsoft.com/office/powerpoint/2010/main" val="364464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8EBBE4-8381-21DA-881C-2F990C9D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5012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671D48-852B-8BE9-3263-5100FF9B5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009321"/>
            <a:ext cx="43891200" cy="0"/>
          </a:xfrm>
          <a:prstGeom prst="line">
            <a:avLst/>
          </a:prstGeom>
          <a:ln w="63500">
            <a:solidFill>
              <a:srgbClr val="A18A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4E8DC6A-0E94-E6C7-914A-412F93688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383331" y="28291734"/>
            <a:ext cx="9144000" cy="2420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FBDA11-CAA9-F2EE-7E98-6FCA1A161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297731" y="31518478"/>
            <a:ext cx="7315200" cy="4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5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160" userDrawn="1">
          <p15:clr>
            <a:srgbClr val="F26B43"/>
          </p15:clr>
        </p15:guide>
        <p15:guide id="2" pos="6912" userDrawn="1">
          <p15:clr>
            <a:srgbClr val="F26B43"/>
          </p15:clr>
        </p15:guide>
        <p15:guide id="3" pos="13824" userDrawn="1">
          <p15:clr>
            <a:srgbClr val="F26B43"/>
          </p15:clr>
        </p15:guide>
        <p15:guide id="4" pos="20736" userDrawn="1">
          <p15:clr>
            <a:srgbClr val="F26B43"/>
          </p15:clr>
        </p15:guide>
        <p15:guide id="5" orient="horz" pos="3456" userDrawn="1">
          <p15:clr>
            <a:srgbClr val="F26B43"/>
          </p15:clr>
        </p15:guide>
        <p15:guide id="6" orient="horz" pos="576" userDrawn="1">
          <p15:clr>
            <a:srgbClr val="F26B43"/>
          </p15:clr>
        </p15:guide>
        <p15:guide id="7" pos="576" userDrawn="1">
          <p15:clr>
            <a:srgbClr val="F26B43"/>
          </p15:clr>
        </p15:guide>
        <p15:guide id="8" pos="270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18" Type="http://schemas.microsoft.com/office/2007/relationships/hdphoto" Target="../media/hdphoto7.wdp"/><Relationship Id="rId3" Type="http://schemas.openxmlformats.org/officeDocument/2006/relationships/hyperlink" Target="https://www.kaggle.com/datasets/gianinamariapetrascu/survey-on-students-perceptions-of-ai-in-education" TargetMode="External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microsoft.com/office/2007/relationships/hdphoto" Target="../media/hdphoto6.wdp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microsoft.com/office/2007/relationships/hdphoto" Target="../media/hdphoto3.wdp"/><Relationship Id="rId19" Type="http://schemas.openxmlformats.org/officeDocument/2006/relationships/image" Target="file:////Users/quamos/Library/Group%20Containers/UBF8T346G9.ms/WebArchiveCopyPasteTempFiles/com.microsoft.Word/wCL9idrsbYFJAAAAABJRU5ErkJggg==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276E8-34C0-C3E5-BBAF-858AFB151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399" y="987795"/>
            <a:ext cx="42062400" cy="1371600"/>
          </a:xfrm>
        </p:spPr>
        <p:txBody>
          <a:bodyPr lIns="91440" tIns="45720" rIns="91440" bIns="45720" anchor="t"/>
          <a:lstStyle/>
          <a:p>
            <a:r>
              <a:rPr lang="en-US">
                <a:latin typeface="Brandon Grotesque Bold"/>
              </a:rPr>
              <a:t>Impact of AI in Education Processes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96421-575C-4E0B-8FDF-4A40DFC93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Kusum Bhattarai Sharma, Saksham Adhikari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6A64D-4F64-83A8-4A32-BE0208957B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College of Science and Engineering, McCoy College of Business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65400-E90D-E64E-D99F-94A4FF574B82}"/>
              </a:ext>
            </a:extLst>
          </p:cNvPr>
          <p:cNvSpPr txBox="1"/>
          <p:nvPr/>
        </p:nvSpPr>
        <p:spPr>
          <a:xfrm>
            <a:off x="1391478" y="5923721"/>
            <a:ext cx="9144000" cy="623247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 </a:t>
            </a:r>
            <a:endParaRPr lang="en-US" sz="4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the importance of understanding students' perceptions of AI in education, highlighting the potential of AI to transform educational processes.</a:t>
            </a:r>
          </a:p>
          <a:p>
            <a:endParaRPr lang="en-US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sz="2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useful do students find AI in the educational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hat do the students perceive as its main advantages and disadvantages in teaching, learning, and evaluation?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latin typeface="Nunito Sa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FA32A-93A1-CCA7-E388-D4E913DC0ED8}"/>
              </a:ext>
            </a:extLst>
          </p:cNvPr>
          <p:cNvSpPr txBox="1"/>
          <p:nvPr/>
        </p:nvSpPr>
        <p:spPr>
          <a:xfrm>
            <a:off x="1413704" y="21286100"/>
            <a:ext cx="9144000" cy="700191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lang="en-US" sz="4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 dataset from Kaggle including survey responses from the undergraduate students at the Department of Cybernetics, Statistics and Economic Informatics, was used.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survey was conducted online and distributed through social media groups.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revolved around the perception of students regarding AI.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includes qualitative as well as quantitative responses.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Nunito Sans" pitchFamily="2" charset="77"/>
            </a:endParaRPr>
          </a:p>
          <a:p>
            <a:endParaRPr lang="en-US" sz="2800" dirty="0">
              <a:latin typeface="Nunito Sans" pitchFamily="2" charset="77"/>
            </a:endParaRPr>
          </a:p>
          <a:p>
            <a:endParaRPr lang="en-US" sz="2800" dirty="0">
              <a:latin typeface="Nunito Sa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EE957-41C8-4661-BA0B-7B2C81200423}"/>
              </a:ext>
            </a:extLst>
          </p:cNvPr>
          <p:cNvSpPr txBox="1"/>
          <p:nvPr/>
        </p:nvSpPr>
        <p:spPr>
          <a:xfrm>
            <a:off x="11670913" y="5712415"/>
            <a:ext cx="10013058" cy="7948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data file was derived from Kaggle.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file was imported to Excel and </a:t>
            </a:r>
            <a:r>
              <a:rPr lang="en-US" sz="28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statistical measures were done using Excel’s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cleaned, and unnecessary variable columns were dropped.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of data was done using Python and its libraries such as Pandas, NumPy,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was done on the responses from the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relevant data was visualized, and a correlation matrix was formed.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Countplots</a:t>
            </a: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used for visualization of data to draw comparisons and insights.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 were used for the charts.</a:t>
            </a:r>
            <a:endParaRPr lang="en-US" sz="2800" dirty="0">
              <a:latin typeface="Nunito Sans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Nunito Sans" pitchFamily="2" charset="77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176AF9-7937-D7FD-9945-376690220F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99258" y="19686667"/>
            <a:ext cx="8811043" cy="68265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between variable AI Knowledge (Q1) and Utility in </a:t>
            </a:r>
            <a: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(Q4) Correlation matrix between variable AI Knowledge (Q1) and Utility in Education (Q4)</a:t>
            </a:r>
          </a:p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0634BBA-7E4F-A7B2-8B6F-D3E916D86F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35550" y="19959305"/>
            <a:ext cx="6700308" cy="589620"/>
          </a:xfrm>
          <a:solidFill>
            <a:schemeClr val="tx1"/>
          </a:solidFill>
        </p:spPr>
        <p:txBody>
          <a:bodyPr/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between all the available variables</a:t>
            </a:r>
            <a:r>
              <a:rPr lang="en-US" sz="2200" dirty="0">
                <a:solidFill>
                  <a:schemeClr val="bg2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1D241-1FDB-2A7C-1D07-D85F757DA381}"/>
              </a:ext>
            </a:extLst>
          </p:cNvPr>
          <p:cNvSpPr txBox="1"/>
          <p:nvPr/>
        </p:nvSpPr>
        <p:spPr>
          <a:xfrm>
            <a:off x="32851965" y="5452166"/>
            <a:ext cx="10058400" cy="1172628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4200" b="1" dirty="0">
              <a:latin typeface="Nunito Sans SemiBold"/>
            </a:endParaRPr>
          </a:p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results from the findings indicated as follows: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students know about AI and have been informed through different sources.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more curious abo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 the potential of AI rather than being in fear or distrust.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view AI as beneficial in the educational process since majority of them view its usefulness positively.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have highlighted the universal access and personalized lessons as the most beneficial of AI in the Learning process.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Teaching as perceived by students include majority responses for virtual assisting for teachers and interactive lessons.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automation of grading, reduction in grading errors, and the provision of constant feedback are seen as the main benefits of AI in the evaluation process.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are well informed and positive about the potential of AI in educational processes seem to be using it more to their advantage. We observed a positive correlation between the knowledge and usefulness of AI. Likewise, those who find AI useful in education seem to have higher GPA as compared to their peers.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perceive that AI can be used to improve the traditional educational process and make it more efficient.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9641662-EBE2-6D1F-4BBB-DBD5CA86EE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910957" y="20669559"/>
            <a:ext cx="6467146" cy="616541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AI in Learning process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F04964D-B52F-993A-6E14-1812A15EE1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3531600" y="25627895"/>
            <a:ext cx="7486650" cy="75976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AI in teaching process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4CF5D63-2736-1721-2228-3072749348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775" y="25786197"/>
            <a:ext cx="6481575" cy="575974"/>
          </a:xfrm>
          <a:solidFill>
            <a:schemeClr val="tx1"/>
          </a:solidFill>
        </p:spPr>
        <p:txBody>
          <a:bodyPr/>
          <a:lstStyle/>
          <a:p>
            <a:r>
              <a:rPr lang="en-US" sz="2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useful do students think AI is on the scale of 1-10?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96A49-31BC-EF13-7AB2-B044DC2A0BA9}"/>
              </a:ext>
            </a:extLst>
          </p:cNvPr>
          <p:cNvSpPr txBox="1"/>
          <p:nvPr/>
        </p:nvSpPr>
        <p:spPr>
          <a:xfrm>
            <a:off x="22755794" y="5541893"/>
            <a:ext cx="9144000" cy="1064906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endParaRPr lang="en-US" sz="4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insights were made based on the students’ responses and various analyses: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self-rated kn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owledge about AI was 5.9 which means the students were moderately informed about AI.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feeling towards AI is closer to 1 (curiosity), with a mean score of 1.58, indicating that curiosity is the predominant feeling among the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find AI relatively useful in the educational process, with an average rating of 7.44 out of 10.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AI in learning, teaching, and evaluation were shown.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disadvantages only had a mean score of 2.1.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a linear regression between the knowledge of AI and the GPA of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a positive correlation of 0.36 between the AI knowledge and the Utility Grade.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a positive correlation of 0.28 between Utility Grade and GPA of students.</a:t>
            </a:r>
          </a:p>
          <a:p>
            <a:endParaRPr lang="en-US" sz="2800" dirty="0">
              <a:latin typeface="Nunito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E3672-12AC-5D3D-4807-34A87C67D040}"/>
              </a:ext>
            </a:extLst>
          </p:cNvPr>
          <p:cNvSpPr txBox="1"/>
          <p:nvPr/>
        </p:nvSpPr>
        <p:spPr>
          <a:xfrm>
            <a:off x="33309165" y="18195421"/>
            <a:ext cx="9144000" cy="526297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US" sz="4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501114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AI in education has the potential to address some of the biggest challenges in the education field</a:t>
            </a:r>
            <a:r>
              <a:rPr lang="en-US" sz="2800" dirty="0">
                <a:solidFill>
                  <a:srgbClr val="501114"/>
                </a:solidFill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501114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innovate teaching and learning processes</a:t>
            </a:r>
            <a:r>
              <a:rPr lang="en-US" sz="2800" dirty="0">
                <a:solidFill>
                  <a:srgbClr val="501114"/>
                </a:solidFill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501114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and accelerate progress towards global education goals.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501114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Student perceptions of AI in education are generally positive, and students that are well informed about it are leveraging it to improve their academic performance. 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011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A9712-7595-EDB2-9D53-7664804F4EC5}"/>
              </a:ext>
            </a:extLst>
          </p:cNvPr>
          <p:cNvSpPr txBox="1"/>
          <p:nvPr/>
        </p:nvSpPr>
        <p:spPr>
          <a:xfrm>
            <a:off x="33355722" y="24475368"/>
            <a:ext cx="9144000" cy="267765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https://www.kaggle.com/datasets/gianinamariapetrascu/survey-on-students-perceptions-of-ai-in-education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Nunito Sans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7AF249-3A8B-EDD5-9DCA-91417C066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84" y="26989923"/>
            <a:ext cx="2418010" cy="9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A screenshot of a graph&#10;&#10;Description automatically generated">
            <a:extLst>
              <a:ext uri="{FF2B5EF4-FFF2-40B4-BE49-F238E27FC236}">
                <a16:creationId xmlns:a16="http://schemas.microsoft.com/office/drawing/2014/main" id="{0AE95601-163F-7E1B-DC46-18EFA37C8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69" y="12963726"/>
            <a:ext cx="7919070" cy="6990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31078A-4CEE-D32D-03FD-72BB8BC97E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694" y="20689842"/>
            <a:ext cx="7962170" cy="5096355"/>
          </a:xfrm>
          <a:prstGeom prst="rect">
            <a:avLst/>
          </a:prstGeom>
          <a:noFill/>
        </p:spPr>
      </p:pic>
      <p:sp>
        <p:nvSpPr>
          <p:cNvPr id="33" name="AutoShape 2" descr="Output image">
            <a:extLst>
              <a:ext uri="{FF2B5EF4-FFF2-40B4-BE49-F238E27FC236}">
                <a16:creationId xmlns:a16="http://schemas.microsoft.com/office/drawing/2014/main" id="{19FF65A8-EFFF-E65D-84EF-C1EAEFF550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88462" y="181954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A8E8A3B-5585-FF33-ABB5-AF6E152E56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11542" y="16494157"/>
            <a:ext cx="6632504" cy="423244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329709-69A6-66A9-F170-7060310DC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14164" y="21795598"/>
            <a:ext cx="7427260" cy="3914367"/>
          </a:xfrm>
          <a:prstGeom prst="rect">
            <a:avLst/>
          </a:prstGeom>
        </p:spPr>
      </p:pic>
      <p:pic>
        <p:nvPicPr>
          <p:cNvPr id="1030" name="Picture 6" descr="Output image">
            <a:extLst>
              <a:ext uri="{FF2B5EF4-FFF2-40B4-BE49-F238E27FC236}">
                <a16:creationId xmlns:a16="http://schemas.microsoft.com/office/drawing/2014/main" id="{6E38C96C-2F48-EB43-AC19-29763360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600" y="26769456"/>
            <a:ext cx="7592388" cy="477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8BFA032-B903-8770-7C1E-87888A54D8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60883" y="26795477"/>
            <a:ext cx="7339360" cy="4752801"/>
          </a:xfrm>
          <a:prstGeom prst="rect">
            <a:avLst/>
          </a:prstGeom>
        </p:spPr>
      </p:pic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B49B623E-4C4C-FE5D-27EF-94DEC1F57FC4}"/>
              </a:ext>
            </a:extLst>
          </p:cNvPr>
          <p:cNvSpPr txBox="1">
            <a:spLocks/>
          </p:cNvSpPr>
          <p:nvPr/>
        </p:nvSpPr>
        <p:spPr>
          <a:xfrm>
            <a:off x="12760883" y="31574299"/>
            <a:ext cx="7339360" cy="575974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100" b="0" i="1" kern="1200">
                <a:solidFill>
                  <a:schemeClr val="tx1"/>
                </a:solidFill>
                <a:latin typeface="Nunito Sans" pitchFamily="2" charset="77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AI in education as per the students’ responses 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7A032336-36A0-FBC1-A741-581F182C4AAA}"/>
              </a:ext>
            </a:extLst>
          </p:cNvPr>
          <p:cNvSpPr txBox="1">
            <a:spLocks/>
          </p:cNvSpPr>
          <p:nvPr/>
        </p:nvSpPr>
        <p:spPr>
          <a:xfrm>
            <a:off x="23575550" y="31548278"/>
            <a:ext cx="7339360" cy="575974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100" b="0" i="1" kern="1200">
                <a:solidFill>
                  <a:schemeClr val="tx1"/>
                </a:solidFill>
                <a:latin typeface="Nunito Sans" pitchFamily="2" charset="77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AI in evaluation process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1DF4563-713C-0223-2B6F-1FB0610ED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456" y="13944761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CE1E6AE-67B9-4F28-5D2D-675E09E1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r:link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979" y="14207134"/>
            <a:ext cx="59436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F4C9C3-6157-FC03-FA9D-2A1D64FF8941}"/>
              </a:ext>
            </a:extLst>
          </p:cNvPr>
          <p:cNvSpPr txBox="1"/>
          <p:nvPr/>
        </p:nvSpPr>
        <p:spPr>
          <a:xfrm>
            <a:off x="21122640" y="17647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260175-4E59-6BDA-5CF9-EA4C569DFA8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3704" y="29172748"/>
            <a:ext cx="9144000" cy="2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5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01114"/>
      </a:dk1>
      <a:lt1>
        <a:srgbClr val="FFFFFF"/>
      </a:lt1>
      <a:dk2>
        <a:srgbClr val="006E96"/>
      </a:dk2>
      <a:lt2>
        <a:srgbClr val="E7E6E6"/>
      </a:lt2>
      <a:accent1>
        <a:srgbClr val="D92A3F"/>
      </a:accent1>
      <a:accent2>
        <a:srgbClr val="D6A800"/>
      </a:accent2>
      <a:accent3>
        <a:srgbClr val="DF684B"/>
      </a:accent3>
      <a:accent4>
        <a:srgbClr val="4B955F"/>
      </a:accent4>
      <a:accent5>
        <a:srgbClr val="77C4D4"/>
      </a:accent5>
      <a:accent6>
        <a:srgbClr val="E9CCCF"/>
      </a:accent6>
      <a:hlink>
        <a:srgbClr val="006E96"/>
      </a:hlink>
      <a:folHlink>
        <a:srgbClr val="954F72"/>
      </a:folHlink>
    </a:clrScheme>
    <a:fontScheme name="Research Poster Copy Theme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61E1B28FF7C46AC70D426E29AFE0F" ma:contentTypeVersion="16" ma:contentTypeDescription="Create a new document." ma:contentTypeScope="" ma:versionID="b6ceb9a0f4ba484b9b3aeec7a1353aa5">
  <xsd:schema xmlns:xsd="http://www.w3.org/2001/XMLSchema" xmlns:xs="http://www.w3.org/2001/XMLSchema" xmlns:p="http://schemas.microsoft.com/office/2006/metadata/properties" xmlns:ns3="8dd162f0-c370-43de-8527-79a39d4ab0b5" xmlns:ns4="780863f6-7a28-4d3c-8b89-be1996f84a69" targetNamespace="http://schemas.microsoft.com/office/2006/metadata/properties" ma:root="true" ma:fieldsID="c47fe4b7c437f70d1961c0dfdaa97e19" ns3:_="" ns4:_="">
    <xsd:import namespace="8dd162f0-c370-43de-8527-79a39d4ab0b5"/>
    <xsd:import namespace="780863f6-7a28-4d3c-8b89-be1996f84a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162f0-c370-43de-8527-79a39d4ab0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0863f6-7a28-4d3c-8b89-be1996f84a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d162f0-c370-43de-8527-79a39d4ab0b5" xsi:nil="true"/>
  </documentManagement>
</p:properties>
</file>

<file path=customXml/itemProps1.xml><?xml version="1.0" encoding="utf-8"?>
<ds:datastoreItem xmlns:ds="http://schemas.openxmlformats.org/officeDocument/2006/customXml" ds:itemID="{1A53B763-374C-4C49-B9C3-FA5136AA92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98BBC1-2DF8-4303-9852-5619D02B165E}">
  <ds:schemaRefs>
    <ds:schemaRef ds:uri="780863f6-7a28-4d3c-8b89-be1996f84a69"/>
    <ds:schemaRef ds:uri="8dd162f0-c370-43de-8527-79a39d4ab0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B6E4ED-8E7A-43E2-B13E-52186A43A243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80863f6-7a28-4d3c-8b89-be1996f84a69"/>
    <ds:schemaRef ds:uri="8dd162f0-c370-43de-8527-79a39d4ab0b5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759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Brandon Grotesque Bold</vt:lpstr>
      <vt:lpstr>Calibri</vt:lpstr>
      <vt:lpstr>Halis GR Regular</vt:lpstr>
      <vt:lpstr>Nunito Sans</vt:lpstr>
      <vt:lpstr>Nunito Sans SemiBold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Puthuraya, Akshatha</dc:creator>
  <cp:lastModifiedBy>Adhikari, Saksham</cp:lastModifiedBy>
  <cp:revision>61</cp:revision>
  <dcterms:created xsi:type="dcterms:W3CDTF">2022-09-23T15:05:29Z</dcterms:created>
  <dcterms:modified xsi:type="dcterms:W3CDTF">2024-02-16T18:29:28Z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0x01010020B61E1B28FF7C46AC70D426E29AFE0F</vt:lpwstr>
  </property>
  <property fmtid="{D5CDD505-2E9C-101B-9397-08002B2CF9AE}" pid="3" name="MediaServiceImageTags">
    <vt:lpwstr/>
  </property>
</Properties>
</file>