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EF99B-CBA4-A04A-89E1-ADC7096F05E3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CF5-ECB0-834B-96F1-AAB102B26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7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47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46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4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28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81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36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0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89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03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28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FF39D-F46E-7441-BCF2-D2E053859E5F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CF7A-272A-0C4D-9478-2BD642402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23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794000"/>
            <a:ext cx="9144000" cy="808037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3.6 </a:t>
            </a:r>
            <a:r>
              <a:rPr kumimoji="1" lang="ja-JP" altLang="en-US" sz="3600" dirty="0" smtClean="0"/>
              <a:t>説明変数が数量型</a:t>
            </a:r>
            <a:r>
              <a:rPr lang="ja-JP" altLang="en-US" sz="3600" dirty="0" smtClean="0"/>
              <a:t>＋</a:t>
            </a:r>
            <a:r>
              <a:rPr kumimoji="1" lang="ja-JP" altLang="en-US" sz="3600" dirty="0" smtClean="0"/>
              <a:t>因子型の統計モデル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07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1591733" y="1240086"/>
                <a:ext cx="9245600" cy="1325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 smtClean="0"/>
                  <a:t>説明変数：</a:t>
                </a:r>
                <a:r>
                  <a:rPr kumimoji="1" lang="ja-JP" altLang="en-US" sz="3200" dirty="0" smtClean="0"/>
                  <a:t>体サイズ</a:t>
                </a:r>
                <a:r>
                  <a:rPr kumimoji="1" lang="en-US" altLang="ja-JP" sz="3200" dirty="0" smtClean="0"/>
                  <a:t> </a:t>
                </a:r>
                <a:r>
                  <a:rPr kumimoji="1" lang="en-US" altLang="ja-JP" sz="3200" b="1" dirty="0" smtClean="0"/>
                  <a:t>x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r>
                  <a:rPr kumimoji="1" lang="en-US" altLang="ja-JP" sz="3200" b="1" dirty="0" smtClean="0"/>
                  <a:t> </a:t>
                </a:r>
                <a:r>
                  <a:rPr kumimoji="1" lang="ja-JP" altLang="en-US" sz="3200" dirty="0" smtClean="0"/>
                  <a:t>と施肥効果</a:t>
                </a:r>
                <a:r>
                  <a:rPr kumimoji="1" lang="en-US" altLang="ja-JP" sz="3200" dirty="0" smtClean="0"/>
                  <a:t> </a:t>
                </a:r>
                <a:r>
                  <a:rPr kumimoji="1" lang="en-US" altLang="ja-JP" sz="3200" b="1" dirty="0" smtClean="0"/>
                  <a:t>f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r>
                  <a:rPr kumimoji="1" lang="en-US" altLang="ja-JP" sz="3200" b="1" dirty="0" smtClean="0"/>
                  <a:t>  </a:t>
                </a:r>
                <a:r>
                  <a:rPr kumimoji="1" lang="ja-JP" altLang="en-US" sz="3200" dirty="0" smtClean="0"/>
                  <a:t>（重回帰）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1733" y="1240086"/>
                <a:ext cx="9245600" cy="1325563"/>
              </a:xfrm>
              <a:blipFill rotWithShape="0">
                <a:blip r:embed="rId2"/>
                <a:stretch>
                  <a:fillRect l="-1648" r="-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84445" y="2724934"/>
                <a:ext cx="10515600" cy="741867"/>
              </a:xfrm>
            </p:spPr>
            <p:txBody>
              <a:bodyPr>
                <a:normAutofit/>
              </a:bodyPr>
              <a:lstStyle/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ja-JP" sz="3600" b="1" dirty="0" err="1" smtClean="0"/>
                  <a:t>logλ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r>
                  <a:rPr lang="en-US" altLang="ja-JP" sz="3600" b="1" dirty="0" smtClean="0"/>
                  <a:t> = β</a:t>
                </a:r>
                <a:r>
                  <a:rPr lang="en-US" altLang="ja-JP" sz="2400" b="1" dirty="0" smtClean="0"/>
                  <a:t>1</a:t>
                </a:r>
                <a:r>
                  <a:rPr lang="en-US" altLang="ja-JP" sz="3600" b="1" dirty="0" smtClean="0"/>
                  <a:t> + β</a:t>
                </a:r>
                <a:r>
                  <a:rPr lang="en-US" altLang="ja-JP" sz="2400" b="1" dirty="0" smtClean="0"/>
                  <a:t>2</a:t>
                </a:r>
                <a:r>
                  <a:rPr lang="en-US" altLang="ja-JP" sz="3600" b="1" dirty="0" smtClean="0"/>
                  <a:t>x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  <m:r>
                      <a:rPr lang="en-US" altLang="ja-JP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ja-JP" sz="24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</m:oMath>
                </a14:m>
                <a:r>
                  <a:rPr lang="en-US" altLang="ja-JP" sz="3600" b="1" dirty="0" smtClean="0"/>
                  <a:t>β</a:t>
                </a:r>
                <a:r>
                  <a:rPr lang="en-US" altLang="ja-JP" sz="2400" b="1" dirty="0" smtClean="0"/>
                  <a:t>3</a:t>
                </a:r>
                <a:r>
                  <a:rPr lang="en-US" altLang="ja-JP" sz="3600" b="1" dirty="0" smtClean="0"/>
                  <a:t>d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endParaRPr lang="en-US" altLang="ja-JP" sz="2400" b="1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445" y="2724934"/>
                <a:ext cx="10515600" cy="741867"/>
              </a:xfrm>
              <a:blipFill rotWithShape="0">
                <a:blip r:embed="rId3"/>
                <a:stretch>
                  <a:fillRect t="-12295" b="-172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25188" y="5192131"/>
            <a:ext cx="2262158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リンク関数（対数）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49550" y="4791077"/>
            <a:ext cx="1220206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Log(</a:t>
            </a:r>
            <a:r>
              <a:rPr lang="ja-JP" altLang="en-US" dirty="0" smtClean="0">
                <a:solidFill>
                  <a:schemeClr val="bg1"/>
                </a:solidFill>
              </a:rPr>
              <a:t>切片</a:t>
            </a:r>
            <a:r>
              <a:rPr lang="en-US" altLang="ja-JP" dirty="0" smtClean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78601" y="4975743"/>
            <a:ext cx="1531188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花</a:t>
            </a:r>
            <a:r>
              <a:rPr kumimoji="1" lang="en-US" altLang="ja-JP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bg1"/>
                </a:solidFill>
              </a:rPr>
              <a:t>i</a:t>
            </a:r>
            <a:r>
              <a:rPr kumimoji="1" lang="en-US" altLang="ja-JP" dirty="0" smtClean="0">
                <a:solidFill>
                  <a:schemeClr val="bg1"/>
                </a:solidFill>
              </a:rPr>
              <a:t> </a:t>
            </a:r>
            <a:r>
              <a:rPr kumimoji="1" lang="ja-JP" altLang="en-US" dirty="0" smtClean="0">
                <a:solidFill>
                  <a:schemeClr val="bg1"/>
                </a:solidFill>
              </a:rPr>
              <a:t>のサイズ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96438" y="4828145"/>
            <a:ext cx="1569660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種子数の平均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664799" y="5037074"/>
                <a:ext cx="4523995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solidFill>
                      <a:schemeClr val="bg1"/>
                    </a:solidFill>
                  </a:rPr>
                  <a:t>花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en-US" altLang="ja-JP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ja-JP" dirty="0" smtClean="0">
                    <a:solidFill>
                      <a:schemeClr val="bg1"/>
                    </a:solidFill>
                  </a:rPr>
                  <a:t> </a:t>
                </a:r>
                <a:r>
                  <a:rPr kumimoji="1" lang="ja-JP" altLang="en-US" dirty="0" smtClean="0">
                    <a:solidFill>
                      <a:schemeClr val="bg1"/>
                    </a:solidFill>
                  </a:rPr>
                  <a:t>の施肥の有無（</a:t>
                </a:r>
                <a:r>
                  <a:rPr lang="en-US" altLang="ja-JP" b="1" dirty="0">
                    <a:solidFill>
                      <a:schemeClr val="bg1"/>
                    </a:solidFill>
                  </a:rPr>
                  <a:t> f</a:t>
                </a:r>
                <a14:m>
                  <m:oMath xmlns:m="http://schemas.openxmlformats.org/officeDocument/2006/math">
                    <m:r>
                      <a:rPr lang="en-US" altLang="ja-JP" sz="1400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r>
                  <a:rPr lang="en-US" altLang="ja-JP" b="1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chemeClr val="bg1"/>
                    </a:solidFill>
                  </a:rPr>
                  <a:t>を</a:t>
                </a:r>
                <a:r>
                  <a:rPr lang="en-US" altLang="ja-JP" dirty="0" smtClean="0">
                    <a:solidFill>
                      <a:schemeClr val="bg1"/>
                    </a:solidFill>
                  </a:rPr>
                  <a:t>1, 0</a:t>
                </a:r>
                <a:r>
                  <a:rPr lang="ja-JP" altLang="en-US" dirty="0" smtClean="0">
                    <a:solidFill>
                      <a:schemeClr val="bg1"/>
                    </a:solidFill>
                  </a:rPr>
                  <a:t>化したもの）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799" y="5037074"/>
                <a:ext cx="452399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78" t="-8197" r="-674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819912" y="382721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ここまでのおさらい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184713" y="5753815"/>
                <a:ext cx="2367956" cy="52322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schemeClr val="bg1"/>
                    </a:solidFill>
                  </a:rPr>
                  <a:t>l</a:t>
                </a:r>
                <a:r>
                  <a:rPr kumimoji="1" lang="en-US" altLang="ja-JP" dirty="0" smtClean="0">
                    <a:solidFill>
                      <a:schemeClr val="bg1"/>
                    </a:solidFill>
                  </a:rPr>
                  <a:t>og(</a:t>
                </a:r>
                <a:r>
                  <a:rPr lang="en-US" altLang="ja-JP" sz="2800" b="1" dirty="0" smtClean="0">
                    <a:solidFill>
                      <a:schemeClr val="bg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r>
                  <a:rPr kumimoji="1" lang="ja-JP" altLang="en-US" dirty="0" smtClean="0">
                    <a:solidFill>
                      <a:schemeClr val="bg1"/>
                    </a:solidFill>
                  </a:rPr>
                  <a:t>の偏回帰係数</a:t>
                </a:r>
                <a:r>
                  <a:rPr kumimoji="1" lang="en-US" altLang="ja-JP" dirty="0" smtClean="0">
                    <a:solidFill>
                      <a:schemeClr val="bg1"/>
                    </a:solidFill>
                  </a:rPr>
                  <a:t>)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713" y="5753815"/>
                <a:ext cx="2367956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057" t="-12791" r="-2057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7000783" y="4067235"/>
                <a:ext cx="2329484" cy="46166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schemeClr val="bg1"/>
                    </a:solidFill>
                  </a:rPr>
                  <a:t>l</a:t>
                </a:r>
                <a:r>
                  <a:rPr kumimoji="1" lang="en-US" altLang="ja-JP" dirty="0" smtClean="0">
                    <a:solidFill>
                      <a:schemeClr val="bg1"/>
                    </a:solidFill>
                  </a:rPr>
                  <a:t>og(</a:t>
                </a:r>
                <a:r>
                  <a:rPr lang="en-US" altLang="ja-JP" sz="2400" b="1" dirty="0">
                    <a:solidFill>
                      <a:schemeClr val="bg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r>
                  <a:rPr kumimoji="1" lang="ja-JP" altLang="en-US" dirty="0" smtClean="0">
                    <a:solidFill>
                      <a:schemeClr val="bg1"/>
                    </a:solidFill>
                  </a:rPr>
                  <a:t>の偏回帰係数</a:t>
                </a:r>
                <a:r>
                  <a:rPr kumimoji="1" lang="en-US" altLang="ja-JP" dirty="0" smtClean="0">
                    <a:solidFill>
                      <a:schemeClr val="bg1"/>
                    </a:solidFill>
                  </a:rPr>
                  <a:t>)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783" y="4067235"/>
                <a:ext cx="232948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089" t="-10526" r="-261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タイトル 1"/>
          <p:cNvSpPr txBox="1">
            <a:spLocks/>
          </p:cNvSpPr>
          <p:nvPr/>
        </p:nvSpPr>
        <p:spPr>
          <a:xfrm>
            <a:off x="186267" y="84724"/>
            <a:ext cx="9144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/>
              <a:t>3.6 </a:t>
            </a:r>
            <a:r>
              <a:rPr lang="ja-JP" altLang="en-US" sz="2400" dirty="0" smtClean="0"/>
              <a:t>説明変数が数量型＋因子型の統計モデル</a:t>
            </a:r>
            <a:endParaRPr lang="ja-JP" altLang="en-US" sz="24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922202" y="3566554"/>
            <a:ext cx="1187802" cy="156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581268" y="3356638"/>
            <a:ext cx="556242" cy="134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4902420" y="3356638"/>
            <a:ext cx="459367" cy="129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758267" y="3490988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714011" y="3356638"/>
            <a:ext cx="762709" cy="22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6832132" y="3338246"/>
            <a:ext cx="164801" cy="152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7796231" y="3314328"/>
            <a:ext cx="89880" cy="64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/>
          <p:cNvCxnSpPr/>
          <p:nvPr/>
        </p:nvCxnSpPr>
        <p:spPr>
          <a:xfrm rot="10800000">
            <a:off x="8685409" y="3356639"/>
            <a:ext cx="1464472" cy="14344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 flipV="1">
            <a:off x="6047454" y="3626086"/>
            <a:ext cx="2806961" cy="249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3008027" y="3459216"/>
            <a:ext cx="905782" cy="15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8185001" y="6159313"/>
            <a:ext cx="1338828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bg1"/>
                </a:solidFill>
              </a:rPr>
              <a:t>線形予測子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8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86267" y="84724"/>
            <a:ext cx="9144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/>
              <a:t>3.6 </a:t>
            </a:r>
            <a:r>
              <a:rPr lang="ja-JP" altLang="en-US" sz="2400" dirty="0" smtClean="0"/>
              <a:t>説明変数が数量型＋因子型の統計モデル</a:t>
            </a:r>
            <a:endParaRPr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66" y="1424061"/>
            <a:ext cx="6637867" cy="3114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99001" y="4925869"/>
            <a:ext cx="11378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切片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1.26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x</a:t>
            </a:r>
            <a:r>
              <a:rPr lang="ja-JP" altLang="en-US" sz="2400" dirty="0" smtClean="0"/>
              <a:t>の偏回帰係数が</a:t>
            </a:r>
            <a:r>
              <a:rPr lang="en-US" altLang="ja-JP" sz="2400" dirty="0" smtClean="0"/>
              <a:t>0.08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f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T</a:t>
            </a:r>
            <a:r>
              <a:rPr lang="ja-JP" altLang="en-US" sz="2400" dirty="0" smtClean="0"/>
              <a:t>（肥料あり）の偏回帰係数が</a:t>
            </a:r>
            <a:r>
              <a:rPr lang="en-US" altLang="ja-JP" sz="2400" dirty="0" smtClean="0"/>
              <a:t>-0.032</a:t>
            </a:r>
            <a:r>
              <a:rPr lang="ja-JP" altLang="en-US" sz="2400" dirty="0" smtClean="0"/>
              <a:t>？</a:t>
            </a:r>
            <a:endParaRPr lang="en-US" altLang="ja-JP" sz="2400" dirty="0" smtClean="0"/>
          </a:p>
          <a:p>
            <a:r>
              <a:rPr lang="ja-JP" altLang="en-US" sz="2400" dirty="0" smtClean="0"/>
              <a:t>つまり、サイズが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増えると種子が</a:t>
            </a:r>
            <a:r>
              <a:rPr lang="en-US" altLang="ja-JP" sz="2400" dirty="0" smtClean="0"/>
              <a:t>0.08</a:t>
            </a:r>
            <a:r>
              <a:rPr lang="ja-JP" altLang="en-US" sz="2400" dirty="0" smtClean="0"/>
              <a:t>個増えると解釈できる？</a:t>
            </a:r>
            <a:endParaRPr lang="en-US" altLang="ja-JP" sz="2400" dirty="0" smtClean="0"/>
          </a:p>
          <a:p>
            <a:r>
              <a:rPr lang="ja-JP" altLang="en-US" sz="2400" dirty="0" smtClean="0"/>
              <a:t>そして、肥料をあげると種子が</a:t>
            </a:r>
            <a:r>
              <a:rPr lang="en-US" altLang="ja-JP" sz="2400" dirty="0" smtClean="0"/>
              <a:t>0.032</a:t>
            </a:r>
            <a:r>
              <a:rPr lang="ja-JP" altLang="en-US" sz="2400" dirty="0" smtClean="0"/>
              <a:t>個減ると解釈できる？</a:t>
            </a:r>
            <a:endParaRPr lang="en-US" altLang="ja-JP" sz="2400" dirty="0" smtClean="0"/>
          </a:p>
          <a:p>
            <a:r>
              <a:rPr lang="ja-JP" altLang="en-US" sz="2400" dirty="0" smtClean="0"/>
              <a:t>・・・今回は対数リンク関数を用いているので違う</a:t>
            </a: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3600" y="204893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実際にやってみる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57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86267" y="84724"/>
            <a:ext cx="9144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/>
              <a:t>3.6 </a:t>
            </a:r>
            <a:r>
              <a:rPr lang="ja-JP" altLang="en-US" sz="2400" dirty="0" smtClean="0"/>
              <a:t>説明変数が数量型＋因子型の統計モデル</a:t>
            </a:r>
            <a:endParaRPr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-834644" y="3066551"/>
                <a:ext cx="11185822" cy="1126557"/>
              </a:xfrm>
            </p:spPr>
            <p:txBody>
              <a:bodyPr>
                <a:normAutofit/>
              </a:bodyPr>
              <a:lstStyle/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3600" b="1" dirty="0" smtClean="0"/>
                  <a:t>肥料なし：</a:t>
                </a:r>
                <a:r>
                  <a:rPr lang="en-US" altLang="ja-JP" sz="3600" b="1" dirty="0" err="1" smtClean="0"/>
                  <a:t>logλ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r>
                  <a:rPr lang="en-US" altLang="ja-JP" sz="3600" b="1" dirty="0" smtClean="0"/>
                  <a:t> = 1.26 + </a:t>
                </a:r>
                <a:r>
                  <a:rPr lang="en-US" altLang="ja-JP" sz="3600" b="1" dirty="0" smtClean="0"/>
                  <a:t>0.08</a:t>
                </a:r>
                <a:r>
                  <a:rPr lang="en-US" altLang="ja-JP" sz="3600" b="1" dirty="0" smtClean="0"/>
                  <a:t>x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endParaRPr lang="en-US" altLang="ja-JP" sz="2400" b="1" dirty="0" smtClean="0"/>
              </a:p>
            </p:txBody>
          </p:sp>
        </mc:Choice>
        <mc:Fallback>
          <p:sp>
            <p:nvSpPr>
              <p:cNvPr id="5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834644" y="3066551"/>
                <a:ext cx="11185822" cy="1126557"/>
              </a:xfrm>
              <a:blipFill rotWithShape="0">
                <a:blip r:embed="rId2"/>
                <a:stretch>
                  <a:fillRect t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/>
              <p:cNvSpPr txBox="1">
                <a:spLocks/>
              </p:cNvSpPr>
              <p:nvPr/>
            </p:nvSpPr>
            <p:spPr>
              <a:xfrm>
                <a:off x="379782" y="2253010"/>
                <a:ext cx="10515600" cy="741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3600" b="1" dirty="0" smtClean="0"/>
                  <a:t>肥料あり：</a:t>
                </a:r>
                <a:r>
                  <a:rPr lang="en-US" altLang="ja-JP" sz="3600" b="1" dirty="0" err="1" smtClean="0"/>
                  <a:t>logλ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r>
                  <a:rPr lang="en-US" altLang="ja-JP" sz="3600" b="1" dirty="0"/>
                  <a:t> = </a:t>
                </a:r>
                <a:r>
                  <a:rPr lang="en-US" altLang="ja-JP" sz="3600" b="1" dirty="0" smtClean="0"/>
                  <a:t>1.26 </a:t>
                </a:r>
                <a:r>
                  <a:rPr lang="en-US" altLang="ja-JP" sz="3600" b="1" dirty="0"/>
                  <a:t>+ </a:t>
                </a:r>
                <a:r>
                  <a:rPr lang="en-US" altLang="ja-JP" sz="3600" b="1" dirty="0" smtClean="0"/>
                  <a:t>0.08x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r>
                  <a:rPr lang="en-US" altLang="ja-JP" sz="3600" b="1" dirty="0" smtClean="0"/>
                  <a:t> + 0.032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altLang="ja-JP" sz="2400" b="1" dirty="0"/>
              </a:p>
            </p:txBody>
          </p:sp>
        </mc:Choice>
        <mc:Fallback>
          <p:sp>
            <p:nvSpPr>
              <p:cNvPr id="6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2" y="2253010"/>
                <a:ext cx="10515600" cy="741867"/>
              </a:xfrm>
              <a:prstGeom prst="rect">
                <a:avLst/>
              </a:prstGeom>
              <a:blipFill rotWithShape="0">
                <a:blip r:embed="rId3"/>
                <a:stretch>
                  <a:fillRect t="-13223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829734" y="138711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R</a:t>
            </a:r>
            <a:r>
              <a:rPr kumimoji="1" lang="ja-JP" altLang="en-US" sz="2400" dirty="0" smtClean="0"/>
              <a:t>で求めた回帰式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734" y="396227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λ</a:t>
            </a:r>
            <a:r>
              <a:rPr lang="ja-JP" altLang="en-US" sz="2400" dirty="0" smtClean="0"/>
              <a:t>を説明する式（肥料ありの場合）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コンテンツ プレースホルダー 2"/>
              <p:cNvSpPr txBox="1">
                <a:spLocks/>
              </p:cNvSpPr>
              <p:nvPr/>
            </p:nvSpPr>
            <p:spPr>
              <a:xfrm>
                <a:off x="684445" y="4849094"/>
                <a:ext cx="11185822" cy="112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ja-JP" sz="3600" b="1" dirty="0" err="1" smtClean="0"/>
                  <a:t>λ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</m:oMath>
                </a14:m>
                <a:r>
                  <a:rPr lang="en-US" altLang="ja-JP" sz="3600" b="1" dirty="0"/>
                  <a:t> </a:t>
                </a:r>
                <a:r>
                  <a:rPr lang="en-US" altLang="ja-JP" sz="3600" b="1" dirty="0" smtClean="0"/>
                  <a:t>= </a:t>
                </a:r>
                <a:r>
                  <a:rPr lang="en-US" altLang="ja-JP" sz="3600" b="1" dirty="0" err="1" smtClean="0"/>
                  <a:t>exp</a:t>
                </a:r>
                <a:r>
                  <a:rPr lang="en-US" altLang="ja-JP" sz="3600" b="1" dirty="0" smtClean="0"/>
                  <a:t>(1.26) × </a:t>
                </a:r>
                <a:r>
                  <a:rPr lang="en-US" altLang="ja-JP" sz="3600" b="1" dirty="0" err="1" smtClean="0"/>
                  <a:t>exp</a:t>
                </a:r>
                <a:r>
                  <a:rPr lang="en-US" altLang="ja-JP" sz="3600" b="1" dirty="0" smtClean="0"/>
                  <a:t>(0.08</a:t>
                </a:r>
                <a:r>
                  <a:rPr lang="en-US" altLang="ja-JP" sz="3600" b="1" dirty="0" smtClean="0"/>
                  <a:t>x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𝓲</m:t>
                    </m:r>
                    <m:r>
                      <a:rPr lang="en-US" altLang="ja-JP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ja-JP" altLang="en-US" sz="3600" b="1" dirty="0" smtClean="0"/>
                  <a:t>）</a:t>
                </a:r>
                <a:r>
                  <a:rPr lang="en-US" altLang="ja-JP" sz="3600" b="1" dirty="0" smtClean="0"/>
                  <a:t>× </a:t>
                </a:r>
                <a:r>
                  <a:rPr lang="en-US" altLang="ja-JP" sz="3600" b="1" dirty="0" err="1" smtClean="0"/>
                  <a:t>exp</a:t>
                </a:r>
                <a:r>
                  <a:rPr lang="en-US" altLang="ja-JP" sz="3600" b="1" dirty="0" smtClean="0"/>
                  <a:t>(-0.032)</a:t>
                </a:r>
                <a:endParaRPr lang="en-US" altLang="ja-JP" sz="2400" b="1" dirty="0"/>
              </a:p>
            </p:txBody>
          </p:sp>
        </mc:Choice>
        <mc:Fallback>
          <p:sp>
            <p:nvSpPr>
              <p:cNvPr id="10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45" y="4849094"/>
                <a:ext cx="11185822" cy="1126557"/>
              </a:xfrm>
              <a:prstGeom prst="rect">
                <a:avLst/>
              </a:prstGeom>
              <a:blipFill rotWithShape="0">
                <a:blip r:embed="rId4"/>
                <a:stretch>
                  <a:fillRect t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1330642" y="5771927"/>
            <a:ext cx="10390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→</a:t>
            </a:r>
            <a:r>
              <a:rPr kumimoji="1" lang="en-US" altLang="ja-JP" sz="3600" dirty="0" smtClean="0"/>
              <a:t> x</a:t>
            </a:r>
            <a:r>
              <a:rPr kumimoji="1" lang="ja-JP" altLang="en-US" sz="3600" dirty="0" smtClean="0"/>
              <a:t>が</a:t>
            </a:r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増えると</a:t>
            </a:r>
            <a:r>
              <a:rPr kumimoji="1" lang="en-US" altLang="ja-JP" sz="3600" dirty="0" err="1" smtClean="0"/>
              <a:t>λ</a:t>
            </a:r>
            <a:r>
              <a:rPr kumimoji="1" lang="ja-JP" altLang="en-US" sz="3600" dirty="0" smtClean="0"/>
              <a:t>が</a:t>
            </a:r>
            <a:r>
              <a:rPr kumimoji="1" lang="en-US" altLang="ja-JP" sz="3600" dirty="0" smtClean="0"/>
              <a:t>1.08</a:t>
            </a:r>
            <a:r>
              <a:rPr kumimoji="1" lang="ja-JP" altLang="en-US" sz="3600" dirty="0" smtClean="0"/>
              <a:t>倍にな</a:t>
            </a:r>
            <a:r>
              <a:rPr lang="ja-JP" altLang="en-US" sz="3600" dirty="0" smtClean="0"/>
              <a:t>ると解釈できる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465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86267" y="84724"/>
            <a:ext cx="9144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/>
              <a:t>3.6 </a:t>
            </a:r>
            <a:r>
              <a:rPr lang="ja-JP" altLang="en-US" sz="2400" dirty="0" smtClean="0"/>
              <a:t>説明変数が数量型＋因子型の統計モデル</a:t>
            </a:r>
            <a:endParaRPr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826953" y="2431534"/>
            <a:ext cx="111379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/>
              <a:t>リンク関数を用いない（</a:t>
            </a:r>
            <a:r>
              <a:rPr lang="en-US" altLang="ja-JP" sz="3600" dirty="0" smtClean="0"/>
              <a:t>=</a:t>
            </a:r>
            <a:r>
              <a:rPr lang="ja-JP" altLang="en-US" sz="3600" dirty="0" smtClean="0"/>
              <a:t>恒等リンク関数を用いる）</a:t>
            </a:r>
            <a:endParaRPr lang="en-US" altLang="ja-JP" sz="3600" dirty="0" smtClean="0"/>
          </a:p>
          <a:p>
            <a:r>
              <a:rPr lang="ja-JP" altLang="en-US" sz="3600" dirty="0" smtClean="0"/>
              <a:t>とどうなるのか？</a:t>
            </a:r>
            <a:endParaRPr lang="en-US" altLang="ja-JP" sz="3600" dirty="0"/>
          </a:p>
          <a:p>
            <a:r>
              <a:rPr lang="ja-JP" altLang="en-US" sz="3600" dirty="0" smtClean="0"/>
              <a:t>続きは</a:t>
            </a:r>
            <a:r>
              <a:rPr lang="en-US" altLang="ja-JP" sz="3600" dirty="0" smtClean="0"/>
              <a:t>R</a:t>
            </a:r>
            <a:r>
              <a:rPr lang="ja-JP" altLang="en-US" sz="3600" dirty="0" smtClean="0"/>
              <a:t>で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89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78933" y="2794000"/>
            <a:ext cx="10668000" cy="808037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dirty="0" smtClean="0"/>
              <a:t>3.7 </a:t>
            </a:r>
            <a:r>
              <a:rPr kumimoji="1" lang="ja-JP" altLang="en-US" sz="3600" dirty="0" smtClean="0"/>
              <a:t>「</a:t>
            </a:r>
            <a:r>
              <a:rPr lang="ja-JP" altLang="en-US" sz="3600" dirty="0" smtClean="0"/>
              <a:t>何でも正規分布」「何でも直線」には無理がある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934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86267" y="84724"/>
            <a:ext cx="9144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/>
              <a:t>3.7 </a:t>
            </a:r>
            <a:r>
              <a:rPr lang="ja-JP" altLang="en-US" sz="2400" dirty="0"/>
              <a:t>「</a:t>
            </a:r>
            <a:r>
              <a:rPr lang="ja-JP" altLang="en-US" sz="2400" dirty="0" smtClean="0"/>
              <a:t>何でも正規分布」「何でも直線」には無理がある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0533" y="1727199"/>
            <a:ext cx="10881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一般化線形モデル（</a:t>
            </a:r>
            <a:r>
              <a:rPr kumimoji="1" lang="en-US" altLang="ja-JP" sz="2400" dirty="0" smtClean="0"/>
              <a:t>GLM</a:t>
            </a:r>
            <a:r>
              <a:rPr kumimoji="1" lang="ja-JP" altLang="en-US" sz="2400" dirty="0" smtClean="0"/>
              <a:t>）は線形モデル（</a:t>
            </a:r>
            <a:r>
              <a:rPr kumimoji="1" lang="en-US" altLang="ja-JP" sz="2400" dirty="0" smtClean="0"/>
              <a:t>LM</a:t>
            </a:r>
            <a:r>
              <a:rPr kumimoji="1" lang="ja-JP" altLang="en-US" sz="2400" dirty="0" smtClean="0"/>
              <a:t>）の拡張（</a:t>
            </a:r>
            <a:r>
              <a:rPr lang="ja-JP" altLang="en-US" sz="2400" dirty="0"/>
              <a:t>復習で</a:t>
            </a:r>
            <a:r>
              <a:rPr lang="ja-JP" altLang="en-US" sz="2400" dirty="0" smtClean="0"/>
              <a:t>すが・・・）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68592" y="5401734"/>
            <a:ext cx="1220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GLM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36106" y="3023302"/>
            <a:ext cx="8851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LM</a:t>
            </a:r>
            <a:endParaRPr kumimoji="1" lang="ja-JP" altLang="en-US" sz="36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5689600" y="3826933"/>
            <a:ext cx="0" cy="138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6062133" y="3826933"/>
            <a:ext cx="0" cy="138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390607" y="433568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正規</a:t>
            </a:r>
            <a:r>
              <a:rPr kumimoji="1" lang="ja-JP" altLang="en-US" smtClean="0"/>
              <a:t>分布以外の確率分布</a:t>
            </a:r>
            <a:r>
              <a:rPr kumimoji="1" lang="ja-JP" altLang="en-US" dirty="0" smtClean="0"/>
              <a:t>が使用可能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88667" y="4336534"/>
            <a:ext cx="519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確率分布を等分散の正規分布に限定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リンク関数なし（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恒等リンク関数使用）に限定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533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86267" y="84724"/>
            <a:ext cx="9144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/>
              <a:t>3.7 </a:t>
            </a:r>
            <a:r>
              <a:rPr lang="ja-JP" altLang="en-US" sz="2400" dirty="0"/>
              <a:t>「</a:t>
            </a:r>
            <a:r>
              <a:rPr lang="ja-JP" altLang="en-US" sz="2400" dirty="0" smtClean="0"/>
              <a:t>何でも正規分布」「何でも直線」には無理がある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0532" y="116975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正規分布だと無理がある場合の例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80532" y="1839813"/>
            <a:ext cx="111929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・データが離散値である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- </a:t>
            </a:r>
            <a:r>
              <a:rPr lang="ja-JP" altLang="en-US" sz="2400" dirty="0" smtClean="0"/>
              <a:t>この本では非推奨だが、</a:t>
            </a:r>
            <a:r>
              <a:rPr lang="ja-JP" altLang="en-US" sz="2400" dirty="0" smtClean="0"/>
              <a:t>正規分布で近似するという作法もあるらしい？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直線だと無理がある場合の例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・カウントデータなのに平均値の予測がマイナスになる（</a:t>
            </a:r>
            <a:r>
              <a:rPr lang="en-US" altLang="ja-JP" sz="2400" dirty="0" smtClean="0"/>
              <a:t>p.61</a:t>
            </a:r>
            <a:r>
              <a:rPr lang="ja-JP" altLang="en-US" sz="2400" dirty="0" smtClean="0"/>
              <a:t>の図</a:t>
            </a:r>
            <a:r>
              <a:rPr lang="en-US" altLang="ja-JP" sz="2400" dirty="0" smtClean="0"/>
              <a:t>3.9</a:t>
            </a:r>
            <a:r>
              <a:rPr lang="ja-JP" altLang="en-US" sz="2400" dirty="0" smtClean="0"/>
              <a:t>参照）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/>
              <a:t>・直線回帰の当てはまりが悪い（</a:t>
            </a:r>
            <a:r>
              <a:rPr lang="ja-JP" altLang="en-US" sz="2400" dirty="0" smtClean="0"/>
              <a:t>分散</a:t>
            </a:r>
            <a:r>
              <a:rPr lang="ja-JP" altLang="en-US" sz="2400" dirty="0"/>
              <a:t>が一定でないデータ、非線形データ</a:t>
            </a:r>
            <a:r>
              <a:rPr lang="ja-JP" altLang="en-US" sz="2400" dirty="0" smtClean="0"/>
              <a:t>）</a:t>
            </a:r>
            <a:endParaRPr lang="en-US" altLang="ja-JP" sz="2400" dirty="0"/>
          </a:p>
          <a:p>
            <a:endParaRPr lang="en-US" altLang="ja-JP" sz="2400" dirty="0" smtClean="0"/>
          </a:p>
          <a:p>
            <a:r>
              <a:rPr kumimoji="1" lang="ja-JP" altLang="en-US" sz="2400" dirty="0" smtClean="0"/>
              <a:t>→　今回カウントデータ（離散値、</a:t>
            </a:r>
            <a:r>
              <a:rPr kumimoji="1" lang="en-US" altLang="ja-JP" sz="2400" dirty="0" smtClean="0"/>
              <a:t>&gt;0</a:t>
            </a:r>
            <a:r>
              <a:rPr kumimoji="1" lang="ja-JP" altLang="en-US" sz="2400" dirty="0" smtClean="0"/>
              <a:t>）に対して対数リンク関数を使った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kumimoji="1" lang="ja-JP" altLang="en-US" sz="2400" dirty="0" smtClean="0"/>
              <a:t>ポアソン分布を用いたように、「データに適したモデリング」を行う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39027" y="6203187"/>
            <a:ext cx="104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具体的な「データ</a:t>
            </a:r>
            <a:r>
              <a:rPr kumimoji="1" lang="ja-JP" altLang="en-US" dirty="0" smtClean="0"/>
              <a:t>に</a:t>
            </a:r>
            <a:r>
              <a:rPr kumimoji="1" lang="ja-JP" altLang="en-US" smtClean="0"/>
              <a:t>適したモデリング」の方法に</a:t>
            </a:r>
            <a:r>
              <a:rPr kumimoji="1" lang="ja-JP" altLang="en-US" dirty="0" smtClean="0"/>
              <a:t>ついてはそのうち</a:t>
            </a:r>
            <a:r>
              <a:rPr lang="ja-JP" altLang="en-US" dirty="0" smtClean="0"/>
              <a:t>やる</a:t>
            </a:r>
            <a:r>
              <a:rPr kumimoji="1" lang="ja-JP" altLang="en-US" dirty="0" smtClean="0"/>
              <a:t>と思う</a:t>
            </a:r>
            <a:r>
              <a:rPr kumimoji="1" lang="ja-JP" altLang="en-US" smtClean="0"/>
              <a:t>ので、今回はここまで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64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437</Words>
  <Application>Microsoft Macintosh PowerPoint</Application>
  <PresentationFormat>ワイド画面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Cambria Math</vt:lpstr>
      <vt:lpstr>Yu Gothic</vt:lpstr>
      <vt:lpstr>Yu Gothic Light</vt:lpstr>
      <vt:lpstr>Arial</vt:lpstr>
      <vt:lpstr>ホワイト</vt:lpstr>
      <vt:lpstr>3.6 説明変数が数量型＋因子型の統計モデル</vt:lpstr>
      <vt:lpstr>説明変数：体サイズ xi と施肥効果 fi  （重回帰）</vt:lpstr>
      <vt:lpstr>PowerPoint プレゼンテーション</vt:lpstr>
      <vt:lpstr>PowerPoint プレゼンテーション</vt:lpstr>
      <vt:lpstr>PowerPoint プレゼンテーション</vt:lpstr>
      <vt:lpstr>3.7 「何でも正規分布」「何でも直線」には無理がある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3.6 説明変数が数量型＋因子型の統計モデル</dc:title>
  <dc:creator>1j13f0921</dc:creator>
  <cp:lastModifiedBy>1j13f0921</cp:lastModifiedBy>
  <cp:revision>38</cp:revision>
  <dcterms:created xsi:type="dcterms:W3CDTF">2017-05-10T07:45:38Z</dcterms:created>
  <dcterms:modified xsi:type="dcterms:W3CDTF">2017-05-11T00:08:24Z</dcterms:modified>
</cp:coreProperties>
</file>