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75" r:id="rId3"/>
    <p:sldId id="258" r:id="rId4"/>
    <p:sldId id="257" r:id="rId5"/>
    <p:sldId id="269" r:id="rId6"/>
    <p:sldId id="276" r:id="rId7"/>
    <p:sldId id="270" r:id="rId8"/>
    <p:sldId id="277" r:id="rId9"/>
    <p:sldId id="272" r:id="rId10"/>
    <p:sldId id="271" r:id="rId11"/>
    <p:sldId id="273" r:id="rId12"/>
    <p:sldId id="279" r:id="rId13"/>
    <p:sldId id="274" r:id="rId14"/>
    <p:sldId id="280" r:id="rId15"/>
    <p:sldId id="281" r:id="rId16"/>
    <p:sldId id="282" r:id="rId17"/>
    <p:sldId id="283" r:id="rId18"/>
    <p:sldId id="284" r:id="rId19"/>
    <p:sldId id="286" r:id="rId20"/>
    <p:sldId id="285" r:id="rId21"/>
    <p:sldId id="290" r:id="rId22"/>
    <p:sldId id="287" r:id="rId23"/>
    <p:sldId id="288" r:id="rId24"/>
    <p:sldId id="289" r:id="rId25"/>
    <p:sldId id="292" r:id="rId26"/>
    <p:sldId id="291" r:id="rId27"/>
    <p:sldId id="293" r:id="rId28"/>
    <p:sldId id="296" r:id="rId29"/>
    <p:sldId id="295" r:id="rId30"/>
    <p:sldId id="297" r:id="rId31"/>
    <p:sldId id="294"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94643"/>
  </p:normalViewPr>
  <p:slideViewPr>
    <p:cSldViewPr snapToGrid="0" snapToObjects="1">
      <p:cViewPr varScale="1">
        <p:scale>
          <a:sx n="90" d="100"/>
          <a:sy n="90" d="100"/>
        </p:scale>
        <p:origin x="6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FD7E8-C00A-554D-9234-541D088FEF0B}" type="datetimeFigureOut">
              <a:rPr kumimoji="1" lang="ja-JP" altLang="en-US" smtClean="0"/>
              <a:t>2017/7/13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122E5-C0E1-4043-B521-61A00F1B1302}" type="slidenum">
              <a:rPr kumimoji="1" lang="ja-JP" altLang="en-US" smtClean="0"/>
              <a:t>‹#›</a:t>
            </a:fld>
            <a:endParaRPr kumimoji="1" lang="ja-JP" altLang="en-US"/>
          </a:p>
        </p:txBody>
      </p:sp>
    </p:spTree>
    <p:extLst>
      <p:ext uri="{BB962C8B-B14F-4D97-AF65-F5344CB8AC3E}">
        <p14:creationId xmlns:p14="http://schemas.microsoft.com/office/powerpoint/2010/main" val="11709628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8585C6-899F-994D-B16C-CC6AD1CEEAD7}"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29139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7C6111A-6284-4747-B276-A0A4964BFC4E}"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8378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0BDED5-FBF4-4444-B974-52F4AFAFB2FD}"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36756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05B005-D6E7-D346-81EA-A268A3C55EB4}"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29495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3AEB405-C3CD-4D47-B888-62361F85F4B2}" type="datetime1">
              <a:rPr kumimoji="1" lang="ja-JP" altLang="en-US" smtClean="0"/>
              <a:t>2017/7/13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6312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FAC519B-E19C-FA48-B483-B4C6C6AF0C1C}" type="datetime1">
              <a:rPr kumimoji="1" lang="ja-JP" altLang="en-US" smtClean="0"/>
              <a:t>2017/7/13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98804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291A446-B1AE-E94E-9BA2-C6DA6F466F46}" type="datetime1">
              <a:rPr kumimoji="1" lang="ja-JP" altLang="en-US" smtClean="0"/>
              <a:t>2017/7/13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4164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1D16F61-ABF1-E64B-B2DE-FE97910D5632}" type="datetime1">
              <a:rPr kumimoji="1" lang="ja-JP" altLang="en-US" smtClean="0"/>
              <a:t>2017/7/13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68819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E6EADBF-AB90-3F49-AD9D-0A314E122E35}" type="datetime1">
              <a:rPr kumimoji="1" lang="ja-JP" altLang="en-US" smtClean="0"/>
              <a:t>2017/7/13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18938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B4F86B0-491F-FB40-A830-84D0C3FEA277}" type="datetime1">
              <a:rPr kumimoji="1" lang="ja-JP" altLang="en-US" smtClean="0"/>
              <a:t>2017/7/13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40852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2B4BEBB-099F-8047-B4FE-9BB6D8C1F8DC}" type="datetime1">
              <a:rPr kumimoji="1" lang="ja-JP" altLang="en-US" smtClean="0"/>
              <a:t>2017/7/13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6004559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7E930-EC0E-D94C-B0C4-6B98383710A4}" type="datetime1">
              <a:rPr kumimoji="1" lang="ja-JP" altLang="en-US" smtClean="0"/>
              <a:t>2017/7/13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9A31E-6442-9840-8256-6AAC2EFDFE94}" type="slidenum">
              <a:rPr kumimoji="1" lang="ja-JP" altLang="en-US" smtClean="0"/>
              <a:t>‹#›</a:t>
            </a:fld>
            <a:endParaRPr kumimoji="1" lang="ja-JP" altLang="en-US"/>
          </a:p>
        </p:txBody>
      </p:sp>
    </p:spTree>
    <p:extLst>
      <p:ext uri="{BB962C8B-B14F-4D97-AF65-F5344CB8AC3E}">
        <p14:creationId xmlns:p14="http://schemas.microsoft.com/office/powerpoint/2010/main" val="29760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2537" y="1565274"/>
            <a:ext cx="9686925" cy="2708275"/>
          </a:xfrm>
        </p:spPr>
        <p:txBody>
          <a:bodyPr>
            <a:normAutofit fontScale="90000"/>
          </a:bodyPr>
          <a:lstStyle/>
          <a:p>
            <a:r>
              <a:rPr kumimoji="1" lang="ja-JP" altLang="en-US" sz="4000" dirty="0" smtClean="0"/>
              <a:t>統計勉強会</a:t>
            </a:r>
            <a:r>
              <a:rPr lang="en-US" altLang="ja-JP" dirty="0" smtClean="0"/>
              <a:t/>
            </a:r>
            <a:br>
              <a:rPr lang="en-US" altLang="ja-JP" dirty="0" smtClean="0"/>
            </a:br>
            <a:r>
              <a:rPr lang="en-US" altLang="ja-JP" dirty="0"/>
              <a:t/>
            </a:r>
            <a:br>
              <a:rPr lang="en-US" altLang="ja-JP" dirty="0"/>
            </a:br>
            <a:r>
              <a:rPr lang="en-US" altLang="ja-JP" sz="4000" dirty="0" smtClean="0"/>
              <a:t>7</a:t>
            </a:r>
            <a:r>
              <a:rPr lang="ja-JP" altLang="en-US" sz="4000" dirty="0" smtClean="0"/>
              <a:t>章</a:t>
            </a:r>
            <a:r>
              <a:rPr lang="en-US" altLang="ja-JP" sz="4000" dirty="0" smtClean="0"/>
              <a:t> </a:t>
            </a:r>
            <a:r>
              <a:rPr lang="ja-JP" altLang="en-US" sz="4000" dirty="0" smtClean="0"/>
              <a:t>一般化線形混合モデル（</a:t>
            </a:r>
            <a:r>
              <a:rPr lang="en-US" altLang="ja-JP" sz="4000" dirty="0" smtClean="0"/>
              <a:t>GLMM</a:t>
            </a:r>
            <a:r>
              <a:rPr lang="ja-JP" altLang="en-US" sz="4000" dirty="0" smtClean="0"/>
              <a:t>）</a:t>
            </a:r>
            <a:r>
              <a:rPr lang="en-US" altLang="ja-JP" sz="4000" dirty="0" smtClean="0"/>
              <a:t/>
            </a:r>
            <a:br>
              <a:rPr lang="en-US" altLang="ja-JP" sz="4000" dirty="0" smtClean="0"/>
            </a:br>
            <a:r>
              <a:rPr lang="ja-JP" altLang="en-US" sz="4000" dirty="0" smtClean="0"/>
              <a:t>個体差のモデリング</a:t>
            </a:r>
            <a:r>
              <a:rPr lang="en-US" altLang="ja-JP" sz="4000" dirty="0" smtClean="0"/>
              <a:t/>
            </a:r>
            <a:br>
              <a:rPr lang="en-US" altLang="ja-JP" sz="4000" dirty="0" smtClean="0"/>
            </a:br>
            <a:endParaRPr kumimoji="1" lang="ja-JP" altLang="en-US" sz="4000" dirty="0"/>
          </a:p>
        </p:txBody>
      </p:sp>
      <p:sp>
        <p:nvSpPr>
          <p:cNvPr id="3" name="サブタイトル 2"/>
          <p:cNvSpPr>
            <a:spLocks noGrp="1"/>
          </p:cNvSpPr>
          <p:nvPr>
            <p:ph type="subTitle" idx="1"/>
          </p:nvPr>
        </p:nvSpPr>
        <p:spPr>
          <a:xfrm>
            <a:off x="1523999" y="4273550"/>
            <a:ext cx="9144000" cy="1655762"/>
          </a:xfrm>
        </p:spPr>
        <p:txBody>
          <a:bodyPr/>
          <a:lstStyle/>
          <a:p>
            <a:endParaRPr kumimoji="1" lang="en-US" altLang="ja-JP" dirty="0" smtClean="0"/>
          </a:p>
          <a:p>
            <a:endParaRPr kumimoji="1" lang="en-US" altLang="ja-JP" dirty="0" smtClean="0"/>
          </a:p>
          <a:p>
            <a:r>
              <a:rPr kumimoji="1" lang="ja-JP" altLang="en-US" dirty="0" smtClean="0"/>
              <a:t>清水　翔太郎</a:t>
            </a:r>
            <a:endParaRPr kumimoji="1" lang="ja-JP" altLang="en-US" dirty="0"/>
          </a:p>
        </p:txBody>
      </p:sp>
      <p:sp>
        <p:nvSpPr>
          <p:cNvPr id="4" name="スライド番号プレースホルダー 3"/>
          <p:cNvSpPr>
            <a:spLocks noGrp="1"/>
          </p:cNvSpPr>
          <p:nvPr>
            <p:ph type="sldNum" sz="quarter" idx="12"/>
          </p:nvPr>
        </p:nvSpPr>
        <p:spPr/>
        <p:txBody>
          <a:bodyPr/>
          <a:lstStyle/>
          <a:p>
            <a:fld id="{B719A31E-6442-9840-8256-6AAC2EFDFE94}" type="slidenum">
              <a:rPr kumimoji="1" lang="ja-JP" altLang="en-US" smtClean="0"/>
              <a:t>1</a:t>
            </a:fld>
            <a:endParaRPr kumimoji="1" lang="ja-JP" altLang="en-US"/>
          </a:p>
        </p:txBody>
      </p:sp>
    </p:spTree>
    <p:extLst>
      <p:ext uri="{BB962C8B-B14F-4D97-AF65-F5344CB8AC3E}">
        <p14:creationId xmlns:p14="http://schemas.microsoft.com/office/powerpoint/2010/main" val="1451229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kumimoji="1" lang="ja-JP" altLang="en-US" sz="3600" dirty="0" smtClean="0"/>
              <a:t>過分散と個体差</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過分散：データから得られる分散が平均から推定</a:t>
            </a:r>
            <a:r>
              <a:rPr lang="ja-JP" altLang="en-US" dirty="0"/>
              <a:t>される</a:t>
            </a:r>
            <a:r>
              <a:rPr lang="ja-JP" altLang="en-US" dirty="0" smtClean="0"/>
              <a:t>分散（二項</a:t>
            </a:r>
            <a:r>
              <a:rPr lang="ja-JP" altLang="en-US" dirty="0"/>
              <a:t>分布で期待</a:t>
            </a:r>
            <a:r>
              <a:rPr lang="ja-JP" altLang="en-US" dirty="0" smtClean="0"/>
              <a:t>される分散）に比べて大きすぎる状況</a:t>
            </a:r>
            <a:endParaRPr lang="en-US" altLang="ja-JP" dirty="0" smtClean="0"/>
          </a:p>
          <a:p>
            <a:endParaRPr lang="en-US" altLang="ja-JP" dirty="0" smtClean="0"/>
          </a:p>
          <a:p>
            <a:r>
              <a:rPr lang="ja-JP" altLang="en-US" dirty="0"/>
              <a:t>過分散が</a:t>
            </a:r>
            <a:r>
              <a:rPr lang="ja-JP" altLang="en-US" dirty="0" smtClean="0"/>
              <a:t>起きるのは観測</a:t>
            </a:r>
            <a:r>
              <a:rPr lang="ja-JP" altLang="en-US" dirty="0"/>
              <a:t>できていない個体差がある</a:t>
            </a:r>
            <a:r>
              <a:rPr lang="ja-JP" altLang="en-US" dirty="0" smtClean="0"/>
              <a:t>から</a:t>
            </a:r>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10</a:t>
            </a:fld>
            <a:endParaRPr kumimoji="1" lang="ja-JP" altLang="en-US" dirty="0"/>
          </a:p>
        </p:txBody>
      </p:sp>
    </p:spTree>
    <p:extLst>
      <p:ext uri="{BB962C8B-B14F-4D97-AF65-F5344CB8AC3E}">
        <p14:creationId xmlns:p14="http://schemas.microsoft.com/office/powerpoint/2010/main" val="478808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fontScale="90000"/>
          </a:bodyPr>
          <a:lstStyle/>
          <a:p>
            <a:r>
              <a:rPr lang="ja-JP" altLang="en-US" sz="3600" dirty="0" smtClean="0"/>
              <a:t>観測されていない個体差がもたらす過分散の極端な例</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endParaRPr lang="en-US" altLang="ja-JP" dirty="0" smtClean="0"/>
          </a:p>
          <a:p>
            <a:r>
              <a:rPr lang="ja-JP" altLang="en-US" dirty="0" smtClean="0"/>
              <a:t>何らかの個体差によって確率分布と実際のデータが乖離する例</a:t>
            </a:r>
            <a:endParaRPr lang="en-US" altLang="ja-JP" dirty="0" smtClean="0"/>
          </a:p>
          <a:p>
            <a:endParaRPr lang="en-US" altLang="ja-JP" dirty="0"/>
          </a:p>
          <a:p>
            <a:pPr lvl="1">
              <a:buFont typeface="Wingdings" charset="2"/>
              <a:buChar char="Ø"/>
            </a:pPr>
            <a:r>
              <a:rPr lang="ja-JP" altLang="en-US" dirty="0" smtClean="0"/>
              <a:t>平均生存種子数は</a:t>
            </a:r>
            <a:r>
              <a:rPr lang="en-US" altLang="ja-JP" dirty="0" smtClean="0"/>
              <a:t>4</a:t>
            </a:r>
            <a:r>
              <a:rPr lang="ja-JP" altLang="en-US" dirty="0" smtClean="0"/>
              <a:t>個だが、全個体の半数のは生存種子数が</a:t>
            </a:r>
            <a:r>
              <a:rPr lang="en-US" altLang="ja-JP" dirty="0" smtClean="0"/>
              <a:t>0</a:t>
            </a:r>
            <a:r>
              <a:rPr lang="ja-JP" altLang="en-US" dirty="0" smtClean="0"/>
              <a:t>個、残りの半分は生存種子数が</a:t>
            </a:r>
            <a:r>
              <a:rPr lang="en-US" altLang="ja-JP" dirty="0" smtClean="0"/>
              <a:t>8</a:t>
            </a:r>
            <a:r>
              <a:rPr lang="ja-JP" altLang="en-US" dirty="0" smtClean="0"/>
              <a:t>個</a:t>
            </a:r>
            <a:endParaRPr lang="en-US" altLang="ja-JP" dirty="0" smtClean="0"/>
          </a:p>
          <a:p>
            <a:pPr marL="457200" lvl="1" indent="0">
              <a:buNone/>
            </a:pPr>
            <a:r>
              <a:rPr lang="ja-JP" altLang="en-US" dirty="0"/>
              <a:t>　</a:t>
            </a:r>
            <a:r>
              <a:rPr lang="en-US" altLang="ja-JP" dirty="0" smtClean="0"/>
              <a:t>- </a:t>
            </a:r>
            <a:r>
              <a:rPr lang="ja-JP" altLang="en-US" dirty="0" smtClean="0"/>
              <a:t>二項分布に従っていると仮定すると</a:t>
            </a:r>
            <a:r>
              <a:rPr lang="en-US" altLang="ja-JP" dirty="0" smtClean="0"/>
              <a:t>4</a:t>
            </a:r>
            <a:r>
              <a:rPr lang="ja-JP" altLang="en-US" dirty="0" smtClean="0"/>
              <a:t>個付近が一番多くなるはず</a:t>
            </a:r>
            <a:endParaRPr lang="en-US" altLang="ja-JP" dirty="0" smtClean="0"/>
          </a:p>
          <a:p>
            <a:pPr lvl="1">
              <a:buFont typeface="Wingdings" charset="2"/>
              <a:buChar char="Ø"/>
            </a:pPr>
            <a:endParaRPr lang="en-US" altLang="ja-JP" dirty="0"/>
          </a:p>
          <a:p>
            <a:pPr lvl="1">
              <a:buFont typeface="Wingdings" charset="2"/>
              <a:buChar char="Ø"/>
            </a:pPr>
            <a:r>
              <a:rPr lang="ja-JP" altLang="en-US" dirty="0" smtClean="0"/>
              <a:t>平均点は</a:t>
            </a:r>
            <a:r>
              <a:rPr lang="en-US" altLang="ja-JP" dirty="0" smtClean="0"/>
              <a:t>50</a:t>
            </a:r>
            <a:r>
              <a:rPr lang="ja-JP" altLang="en-US" dirty="0" smtClean="0"/>
              <a:t>点だが、クラスの半分は</a:t>
            </a:r>
            <a:r>
              <a:rPr lang="en-US" altLang="ja-JP" dirty="0" smtClean="0"/>
              <a:t>0</a:t>
            </a:r>
            <a:r>
              <a:rPr lang="ja-JP" altLang="en-US" dirty="0" smtClean="0"/>
              <a:t>点、残りの半分は</a:t>
            </a:r>
            <a:r>
              <a:rPr lang="en-US" altLang="ja-JP" dirty="0" smtClean="0"/>
              <a:t>100</a:t>
            </a:r>
            <a:r>
              <a:rPr lang="ja-JP" altLang="en-US" dirty="0" smtClean="0"/>
              <a:t>点</a:t>
            </a:r>
            <a:endParaRPr lang="en-US" altLang="ja-JP" dirty="0" smtClean="0"/>
          </a:p>
          <a:p>
            <a:pPr marL="457200" lvl="1" indent="0">
              <a:buNone/>
            </a:pPr>
            <a:r>
              <a:rPr lang="ja-JP" altLang="en-US" dirty="0" smtClean="0"/>
              <a:t>　</a:t>
            </a:r>
            <a:r>
              <a:rPr lang="en-US" altLang="ja-JP" dirty="0" smtClean="0"/>
              <a:t>- </a:t>
            </a:r>
            <a:r>
              <a:rPr lang="ja-JP" altLang="en-US" dirty="0" smtClean="0"/>
              <a:t>正規分布</a:t>
            </a:r>
            <a:r>
              <a:rPr lang="ja-JP" altLang="en-US" dirty="0"/>
              <a:t>に従っていると仮定する</a:t>
            </a:r>
            <a:r>
              <a:rPr lang="ja-JP" altLang="en-US" dirty="0" smtClean="0"/>
              <a:t>と</a:t>
            </a:r>
            <a:r>
              <a:rPr lang="en-US" altLang="ja-JP" dirty="0" smtClean="0"/>
              <a:t>50</a:t>
            </a:r>
            <a:r>
              <a:rPr lang="ja-JP" altLang="en-US" dirty="0" smtClean="0"/>
              <a:t>点付近が</a:t>
            </a:r>
            <a:r>
              <a:rPr lang="ja-JP" altLang="en-US" dirty="0"/>
              <a:t>一番多くなるはず</a:t>
            </a:r>
            <a:endParaRPr lang="en-US" altLang="ja-JP" dirty="0"/>
          </a:p>
          <a:p>
            <a:pPr lvl="1">
              <a:buFont typeface="Wingdings" charset="2"/>
              <a:buChar char="Ø"/>
            </a:pPr>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11</a:t>
            </a:fld>
            <a:endParaRPr kumimoji="1" lang="ja-JP" altLang="en-US" dirty="0"/>
          </a:p>
        </p:txBody>
      </p:sp>
      <p:sp>
        <p:nvSpPr>
          <p:cNvPr id="5" name="コンテンツ プレースホルダー 2"/>
          <p:cNvSpPr txBox="1">
            <a:spLocks/>
          </p:cNvSpPr>
          <p:nvPr/>
        </p:nvSpPr>
        <p:spPr>
          <a:xfrm>
            <a:off x="552449" y="1978024"/>
            <a:ext cx="11791951" cy="5032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endParaRPr lang="en-US" altLang="ja-JP" dirty="0"/>
          </a:p>
        </p:txBody>
      </p:sp>
    </p:spTree>
    <p:extLst>
      <p:ext uri="{BB962C8B-B14F-4D97-AF65-F5344CB8AC3E}">
        <p14:creationId xmlns:p14="http://schemas.microsoft.com/office/powerpoint/2010/main" val="538252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12</a:t>
            </a:fld>
            <a:endParaRPr kumimoji="1" lang="ja-JP" altLang="en-US"/>
          </a:p>
        </p:txBody>
      </p:sp>
      <p:sp>
        <p:nvSpPr>
          <p:cNvPr id="6" name="テキスト ボックス 5"/>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例題：種子の生存確率</a:t>
            </a:r>
            <a:endParaRPr kumimoji="1" lang="ja-JP" altLang="en-US" sz="3600" dirty="0"/>
          </a:p>
        </p:txBody>
      </p:sp>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40" y="942975"/>
            <a:ext cx="7506531" cy="5373994"/>
          </a:xfrm>
        </p:spPr>
      </p:pic>
    </p:spTree>
    <p:extLst>
      <p:ext uri="{BB962C8B-B14F-4D97-AF65-F5344CB8AC3E}">
        <p14:creationId xmlns:p14="http://schemas.microsoft.com/office/powerpoint/2010/main" val="176676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350837"/>
            <a:ext cx="10515600" cy="792163"/>
          </a:xfrm>
        </p:spPr>
        <p:txBody>
          <a:bodyPr>
            <a:normAutofit/>
          </a:bodyPr>
          <a:lstStyle/>
          <a:p>
            <a:r>
              <a:rPr lang="ja-JP" altLang="en-US" sz="3600" dirty="0" smtClean="0"/>
              <a:t>観測されていない個体差の例</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pPr lvl="1"/>
            <a:endParaRPr lang="en-US" altLang="ja-JP" dirty="0" smtClean="0"/>
          </a:p>
          <a:p>
            <a:pPr lvl="1">
              <a:buFont typeface="Wingdings" charset="2"/>
              <a:buChar char="Ø"/>
            </a:pPr>
            <a:r>
              <a:rPr lang="ja-JP" altLang="en-US" dirty="0" smtClean="0"/>
              <a:t>遺伝子、年齢　</a:t>
            </a:r>
            <a:r>
              <a:rPr lang="en-US" altLang="ja-JP" dirty="0" smtClean="0"/>
              <a:t>-&gt;</a:t>
            </a:r>
            <a:r>
              <a:rPr lang="ja-JP" altLang="en-US" dirty="0" smtClean="0"/>
              <a:t>　個体差</a:t>
            </a:r>
            <a:endParaRPr lang="en-US" altLang="ja-JP" dirty="0" smtClean="0"/>
          </a:p>
          <a:p>
            <a:pPr lvl="1">
              <a:buFont typeface="Wingdings" charset="2"/>
              <a:buChar char="Ø"/>
            </a:pPr>
            <a:endParaRPr lang="en-US" altLang="ja-JP" dirty="0"/>
          </a:p>
          <a:p>
            <a:pPr lvl="1">
              <a:buFont typeface="Wingdings" charset="2"/>
              <a:buChar char="Ø"/>
            </a:pPr>
            <a:r>
              <a:rPr lang="ja-JP" altLang="en-US" dirty="0" smtClean="0"/>
              <a:t>生育環境　</a:t>
            </a:r>
            <a:r>
              <a:rPr lang="en-US" altLang="ja-JP" dirty="0" smtClean="0"/>
              <a:t>-&gt; </a:t>
            </a:r>
            <a:r>
              <a:rPr lang="ja-JP" altLang="en-US" dirty="0" smtClean="0"/>
              <a:t>場所差</a:t>
            </a:r>
            <a:endParaRPr lang="en-US" altLang="ja-JP" dirty="0" smtClean="0"/>
          </a:p>
          <a:p>
            <a:pPr lvl="1">
              <a:buFont typeface="Wingdings" charset="2"/>
              <a:buChar char="Ø"/>
            </a:pPr>
            <a:endParaRPr lang="en-US" altLang="ja-JP" dirty="0" smtClean="0"/>
          </a:p>
          <a:p>
            <a:pPr lvl="1">
              <a:buFont typeface="Wingdings" charset="2"/>
              <a:buChar char="Ø"/>
            </a:pPr>
            <a:endParaRPr lang="en-US" altLang="ja-JP" dirty="0"/>
          </a:p>
          <a:p>
            <a:pPr marL="0" indent="0">
              <a:buNone/>
            </a:pPr>
            <a:r>
              <a:rPr lang="en-US" altLang="ja-JP" dirty="0" smtClean="0"/>
              <a:t>※</a:t>
            </a:r>
            <a:r>
              <a:rPr lang="ja-JP" altLang="en-US" dirty="0" smtClean="0"/>
              <a:t>今回の例の場合、葉の数は個体によって異なるが個体差とは呼ばない</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個体差の条件：個体によって異なること</a:t>
            </a:r>
            <a:r>
              <a:rPr lang="en-US" altLang="ja-JP" dirty="0" smtClean="0"/>
              <a:t> &amp; </a:t>
            </a:r>
            <a:r>
              <a:rPr lang="ja-JP" altLang="en-US" dirty="0" smtClean="0"/>
              <a:t>観測されていないデータであること</a:t>
            </a:r>
            <a:endParaRPr lang="en-US" altLang="ja-JP" dirty="0" smtClean="0"/>
          </a:p>
          <a:p>
            <a:endParaRPr lang="en-US" altLang="ja-JP" dirty="0"/>
          </a:p>
          <a:p>
            <a:r>
              <a:rPr lang="ja-JP" altLang="en-US" dirty="0" smtClean="0"/>
              <a:t>原因を全て明らかにすることは不可能だが、影響は取り込みたい</a:t>
            </a:r>
            <a:endParaRPr lang="en-US" altLang="ja-JP" dirty="0" smtClean="0"/>
          </a:p>
          <a:p>
            <a:endParaRPr lang="en-US" altLang="ja-JP" dirty="0" smtClean="0"/>
          </a:p>
          <a:p>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13</a:t>
            </a:fld>
            <a:endParaRPr kumimoji="1" lang="ja-JP" altLang="en-US" dirty="0"/>
          </a:p>
        </p:txBody>
      </p:sp>
      <p:cxnSp>
        <p:nvCxnSpPr>
          <p:cNvPr id="5" name="直線矢印コネクタ 4"/>
          <p:cNvCxnSpPr/>
          <p:nvPr/>
        </p:nvCxnSpPr>
        <p:spPr>
          <a:xfrm>
            <a:off x="5757863" y="2900363"/>
            <a:ext cx="1100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354967" y="2669530"/>
            <a:ext cx="4185761" cy="461665"/>
          </a:xfrm>
          <a:prstGeom prst="rect">
            <a:avLst/>
          </a:prstGeom>
          <a:noFill/>
        </p:spPr>
        <p:txBody>
          <a:bodyPr wrap="none" rtlCol="0">
            <a:spAutoFit/>
          </a:bodyPr>
          <a:lstStyle/>
          <a:p>
            <a:r>
              <a:rPr lang="ja-JP" altLang="en-US" sz="2400" dirty="0" smtClean="0"/>
              <a:t>今後</a:t>
            </a:r>
            <a:r>
              <a:rPr kumimoji="1" lang="ja-JP" altLang="en-US" sz="2400" dirty="0" smtClean="0"/>
              <a:t>はまとめて個体差と呼ぶ</a:t>
            </a:r>
            <a:endParaRPr kumimoji="1" lang="ja-JP" altLang="en-US" sz="2400" dirty="0"/>
          </a:p>
        </p:txBody>
      </p:sp>
    </p:spTree>
    <p:extLst>
      <p:ext uri="{BB962C8B-B14F-4D97-AF65-F5344CB8AC3E}">
        <p14:creationId xmlns:p14="http://schemas.microsoft.com/office/powerpoint/2010/main" val="309589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.3 </a:t>
            </a:r>
            <a:r>
              <a:rPr lang="ja-JP" altLang="en-US" sz="3600" dirty="0" smtClean="0"/>
              <a:t>一般化線形混合モデル</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14</a:t>
            </a:fld>
            <a:endParaRPr kumimoji="1" lang="ja-JP" altLang="en-US"/>
          </a:p>
        </p:txBody>
      </p:sp>
    </p:spTree>
    <p:extLst>
      <p:ext uri="{BB962C8B-B14F-4D97-AF65-F5344CB8AC3E}">
        <p14:creationId xmlns:p14="http://schemas.microsoft.com/office/powerpoint/2010/main" val="1702932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350837"/>
            <a:ext cx="10515600" cy="792163"/>
          </a:xfrm>
        </p:spPr>
        <p:txBody>
          <a:bodyPr>
            <a:normAutofit/>
          </a:bodyPr>
          <a:lstStyle/>
          <a:p>
            <a:r>
              <a:rPr kumimoji="1" lang="en-US" altLang="ja-JP" sz="3600" dirty="0" smtClean="0"/>
              <a:t>GLMM</a:t>
            </a:r>
            <a:r>
              <a:rPr kumimoji="1" lang="ja-JP" altLang="en-US" sz="3600" dirty="0" smtClean="0"/>
              <a:t>の概要</a:t>
            </a:r>
            <a:endParaRPr kumimoji="1" lang="ja-JP" altLang="en-US" sz="3600"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15</a:t>
            </a:fld>
            <a:endParaRPr kumimoji="1"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550" y="1883567"/>
            <a:ext cx="8681525" cy="4386263"/>
          </a:xfrm>
        </p:spPr>
      </p:pic>
      <p:sp>
        <p:nvSpPr>
          <p:cNvPr id="10" name="角丸四角形吹き出し 9"/>
          <p:cNvSpPr/>
          <p:nvPr/>
        </p:nvSpPr>
        <p:spPr>
          <a:xfrm>
            <a:off x="5263122" y="1143000"/>
            <a:ext cx="1956267" cy="815056"/>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mtClean="0">
                <a:ln>
                  <a:solidFill>
                    <a:schemeClr val="bg1"/>
                  </a:solidFill>
                </a:ln>
              </a:rPr>
              <a:t>固定効果</a:t>
            </a:r>
            <a:endParaRPr kumimoji="1" lang="ja-JP" altLang="en-US">
              <a:ln>
                <a:solidFill>
                  <a:schemeClr val="bg1"/>
                </a:solidFill>
              </a:ln>
            </a:endParaRPr>
          </a:p>
        </p:txBody>
      </p:sp>
      <p:sp>
        <p:nvSpPr>
          <p:cNvPr id="11" name="角丸四角形吹き出し 10"/>
          <p:cNvSpPr/>
          <p:nvPr/>
        </p:nvSpPr>
        <p:spPr>
          <a:xfrm>
            <a:off x="8025933" y="1140041"/>
            <a:ext cx="1956267" cy="815056"/>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smtClean="0">
                <a:ln>
                  <a:solidFill>
                    <a:schemeClr val="bg1"/>
                  </a:solidFill>
                </a:ln>
              </a:rPr>
              <a:t>ランダム効果</a:t>
            </a:r>
            <a:endParaRPr kumimoji="1" lang="ja-JP" altLang="en-US" dirty="0">
              <a:ln>
                <a:solidFill>
                  <a:schemeClr val="bg1"/>
                </a:solidFill>
              </a:ln>
            </a:endParaRPr>
          </a:p>
        </p:txBody>
      </p:sp>
      <p:sp>
        <p:nvSpPr>
          <p:cNvPr id="12" name="フレーム 11"/>
          <p:cNvSpPr/>
          <p:nvPr/>
        </p:nvSpPr>
        <p:spPr>
          <a:xfrm>
            <a:off x="5102737" y="2151530"/>
            <a:ext cx="2750345" cy="1055246"/>
          </a:xfrm>
          <a:prstGeom prst="frame">
            <a:avLst>
              <a:gd name="adj1" fmla="val 3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フレーム 12"/>
          <p:cNvSpPr/>
          <p:nvPr/>
        </p:nvSpPr>
        <p:spPr>
          <a:xfrm>
            <a:off x="8303138" y="2151530"/>
            <a:ext cx="822934" cy="1055246"/>
          </a:xfrm>
          <a:prstGeom prst="frame">
            <a:avLst>
              <a:gd name="adj1" fmla="val 3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spTree>
    <p:extLst>
      <p:ext uri="{BB962C8B-B14F-4D97-AF65-F5344CB8AC3E}">
        <p14:creationId xmlns:p14="http://schemas.microsoft.com/office/powerpoint/2010/main" val="11821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16</a:t>
            </a:fld>
            <a:endParaRPr kumimoji="1" lang="ja-JP" altLang="en-US"/>
          </a:p>
        </p:txBody>
      </p:sp>
      <p:sp>
        <p:nvSpPr>
          <p:cNvPr id="6" name="テキスト ボックス 5"/>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sp>
        <p:nvSpPr>
          <p:cNvPr id="8" name="タイトル 1"/>
          <p:cNvSpPr>
            <a:spLocks noGrp="1"/>
          </p:cNvSpPr>
          <p:nvPr>
            <p:ph type="title"/>
          </p:nvPr>
        </p:nvSpPr>
        <p:spPr>
          <a:xfrm>
            <a:off x="166687" y="150812"/>
            <a:ext cx="10515600" cy="792163"/>
          </a:xfrm>
        </p:spPr>
        <p:txBody>
          <a:bodyPr>
            <a:normAutofit/>
          </a:bodyPr>
          <a:lstStyle/>
          <a:p>
            <a:r>
              <a:rPr lang="en-US" altLang="ja-JP" sz="3600" dirty="0" smtClean="0"/>
              <a:t>GLMM</a:t>
            </a:r>
            <a:r>
              <a:rPr lang="ja-JP" altLang="en-US" sz="3600" dirty="0" smtClean="0"/>
              <a:t>の概要</a:t>
            </a:r>
            <a:endParaRPr kumimoji="1"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302" y="1082308"/>
            <a:ext cx="7898181" cy="5269835"/>
          </a:xfrm>
        </p:spPr>
      </p:pic>
    </p:spTree>
    <p:extLst>
      <p:ext uri="{BB962C8B-B14F-4D97-AF65-F5344CB8AC3E}">
        <p14:creationId xmlns:p14="http://schemas.microsoft.com/office/powerpoint/2010/main" val="1034470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17</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ランダム切片モデルとランダム傾きモデル</a:t>
            </a:r>
            <a:endParaRPr kumimoji="1" lang="ja-JP" altLang="en-US" sz="3600" dirty="0"/>
          </a:p>
        </p:txBody>
      </p:sp>
      <p:sp>
        <p:nvSpPr>
          <p:cNvPr id="7" name="コンテンツ プレースホルダー 2"/>
          <p:cNvSpPr>
            <a:spLocks noGrp="1"/>
          </p:cNvSpPr>
          <p:nvPr>
            <p:ph idx="1"/>
          </p:nvPr>
        </p:nvSpPr>
        <p:spPr>
          <a:xfrm>
            <a:off x="400049" y="1825624"/>
            <a:ext cx="11791951" cy="5032376"/>
          </a:xfrm>
        </p:spPr>
        <p:txBody>
          <a:bodyPr>
            <a:normAutofit/>
          </a:bodyPr>
          <a:lstStyle/>
          <a:p>
            <a:endParaRPr lang="en-US" altLang="ja-JP" dirty="0" smtClean="0"/>
          </a:p>
          <a:p>
            <a:r>
              <a:rPr lang="ja-JP" altLang="en-US" dirty="0" smtClean="0"/>
              <a:t>ランダム切片モデル</a:t>
            </a:r>
            <a:endParaRPr lang="en-US" altLang="ja-JP" dirty="0"/>
          </a:p>
          <a:p>
            <a:endParaRPr lang="en-US" altLang="ja-JP" dirty="0"/>
          </a:p>
          <a:p>
            <a:pPr lvl="1">
              <a:buFont typeface="Wingdings" charset="2"/>
              <a:buChar char="Ø"/>
            </a:pPr>
            <a:r>
              <a:rPr lang="ja-JP" altLang="en-US" dirty="0" smtClean="0"/>
              <a:t>個体差によって切片が変化する　</a:t>
            </a:r>
            <a:r>
              <a:rPr lang="en-US" altLang="ja-JP" dirty="0" smtClean="0"/>
              <a:t>-&gt;</a:t>
            </a:r>
            <a:r>
              <a:rPr lang="ja-JP" altLang="en-US" dirty="0" smtClean="0"/>
              <a:t>　グラフが縦に平行移動するような感覚</a:t>
            </a:r>
            <a:endParaRPr lang="en-US" altLang="ja-JP" dirty="0" smtClean="0"/>
          </a:p>
          <a:p>
            <a:pPr lvl="1">
              <a:buFont typeface="Wingdings" charset="2"/>
              <a:buChar char="Ø"/>
            </a:pPr>
            <a:endParaRPr lang="en-US" altLang="ja-JP" dirty="0"/>
          </a:p>
          <a:p>
            <a:r>
              <a:rPr lang="ja-JP" altLang="en-US" dirty="0" smtClean="0"/>
              <a:t>ランダム傾きモデル</a:t>
            </a:r>
            <a:endParaRPr lang="en-US" altLang="ja-JP" dirty="0" smtClean="0"/>
          </a:p>
          <a:p>
            <a:endParaRPr lang="en-US" altLang="ja-JP" dirty="0"/>
          </a:p>
          <a:p>
            <a:pPr lvl="1">
              <a:buFont typeface="Wingdings" charset="2"/>
              <a:buChar char="Ø"/>
            </a:pPr>
            <a:r>
              <a:rPr lang="ja-JP" altLang="en-US" dirty="0" smtClean="0"/>
              <a:t>個体差によって傾きが変化する　</a:t>
            </a:r>
            <a:r>
              <a:rPr lang="en-US" altLang="ja-JP" dirty="0" smtClean="0"/>
              <a:t>-&gt;</a:t>
            </a:r>
            <a:r>
              <a:rPr lang="ja-JP" altLang="en-US" dirty="0" smtClean="0"/>
              <a:t>　グラフの勾配が回転するような感覚</a:t>
            </a:r>
            <a:endParaRPr lang="en-US" altLang="ja-JP" dirty="0" smtClean="0"/>
          </a:p>
          <a:p>
            <a:pPr lvl="1">
              <a:buFont typeface="Wingdings" charset="2"/>
              <a:buChar char="Ø"/>
            </a:pPr>
            <a:endParaRPr lang="en-US" altLang="ja-JP" dirty="0"/>
          </a:p>
        </p:txBody>
      </p:sp>
    </p:spTree>
    <p:extLst>
      <p:ext uri="{BB962C8B-B14F-4D97-AF65-F5344CB8AC3E}">
        <p14:creationId xmlns:p14="http://schemas.microsoft.com/office/powerpoint/2010/main" val="1583483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18</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en-US" altLang="ja-JP" sz="3600" dirty="0" smtClean="0"/>
              <a:t>GLMM</a:t>
            </a:r>
            <a:r>
              <a:rPr lang="ja-JP" altLang="en-US" sz="3600" dirty="0" smtClean="0"/>
              <a:t>豆知識</a:t>
            </a:r>
            <a:endParaRPr kumimoji="1" lang="ja-JP" altLang="en-US" sz="3600" dirty="0"/>
          </a:p>
        </p:txBody>
      </p:sp>
      <p:sp>
        <p:nvSpPr>
          <p:cNvPr id="7" name="コンテンツ プレースホルダー 2"/>
          <p:cNvSpPr>
            <a:spLocks noGrp="1"/>
          </p:cNvSpPr>
          <p:nvPr>
            <p:ph idx="1"/>
          </p:nvPr>
        </p:nvSpPr>
        <p:spPr>
          <a:xfrm>
            <a:off x="400049" y="1825624"/>
            <a:ext cx="11791951" cy="5032376"/>
          </a:xfrm>
        </p:spPr>
        <p:txBody>
          <a:bodyPr>
            <a:normAutofit/>
          </a:bodyPr>
          <a:lstStyle/>
          <a:p>
            <a:endParaRPr lang="en-US" altLang="ja-JP" dirty="0" smtClean="0"/>
          </a:p>
          <a:p>
            <a:r>
              <a:rPr lang="ja-JP" altLang="en-US" dirty="0" smtClean="0"/>
              <a:t>様々な呼び名が存在する（らしい）</a:t>
            </a:r>
            <a:endParaRPr lang="en-US" altLang="ja-JP" dirty="0" smtClean="0"/>
          </a:p>
          <a:p>
            <a:endParaRPr lang="en-US" altLang="ja-JP" dirty="0" smtClean="0"/>
          </a:p>
          <a:p>
            <a:pPr lvl="1">
              <a:buFont typeface="Wingdings" charset="2"/>
              <a:buChar char="Ø"/>
            </a:pPr>
            <a:r>
              <a:rPr lang="ja-JP" altLang="en-US" dirty="0" smtClean="0"/>
              <a:t>階層線形モデル（</a:t>
            </a:r>
            <a:r>
              <a:rPr lang="en-US" altLang="ja-JP" dirty="0" smtClean="0"/>
              <a:t>HLM</a:t>
            </a:r>
            <a:r>
              <a:rPr lang="ja-JP" altLang="en-US" dirty="0" smtClean="0"/>
              <a:t>）</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マルチレベルモデル</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ランダム効果モデル</a:t>
            </a:r>
            <a:endParaRPr lang="en-US" altLang="ja-JP" dirty="0" smtClean="0"/>
          </a:p>
          <a:p>
            <a:pPr lvl="1">
              <a:buFont typeface="Wingdings" charset="2"/>
              <a:buChar char="Ø"/>
            </a:pPr>
            <a:endParaRPr lang="en-US" altLang="ja-JP" dirty="0" smtClean="0"/>
          </a:p>
          <a:p>
            <a:pPr lvl="1">
              <a:buFont typeface="Wingdings" charset="2"/>
              <a:buChar char="Ø"/>
            </a:pPr>
            <a:r>
              <a:rPr lang="ja-JP" altLang="en-US" dirty="0" smtClean="0"/>
              <a:t>成長曲線モデル</a:t>
            </a:r>
            <a:endParaRPr lang="en-US" altLang="ja-JP" dirty="0"/>
          </a:p>
        </p:txBody>
      </p:sp>
    </p:spTree>
    <p:extLst>
      <p:ext uri="{BB962C8B-B14F-4D97-AF65-F5344CB8AC3E}">
        <p14:creationId xmlns:p14="http://schemas.microsoft.com/office/powerpoint/2010/main" val="904965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19</a:t>
            </a:fld>
            <a:endParaRPr kumimoji="1" lang="ja-JP" altLang="en-US"/>
          </a:p>
        </p:txBody>
      </p:sp>
      <p:sp>
        <p:nvSpPr>
          <p:cNvPr id="8" name="タイトル 1"/>
          <p:cNvSpPr>
            <a:spLocks noGrp="1"/>
          </p:cNvSpPr>
          <p:nvPr>
            <p:ph type="title"/>
          </p:nvPr>
        </p:nvSpPr>
        <p:spPr>
          <a:xfrm>
            <a:off x="166687" y="150812"/>
            <a:ext cx="10515600" cy="792163"/>
          </a:xfrm>
        </p:spPr>
        <p:txBody>
          <a:bodyPr>
            <a:normAutofit fontScale="90000"/>
          </a:bodyPr>
          <a:lstStyle/>
          <a:p>
            <a:r>
              <a:rPr lang="en-US" altLang="ja-JP" sz="3600" dirty="0" smtClean="0"/>
              <a:t>GLMM</a:t>
            </a:r>
            <a:r>
              <a:rPr lang="ja-JP" altLang="en-US" sz="3600" dirty="0" smtClean="0"/>
              <a:t>における個体差のばらつきの表現（</a:t>
            </a:r>
            <a:r>
              <a:rPr lang="en-US" altLang="ja-JP" sz="3600" dirty="0" smtClean="0"/>
              <a:t>7.3.2~</a:t>
            </a:r>
            <a:r>
              <a:rPr lang="ja-JP" altLang="en-US" sz="3600" dirty="0" smtClean="0"/>
              <a:t>）</a:t>
            </a:r>
            <a:endParaRPr kumimoji="1" lang="ja-JP" altLang="en-US" sz="3600" dirty="0"/>
          </a:p>
        </p:txBody>
      </p:sp>
      <p:sp>
        <p:nvSpPr>
          <p:cNvPr id="7"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個体差</a:t>
            </a:r>
            <a:r>
              <a:rPr lang="en-US" altLang="ja-JP" dirty="0" smtClean="0"/>
              <a:t> r </a:t>
            </a:r>
            <a:r>
              <a:rPr lang="ja-JP" altLang="en-US" dirty="0" smtClean="0"/>
              <a:t>が何か確率分布に従っていると仮定する</a:t>
            </a:r>
            <a:endParaRPr lang="en-US" altLang="ja-JP" dirty="0" smtClean="0"/>
          </a:p>
          <a:p>
            <a:endParaRPr lang="en-US" altLang="ja-JP" dirty="0"/>
          </a:p>
          <a:p>
            <a:pPr lvl="1">
              <a:buFont typeface="Wingdings" charset="2"/>
              <a:buChar char="Ø"/>
            </a:pPr>
            <a:r>
              <a:rPr lang="ja-JP" altLang="en-US" dirty="0" smtClean="0"/>
              <a:t>データから確率分布のパラメータを推定する（最尤推定）が可能</a:t>
            </a:r>
            <a:endParaRPr lang="en-US" altLang="ja-JP" dirty="0" smtClean="0"/>
          </a:p>
          <a:p>
            <a:pPr lvl="1">
              <a:buFont typeface="Wingdings" charset="2"/>
              <a:buChar char="Ø"/>
            </a:pPr>
            <a:endParaRPr lang="en-US" altLang="ja-JP" dirty="0"/>
          </a:p>
          <a:p>
            <a:pPr lvl="1">
              <a:buFont typeface="Wingdings" charset="2"/>
              <a:buChar char="Ø"/>
            </a:pPr>
            <a:r>
              <a:rPr lang="ja-JP" altLang="en-US" dirty="0" smtClean="0"/>
              <a:t>平均ゼロ（個体差の影響なし）、標準偏差</a:t>
            </a:r>
            <a:r>
              <a:rPr lang="en-US" altLang="ja-JP" dirty="0" smtClean="0"/>
              <a:t> s </a:t>
            </a:r>
            <a:r>
              <a:rPr lang="ja-JP" altLang="en-US" dirty="0" smtClean="0"/>
              <a:t>の正規分布を仮定</a:t>
            </a:r>
            <a:endParaRPr lang="en-US" altLang="ja-JP" dirty="0" smtClean="0"/>
          </a:p>
          <a:p>
            <a:pPr marL="457200" lvl="1" indent="0">
              <a:buNone/>
            </a:pPr>
            <a:endParaRPr lang="en-US" altLang="ja-JP" dirty="0"/>
          </a:p>
          <a:p>
            <a:pPr marL="457200" lvl="1" indent="0">
              <a:buNone/>
            </a:pPr>
            <a:r>
              <a:rPr lang="ja-JP" altLang="en-US" dirty="0" smtClean="0"/>
              <a:t>　→　そもそも個体差</a:t>
            </a:r>
            <a:r>
              <a:rPr lang="en-US" altLang="ja-JP" dirty="0" smtClean="0"/>
              <a:t> r </a:t>
            </a:r>
            <a:r>
              <a:rPr lang="ja-JP" altLang="en-US" dirty="0" smtClean="0"/>
              <a:t>は観測できなかった変数なので、本当に</a:t>
            </a:r>
            <a:r>
              <a:rPr lang="ja-JP" altLang="en-US" dirty="0" smtClean="0"/>
              <a:t>標準偏差</a:t>
            </a:r>
            <a:r>
              <a:rPr lang="en-US" altLang="ja-JP" dirty="0" smtClean="0"/>
              <a:t> s </a:t>
            </a:r>
          </a:p>
          <a:p>
            <a:pPr marL="457200" lvl="1" indent="0">
              <a:buNone/>
            </a:pPr>
            <a:r>
              <a:rPr lang="ja-JP" altLang="en-US" dirty="0"/>
              <a:t>　</a:t>
            </a:r>
            <a:r>
              <a:rPr lang="ja-JP" altLang="en-US" dirty="0" smtClean="0"/>
              <a:t>　　の正規分布に従っているのかは不明（</a:t>
            </a:r>
            <a:r>
              <a:rPr lang="en-US" altLang="ja-JP" dirty="0" smtClean="0"/>
              <a:t>s </a:t>
            </a:r>
            <a:r>
              <a:rPr lang="ja-JP" altLang="en-US" dirty="0" smtClean="0"/>
              <a:t>は勘で決める</a:t>
            </a:r>
            <a:r>
              <a:rPr lang="en-US" altLang="ja-JP" dirty="0" smtClean="0"/>
              <a:t>??</a:t>
            </a:r>
            <a:r>
              <a:rPr lang="ja-JP" altLang="en-US" dirty="0" smtClean="0"/>
              <a:t>）</a:t>
            </a:r>
            <a:endParaRPr lang="en-US" altLang="ja-JP" dirty="0" smtClean="0"/>
          </a:p>
          <a:p>
            <a:pPr marL="457200" lvl="1" indent="0">
              <a:buNone/>
            </a:pPr>
            <a:endParaRPr lang="en-US" altLang="ja-JP" dirty="0"/>
          </a:p>
          <a:p>
            <a:pPr marL="457200" lvl="1" indent="0">
              <a:buNone/>
            </a:pPr>
            <a:r>
              <a:rPr lang="ja-JP" altLang="en-US" dirty="0" smtClean="0"/>
              <a:t>　→　</a:t>
            </a:r>
            <a:r>
              <a:rPr lang="en-US" altLang="ja-JP" dirty="0" smtClean="0"/>
              <a:t>s </a:t>
            </a:r>
            <a:r>
              <a:rPr lang="ja-JP" altLang="en-US" dirty="0" smtClean="0"/>
              <a:t>の大きさによって、個体差の大きい（出やすい）集団なのか、小さい</a:t>
            </a:r>
            <a:endParaRPr lang="en-US" altLang="ja-JP" dirty="0" smtClean="0"/>
          </a:p>
          <a:p>
            <a:pPr marL="457200" lvl="1" indent="0">
              <a:buNone/>
            </a:pPr>
            <a:r>
              <a:rPr lang="ja-JP" altLang="en-US" dirty="0"/>
              <a:t>　</a:t>
            </a:r>
            <a:r>
              <a:rPr lang="ja-JP" altLang="en-US" dirty="0" smtClean="0"/>
              <a:t>　　（出にくい）集団なのかを表現できる</a:t>
            </a: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94823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lang="ja-JP" altLang="en-US" sz="3600" dirty="0" smtClean="0"/>
              <a:t>これまでとこれから</a:t>
            </a:r>
            <a:endParaRPr kumimoji="1" lang="ja-JP" altLang="en-US" sz="3600"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a:t>
            </a:fld>
            <a:endParaRPr kumimoji="1" lang="ja-JP" altLang="en-US"/>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552" y="842901"/>
            <a:ext cx="9947181" cy="5513449"/>
          </a:xfrm>
        </p:spPr>
      </p:pic>
      <p:sp>
        <p:nvSpPr>
          <p:cNvPr id="6" name="テキスト ボックス 5"/>
          <p:cNvSpPr txBox="1"/>
          <p:nvPr/>
        </p:nvSpPr>
        <p:spPr>
          <a:xfrm>
            <a:off x="2533940" y="6354246"/>
            <a:ext cx="8311891" cy="369332"/>
          </a:xfrm>
          <a:prstGeom prst="rect">
            <a:avLst/>
          </a:prstGeom>
          <a:noFill/>
        </p:spPr>
        <p:txBody>
          <a:bodyPr wrap="none" rtlCol="0">
            <a:spAutoFit/>
          </a:bodyPr>
          <a:lstStyle/>
          <a:p>
            <a:r>
              <a:rPr lang="ja-JP" altLang="en-US" dirty="0" smtClean="0"/>
              <a:t>画像引用元：</a:t>
            </a:r>
            <a:r>
              <a:rPr lang="en-US" altLang="ja-JP" dirty="0" smtClean="0"/>
              <a:t>http</a:t>
            </a:r>
            <a:r>
              <a:rPr lang="en-US" altLang="ja-JP" dirty="0"/>
              <a:t>://</a:t>
            </a:r>
            <a:r>
              <a:rPr lang="en-US" altLang="ja-JP" dirty="0" err="1"/>
              <a:t>hosho.ees.hokudai.ac.jp</a:t>
            </a:r>
            <a:r>
              <a:rPr lang="en-US" altLang="ja-JP" dirty="0"/>
              <a:t>/~</a:t>
            </a:r>
            <a:r>
              <a:rPr lang="en-US" altLang="ja-JP" dirty="0" err="1"/>
              <a:t>kubo</a:t>
            </a:r>
            <a:r>
              <a:rPr lang="en-US" altLang="ja-JP" dirty="0"/>
              <a:t>/</a:t>
            </a:r>
            <a:r>
              <a:rPr lang="en-US" altLang="ja-JP" dirty="0" err="1"/>
              <a:t>ce</a:t>
            </a:r>
            <a:r>
              <a:rPr lang="en-US" altLang="ja-JP" dirty="0"/>
              <a:t>/</a:t>
            </a:r>
            <a:r>
              <a:rPr lang="en-US" altLang="ja-JP" dirty="0" err="1"/>
              <a:t>IwanamiBook.html</a:t>
            </a:r>
            <a:endParaRPr kumimoji="1" lang="ja-JP" altLang="en-US" dirty="0"/>
          </a:p>
        </p:txBody>
      </p:sp>
    </p:spTree>
    <p:extLst>
      <p:ext uri="{BB962C8B-B14F-4D97-AF65-F5344CB8AC3E}">
        <p14:creationId xmlns:p14="http://schemas.microsoft.com/office/powerpoint/2010/main" val="1453303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20</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個体差</a:t>
            </a:r>
            <a:r>
              <a:rPr lang="en-US" altLang="ja-JP" sz="3600" dirty="0" smtClean="0"/>
              <a:t> r </a:t>
            </a:r>
            <a:r>
              <a:rPr kumimoji="1" lang="ja-JP" altLang="en-US" sz="3600" dirty="0" smtClean="0"/>
              <a:t>の</a:t>
            </a:r>
            <a:r>
              <a:rPr kumimoji="1" lang="ja-JP" altLang="en-US" sz="3600" dirty="0" smtClean="0"/>
              <a:t>確率</a:t>
            </a:r>
            <a:r>
              <a:rPr kumimoji="1" lang="ja-JP" altLang="en-US" sz="3600" dirty="0" smtClean="0"/>
              <a:t>分布</a:t>
            </a:r>
            <a:endParaRPr kumimoji="1" lang="ja-JP" altLang="en-US" sz="3600"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863" y="1304924"/>
            <a:ext cx="6968235" cy="5233988"/>
          </a:xfrm>
          <a:prstGeom prst="rect">
            <a:avLst/>
          </a:prstGeom>
        </p:spPr>
      </p:pic>
      <p:sp>
        <p:nvSpPr>
          <p:cNvPr id="3" name="テキスト ボックス 2"/>
          <p:cNvSpPr txBox="1"/>
          <p:nvPr/>
        </p:nvSpPr>
        <p:spPr>
          <a:xfrm>
            <a:off x="6647277" y="1680924"/>
            <a:ext cx="1651414" cy="369332"/>
          </a:xfrm>
          <a:prstGeom prst="rect">
            <a:avLst/>
          </a:prstGeom>
          <a:noFill/>
        </p:spPr>
        <p:txBody>
          <a:bodyPr wrap="none" rtlCol="0">
            <a:spAutoFit/>
          </a:bodyPr>
          <a:lstStyle/>
          <a:p>
            <a:r>
              <a:rPr kumimoji="1" lang="ja-JP" altLang="en-US" dirty="0" smtClean="0"/>
              <a:t>標準偏差</a:t>
            </a:r>
            <a:r>
              <a:rPr kumimoji="1" lang="en-US" altLang="ja-JP" dirty="0" smtClean="0"/>
              <a:t>s = 1</a:t>
            </a:r>
            <a:endParaRPr kumimoji="1" lang="ja-JP" altLang="en-US" dirty="0"/>
          </a:p>
        </p:txBody>
      </p:sp>
      <p:sp>
        <p:nvSpPr>
          <p:cNvPr id="10" name="テキスト ボックス 9"/>
          <p:cNvSpPr txBox="1"/>
          <p:nvPr/>
        </p:nvSpPr>
        <p:spPr>
          <a:xfrm>
            <a:off x="4995863" y="4310061"/>
            <a:ext cx="1651414" cy="369332"/>
          </a:xfrm>
          <a:prstGeom prst="rect">
            <a:avLst/>
          </a:prstGeom>
          <a:noFill/>
        </p:spPr>
        <p:txBody>
          <a:bodyPr wrap="none" rtlCol="0">
            <a:spAutoFit/>
          </a:bodyPr>
          <a:lstStyle/>
          <a:p>
            <a:r>
              <a:rPr kumimoji="1" lang="ja-JP" altLang="en-US" dirty="0" smtClean="0"/>
              <a:t>標準偏差</a:t>
            </a:r>
            <a:r>
              <a:rPr kumimoji="1" lang="en-US" altLang="ja-JP" dirty="0" smtClean="0"/>
              <a:t>s = 4</a:t>
            </a:r>
            <a:endParaRPr kumimoji="1" lang="ja-JP" altLang="en-US" dirty="0"/>
          </a:p>
        </p:txBody>
      </p:sp>
      <p:sp>
        <p:nvSpPr>
          <p:cNvPr id="4" name="テキスト ボックス 3"/>
          <p:cNvSpPr txBox="1"/>
          <p:nvPr/>
        </p:nvSpPr>
        <p:spPr>
          <a:xfrm>
            <a:off x="166687" y="1814512"/>
            <a:ext cx="4801314" cy="3416320"/>
          </a:xfrm>
          <a:prstGeom prst="rect">
            <a:avLst/>
          </a:prstGeom>
          <a:noFill/>
        </p:spPr>
        <p:txBody>
          <a:bodyPr wrap="none" rtlCol="0">
            <a:spAutoFit/>
          </a:bodyPr>
          <a:lstStyle/>
          <a:p>
            <a:r>
              <a:rPr kumimoji="1" lang="ja-JP" altLang="en-US" sz="2400" dirty="0" smtClean="0"/>
              <a:t>標準偏差が小さい場合</a:t>
            </a:r>
            <a:endParaRPr kumimoji="1" lang="en-US" altLang="ja-JP" sz="2400" dirty="0" smtClean="0"/>
          </a:p>
          <a:p>
            <a:endParaRPr lang="en-US" altLang="ja-JP" sz="2400" dirty="0"/>
          </a:p>
          <a:p>
            <a:r>
              <a:rPr kumimoji="1" lang="ja-JP" altLang="en-US" sz="2400" dirty="0" smtClean="0"/>
              <a:t>→　平均</a:t>
            </a:r>
            <a:r>
              <a:rPr kumimoji="1" lang="en-US" altLang="ja-JP" sz="2400" dirty="0" smtClean="0"/>
              <a:t>0</a:t>
            </a:r>
            <a:r>
              <a:rPr kumimoji="1" lang="ja-JP" altLang="en-US" sz="2400" dirty="0" smtClean="0"/>
              <a:t>（個体差なし）に近い</a:t>
            </a:r>
            <a:endParaRPr kumimoji="1" lang="en-US" altLang="ja-JP" sz="2400" dirty="0" smtClean="0"/>
          </a:p>
          <a:p>
            <a:r>
              <a:rPr lang="ja-JP" altLang="en-US" sz="2400" dirty="0"/>
              <a:t>　</a:t>
            </a:r>
            <a:r>
              <a:rPr lang="ja-JP" altLang="en-US" sz="2400" dirty="0" smtClean="0"/>
              <a:t>　データが多い集団を仮定</a:t>
            </a:r>
            <a:endParaRPr lang="en-US" altLang="ja-JP" sz="2400" dirty="0" smtClean="0"/>
          </a:p>
          <a:p>
            <a:endParaRPr kumimoji="1" lang="en-US" altLang="ja-JP" sz="2400" dirty="0"/>
          </a:p>
          <a:p>
            <a:r>
              <a:rPr lang="ja-JP" altLang="en-US" sz="2400" dirty="0" smtClean="0"/>
              <a:t>標準偏差が大きい場合</a:t>
            </a:r>
            <a:endParaRPr lang="en-US" altLang="ja-JP" sz="2400" dirty="0" smtClean="0"/>
          </a:p>
          <a:p>
            <a:endParaRPr kumimoji="1" lang="en-US" altLang="ja-JP" sz="2400" dirty="0"/>
          </a:p>
          <a:p>
            <a:r>
              <a:rPr lang="ja-JP" altLang="en-US" sz="2400" dirty="0" smtClean="0"/>
              <a:t>→　個体差が大きいデータが多い</a:t>
            </a:r>
            <a:endParaRPr lang="en-US" altLang="ja-JP" sz="2400" dirty="0" smtClean="0"/>
          </a:p>
          <a:p>
            <a:r>
              <a:rPr kumimoji="1" lang="ja-JP" altLang="en-US" sz="2400" dirty="0"/>
              <a:t>　</a:t>
            </a:r>
            <a:r>
              <a:rPr kumimoji="1" lang="ja-JP" altLang="en-US" sz="2400" dirty="0" smtClean="0"/>
              <a:t>　集団を仮定</a:t>
            </a:r>
            <a:endParaRPr kumimoji="1" lang="ja-JP" altLang="en-US" sz="2400" dirty="0"/>
          </a:p>
        </p:txBody>
      </p:sp>
    </p:spTree>
    <p:extLst>
      <p:ext uri="{BB962C8B-B14F-4D97-AF65-F5344CB8AC3E}">
        <p14:creationId xmlns:p14="http://schemas.microsoft.com/office/powerpoint/2010/main" val="1168856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.4 </a:t>
            </a:r>
            <a:r>
              <a:rPr lang="ja-JP" altLang="en-US" sz="3600" dirty="0" smtClean="0"/>
              <a:t>一般化線形混合</a:t>
            </a:r>
            <a:r>
              <a:rPr lang="ja-JP" altLang="en-US" sz="3600" dirty="0" smtClean="0"/>
              <a:t>モデルの最尤推定</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21</a:t>
            </a:fld>
            <a:endParaRPr kumimoji="1" lang="ja-JP" altLang="en-US"/>
          </a:p>
        </p:txBody>
      </p:sp>
    </p:spTree>
    <p:extLst>
      <p:ext uri="{BB962C8B-B14F-4D97-AF65-F5344CB8AC3E}">
        <p14:creationId xmlns:p14="http://schemas.microsoft.com/office/powerpoint/2010/main" val="1344208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22</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一般化線形混合モデルの最尤推定</a:t>
            </a:r>
            <a:endParaRPr kumimoji="1" lang="ja-JP" altLang="en-US" sz="3600" dirty="0"/>
          </a:p>
        </p:txBody>
      </p:sp>
      <p:sp>
        <p:nvSpPr>
          <p:cNvPr id="11" name="コンテンツ プレースホルダー 2"/>
          <p:cNvSpPr>
            <a:spLocks noGrp="1"/>
          </p:cNvSpPr>
          <p:nvPr>
            <p:ph idx="1"/>
          </p:nvPr>
        </p:nvSpPr>
        <p:spPr>
          <a:xfrm>
            <a:off x="400049" y="1825624"/>
            <a:ext cx="11791951" cy="5032376"/>
          </a:xfrm>
        </p:spPr>
        <p:txBody>
          <a:bodyPr>
            <a:normAutofit lnSpcReduction="10000"/>
          </a:bodyPr>
          <a:lstStyle/>
          <a:p>
            <a:r>
              <a:rPr lang="ja-JP" altLang="en-US" dirty="0" smtClean="0"/>
              <a:t>もとの回帰式　　　　　　　　　　　　　　パラメータ：</a:t>
            </a:r>
            <a:r>
              <a:rPr lang="en-US" altLang="ja-JP" dirty="0" smtClean="0"/>
              <a:t>β</a:t>
            </a:r>
            <a:r>
              <a:rPr lang="en-US" altLang="ja-JP" baseline="-25000" dirty="0" smtClean="0"/>
              <a:t>1</a:t>
            </a:r>
            <a:r>
              <a:rPr lang="en-US" altLang="ja-JP" dirty="0" smtClean="0"/>
              <a:t>, β</a:t>
            </a:r>
            <a:r>
              <a:rPr lang="en-US" altLang="ja-JP" baseline="-25000" dirty="0" smtClean="0"/>
              <a:t>2</a:t>
            </a:r>
            <a:r>
              <a:rPr lang="en-US" altLang="ja-JP" dirty="0" smtClean="0"/>
              <a:t>, s</a:t>
            </a:r>
          </a:p>
          <a:p>
            <a:pPr marL="0" indent="0">
              <a:buNone/>
            </a:pPr>
            <a:endParaRPr lang="en-US" altLang="ja-JP" sz="800" dirty="0" smtClean="0"/>
          </a:p>
          <a:p>
            <a:pPr marL="0" indent="0">
              <a:buNone/>
            </a:pPr>
            <a:r>
              <a:rPr lang="ja-JP" altLang="en-US" dirty="0"/>
              <a:t>　</a:t>
            </a:r>
            <a:r>
              <a:rPr lang="ja-JP" altLang="en-US" dirty="0" smtClean="0"/>
              <a:t>　→　二項分布を仮定している</a:t>
            </a:r>
            <a:endParaRPr lang="en-US" altLang="ja-JP" dirty="0" smtClean="0"/>
          </a:p>
          <a:p>
            <a:pPr marL="0" indent="0">
              <a:buNone/>
            </a:pPr>
            <a:endParaRPr lang="en-US" altLang="ja-JP" dirty="0"/>
          </a:p>
          <a:p>
            <a:r>
              <a:rPr lang="ja-JP" altLang="en-US" dirty="0" smtClean="0"/>
              <a:t>個体差</a:t>
            </a:r>
            <a:r>
              <a:rPr lang="en-US" altLang="ja-JP" dirty="0" smtClean="0"/>
              <a:t> r </a:t>
            </a:r>
            <a:r>
              <a:rPr lang="en-US" altLang="ja-JP" baseline="-25000" dirty="0" err="1" smtClean="0"/>
              <a:t>i</a:t>
            </a:r>
            <a:endParaRPr lang="en-US" altLang="ja-JP" dirty="0" smtClean="0"/>
          </a:p>
          <a:p>
            <a:pPr marL="0" indent="0">
              <a:buNone/>
            </a:pPr>
            <a:endParaRPr lang="en-US" altLang="ja-JP" sz="800" dirty="0"/>
          </a:p>
          <a:p>
            <a:pPr marL="0" indent="0">
              <a:buNone/>
            </a:pPr>
            <a:r>
              <a:rPr lang="ja-JP" altLang="en-US" dirty="0" smtClean="0"/>
              <a:t>　　→　正規分布を仮定している</a:t>
            </a:r>
            <a:endParaRPr lang="en-US" altLang="ja-JP" dirty="0" smtClean="0"/>
          </a:p>
          <a:p>
            <a:pPr marL="0" indent="0">
              <a:buNone/>
            </a:pPr>
            <a:endParaRPr lang="en-US" altLang="ja-JP" dirty="0"/>
          </a:p>
          <a:p>
            <a:pPr marL="0" indent="0">
              <a:buNone/>
            </a:pPr>
            <a:r>
              <a:rPr lang="ja-JP" altLang="en-US" dirty="0" smtClean="0"/>
              <a:t>　</a:t>
            </a:r>
            <a:r>
              <a:rPr lang="en-US" altLang="ja-JP" dirty="0" smtClean="0"/>
              <a:t>r</a:t>
            </a:r>
            <a:r>
              <a:rPr lang="en-US" altLang="ja-JP" baseline="-25000" dirty="0" smtClean="0"/>
              <a:t>1,</a:t>
            </a:r>
            <a:r>
              <a:rPr lang="en-US" altLang="ja-JP" dirty="0" smtClean="0"/>
              <a:t> r</a:t>
            </a:r>
            <a:r>
              <a:rPr lang="en-US" altLang="ja-JP" baseline="-25000" dirty="0" smtClean="0"/>
              <a:t>2...</a:t>
            </a:r>
            <a:r>
              <a:rPr lang="en-US" altLang="ja-JP" dirty="0" smtClean="0"/>
              <a:t> </a:t>
            </a:r>
            <a:r>
              <a:rPr lang="en-US" altLang="ja-JP" dirty="0" err="1" smtClean="0"/>
              <a:t>r</a:t>
            </a:r>
            <a:r>
              <a:rPr lang="en-US" altLang="ja-JP" baseline="-25000" dirty="0" err="1" smtClean="0"/>
              <a:t>i</a:t>
            </a:r>
            <a:r>
              <a:rPr lang="en-US" altLang="ja-JP" baseline="-25000" dirty="0" smtClean="0"/>
              <a:t> </a:t>
            </a:r>
            <a:r>
              <a:rPr lang="ja-JP" altLang="en-US" dirty="0" smtClean="0"/>
              <a:t>を全て最尤推定しなければならない？？</a:t>
            </a:r>
            <a:endParaRPr lang="en-US" altLang="ja-JP" dirty="0" smtClean="0"/>
          </a:p>
          <a:p>
            <a:pPr marL="0" indent="0">
              <a:buNone/>
            </a:pPr>
            <a:endParaRPr lang="en-US" altLang="ja-JP" dirty="0" smtClean="0"/>
          </a:p>
          <a:p>
            <a:pPr marL="0" indent="0">
              <a:buNone/>
            </a:pPr>
            <a:r>
              <a:rPr lang="ja-JP" altLang="en-US" dirty="0" smtClean="0"/>
              <a:t>　　→</a:t>
            </a:r>
            <a:r>
              <a:rPr lang="en-US" altLang="ja-JP" dirty="0" smtClean="0"/>
              <a:t>  </a:t>
            </a:r>
            <a:r>
              <a:rPr lang="ja-JP" altLang="en-US" dirty="0" smtClean="0"/>
              <a:t>フルモデルになるので意味がない</a:t>
            </a:r>
            <a:endParaRPr lang="en-US" altLang="ja-JP" dirty="0"/>
          </a:p>
          <a:p>
            <a:pPr lvl="1">
              <a:buFont typeface="Wingdings" charset="2"/>
              <a:buChar char="Ø"/>
            </a:pPr>
            <a:endParaRPr lang="en-US" altLang="ja-JP" dirty="0"/>
          </a:p>
          <a:p>
            <a:endParaRPr lang="en-US" altLang="ja-JP" dirty="0" smtClean="0"/>
          </a:p>
        </p:txBody>
      </p:sp>
      <p:pic>
        <p:nvPicPr>
          <p:cNvPr id="12" name="コンテンツ プレースホルダー 6"/>
          <p:cNvPicPr>
            <a:picLocks noChangeAspect="1"/>
          </p:cNvPicPr>
          <p:nvPr/>
        </p:nvPicPr>
        <p:blipFill rotWithShape="1">
          <a:blip r:embed="rId2">
            <a:extLst>
              <a:ext uri="{28A0092B-C50C-407E-A947-70E740481C1C}">
                <a14:useLocalDpi xmlns:a14="http://schemas.microsoft.com/office/drawing/2010/main" val="0"/>
              </a:ext>
            </a:extLst>
          </a:blip>
          <a:srcRect b="72220"/>
          <a:stretch/>
        </p:blipFill>
        <p:spPr>
          <a:xfrm>
            <a:off x="2904553" y="1590622"/>
            <a:ext cx="4810698" cy="670029"/>
          </a:xfrm>
          <a:prstGeom prst="rect">
            <a:avLst/>
          </a:prstGeom>
        </p:spPr>
      </p:pic>
    </p:spTree>
    <p:extLst>
      <p:ext uri="{BB962C8B-B14F-4D97-AF65-F5344CB8AC3E}">
        <p14:creationId xmlns:p14="http://schemas.microsoft.com/office/powerpoint/2010/main" val="203088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23</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一般化線形混合モデルの最尤推定</a:t>
            </a:r>
            <a:endParaRPr kumimoji="1" lang="ja-JP" altLang="en-US" sz="3600" dirty="0"/>
          </a:p>
        </p:txBody>
      </p:sp>
      <p:sp>
        <p:nvSpPr>
          <p:cNvPr id="11" name="コンテンツ プレースホルダー 2"/>
          <p:cNvSpPr>
            <a:spLocks noGrp="1"/>
          </p:cNvSpPr>
          <p:nvPr>
            <p:ph idx="1"/>
          </p:nvPr>
        </p:nvSpPr>
        <p:spPr>
          <a:xfrm>
            <a:off x="438975" y="1825624"/>
            <a:ext cx="12005438" cy="5032376"/>
          </a:xfrm>
        </p:spPr>
        <p:txBody>
          <a:bodyPr>
            <a:normAutofit/>
          </a:bodyPr>
          <a:lstStyle/>
          <a:p>
            <a:r>
              <a:rPr lang="ja-JP" altLang="en-US" dirty="0" smtClean="0"/>
              <a:t>先に</a:t>
            </a:r>
            <a:r>
              <a:rPr lang="en-US" altLang="ja-JP" dirty="0" smtClean="0"/>
              <a:t>2</a:t>
            </a:r>
            <a:r>
              <a:rPr lang="ja-JP" altLang="en-US" dirty="0" smtClean="0"/>
              <a:t>つの確率分布の確率密度関数をかけて積分すると</a:t>
            </a:r>
            <a:r>
              <a:rPr lang="en-US" altLang="ja-JP" dirty="0" err="1" smtClean="0"/>
              <a:t>r</a:t>
            </a:r>
            <a:r>
              <a:rPr lang="en-US" altLang="ja-JP" baseline="-25000" dirty="0" err="1" smtClean="0"/>
              <a:t>i</a:t>
            </a:r>
            <a:r>
              <a:rPr lang="ja-JP" altLang="en-US" dirty="0" smtClean="0"/>
              <a:t>が消える</a:t>
            </a:r>
            <a:r>
              <a:rPr lang="en-US" altLang="ja-JP" dirty="0" smtClean="0"/>
              <a:t>(??)</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確率</a:t>
            </a:r>
            <a:r>
              <a:rPr lang="ja-JP" altLang="en-US" dirty="0"/>
              <a:t>密度関数をかけて積分</a:t>
            </a:r>
            <a:r>
              <a:rPr lang="ja-JP" altLang="en-US" dirty="0" smtClean="0"/>
              <a:t>する操作　→　分布を混ぜている</a:t>
            </a:r>
            <a:r>
              <a:rPr lang="en-US" altLang="ja-JP" dirty="0" smtClean="0"/>
              <a:t>(?)</a:t>
            </a:r>
            <a:endParaRPr lang="en-US" altLang="ja-JP" dirty="0"/>
          </a:p>
          <a:p>
            <a:pPr marL="0" indent="0">
              <a:buNone/>
            </a:pPr>
            <a:r>
              <a:rPr lang="ja-JP" altLang="en-US" dirty="0" smtClean="0"/>
              <a:t>　　　　　　　　　　　　　　　　　</a:t>
            </a:r>
            <a:r>
              <a:rPr lang="en-US" altLang="ja-JP" dirty="0" smtClean="0"/>
              <a:t>  </a:t>
            </a:r>
            <a:r>
              <a:rPr lang="ja-JP" altLang="en-US" dirty="0" smtClean="0"/>
              <a:t>→　過分散の分布を作り出せる</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38" y="2593468"/>
            <a:ext cx="5290946" cy="895711"/>
          </a:xfrm>
          <a:prstGeom prst="rect">
            <a:avLst/>
          </a:prstGeom>
        </p:spPr>
      </p:pic>
      <p:sp>
        <p:nvSpPr>
          <p:cNvPr id="5" name="テキスト ボックス 4"/>
          <p:cNvSpPr txBox="1"/>
          <p:nvPr/>
        </p:nvSpPr>
        <p:spPr>
          <a:xfrm>
            <a:off x="1642026" y="4283238"/>
            <a:ext cx="6968574" cy="461665"/>
          </a:xfrm>
          <a:prstGeom prst="rect">
            <a:avLst/>
          </a:prstGeom>
          <a:noFill/>
        </p:spPr>
        <p:txBody>
          <a:bodyPr wrap="none" rtlCol="0">
            <a:spAutoFit/>
          </a:bodyPr>
          <a:lstStyle/>
          <a:p>
            <a:r>
              <a:rPr kumimoji="1" lang="ja-JP" altLang="en-US" sz="2400" dirty="0" smtClean="0"/>
              <a:t>二項分布に個体差を入れた時の確率密度関数は</a:t>
            </a:r>
            <a:r>
              <a:rPr kumimoji="1" lang="en-US" altLang="ja-JP" sz="2400" dirty="0" smtClean="0"/>
              <a:t>??</a:t>
            </a:r>
            <a:endParaRPr kumimoji="1" lang="ja-JP" altLang="en-US" sz="2400" dirty="0"/>
          </a:p>
        </p:txBody>
      </p:sp>
      <p:cxnSp>
        <p:nvCxnSpPr>
          <p:cNvPr id="7" name="直線コネクタ 6"/>
          <p:cNvCxnSpPr/>
          <p:nvPr/>
        </p:nvCxnSpPr>
        <p:spPr>
          <a:xfrm>
            <a:off x="3581399" y="3328988"/>
            <a:ext cx="1843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781675" y="3328988"/>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948945" y="3489179"/>
            <a:ext cx="1107996" cy="646331"/>
          </a:xfrm>
          <a:prstGeom prst="rect">
            <a:avLst/>
          </a:prstGeom>
          <a:noFill/>
        </p:spPr>
        <p:txBody>
          <a:bodyPr wrap="none" rtlCol="0">
            <a:spAutoFit/>
          </a:bodyPr>
          <a:lstStyle/>
          <a:p>
            <a:r>
              <a:rPr kumimoji="1" lang="ja-JP" altLang="en-US" dirty="0" smtClean="0"/>
              <a:t>わからん</a:t>
            </a:r>
            <a:endParaRPr kumimoji="1" lang="en-US" altLang="ja-JP" dirty="0" smtClean="0"/>
          </a:p>
          <a:p>
            <a:r>
              <a:rPr lang="ja-JP" altLang="en-US" dirty="0"/>
              <a:t>　</a:t>
            </a:r>
            <a:r>
              <a:rPr lang="en-US" altLang="ja-JP" dirty="0"/>
              <a:t> </a:t>
            </a:r>
            <a:r>
              <a:rPr lang="en-US" altLang="ja-JP" dirty="0" smtClean="0"/>
              <a:t> </a:t>
            </a:r>
            <a:r>
              <a:rPr lang="ja-JP" altLang="en-US" dirty="0" smtClean="0"/>
              <a:t>↓</a:t>
            </a:r>
            <a:endParaRPr kumimoji="1" lang="ja-JP" altLang="en-US" dirty="0"/>
          </a:p>
        </p:txBody>
      </p:sp>
      <p:sp>
        <p:nvSpPr>
          <p:cNvPr id="19" name="テキスト ボックス 18"/>
          <p:cNvSpPr txBox="1"/>
          <p:nvPr/>
        </p:nvSpPr>
        <p:spPr>
          <a:xfrm>
            <a:off x="5781675" y="3489179"/>
            <a:ext cx="1107996" cy="369332"/>
          </a:xfrm>
          <a:prstGeom prst="rect">
            <a:avLst/>
          </a:prstGeom>
          <a:noFill/>
        </p:spPr>
        <p:txBody>
          <a:bodyPr wrap="none" rtlCol="0">
            <a:spAutoFit/>
          </a:bodyPr>
          <a:lstStyle/>
          <a:p>
            <a:r>
              <a:rPr kumimoji="1" lang="ja-JP" altLang="en-US" dirty="0" smtClean="0"/>
              <a:t>わかる→</a:t>
            </a:r>
            <a:endParaRPr kumimoji="1" lang="ja-JP" altLang="en-US" dirty="0"/>
          </a:p>
        </p:txBody>
      </p:sp>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409" y="3178426"/>
            <a:ext cx="2040255" cy="680085"/>
          </a:xfrm>
          <a:prstGeom prst="rect">
            <a:avLst/>
          </a:prstGeom>
        </p:spPr>
      </p:pic>
    </p:spTree>
    <p:extLst>
      <p:ext uri="{BB962C8B-B14F-4D97-AF65-F5344CB8AC3E}">
        <p14:creationId xmlns:p14="http://schemas.microsoft.com/office/powerpoint/2010/main" val="1867123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24</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kumimoji="1" lang="en-US" altLang="ja-JP" sz="3600" dirty="0" smtClean="0"/>
              <a:t>R</a:t>
            </a:r>
            <a:r>
              <a:rPr kumimoji="1" lang="ja-JP" altLang="en-US" sz="3600" dirty="0" smtClean="0"/>
              <a:t>を使った</a:t>
            </a:r>
            <a:r>
              <a:rPr kumimoji="1" lang="en-US" altLang="ja-JP" sz="3600" dirty="0" smtClean="0"/>
              <a:t>GLMM</a:t>
            </a:r>
            <a:r>
              <a:rPr kumimoji="1" lang="ja-JP" altLang="en-US" sz="3600" dirty="0" smtClean="0"/>
              <a:t>のパラメータ推定</a:t>
            </a:r>
            <a:endParaRPr kumimoji="1" lang="ja-JP" altLang="en-US" sz="3600" dirty="0"/>
          </a:p>
        </p:txBody>
      </p:sp>
    </p:spTree>
    <p:extLst>
      <p:ext uri="{BB962C8B-B14F-4D97-AF65-F5344CB8AC3E}">
        <p14:creationId xmlns:p14="http://schemas.microsoft.com/office/powerpoint/2010/main" val="1872487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.5 </a:t>
            </a:r>
            <a:r>
              <a:rPr lang="ja-JP" altLang="en-US" sz="3600" dirty="0" smtClean="0"/>
              <a:t>現実のデータ解析には</a:t>
            </a:r>
            <a:r>
              <a:rPr lang="en-US" altLang="ja-JP" sz="3600" dirty="0" smtClean="0"/>
              <a:t>GLMM</a:t>
            </a:r>
            <a:r>
              <a:rPr lang="ja-JP" altLang="en-US" sz="3600" dirty="0" smtClean="0"/>
              <a:t>が必要</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25</a:t>
            </a:fld>
            <a:endParaRPr kumimoji="1" lang="ja-JP" altLang="en-US"/>
          </a:p>
        </p:txBody>
      </p:sp>
    </p:spTree>
    <p:extLst>
      <p:ext uri="{BB962C8B-B14F-4D97-AF65-F5344CB8AC3E}">
        <p14:creationId xmlns:p14="http://schemas.microsoft.com/office/powerpoint/2010/main" val="713367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26</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個体差を組み込む必要があるかどうかの判断</a:t>
            </a:r>
            <a:endParaRPr kumimoji="1" lang="ja-JP" altLang="en-US" sz="3600" dirty="0"/>
          </a:p>
        </p:txBody>
      </p:sp>
      <p:sp>
        <p:nvSpPr>
          <p:cNvPr id="4" name="コンテンツ プレースホルダー 2"/>
          <p:cNvSpPr>
            <a:spLocks noGrp="1"/>
          </p:cNvSpPr>
          <p:nvPr>
            <p:ph idx="1"/>
          </p:nvPr>
        </p:nvSpPr>
        <p:spPr>
          <a:xfrm>
            <a:off x="400049" y="1825624"/>
            <a:ext cx="11791951" cy="5032376"/>
          </a:xfrm>
        </p:spPr>
        <p:txBody>
          <a:bodyPr>
            <a:normAutofit/>
          </a:bodyPr>
          <a:lstStyle/>
          <a:p>
            <a:pPr marL="0" indent="0">
              <a:buNone/>
            </a:pPr>
            <a:r>
              <a:rPr lang="ja-JP" altLang="en-US" dirty="0" smtClean="0"/>
              <a:t>これまで</a:t>
            </a:r>
            <a:endParaRPr lang="en-US" altLang="ja-JP" dirty="0" smtClean="0"/>
          </a:p>
          <a:p>
            <a:r>
              <a:rPr lang="ja-JP" altLang="en-US" dirty="0" smtClean="0"/>
              <a:t>過分散の有無を調べて判断する　→データから判断</a:t>
            </a:r>
            <a:r>
              <a:rPr lang="en-US" altLang="ja-JP" dirty="0" smtClean="0"/>
              <a:t>?</a:t>
            </a:r>
          </a:p>
          <a:p>
            <a:endParaRPr lang="en-US" altLang="ja-JP" dirty="0" smtClean="0"/>
          </a:p>
          <a:p>
            <a:pPr marL="0" indent="0">
              <a:buNone/>
            </a:pPr>
            <a:r>
              <a:rPr lang="ja-JP" altLang="en-US" dirty="0" smtClean="0"/>
              <a:t>本質的には</a:t>
            </a:r>
            <a:endParaRPr lang="en-US" altLang="ja-JP" dirty="0"/>
          </a:p>
          <a:p>
            <a:r>
              <a:rPr lang="ja-JP" altLang="en-US" dirty="0" smtClean="0"/>
              <a:t>擬似反復の有無を判断する　→実験計画から判断</a:t>
            </a:r>
            <a:r>
              <a:rPr lang="en-US" altLang="ja-JP" dirty="0" smtClean="0"/>
              <a:t>?</a:t>
            </a:r>
          </a:p>
          <a:p>
            <a:endParaRPr lang="en-US" altLang="ja-JP" dirty="0"/>
          </a:p>
          <a:p>
            <a:pPr marL="0" indent="0">
              <a:buNone/>
            </a:pPr>
            <a:r>
              <a:rPr lang="ja-JP" altLang="en-US" dirty="0" smtClean="0"/>
              <a:t>擬似反復：同じ場所から複数のデータを取る、同じ個体から複数</a:t>
            </a:r>
            <a:endParaRPr lang="en-US" altLang="ja-JP" dirty="0" smtClean="0"/>
          </a:p>
          <a:p>
            <a:pPr marL="0" indent="0">
              <a:buNone/>
            </a:pPr>
            <a:r>
              <a:rPr lang="ja-JP" altLang="en-US" dirty="0"/>
              <a:t>　</a:t>
            </a:r>
            <a:r>
              <a:rPr lang="ja-JP" altLang="en-US" dirty="0" smtClean="0"/>
              <a:t>　　　　のデータを取る</a:t>
            </a:r>
            <a:endParaRPr lang="en-US" altLang="ja-JP" dirty="0"/>
          </a:p>
          <a:p>
            <a:endParaRPr lang="en-US" altLang="ja-JP" dirty="0"/>
          </a:p>
          <a:p>
            <a:endParaRPr lang="en-US" altLang="ja-JP" dirty="0" smtClean="0"/>
          </a:p>
        </p:txBody>
      </p:sp>
    </p:spTree>
    <p:extLst>
      <p:ext uri="{BB962C8B-B14F-4D97-AF65-F5344CB8AC3E}">
        <p14:creationId xmlns:p14="http://schemas.microsoft.com/office/powerpoint/2010/main" val="1273174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27</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lang="ja-JP" altLang="en-US" sz="3600" dirty="0"/>
              <a:t>個体差を組み込む必要があるかどうかの判断</a:t>
            </a:r>
            <a:endParaRPr kumimoji="1" lang="ja-JP" altLang="en-US" sz="3600" dirty="0"/>
          </a:p>
        </p:txBody>
      </p:sp>
      <p:sp>
        <p:nvSpPr>
          <p:cNvPr id="2" name="テキスト ボックス 1"/>
          <p:cNvSpPr txBox="1"/>
          <p:nvPr/>
        </p:nvSpPr>
        <p:spPr>
          <a:xfrm>
            <a:off x="872584" y="1514475"/>
            <a:ext cx="7738016" cy="1077218"/>
          </a:xfrm>
          <a:prstGeom prst="rect">
            <a:avLst/>
          </a:prstGeom>
          <a:noFill/>
        </p:spPr>
        <p:txBody>
          <a:bodyPr wrap="none" rtlCol="0">
            <a:spAutoFit/>
          </a:bodyPr>
          <a:lstStyle/>
          <a:p>
            <a:r>
              <a:rPr lang="ja-JP" altLang="en-US" sz="2800" dirty="0" smtClean="0"/>
              <a:t>久保先生のサイト</a:t>
            </a:r>
            <a:endParaRPr lang="en-US" altLang="ja-JP" sz="2800" dirty="0" smtClean="0"/>
          </a:p>
          <a:p>
            <a:endParaRPr lang="en-US" altLang="ja-JP" dirty="0"/>
          </a:p>
          <a:p>
            <a:r>
              <a:rPr lang="en-US" altLang="ja-JP" dirty="0" smtClean="0"/>
              <a:t>http</a:t>
            </a:r>
            <a:r>
              <a:rPr lang="en-US" altLang="ja-JP" dirty="0"/>
              <a:t>://</a:t>
            </a:r>
            <a:r>
              <a:rPr lang="en-US" altLang="ja-JP" dirty="0" err="1"/>
              <a:t>hosho.ees.hokudai.ac.jp</a:t>
            </a:r>
            <a:r>
              <a:rPr lang="en-US" altLang="ja-JP" dirty="0"/>
              <a:t>/~</a:t>
            </a:r>
            <a:r>
              <a:rPr lang="en-US" altLang="ja-JP" dirty="0" err="1"/>
              <a:t>kubo</a:t>
            </a:r>
            <a:r>
              <a:rPr lang="en-US" altLang="ja-JP" dirty="0"/>
              <a:t>/</a:t>
            </a:r>
            <a:r>
              <a:rPr lang="en-US" altLang="ja-JP" dirty="0" err="1"/>
              <a:t>ce</a:t>
            </a:r>
            <a:r>
              <a:rPr lang="en-US" altLang="ja-JP" dirty="0"/>
              <a:t>/</a:t>
            </a:r>
            <a:r>
              <a:rPr lang="en-US" altLang="ja-JP" dirty="0" err="1"/>
              <a:t>RandomEffectsCrawley.html</a:t>
            </a:r>
            <a:endParaRPr kumimoji="1" lang="ja-JP" altLang="en-US" dirty="0"/>
          </a:p>
        </p:txBody>
      </p:sp>
    </p:spTree>
    <p:extLst>
      <p:ext uri="{BB962C8B-B14F-4D97-AF65-F5344CB8AC3E}">
        <p14:creationId xmlns:p14="http://schemas.microsoft.com/office/powerpoint/2010/main" val="1753513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.6 </a:t>
            </a:r>
            <a:r>
              <a:rPr lang="ja-JP" altLang="en-US" sz="3600" dirty="0" smtClean="0"/>
              <a:t>いろいろな分布の</a:t>
            </a:r>
            <a:r>
              <a:rPr lang="en-US" altLang="ja-JP" sz="3600" dirty="0" smtClean="0"/>
              <a:t>GLMM</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28</a:t>
            </a:fld>
            <a:endParaRPr kumimoji="1" lang="ja-JP" altLang="en-US"/>
          </a:p>
        </p:txBody>
      </p:sp>
    </p:spTree>
    <p:extLst>
      <p:ext uri="{BB962C8B-B14F-4D97-AF65-F5344CB8AC3E}">
        <p14:creationId xmlns:p14="http://schemas.microsoft.com/office/powerpoint/2010/main" val="284627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29</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kumimoji="1" lang="ja-JP" altLang="en-US" sz="3600" dirty="0" smtClean="0"/>
              <a:t>いろいろな分布の</a:t>
            </a:r>
            <a:r>
              <a:rPr kumimoji="1" lang="en-US" altLang="ja-JP" sz="3600" dirty="0" smtClean="0"/>
              <a:t>GLMM</a:t>
            </a:r>
            <a:endParaRPr kumimoji="1" lang="ja-JP" altLang="en-US" sz="3600" dirty="0"/>
          </a:p>
        </p:txBody>
      </p:sp>
      <p:sp>
        <p:nvSpPr>
          <p:cNvPr id="5"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今回</a:t>
            </a:r>
            <a:endParaRPr lang="en-US" altLang="ja-JP" dirty="0" smtClean="0"/>
          </a:p>
          <a:p>
            <a:pPr marL="457200" lvl="1" indent="0">
              <a:buNone/>
            </a:pPr>
            <a:r>
              <a:rPr lang="ja-JP" altLang="en-US" sz="2800" dirty="0" smtClean="0"/>
              <a:t>過分散の目的変数に二項分布と正規分布を混ぜ合わせることで対応</a:t>
            </a:r>
            <a:endParaRPr lang="en-US" altLang="ja-JP" sz="2800" dirty="0" smtClean="0"/>
          </a:p>
          <a:p>
            <a:pPr marL="0" indent="0">
              <a:buNone/>
            </a:pPr>
            <a:endParaRPr lang="en-US" altLang="ja-JP" dirty="0"/>
          </a:p>
          <a:p>
            <a:r>
              <a:rPr lang="ja-JP" altLang="en-US" dirty="0" smtClean="0"/>
              <a:t>他にも</a:t>
            </a:r>
            <a:endParaRPr lang="en-US" altLang="ja-JP" dirty="0"/>
          </a:p>
          <a:p>
            <a:pPr marL="457200" lvl="1" indent="0">
              <a:buNone/>
            </a:pPr>
            <a:r>
              <a:rPr lang="ja-JP" altLang="en-US" sz="2800" dirty="0" smtClean="0"/>
              <a:t>ポアソン分布</a:t>
            </a:r>
            <a:r>
              <a:rPr lang="en-US" altLang="ja-JP" sz="2800" dirty="0" smtClean="0"/>
              <a:t> + </a:t>
            </a:r>
            <a:r>
              <a:rPr lang="ja-JP" altLang="en-US" sz="2800" dirty="0" smtClean="0"/>
              <a:t>正規分布</a:t>
            </a:r>
            <a:endParaRPr lang="en-US" altLang="ja-JP" sz="2800" dirty="0" smtClean="0"/>
          </a:p>
          <a:p>
            <a:pPr marL="457200" lvl="1" indent="0">
              <a:buNone/>
            </a:pPr>
            <a:r>
              <a:rPr lang="ja-JP" altLang="en-US" sz="2800" dirty="0" smtClean="0"/>
              <a:t>ポアソン分布</a:t>
            </a:r>
            <a:r>
              <a:rPr lang="en-US" altLang="ja-JP" sz="2800" dirty="0" smtClean="0"/>
              <a:t> + </a:t>
            </a:r>
            <a:r>
              <a:rPr lang="ja-JP" altLang="en-US" sz="2800" dirty="0" smtClean="0"/>
              <a:t>ガンマ分布（負の二項分布）</a:t>
            </a:r>
            <a:endParaRPr lang="en-US" altLang="ja-JP" sz="2800" dirty="0"/>
          </a:p>
          <a:p>
            <a:pPr marL="457200" lvl="1" indent="0">
              <a:buNone/>
            </a:pPr>
            <a:r>
              <a:rPr lang="ja-JP" altLang="en-US" sz="2800" dirty="0" smtClean="0"/>
              <a:t>　　などがよく使われるらしい</a:t>
            </a:r>
            <a:endParaRPr lang="en-US" altLang="ja-JP" sz="2800" dirty="0" smtClean="0"/>
          </a:p>
          <a:p>
            <a:pPr marL="457200" lvl="1" indent="0">
              <a:buNone/>
            </a:pPr>
            <a:endParaRPr lang="en-US" altLang="ja-JP" sz="2800" dirty="0"/>
          </a:p>
          <a:p>
            <a:pPr marL="457200" lvl="1" indent="0">
              <a:buNone/>
            </a:pPr>
            <a:r>
              <a:rPr lang="en-US" altLang="ja-JP" sz="2800" dirty="0" smtClean="0"/>
              <a:t>※</a:t>
            </a:r>
            <a:r>
              <a:rPr lang="ja-JP" altLang="en-US" sz="2800" dirty="0" smtClean="0"/>
              <a:t>正規分布、ガンマ分布などの分散（標準偏差）を平均とは独立に決める分布では過分散は起きないが、擬似反復を含む場合には</a:t>
            </a:r>
            <a:r>
              <a:rPr lang="en-US" altLang="ja-JP" sz="2800" dirty="0" smtClean="0"/>
              <a:t>GLMM</a:t>
            </a:r>
            <a:r>
              <a:rPr lang="ja-JP" altLang="en-US" sz="2800" dirty="0" smtClean="0"/>
              <a:t>を使う</a:t>
            </a:r>
            <a:endParaRPr lang="en-US" altLang="ja-JP" sz="2800" dirty="0" smtClean="0"/>
          </a:p>
          <a:p>
            <a:pPr marL="457200" lvl="1" indent="0">
              <a:buNone/>
            </a:pPr>
            <a:endParaRPr lang="en-US" altLang="ja-JP" sz="2800" dirty="0" smtClean="0"/>
          </a:p>
          <a:p>
            <a:pPr marL="457200" lvl="1" indent="0">
              <a:buNone/>
            </a:pP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1877899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lang="en-US" altLang="ja-JP" sz="3600" dirty="0" smtClean="0"/>
              <a:t>GLM</a:t>
            </a:r>
            <a:r>
              <a:rPr lang="ja-JP" altLang="en-US" sz="3600" dirty="0" smtClean="0"/>
              <a:t>から</a:t>
            </a:r>
            <a:r>
              <a:rPr lang="en-US" altLang="ja-JP" sz="3600" dirty="0" smtClean="0"/>
              <a:t>GLMM</a:t>
            </a:r>
            <a:r>
              <a:rPr lang="ja-JP" altLang="en-US" sz="3600" dirty="0" smtClean="0"/>
              <a:t>ヘ</a:t>
            </a:r>
            <a:endParaRPr kumimoji="1" lang="ja-JP" altLang="en-US" sz="3600" dirty="0"/>
          </a:p>
        </p:txBody>
      </p:sp>
      <p:sp>
        <p:nvSpPr>
          <p:cNvPr id="3" name="コンテンツ プレースホルダー 2"/>
          <p:cNvSpPr>
            <a:spLocks noGrp="1"/>
          </p:cNvSpPr>
          <p:nvPr>
            <p:ph idx="1"/>
          </p:nvPr>
        </p:nvSpPr>
        <p:spPr>
          <a:xfrm>
            <a:off x="400049" y="1825624"/>
            <a:ext cx="11791951" cy="5032376"/>
          </a:xfrm>
        </p:spPr>
        <p:txBody>
          <a:bodyPr>
            <a:normAutofit/>
          </a:bodyPr>
          <a:lstStyle/>
          <a:p>
            <a:r>
              <a:rPr kumimoji="1" lang="en-US" altLang="ja-JP" dirty="0" smtClean="0"/>
              <a:t>GLM</a:t>
            </a:r>
            <a:r>
              <a:rPr kumimoji="1" lang="ja-JP" altLang="en-US" dirty="0" smtClean="0"/>
              <a:t>は現実のデータ解析には対応しきれていない</a:t>
            </a:r>
            <a:endParaRPr kumimoji="1" lang="en-US" altLang="ja-JP" dirty="0" smtClean="0"/>
          </a:p>
          <a:p>
            <a:endParaRPr lang="en-US" altLang="ja-JP" dirty="0"/>
          </a:p>
          <a:p>
            <a:r>
              <a:rPr kumimoji="1" lang="ja-JP" altLang="en-US" dirty="0" smtClean="0"/>
              <a:t>理由：</a:t>
            </a:r>
            <a:r>
              <a:rPr lang="en-US" altLang="ja-JP" dirty="0" smtClean="0"/>
              <a:t>GLM</a:t>
            </a:r>
            <a:r>
              <a:rPr lang="ja-JP" altLang="en-US" dirty="0" smtClean="0"/>
              <a:t>の</a:t>
            </a:r>
            <a:r>
              <a:rPr kumimoji="1" lang="ja-JP" altLang="en-US" dirty="0" smtClean="0"/>
              <a:t>「説明変数以外は全部均質」という</a:t>
            </a:r>
            <a:r>
              <a:rPr lang="ja-JP" altLang="en-US" dirty="0" smtClean="0"/>
              <a:t>仮定</a:t>
            </a:r>
            <a:r>
              <a:rPr kumimoji="1" lang="ja-JP" altLang="en-US" dirty="0" smtClean="0"/>
              <a:t>はたいていの現実のデータ（例えば自然界のデータ）には合致しないから</a:t>
            </a:r>
            <a:endParaRPr kumimoji="1" lang="en-US" altLang="ja-JP" dirty="0" smtClean="0"/>
          </a:p>
          <a:p>
            <a:endParaRPr lang="en-US" altLang="ja-JP" dirty="0"/>
          </a:p>
          <a:p>
            <a:r>
              <a:rPr kumimoji="1" lang="en-US" altLang="ja-JP" dirty="0" smtClean="0"/>
              <a:t>GLMM</a:t>
            </a:r>
            <a:r>
              <a:rPr kumimoji="1" lang="ja-JP" altLang="en-US" dirty="0" smtClean="0"/>
              <a:t>（</a:t>
            </a:r>
            <a:r>
              <a:rPr lang="en-US" altLang="ja-JP" dirty="0"/>
              <a:t>g</a:t>
            </a:r>
            <a:r>
              <a:rPr kumimoji="1" lang="en-US" altLang="ja-JP" dirty="0" smtClean="0"/>
              <a:t>eneralized linear mixed model</a:t>
            </a:r>
            <a:r>
              <a:rPr kumimoji="1" lang="ja-JP" altLang="en-US" dirty="0" smtClean="0"/>
              <a:t>）</a:t>
            </a:r>
            <a:r>
              <a:rPr lang="ja-JP" altLang="en-US" dirty="0" smtClean="0"/>
              <a:t>は、「人間が測定できない・測定しなかった個体差」を組み込んだ</a:t>
            </a:r>
            <a:r>
              <a:rPr lang="en-US" altLang="ja-JP" dirty="0" smtClean="0"/>
              <a:t>GLM</a:t>
            </a:r>
          </a:p>
          <a:p>
            <a:endParaRPr kumimoji="1" lang="en-US" altLang="ja-JP" dirty="0"/>
          </a:p>
          <a:p>
            <a:r>
              <a:rPr lang="ja-JP" altLang="en-US" dirty="0" smtClean="0"/>
              <a:t>個体差・場所差：データ化されていない原因不明の差異</a:t>
            </a:r>
            <a:endParaRPr lang="en-US" altLang="ja-JP" dirty="0"/>
          </a:p>
          <a:p>
            <a:pPr marL="0" indent="0">
              <a:buNone/>
            </a:pPr>
            <a:r>
              <a:rPr kumimoji="1" lang="en-US" altLang="ja-JP" dirty="0" smtClean="0"/>
              <a:t> </a:t>
            </a:r>
            <a:r>
              <a:rPr kumimoji="1" lang="ja-JP" altLang="en-US" dirty="0" smtClean="0"/>
              <a:t>　→　説明変数として扱えるような数量はここでは個体差とは呼ばない</a:t>
            </a:r>
            <a:endParaRPr kumimoji="1" lang="en-US" altLang="ja-JP" dirty="0" smtClean="0"/>
          </a:p>
          <a:p>
            <a:endParaRPr lang="en-US" altLang="ja-JP" dirty="0"/>
          </a:p>
        </p:txBody>
      </p:sp>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3</a:t>
            </a:fld>
            <a:endParaRPr kumimoji="1" lang="ja-JP" altLang="en-US"/>
          </a:p>
        </p:txBody>
      </p:sp>
    </p:spTree>
    <p:extLst>
      <p:ext uri="{BB962C8B-B14F-4D97-AF65-F5344CB8AC3E}">
        <p14:creationId xmlns:p14="http://schemas.microsoft.com/office/powerpoint/2010/main" val="656191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.7</a:t>
            </a:r>
            <a:r>
              <a:rPr kumimoji="1" lang="ja-JP" altLang="en-US" sz="3600" dirty="0" smtClean="0"/>
              <a:t>まとめ</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30</a:t>
            </a:fld>
            <a:endParaRPr kumimoji="1" lang="ja-JP" altLang="en-US"/>
          </a:p>
        </p:txBody>
      </p:sp>
    </p:spTree>
    <p:extLst>
      <p:ext uri="{BB962C8B-B14F-4D97-AF65-F5344CB8AC3E}">
        <p14:creationId xmlns:p14="http://schemas.microsoft.com/office/powerpoint/2010/main" val="2066598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31</a:t>
            </a:fld>
            <a:endParaRPr kumimoji="1" lang="ja-JP" altLang="en-US"/>
          </a:p>
        </p:txBody>
      </p:sp>
      <p:sp>
        <p:nvSpPr>
          <p:cNvPr id="8" name="タイトル 1"/>
          <p:cNvSpPr>
            <a:spLocks noGrp="1"/>
          </p:cNvSpPr>
          <p:nvPr>
            <p:ph type="title"/>
          </p:nvPr>
        </p:nvSpPr>
        <p:spPr>
          <a:xfrm>
            <a:off x="166687" y="150812"/>
            <a:ext cx="10515600" cy="792163"/>
          </a:xfrm>
        </p:spPr>
        <p:txBody>
          <a:bodyPr>
            <a:normAutofit/>
          </a:bodyPr>
          <a:lstStyle/>
          <a:p>
            <a:r>
              <a:rPr kumimoji="1" lang="ja-JP" altLang="en-US" sz="3600" dirty="0" smtClean="0"/>
              <a:t>まとめ</a:t>
            </a:r>
            <a:endParaRPr kumimoji="1" lang="ja-JP" altLang="en-US" sz="3600" dirty="0"/>
          </a:p>
        </p:txBody>
      </p:sp>
      <p:sp>
        <p:nvSpPr>
          <p:cNvPr id="5" name="コンテンツ プレースホルダー 2"/>
          <p:cNvSpPr>
            <a:spLocks noGrp="1"/>
          </p:cNvSpPr>
          <p:nvPr>
            <p:ph idx="1"/>
          </p:nvPr>
        </p:nvSpPr>
        <p:spPr>
          <a:xfrm>
            <a:off x="400049" y="1825624"/>
            <a:ext cx="11791951" cy="5032376"/>
          </a:xfrm>
        </p:spPr>
        <p:txBody>
          <a:bodyPr>
            <a:normAutofit/>
          </a:bodyPr>
          <a:lstStyle/>
          <a:p>
            <a:pPr marL="0" indent="0">
              <a:buNone/>
            </a:pPr>
            <a:endParaRPr lang="en-US" altLang="ja-JP" dirty="0" smtClean="0"/>
          </a:p>
          <a:p>
            <a:r>
              <a:rPr lang="en-US" altLang="ja-JP" dirty="0" smtClean="0"/>
              <a:t>GLM</a:t>
            </a:r>
            <a:r>
              <a:rPr lang="ja-JP" altLang="en-US" dirty="0" smtClean="0"/>
              <a:t>は説明変数で目的変数を全て説明できるとするモデル</a:t>
            </a:r>
            <a:endParaRPr lang="en-US" altLang="ja-JP" dirty="0" smtClean="0"/>
          </a:p>
          <a:p>
            <a:pPr marL="0" indent="0">
              <a:buNone/>
            </a:pPr>
            <a:r>
              <a:rPr lang="ja-JP" altLang="en-US" dirty="0"/>
              <a:t>　</a:t>
            </a:r>
            <a:r>
              <a:rPr lang="ja-JP" altLang="en-US" dirty="0" smtClean="0"/>
              <a:t>　→　実際にはそのような状況は少ない</a:t>
            </a:r>
            <a:endParaRPr lang="en-US" altLang="ja-JP" dirty="0" smtClean="0"/>
          </a:p>
          <a:p>
            <a:pPr marL="0" indent="0">
              <a:buNone/>
            </a:pPr>
            <a:endParaRPr lang="en-US" altLang="ja-JP" dirty="0"/>
          </a:p>
          <a:p>
            <a:r>
              <a:rPr lang="en-US" altLang="ja-JP" dirty="0" smtClean="0"/>
              <a:t>GLMM</a:t>
            </a:r>
            <a:r>
              <a:rPr lang="ja-JP" altLang="en-US" dirty="0" smtClean="0"/>
              <a:t>では、ランダム効果として個体差</a:t>
            </a:r>
            <a:r>
              <a:rPr lang="en-US" altLang="ja-JP" dirty="0" smtClean="0"/>
              <a:t> r </a:t>
            </a:r>
            <a:r>
              <a:rPr lang="ja-JP" altLang="en-US" dirty="0" smtClean="0"/>
              <a:t>を導入し、確率分布を仮定することで個体差・場所差を扱うことができる</a:t>
            </a:r>
            <a:endParaRPr lang="en-US" altLang="ja-JP" dirty="0" smtClean="0"/>
          </a:p>
          <a:p>
            <a:endParaRPr lang="en-US" altLang="ja-JP" dirty="0"/>
          </a:p>
          <a:p>
            <a:r>
              <a:rPr lang="ja-JP" altLang="en-US" dirty="0" smtClean="0"/>
              <a:t>データの取り方に擬似反復がある場合は個体差が確認されるはずと考えて</a:t>
            </a:r>
            <a:r>
              <a:rPr lang="en-US" altLang="ja-JP" dirty="0" smtClean="0"/>
              <a:t>GLMM</a:t>
            </a:r>
            <a:r>
              <a:rPr lang="ja-JP" altLang="en-US" dirty="0" smtClean="0"/>
              <a:t>を使用しなければならない</a:t>
            </a:r>
            <a:endParaRPr lang="en-US" altLang="ja-JP" dirty="0"/>
          </a:p>
          <a:p>
            <a:endParaRPr lang="en-US" altLang="ja-JP" dirty="0" smtClean="0"/>
          </a:p>
        </p:txBody>
      </p:sp>
    </p:spTree>
    <p:extLst>
      <p:ext uri="{BB962C8B-B14F-4D97-AF65-F5344CB8AC3E}">
        <p14:creationId xmlns:p14="http://schemas.microsoft.com/office/powerpoint/2010/main" val="2057775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0564" y="2979082"/>
            <a:ext cx="9430871" cy="752475"/>
          </a:xfrm>
        </p:spPr>
        <p:txBody>
          <a:bodyPr>
            <a:normAutofit fontScale="90000"/>
          </a:bodyPr>
          <a:lstStyle/>
          <a:p>
            <a:r>
              <a:rPr kumimoji="1" lang="en-US" altLang="ja-JP" sz="3600" dirty="0" smtClean="0"/>
              <a:t>7.1 </a:t>
            </a:r>
            <a:r>
              <a:rPr lang="ja-JP" altLang="en-US" sz="3600" dirty="0" smtClean="0"/>
              <a:t>例題：</a:t>
            </a:r>
            <a:r>
              <a:rPr lang="en-US" altLang="ja-JP" sz="3600" dirty="0" smtClean="0"/>
              <a:t>GLM</a:t>
            </a:r>
            <a:r>
              <a:rPr lang="ja-JP" altLang="en-US" sz="3600" dirty="0" smtClean="0"/>
              <a:t>では説明できないカウントデータ</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4</a:t>
            </a:fld>
            <a:endParaRPr kumimoji="1" lang="ja-JP" altLang="en-US"/>
          </a:p>
        </p:txBody>
      </p:sp>
    </p:spTree>
    <p:extLst>
      <p:ext uri="{BB962C8B-B14F-4D97-AF65-F5344CB8AC3E}">
        <p14:creationId xmlns:p14="http://schemas.microsoft.com/office/powerpoint/2010/main" val="857923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687" y="150812"/>
            <a:ext cx="10515600" cy="792163"/>
          </a:xfrm>
        </p:spPr>
        <p:txBody>
          <a:bodyPr>
            <a:normAutofit/>
          </a:bodyPr>
          <a:lstStyle/>
          <a:p>
            <a:r>
              <a:rPr lang="ja-JP" altLang="en-US" sz="3600" dirty="0" smtClean="0"/>
              <a:t>例題：種子の生存確率</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0049" y="1825624"/>
                <a:ext cx="11791951" cy="5032376"/>
              </a:xfrm>
            </p:spPr>
            <p:txBody>
              <a:bodyPr>
                <a:normAutofit/>
              </a:bodyPr>
              <a:lstStyle/>
              <a:p>
                <a:r>
                  <a:rPr lang="ja-JP" altLang="en-US" dirty="0" smtClean="0"/>
                  <a:t>架空植物の各個体から</a:t>
                </a:r>
                <a:r>
                  <a:rPr lang="en-US" altLang="ja-JP" dirty="0" smtClean="0"/>
                  <a:t>8</a:t>
                </a:r>
                <a:r>
                  <a:rPr lang="ja-JP" altLang="en-US" dirty="0" smtClean="0"/>
                  <a:t>個の種子を取ってくる</a:t>
                </a:r>
                <a:endParaRPr lang="en-US" altLang="ja-JP" dirty="0" smtClean="0"/>
              </a:p>
              <a:p>
                <a:endParaRPr lang="en-US" altLang="ja-JP" dirty="0"/>
              </a:p>
              <a:p>
                <a:r>
                  <a:rPr lang="ja-JP" altLang="en-US" dirty="0" smtClean="0"/>
                  <a:t>生存種子数が葉数とともにどのように増大するか</a:t>
                </a:r>
                <a:endParaRPr lang="en-US" altLang="ja-JP" dirty="0" smtClean="0"/>
              </a:p>
              <a:p>
                <a:endParaRPr kumimoji="1" lang="en-US" altLang="ja-JP" dirty="0"/>
              </a:p>
              <a:p>
                <a:r>
                  <a:rPr lang="en-US" altLang="ja-JP" dirty="0" smtClean="0"/>
                  <a:t>100</a:t>
                </a:r>
                <a:r>
                  <a:rPr lang="ja-JP" altLang="en-US" dirty="0" smtClean="0"/>
                  <a:t>個体（</a:t>
                </a:r>
                <a:r>
                  <a:rPr lang="ja-JP" altLang="en-US" dirty="0"/>
                  <a:t>葉数</a:t>
                </a:r>
                <a:r>
                  <a:rPr lang="en-US" altLang="ja-JP" dirty="0"/>
                  <a:t>2</a:t>
                </a:r>
                <a:r>
                  <a:rPr lang="ja-JP" altLang="en-US" dirty="0"/>
                  <a:t>枚が</a:t>
                </a:r>
                <a:r>
                  <a:rPr lang="en-US" altLang="ja-JP" dirty="0"/>
                  <a:t>20</a:t>
                </a:r>
                <a:r>
                  <a:rPr lang="ja-JP" altLang="en-US" dirty="0"/>
                  <a:t>個体、葉数</a:t>
                </a:r>
                <a:r>
                  <a:rPr lang="en-US" altLang="ja-JP" dirty="0"/>
                  <a:t>3</a:t>
                </a:r>
                <a:r>
                  <a:rPr lang="ja-JP" altLang="en-US" dirty="0"/>
                  <a:t>枚が</a:t>
                </a:r>
                <a:r>
                  <a:rPr lang="en-US" altLang="ja-JP" dirty="0"/>
                  <a:t>20</a:t>
                </a:r>
                <a:r>
                  <a:rPr lang="ja-JP" altLang="en-US" dirty="0"/>
                  <a:t>個体、</a:t>
                </a:r>
                <a:r>
                  <a:rPr lang="en-US" altLang="ja-JP" dirty="0"/>
                  <a:t>…</a:t>
                </a:r>
                <a:r>
                  <a:rPr lang="ja-JP" altLang="en-US" dirty="0"/>
                  <a:t>、計</a:t>
                </a:r>
                <a:r>
                  <a:rPr lang="en-US" altLang="ja-JP" dirty="0"/>
                  <a:t>100</a:t>
                </a:r>
                <a:r>
                  <a:rPr lang="ja-JP" altLang="en-US" dirty="0"/>
                  <a:t>個体</a:t>
                </a:r>
                <a:r>
                  <a:rPr lang="ja-JP" altLang="en-US" dirty="0" smtClean="0"/>
                  <a:t>）</a:t>
                </a:r>
                <a:endParaRPr kumimoji="1" lang="en-US" altLang="ja-JP" dirty="0" smtClean="0"/>
              </a:p>
              <a:p>
                <a:endParaRPr lang="en-US" altLang="ja-JP" dirty="0" smtClean="0"/>
              </a:p>
              <a:p>
                <a:r>
                  <a:rPr lang="ja-JP" altLang="en-US" dirty="0" smtClean="0"/>
                  <a:t>種子の生存数</a:t>
                </a:r>
                <a:r>
                  <a:rPr lang="en-US" altLang="ja-JP" dirty="0" smtClean="0"/>
                  <a:t>y</a:t>
                </a:r>
                <a:r>
                  <a:rPr lang="ja-JP" altLang="en-US" dirty="0" smtClean="0"/>
                  <a:t>個（</a:t>
                </a:r>
                <a:r>
                  <a:rPr lang="en-US" altLang="ja-JP" dirty="0" smtClean="0"/>
                  <a:t>0 </a:t>
                </a:r>
                <a14:m>
                  <m:oMath xmlns:m="http://schemas.openxmlformats.org/officeDocument/2006/math">
                    <m:r>
                      <a:rPr lang="en-US" altLang="ja-JP" i="1" smtClean="0">
                        <a:latin typeface="Cambria Math" charset="0"/>
                        <a:ea typeface="Cambria Math" charset="0"/>
                        <a:cs typeface="Cambria Math" charset="0"/>
                      </a:rPr>
                      <m:t>≤</m:t>
                    </m:r>
                    <m:r>
                      <a:rPr lang="en-US" altLang="ja-JP" b="0" i="1" smtClean="0">
                        <a:latin typeface="Cambria Math" charset="0"/>
                        <a:ea typeface="Cambria Math" charset="0"/>
                        <a:cs typeface="Cambria Math" charset="0"/>
                      </a:rPr>
                      <m:t>𝑦</m:t>
                    </m:r>
                    <m:r>
                      <a:rPr lang="en-US" altLang="ja-JP" b="0" i="1" smtClean="0">
                        <a:latin typeface="Cambria Math" charset="0"/>
                        <a:ea typeface="Cambria Math" charset="0"/>
                        <a:cs typeface="Cambria Math" charset="0"/>
                      </a:rPr>
                      <m:t>≤8、整数）</m:t>
                    </m:r>
                  </m:oMath>
                </a14:m>
                <a:endParaRPr lang="en-US" altLang="ja-JP" b="0" i="1" dirty="0" smtClean="0">
                  <a:latin typeface="Cambria Math" charset="0"/>
                  <a:ea typeface="Cambria Math" charset="0"/>
                  <a:cs typeface="Cambria Math" charset="0"/>
                </a:endParaRPr>
              </a:p>
              <a:p>
                <a:endParaRPr lang="en-US" altLang="ja-JP" dirty="0" smtClean="0"/>
              </a:p>
              <a:p>
                <a14:m>
                  <m:oMath xmlns:m="http://schemas.openxmlformats.org/officeDocument/2006/math">
                    <m:r>
                      <m:rPr>
                        <m:nor/>
                      </m:rPr>
                      <a:rPr lang="ja-JP" altLang="en-US" dirty="0"/>
                      <m:t>葉数</m:t>
                    </m:r>
                    <m:r>
                      <m:rPr>
                        <m:nor/>
                      </m:rPr>
                      <a:rPr lang="en-US" altLang="ja-JP" dirty="0"/>
                      <m:t>x</m:t>
                    </m:r>
                    <m:r>
                      <m:rPr>
                        <m:nor/>
                      </m:rPr>
                      <a:rPr lang="ja-JP" altLang="en-US" dirty="0"/>
                      <m:t>枚（</m:t>
                    </m:r>
                    <m:r>
                      <m:rPr>
                        <m:nor/>
                      </m:rPr>
                      <a:rPr lang="en-US" altLang="ja-JP" dirty="0"/>
                      <m:t>2 </m:t>
                    </m:r>
                    <m:r>
                      <a:rPr lang="en-US" altLang="ja-JP" i="1">
                        <a:latin typeface="Cambria Math" charset="0"/>
                        <a:ea typeface="Cambria Math" charset="0"/>
                        <a:cs typeface="Cambria Math" charset="0"/>
                      </a:rPr>
                      <m:t>≤</m:t>
                    </m:r>
                    <m:r>
                      <m:rPr>
                        <m:sty m:val="p"/>
                      </m:rPr>
                      <a:rPr lang="en-US" altLang="ja-JP" i="1">
                        <a:latin typeface="Cambria Math" charset="0"/>
                        <a:ea typeface="Cambria Math" charset="0"/>
                        <a:cs typeface="Cambria Math" charset="0"/>
                      </a:rPr>
                      <m:t>x</m:t>
                    </m:r>
                    <m:r>
                      <a:rPr lang="en-US" altLang="ja-JP" i="1">
                        <a:latin typeface="Cambria Math" charset="0"/>
                        <a:ea typeface="Cambria Math" charset="0"/>
                        <a:cs typeface="Cambria Math" charset="0"/>
                      </a:rPr>
                      <m:t>≤6、整数）</m:t>
                    </m:r>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0049" y="1825624"/>
                <a:ext cx="11791951" cy="5032376"/>
              </a:xfrm>
              <a:blipFill rotWithShape="0">
                <a:blip r:embed="rId2"/>
                <a:stretch>
                  <a:fillRect l="-931" t="-2058"/>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5</a:t>
            </a:fld>
            <a:endParaRPr kumimoji="1" lang="ja-JP" altLang="en-US" dirty="0"/>
          </a:p>
        </p:txBody>
      </p:sp>
    </p:spTree>
    <p:extLst>
      <p:ext uri="{BB962C8B-B14F-4D97-AF65-F5344CB8AC3E}">
        <p14:creationId xmlns:p14="http://schemas.microsoft.com/office/powerpoint/2010/main" val="130571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12"/>
          </p:nvPr>
        </p:nvSpPr>
        <p:spPr/>
        <p:txBody>
          <a:bodyPr/>
          <a:lstStyle/>
          <a:p>
            <a:fld id="{B719A31E-6442-9840-8256-6AAC2EFDFE94}" type="slidenum">
              <a:rPr kumimoji="1" lang="ja-JP" altLang="en-US" smtClean="0"/>
              <a:t>6</a:t>
            </a:fld>
            <a:endParaRPr kumimoji="1" lang="ja-JP" altLang="en-US"/>
          </a:p>
        </p:txBody>
      </p:sp>
      <p:sp>
        <p:nvSpPr>
          <p:cNvPr id="6" name="テキスト ボックス 5"/>
          <p:cNvSpPr txBox="1"/>
          <p:nvPr/>
        </p:nvSpPr>
        <p:spPr>
          <a:xfrm>
            <a:off x="2533940" y="6354246"/>
            <a:ext cx="7997702" cy="369332"/>
          </a:xfrm>
          <a:prstGeom prst="rect">
            <a:avLst/>
          </a:prstGeom>
          <a:noFill/>
        </p:spPr>
        <p:txBody>
          <a:bodyPr wrap="none" rtlCol="0">
            <a:spAutoFit/>
          </a:bodyPr>
          <a:lstStyle/>
          <a:p>
            <a:r>
              <a:rPr lang="ja-JP" altLang="en-US" dirty="0" smtClean="0"/>
              <a:t>画像引用元：</a:t>
            </a:r>
            <a:r>
              <a:rPr lang="en-US" altLang="ja-JP" dirty="0"/>
              <a:t>https://</a:t>
            </a:r>
            <a:r>
              <a:rPr lang="en-US" altLang="ja-JP" dirty="0" err="1"/>
              <a:t>www.slideshare.net</a:t>
            </a:r>
            <a:r>
              <a:rPr lang="en-US" altLang="ja-JP" dirty="0"/>
              <a:t>/</a:t>
            </a:r>
            <a:r>
              <a:rPr lang="en-US" altLang="ja-JP" dirty="0" err="1"/>
              <a:t>TokorosawaYoshio</a:t>
            </a:r>
            <a:r>
              <a:rPr lang="en-US" altLang="ja-JP" dirty="0"/>
              <a:t>/7-37671094</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40" y="831305"/>
            <a:ext cx="7287684" cy="5355167"/>
          </a:xfrm>
        </p:spPr>
      </p:pic>
      <p:sp>
        <p:nvSpPr>
          <p:cNvPr id="8" name="タイトル 1"/>
          <p:cNvSpPr>
            <a:spLocks noGrp="1"/>
          </p:cNvSpPr>
          <p:nvPr>
            <p:ph type="title"/>
          </p:nvPr>
        </p:nvSpPr>
        <p:spPr>
          <a:xfrm>
            <a:off x="166687" y="150812"/>
            <a:ext cx="10515600" cy="792163"/>
          </a:xfrm>
        </p:spPr>
        <p:txBody>
          <a:bodyPr>
            <a:normAutofit/>
          </a:bodyPr>
          <a:lstStyle/>
          <a:p>
            <a:r>
              <a:rPr lang="ja-JP" altLang="en-US" sz="3600" dirty="0" smtClean="0"/>
              <a:t>例題：種子の生存確率</a:t>
            </a:r>
            <a:endParaRPr kumimoji="1" lang="ja-JP" altLang="en-US" sz="3600" dirty="0"/>
          </a:p>
        </p:txBody>
      </p:sp>
    </p:spTree>
    <p:extLst>
      <p:ext uri="{BB962C8B-B14F-4D97-AF65-F5344CB8AC3E}">
        <p14:creationId xmlns:p14="http://schemas.microsoft.com/office/powerpoint/2010/main" val="56223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832098"/>
            <a:ext cx="9144000" cy="752475"/>
          </a:xfrm>
        </p:spPr>
        <p:txBody>
          <a:bodyPr>
            <a:normAutofit/>
          </a:bodyPr>
          <a:lstStyle/>
          <a:p>
            <a:r>
              <a:rPr lang="ja-JP" altLang="en-US" sz="3600" dirty="0" smtClean="0"/>
              <a:t>一旦、</a:t>
            </a:r>
            <a:r>
              <a:rPr kumimoji="1" lang="en-US" altLang="ja-JP" sz="3600" dirty="0" smtClean="0"/>
              <a:t>R</a:t>
            </a:r>
            <a:r>
              <a:rPr kumimoji="1" lang="ja-JP" altLang="en-US" sz="3600" dirty="0" smtClean="0"/>
              <a:t>に移ります</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7</a:t>
            </a:fld>
            <a:endParaRPr kumimoji="1" lang="ja-JP" altLang="en-US"/>
          </a:p>
        </p:txBody>
      </p:sp>
      <p:sp>
        <p:nvSpPr>
          <p:cNvPr id="4" name="タイトル 1"/>
          <p:cNvSpPr txBox="1">
            <a:spLocks/>
          </p:cNvSpPr>
          <p:nvPr/>
        </p:nvSpPr>
        <p:spPr>
          <a:xfrm>
            <a:off x="152400" y="157162"/>
            <a:ext cx="10515600" cy="6556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t>データの可視化</a:t>
            </a:r>
            <a:r>
              <a:rPr lang="en-US" altLang="ja-JP" sz="3600" dirty="0" smtClean="0"/>
              <a:t> 〜 GLM</a:t>
            </a:r>
            <a:r>
              <a:rPr lang="ja-JP" altLang="en-US" sz="3600" dirty="0" smtClean="0"/>
              <a:t>を用いたモデリング</a:t>
            </a:r>
            <a:endParaRPr lang="en-US" altLang="ja-JP" sz="3600" dirty="0" smtClean="0"/>
          </a:p>
        </p:txBody>
      </p:sp>
    </p:spTree>
    <p:extLst>
      <p:ext uri="{BB962C8B-B14F-4D97-AF65-F5344CB8AC3E}">
        <p14:creationId xmlns:p14="http://schemas.microsoft.com/office/powerpoint/2010/main" val="1605785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8</a:t>
            </a:fld>
            <a:endParaRPr kumimoji="1" lang="ja-JP" altLang="en-US"/>
          </a:p>
        </p:txBody>
      </p:sp>
      <p:sp>
        <p:nvSpPr>
          <p:cNvPr id="4" name="タイトル 1"/>
          <p:cNvSpPr txBox="1">
            <a:spLocks/>
          </p:cNvSpPr>
          <p:nvPr/>
        </p:nvSpPr>
        <p:spPr>
          <a:xfrm>
            <a:off x="152400" y="157162"/>
            <a:ext cx="10515600" cy="6556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t>実際の分布と</a:t>
            </a:r>
            <a:r>
              <a:rPr lang="en-US" altLang="ja-JP" sz="3600" dirty="0" smtClean="0"/>
              <a:t>GLM</a:t>
            </a:r>
            <a:r>
              <a:rPr lang="ja-JP" altLang="en-US" sz="3600" dirty="0" smtClean="0"/>
              <a:t>から求めた二項分布</a:t>
            </a:r>
            <a:endParaRPr lang="en-US" altLang="ja-JP" sz="3600" dirty="0" smtClean="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193" y="1057274"/>
            <a:ext cx="8068442" cy="5299076"/>
          </a:xfrm>
          <a:prstGeom prst="rect">
            <a:avLst/>
          </a:prstGeom>
        </p:spPr>
      </p:pic>
    </p:spTree>
    <p:extLst>
      <p:ext uri="{BB962C8B-B14F-4D97-AF65-F5344CB8AC3E}">
        <p14:creationId xmlns:p14="http://schemas.microsoft.com/office/powerpoint/2010/main" val="1507279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943224"/>
            <a:ext cx="9144000" cy="752475"/>
          </a:xfrm>
        </p:spPr>
        <p:txBody>
          <a:bodyPr>
            <a:normAutofit/>
          </a:bodyPr>
          <a:lstStyle/>
          <a:p>
            <a:r>
              <a:rPr lang="en-US" altLang="ja-JP" sz="3600" dirty="0" smtClean="0"/>
              <a:t>7</a:t>
            </a:r>
            <a:r>
              <a:rPr kumimoji="1" lang="en-US" altLang="ja-JP" sz="3600" dirty="0" smtClean="0"/>
              <a:t>.2 </a:t>
            </a:r>
            <a:r>
              <a:rPr kumimoji="1" lang="ja-JP" altLang="en-US" sz="3600" dirty="0" smtClean="0"/>
              <a:t>過分散と個体差</a:t>
            </a:r>
            <a:endParaRPr kumimoji="1" lang="ja-JP" altLang="en-US" sz="3600" dirty="0"/>
          </a:p>
        </p:txBody>
      </p:sp>
      <p:sp>
        <p:nvSpPr>
          <p:cNvPr id="3" name="スライド番号プレースホルダー 2"/>
          <p:cNvSpPr>
            <a:spLocks noGrp="1"/>
          </p:cNvSpPr>
          <p:nvPr>
            <p:ph type="sldNum" sz="quarter" idx="12"/>
          </p:nvPr>
        </p:nvSpPr>
        <p:spPr/>
        <p:txBody>
          <a:bodyPr/>
          <a:lstStyle/>
          <a:p>
            <a:fld id="{B719A31E-6442-9840-8256-6AAC2EFDFE94}" type="slidenum">
              <a:rPr kumimoji="1" lang="ja-JP" altLang="en-US" smtClean="0"/>
              <a:t>9</a:t>
            </a:fld>
            <a:endParaRPr kumimoji="1" lang="ja-JP" altLang="en-US"/>
          </a:p>
        </p:txBody>
      </p:sp>
    </p:spTree>
    <p:extLst>
      <p:ext uri="{BB962C8B-B14F-4D97-AF65-F5344CB8AC3E}">
        <p14:creationId xmlns:p14="http://schemas.microsoft.com/office/powerpoint/2010/main" val="873458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7359</TotalTime>
  <Words>707</Words>
  <Application>Microsoft Macintosh PowerPoint</Application>
  <PresentationFormat>ワイド画面</PresentationFormat>
  <Paragraphs>206</Paragraphs>
  <Slides>31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Cambria Math</vt:lpstr>
      <vt:lpstr>Wingdings</vt:lpstr>
      <vt:lpstr>Yu Gothic</vt:lpstr>
      <vt:lpstr>Yu Gothic Light</vt:lpstr>
      <vt:lpstr>Arial</vt:lpstr>
      <vt:lpstr>ホワイト</vt:lpstr>
      <vt:lpstr>統計勉強会  7章 一般化線形混合モデル（GLMM） 個体差のモデリング </vt:lpstr>
      <vt:lpstr>これまでとこれから</vt:lpstr>
      <vt:lpstr>GLMからGLMMヘ</vt:lpstr>
      <vt:lpstr>7.1 例題：GLMでは説明できないカウントデータ</vt:lpstr>
      <vt:lpstr>例題：種子の生存確率</vt:lpstr>
      <vt:lpstr>例題：種子の生存確率</vt:lpstr>
      <vt:lpstr>一旦、Rに移ります</vt:lpstr>
      <vt:lpstr>PowerPoint プレゼンテーション</vt:lpstr>
      <vt:lpstr>7.2 過分散と個体差</vt:lpstr>
      <vt:lpstr>過分散と個体差</vt:lpstr>
      <vt:lpstr>観測されていない個体差がもたらす過分散の極端な例</vt:lpstr>
      <vt:lpstr>例題：種子の生存確率</vt:lpstr>
      <vt:lpstr>観測されていない個体差の例</vt:lpstr>
      <vt:lpstr>7.3 一般化線形混合モデル</vt:lpstr>
      <vt:lpstr>GLMMの概要</vt:lpstr>
      <vt:lpstr>GLMMの概要</vt:lpstr>
      <vt:lpstr>ランダム切片モデルとランダム傾きモデル</vt:lpstr>
      <vt:lpstr>GLMM豆知識</vt:lpstr>
      <vt:lpstr>GLMMにおける個体差のばらつきの表現（7.3.2~）</vt:lpstr>
      <vt:lpstr>個体差 r の確率分布</vt:lpstr>
      <vt:lpstr>7.4 一般化線形混合モデルの最尤推定</vt:lpstr>
      <vt:lpstr>一般化線形混合モデルの最尤推定</vt:lpstr>
      <vt:lpstr>一般化線形混合モデルの最尤推定</vt:lpstr>
      <vt:lpstr>Rを使ったGLMMのパラメータ推定</vt:lpstr>
      <vt:lpstr>7.5 現実のデータ解析にはGLMMが必要</vt:lpstr>
      <vt:lpstr>個体差を組み込む必要があるかどうかの判断</vt:lpstr>
      <vt:lpstr>個体差を組み込む必要があるかどうかの判断</vt:lpstr>
      <vt:lpstr>7.6 いろいろな分布のGLMM</vt:lpstr>
      <vt:lpstr>いろいろな分布のGLMM</vt:lpstr>
      <vt:lpstr>7.7まとめ</vt:lpstr>
      <vt:lpstr>まとめ</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統計勉強会 5章</dc:title>
  <dc:creator>1j13f0921</dc:creator>
  <cp:lastModifiedBy>1j13f0921</cp:lastModifiedBy>
  <cp:revision>112</cp:revision>
  <cp:lastPrinted>2017-07-06T00:54:15Z</cp:lastPrinted>
  <dcterms:created xsi:type="dcterms:W3CDTF">2017-05-29T07:49:44Z</dcterms:created>
  <dcterms:modified xsi:type="dcterms:W3CDTF">2017-07-13T00:37:52Z</dcterms:modified>
</cp:coreProperties>
</file>