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8" r:id="rId4"/>
    <p:sldId id="257" r:id="rId5"/>
    <p:sldId id="269" r:id="rId6"/>
    <p:sldId id="276" r:id="rId7"/>
    <p:sldId id="270" r:id="rId8"/>
    <p:sldId id="277" r:id="rId9"/>
    <p:sldId id="272" r:id="rId10"/>
    <p:sldId id="271" r:id="rId11"/>
    <p:sldId id="273" r:id="rId12"/>
    <p:sldId id="279" r:id="rId13"/>
    <p:sldId id="274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62"/>
    <p:restoredTop sz="94612"/>
  </p:normalViewPr>
  <p:slideViewPr>
    <p:cSldViewPr snapToGrid="0" snapToObjects="1">
      <p:cViewPr varScale="1">
        <p:scale>
          <a:sx n="71" d="100"/>
          <a:sy n="71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FD7E8-C00A-554D-9234-541D088FEF0B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122E5-C0E1-4043-B521-61A00F1B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96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5C6-899F-994D-B16C-CC6AD1CEEAD7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11A-6284-4747-B276-A0A4964BFC4E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ED5-FBF4-4444-B974-52F4AFAFB2FD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B005-D6E7-D346-81EA-A268A3C55EB4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95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05-C3CD-4D47-B888-62361F85F4B2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2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519B-E19C-FA48-B483-B4C6C6AF0C1C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04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446-B1AE-E94E-9BA2-C6DA6F466F46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F61-ABF1-E64B-B2DE-FE97910D5632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1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DBF-AB90-3F49-AD9D-0A314E122E35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6B0-491F-FB40-A830-84D0C3FEA277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EBB-099F-8047-B4FE-9BB6D8C1F8DC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5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E930-EC0E-D94C-B0C4-6B98383710A4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0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2537" y="1565274"/>
            <a:ext cx="9686925" cy="2708275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 smtClean="0"/>
              <a:t>統計勉強会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dirty="0" smtClean="0"/>
              <a:t>7</a:t>
            </a:r>
            <a:r>
              <a:rPr lang="ja-JP" altLang="en-US" sz="4000" dirty="0" smtClean="0"/>
              <a:t>章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一般化線形混合モデル（</a:t>
            </a:r>
            <a:r>
              <a:rPr lang="en-US" altLang="ja-JP" sz="4000" dirty="0" smtClean="0"/>
              <a:t>GLMM</a:t>
            </a:r>
            <a:r>
              <a:rPr lang="ja-JP" altLang="en-US" sz="4000" dirty="0" smtClean="0"/>
              <a:t>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個体差のモデリング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3999" y="4273550"/>
            <a:ext cx="9144000" cy="1655762"/>
          </a:xfrm>
        </p:spPr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清水　翔太郎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2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過分散と個体差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過分散</a:t>
            </a:r>
            <a:r>
              <a:rPr lang="ja-JP" altLang="en-US" dirty="0" smtClean="0"/>
              <a:t>：データから得られる分散が平均から推定</a:t>
            </a:r>
            <a:r>
              <a:rPr lang="ja-JP" altLang="en-US" dirty="0"/>
              <a:t>される</a:t>
            </a:r>
            <a:r>
              <a:rPr lang="ja-JP" altLang="en-US" dirty="0" smtClean="0"/>
              <a:t>分散（二項</a:t>
            </a:r>
            <a:r>
              <a:rPr lang="ja-JP" altLang="en-US" dirty="0"/>
              <a:t>分布で期待</a:t>
            </a:r>
            <a:r>
              <a:rPr lang="ja-JP" altLang="en-US" dirty="0" smtClean="0"/>
              <a:t>される分散）</a:t>
            </a:r>
            <a:r>
              <a:rPr lang="ja-JP" altLang="en-US" dirty="0" smtClean="0"/>
              <a:t>に比べて大きすぎる状況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過分散が</a:t>
            </a:r>
            <a:r>
              <a:rPr lang="ja-JP" altLang="en-US" dirty="0" smtClean="0"/>
              <a:t>起きるのは観測</a:t>
            </a:r>
            <a:r>
              <a:rPr lang="ja-JP" altLang="en-US" dirty="0"/>
              <a:t>できていない個体差がある</a:t>
            </a:r>
            <a:r>
              <a:rPr lang="ja-JP" altLang="en-US" dirty="0" smtClean="0"/>
              <a:t>から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88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観測されていない個体差がもたらす過分散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何らかの個体差によって確率分布と実際のデータが乖離する例</a:t>
            </a:r>
            <a:endParaRPr lang="en-US" altLang="ja-JP" dirty="0" smtClean="0"/>
          </a:p>
          <a:p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平均生存種子数は</a:t>
            </a:r>
            <a:r>
              <a:rPr lang="en-US" altLang="ja-JP" dirty="0" smtClean="0"/>
              <a:t>4</a:t>
            </a:r>
            <a:r>
              <a:rPr lang="ja-JP" altLang="en-US" dirty="0" smtClean="0"/>
              <a:t>個だが、全個体の半数のは生存種子数が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個、残りの半分は生存種子数が</a:t>
            </a:r>
            <a:r>
              <a:rPr lang="en-US" altLang="ja-JP" dirty="0" smtClean="0"/>
              <a:t>8</a:t>
            </a:r>
            <a:r>
              <a:rPr lang="ja-JP" altLang="en-US" dirty="0" smtClean="0"/>
              <a:t>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二項分布に従っていると仮定すると</a:t>
            </a:r>
            <a:r>
              <a:rPr lang="en-US" altLang="ja-JP" dirty="0" smtClean="0"/>
              <a:t>4</a:t>
            </a:r>
            <a:r>
              <a:rPr lang="ja-JP" altLang="en-US" dirty="0" smtClean="0"/>
              <a:t>個付近が一番多くなるはず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平均点は</a:t>
            </a:r>
            <a:r>
              <a:rPr lang="en-US" altLang="ja-JP" dirty="0" smtClean="0"/>
              <a:t>50</a:t>
            </a:r>
            <a:r>
              <a:rPr lang="ja-JP" altLang="en-US" dirty="0" smtClean="0"/>
              <a:t>点だが、クラスの半分は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点、残りの半分は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点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正規分布</a:t>
            </a:r>
            <a:r>
              <a:rPr lang="ja-JP" altLang="en-US" dirty="0"/>
              <a:t>に従っていると仮定する</a:t>
            </a:r>
            <a:r>
              <a:rPr lang="ja-JP" altLang="en-US" dirty="0" smtClean="0"/>
              <a:t>と</a:t>
            </a:r>
            <a:r>
              <a:rPr lang="en-US" altLang="ja-JP" dirty="0" smtClean="0"/>
              <a:t>50</a:t>
            </a:r>
            <a:r>
              <a:rPr lang="ja-JP" altLang="en-US" dirty="0" smtClean="0"/>
              <a:t>点付近が</a:t>
            </a:r>
            <a:r>
              <a:rPr lang="ja-JP" altLang="en-US" dirty="0"/>
              <a:t>一番多くなるはず</a:t>
            </a:r>
            <a:endParaRPr lang="en-US" altLang="ja-JP" dirty="0"/>
          </a:p>
          <a:p>
            <a:pPr lvl="1">
              <a:buFont typeface="Wingdings" charset="2"/>
              <a:buChar char="Ø"/>
            </a:pP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52449" y="1978024"/>
            <a:ext cx="11791951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82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例題：種子の生存確率</a:t>
            </a:r>
            <a:endParaRPr kumimoji="1" lang="ja-JP" altLang="en-US" sz="3600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40" y="942975"/>
            <a:ext cx="7506531" cy="5373994"/>
          </a:xfrm>
        </p:spPr>
      </p:pic>
    </p:spTree>
    <p:extLst>
      <p:ext uri="{BB962C8B-B14F-4D97-AF65-F5344CB8AC3E}">
        <p14:creationId xmlns:p14="http://schemas.microsoft.com/office/powerpoint/2010/main" val="17667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350837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観測されていない個体差の例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pPr lvl="1"/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遺伝子、年齢　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　個体差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生育環境　</a:t>
            </a:r>
            <a:r>
              <a:rPr lang="en-US" altLang="ja-JP" dirty="0" smtClean="0"/>
              <a:t>-&gt; </a:t>
            </a:r>
            <a:r>
              <a:rPr lang="ja-JP" altLang="en-US" dirty="0" smtClean="0"/>
              <a:t>場所差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今回の例の場合、葉の数は個体によって異なるが個体差とは呼ばない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個体差の条件：個体によって異なること</a:t>
            </a:r>
            <a:r>
              <a:rPr lang="en-US" altLang="ja-JP" dirty="0" smtClean="0"/>
              <a:t> &amp; </a:t>
            </a:r>
            <a:r>
              <a:rPr lang="ja-JP" altLang="en-US" dirty="0" smtClean="0"/>
              <a:t>観測されていないデータであること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原因を全て明らかにすることは不可能だが、影響は取り込みたい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5757863" y="2900363"/>
            <a:ext cx="1100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7354967" y="266953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今後</a:t>
            </a:r>
            <a:r>
              <a:rPr kumimoji="1" lang="ja-JP" altLang="en-US" sz="2400" dirty="0" smtClean="0"/>
              <a:t>はまとめて個体差と呼ぶ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5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943224"/>
            <a:ext cx="9144000" cy="752475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7</a:t>
            </a:r>
            <a:r>
              <a:rPr kumimoji="1" lang="en-US" altLang="ja-JP" sz="3600" dirty="0" smtClean="0"/>
              <a:t>.3 </a:t>
            </a:r>
            <a:r>
              <a:rPr lang="ja-JP" altLang="en-US" sz="3600" dirty="0" smtClean="0"/>
              <a:t>一般化線形混合モデル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350837"/>
            <a:ext cx="10515600" cy="792163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GLMM</a:t>
            </a:r>
            <a:r>
              <a:rPr kumimoji="1" lang="ja-JP" altLang="en-US" sz="3600" dirty="0" smtClean="0"/>
              <a:t>の概要</a:t>
            </a:r>
            <a:endParaRPr kumimoji="1" lang="ja-JP" altLang="en-US" sz="36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50" y="1883567"/>
            <a:ext cx="8681525" cy="4386263"/>
          </a:xfrm>
        </p:spPr>
      </p:pic>
      <p:sp>
        <p:nvSpPr>
          <p:cNvPr id="10" name="角丸四角形吹き出し 9"/>
          <p:cNvSpPr/>
          <p:nvPr/>
        </p:nvSpPr>
        <p:spPr>
          <a:xfrm>
            <a:off x="5263122" y="1143000"/>
            <a:ext cx="1956267" cy="815056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ln>
                  <a:solidFill>
                    <a:schemeClr val="bg1"/>
                  </a:solidFill>
                </a:ln>
              </a:rPr>
              <a:t>固定効果</a:t>
            </a:r>
            <a:endParaRPr kumimoji="1" lang="ja-JP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8025933" y="1140041"/>
            <a:ext cx="1956267" cy="815056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>
                  <a:solidFill>
                    <a:schemeClr val="bg1"/>
                  </a:solidFill>
                </a:ln>
              </a:rPr>
              <a:t>ランダム効果</a:t>
            </a:r>
            <a:endParaRPr kumimoji="1" lang="ja-JP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5102737" y="2151530"/>
            <a:ext cx="2750345" cy="1055246"/>
          </a:xfrm>
          <a:prstGeom prst="frame">
            <a:avLst>
              <a:gd name="adj1" fmla="val 3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8303138" y="2151530"/>
            <a:ext cx="822934" cy="1055246"/>
          </a:xfrm>
          <a:prstGeom prst="frame">
            <a:avLst>
              <a:gd name="adj1" fmla="val 3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12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GLMM</a:t>
            </a:r>
            <a:r>
              <a:rPr lang="ja-JP" altLang="en-US" sz="3600" dirty="0" smtClean="0"/>
              <a:t>の概要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02" y="1082308"/>
            <a:ext cx="7898181" cy="5269835"/>
          </a:xfrm>
        </p:spPr>
      </p:pic>
    </p:spTree>
    <p:extLst>
      <p:ext uri="{BB962C8B-B14F-4D97-AF65-F5344CB8AC3E}">
        <p14:creationId xmlns:p14="http://schemas.microsoft.com/office/powerpoint/2010/main" val="10344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ランダム切片モデルとランダム傾きモデル</a:t>
            </a:r>
            <a:endParaRPr kumimoji="1" lang="ja-JP" altLang="en-US" sz="36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ランダム切片モデル</a:t>
            </a:r>
            <a:endParaRPr lang="en-US" altLang="ja-JP" dirty="0"/>
          </a:p>
          <a:p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個体差によって切片が変化する　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　グラフが縦に平行移動するような感覚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r>
              <a:rPr lang="ja-JP" altLang="en-US" dirty="0" smtClean="0"/>
              <a:t>ランダム傾きモデル</a:t>
            </a:r>
            <a:endParaRPr lang="en-US" altLang="ja-JP" dirty="0" smtClean="0"/>
          </a:p>
          <a:p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個体差によって傾きが変化する　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　グラフの勾配が回転するような感覚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34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GLMM</a:t>
            </a:r>
            <a:r>
              <a:rPr lang="ja-JP" altLang="en-US" sz="3600" dirty="0" smtClean="0"/>
              <a:t>豆知識</a:t>
            </a:r>
            <a:endParaRPr kumimoji="1" lang="ja-JP" altLang="en-US" sz="36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様々な呼び名が存在する（らしい）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階層線形モデル（</a:t>
            </a:r>
            <a:r>
              <a:rPr lang="en-US" altLang="ja-JP" dirty="0" smtClean="0"/>
              <a:t>HLM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マルチレベルモデル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ランダム効果モデル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成長曲線モデル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49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ランダム効果の計算方法</a:t>
            </a:r>
            <a:endParaRPr kumimoji="1" lang="ja-JP" altLang="en-US" sz="36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力尽きました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88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これまでとこれから</a:t>
            </a:r>
            <a:endParaRPr kumimoji="1" lang="ja-JP" altLang="en-US" sz="36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2" y="842901"/>
            <a:ext cx="9947181" cy="5513449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2533940" y="6354246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hosho.ees.hokudai.ac.jp</a:t>
            </a:r>
            <a:r>
              <a:rPr lang="en-US" altLang="ja-JP" dirty="0"/>
              <a:t>/~</a:t>
            </a:r>
            <a:r>
              <a:rPr lang="en-US" altLang="ja-JP" dirty="0" err="1"/>
              <a:t>kubo</a:t>
            </a:r>
            <a:r>
              <a:rPr lang="en-US" altLang="ja-JP" dirty="0"/>
              <a:t>/</a:t>
            </a:r>
            <a:r>
              <a:rPr lang="en-US" altLang="ja-JP" dirty="0" err="1"/>
              <a:t>ce</a:t>
            </a:r>
            <a:r>
              <a:rPr lang="en-US" altLang="ja-JP" dirty="0"/>
              <a:t>/</a:t>
            </a:r>
            <a:r>
              <a:rPr lang="en-US" altLang="ja-JP" dirty="0" err="1"/>
              <a:t>IwanamiBook.html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3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GLM</a:t>
            </a:r>
            <a:r>
              <a:rPr lang="ja-JP" altLang="en-US" sz="3600" dirty="0" smtClean="0"/>
              <a:t>から</a:t>
            </a:r>
            <a:r>
              <a:rPr lang="en-US" altLang="ja-JP" sz="3600" dirty="0" smtClean="0"/>
              <a:t>GLMM</a:t>
            </a:r>
            <a:r>
              <a:rPr lang="ja-JP" altLang="en-US" sz="3600" dirty="0" smtClean="0"/>
              <a:t>ヘ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GLM</a:t>
            </a:r>
            <a:r>
              <a:rPr kumimoji="1" lang="ja-JP" altLang="en-US" dirty="0" smtClean="0"/>
              <a:t>は現実のデータ解析には対応しきれていない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理由：</a:t>
            </a:r>
            <a:r>
              <a:rPr lang="en-US" altLang="ja-JP" dirty="0" smtClean="0"/>
              <a:t>GLM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「説明変数以外は全部均質」という</a:t>
            </a:r>
            <a:r>
              <a:rPr lang="ja-JP" altLang="en-US" dirty="0" smtClean="0"/>
              <a:t>仮定</a:t>
            </a:r>
            <a:r>
              <a:rPr kumimoji="1" lang="ja-JP" altLang="en-US" dirty="0" smtClean="0"/>
              <a:t>はたいていの現実のデータ（例えば自然界のデータ）には合致しないから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GLMM</a:t>
            </a:r>
            <a:r>
              <a:rPr kumimoji="1" lang="ja-JP" altLang="en-US" dirty="0" smtClean="0"/>
              <a:t>（</a:t>
            </a:r>
            <a:r>
              <a:rPr lang="en-US" altLang="ja-JP" dirty="0"/>
              <a:t>g</a:t>
            </a:r>
            <a:r>
              <a:rPr kumimoji="1" lang="en-US" altLang="ja-JP" dirty="0" smtClean="0"/>
              <a:t>eneralized linear mixed model</a:t>
            </a:r>
            <a:r>
              <a:rPr kumimoji="1" lang="ja-JP" altLang="en-US" dirty="0" smtClean="0"/>
              <a:t>）</a:t>
            </a:r>
            <a:r>
              <a:rPr lang="ja-JP" altLang="en-US" dirty="0" smtClean="0"/>
              <a:t>は、「人間が測定できない・測定しなかった個体差」を組み込んだ</a:t>
            </a:r>
            <a:r>
              <a:rPr lang="en-US" altLang="ja-JP" dirty="0" smtClean="0"/>
              <a:t>GLM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個体差・場所差：データ化されていない原因不明の差異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　→　説明変数として扱えるような数量はここでは個体差とは呼ばない</a:t>
            </a:r>
            <a:endParaRPr kumimoji="1" lang="en-US" altLang="ja-JP" dirty="0" smtClean="0"/>
          </a:p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80564" y="2979082"/>
            <a:ext cx="9430871" cy="752475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dirty="0" smtClean="0"/>
              <a:t>7.1 </a:t>
            </a:r>
            <a:r>
              <a:rPr lang="ja-JP" altLang="en-US" sz="3600" dirty="0" smtClean="0"/>
              <a:t>例題：</a:t>
            </a:r>
            <a:r>
              <a:rPr lang="en-US" altLang="ja-JP" sz="3600" dirty="0" smtClean="0"/>
              <a:t>GLM</a:t>
            </a:r>
            <a:r>
              <a:rPr lang="ja-JP" altLang="en-US" sz="3600" dirty="0" smtClean="0"/>
              <a:t>では説明できないカウントデータ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例題：種子の生存確率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00049" y="1825624"/>
                <a:ext cx="11791951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架空植物の各個体から</a:t>
                </a:r>
                <a:r>
                  <a:rPr lang="en-US" altLang="ja-JP" dirty="0" smtClean="0"/>
                  <a:t>8</a:t>
                </a:r>
                <a:r>
                  <a:rPr lang="ja-JP" altLang="en-US" dirty="0" smtClean="0"/>
                  <a:t>個の種子を取ってくる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生存種子数が葉数とともにどのように増大するか</a:t>
                </a:r>
                <a:endParaRPr lang="en-US" altLang="ja-JP" dirty="0" smtClean="0"/>
              </a:p>
              <a:p>
                <a:endParaRPr kumimoji="1" lang="en-US" altLang="ja-JP" dirty="0"/>
              </a:p>
              <a:p>
                <a:r>
                  <a:rPr lang="en-US" altLang="ja-JP" dirty="0" smtClean="0"/>
                  <a:t>100</a:t>
                </a:r>
                <a:r>
                  <a:rPr lang="ja-JP" altLang="en-US" dirty="0" smtClean="0"/>
                  <a:t>個体（</a:t>
                </a:r>
                <a:r>
                  <a:rPr lang="ja-JP" altLang="en-US" dirty="0"/>
                  <a:t>葉数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枚が</a:t>
                </a:r>
                <a:r>
                  <a:rPr lang="en-US" altLang="ja-JP" dirty="0"/>
                  <a:t>20</a:t>
                </a:r>
                <a:r>
                  <a:rPr lang="ja-JP" altLang="en-US" dirty="0"/>
                  <a:t>個体、葉数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枚が</a:t>
                </a:r>
                <a:r>
                  <a:rPr lang="en-US" altLang="ja-JP" dirty="0"/>
                  <a:t>20</a:t>
                </a:r>
                <a:r>
                  <a:rPr lang="ja-JP" altLang="en-US" dirty="0"/>
                  <a:t>個体、</a:t>
                </a:r>
                <a:r>
                  <a:rPr lang="en-US" altLang="ja-JP" dirty="0"/>
                  <a:t>…</a:t>
                </a:r>
                <a:r>
                  <a:rPr lang="ja-JP" altLang="en-US" dirty="0"/>
                  <a:t>、計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個体</a:t>
                </a:r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種子の生存数</a:t>
                </a:r>
                <a:r>
                  <a:rPr lang="en-US" altLang="ja-JP" dirty="0" smtClean="0"/>
                  <a:t>y</a:t>
                </a:r>
                <a:r>
                  <a:rPr lang="ja-JP" altLang="en-US" dirty="0" smtClean="0"/>
                  <a:t>個（</a:t>
                </a:r>
                <a:r>
                  <a:rPr lang="en-US" altLang="ja-JP" dirty="0" smtClean="0"/>
                  <a:t>0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≤8、整数）</m:t>
                    </m:r>
                  </m:oMath>
                </a14:m>
                <a:endParaRPr lang="en-US" altLang="ja-JP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en-US" dirty="0"/>
                      <m:t>葉数</m:t>
                    </m:r>
                    <m:r>
                      <m:rPr>
                        <m:nor/>
                      </m:rPr>
                      <a:rPr lang="en-US" altLang="ja-JP" dirty="0"/>
                      <m:t>x</m:t>
                    </m:r>
                    <m:r>
                      <m:rPr>
                        <m:nor/>
                      </m:rPr>
                      <a:rPr lang="ja-JP" altLang="en-US" dirty="0"/>
                      <m:t>枚（</m:t>
                    </m:r>
                    <m:r>
                      <m:rPr>
                        <m:nor/>
                      </m:rPr>
                      <a:rPr lang="en-US" altLang="ja-JP" dirty="0"/>
                      <m:t>2 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≤6、整数）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49" y="1825624"/>
                <a:ext cx="11791951" cy="5032376"/>
              </a:xfrm>
              <a:blipFill rotWithShape="0">
                <a:blip r:embed="rId2"/>
                <a:stretch>
                  <a:fillRect l="-931" t="-2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57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40" y="831305"/>
            <a:ext cx="7287684" cy="5355167"/>
          </a:xfrm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例題：種子の生存確率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22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832098"/>
            <a:ext cx="9144000" cy="752475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一旦、</a:t>
            </a:r>
            <a:r>
              <a:rPr kumimoji="1" lang="en-US" altLang="ja-JP" sz="3600" dirty="0" smtClean="0"/>
              <a:t>R</a:t>
            </a:r>
            <a:r>
              <a:rPr kumimoji="1" lang="ja-JP" altLang="en-US" sz="3600" dirty="0" smtClean="0"/>
              <a:t>に移ります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52400" y="157162"/>
            <a:ext cx="10515600" cy="655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 smtClean="0"/>
              <a:t>データの可視化</a:t>
            </a:r>
            <a:r>
              <a:rPr lang="en-US" altLang="ja-JP" sz="3600" dirty="0" smtClean="0"/>
              <a:t> </a:t>
            </a:r>
            <a:r>
              <a:rPr lang="en-US" altLang="ja-JP" sz="3600" dirty="0" smtClean="0"/>
              <a:t>〜 </a:t>
            </a:r>
            <a:r>
              <a:rPr lang="en-US" altLang="ja-JP" sz="3600" dirty="0" smtClean="0"/>
              <a:t>GLM</a:t>
            </a:r>
            <a:r>
              <a:rPr lang="ja-JP" altLang="en-US" sz="3600" dirty="0" smtClean="0"/>
              <a:t>を用いたモデリング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057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52400" y="157162"/>
            <a:ext cx="10515600" cy="655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 smtClean="0"/>
              <a:t>実際の分布と</a:t>
            </a:r>
            <a:r>
              <a:rPr lang="en-US" altLang="ja-JP" sz="3600" dirty="0" smtClean="0"/>
              <a:t>GLM</a:t>
            </a:r>
            <a:r>
              <a:rPr lang="ja-JP" altLang="en-US" sz="3600" dirty="0" smtClean="0"/>
              <a:t>から求めた二項分布</a:t>
            </a:r>
            <a:endParaRPr lang="en-US" altLang="ja-JP" sz="3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93" y="1057274"/>
            <a:ext cx="8068442" cy="52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943224"/>
            <a:ext cx="9144000" cy="752475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7</a:t>
            </a:r>
            <a:r>
              <a:rPr kumimoji="1" lang="en-US" altLang="ja-JP" sz="3600" dirty="0" smtClean="0"/>
              <a:t>.2 </a:t>
            </a:r>
            <a:r>
              <a:rPr kumimoji="1" lang="ja-JP" altLang="en-US" sz="3600" dirty="0" smtClean="0"/>
              <a:t>過分散</a:t>
            </a:r>
            <a:r>
              <a:rPr kumimoji="1" lang="ja-JP" altLang="en-US" sz="3600" dirty="0" smtClean="0"/>
              <a:t>と個体差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Words>434</Words>
  <Application>Microsoft Macintosh PowerPoint</Application>
  <PresentationFormat>ワイド画面</PresentationFormat>
  <Paragraphs>109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Cambria Math</vt:lpstr>
      <vt:lpstr>Wingdings</vt:lpstr>
      <vt:lpstr>Yu Gothic</vt:lpstr>
      <vt:lpstr>Yu Gothic Light</vt:lpstr>
      <vt:lpstr>Arial</vt:lpstr>
      <vt:lpstr>ホワイト</vt:lpstr>
      <vt:lpstr>統計勉強会  7章 一般化線形混合モデル（GLMM） 個体差のモデリング </vt:lpstr>
      <vt:lpstr>これまでとこれから</vt:lpstr>
      <vt:lpstr>GLMからGLMMヘ</vt:lpstr>
      <vt:lpstr>7.1 例題：GLMでは説明できないカウントデータ</vt:lpstr>
      <vt:lpstr>例題：種子の生存確率</vt:lpstr>
      <vt:lpstr>例題：種子の生存確率</vt:lpstr>
      <vt:lpstr>一旦、Rに移ります</vt:lpstr>
      <vt:lpstr>PowerPoint プレゼンテーション</vt:lpstr>
      <vt:lpstr>7.2 過分散と個体差</vt:lpstr>
      <vt:lpstr>過分散と個体差</vt:lpstr>
      <vt:lpstr>観測されていない個体差がもたらす過分散</vt:lpstr>
      <vt:lpstr>例題：種子の生存確率</vt:lpstr>
      <vt:lpstr>観測されていない個体差の例</vt:lpstr>
      <vt:lpstr>7.3 一般化線形混合モデル</vt:lpstr>
      <vt:lpstr>GLMMの概要</vt:lpstr>
      <vt:lpstr>GLMMの概要</vt:lpstr>
      <vt:lpstr>ランダム切片モデルとランダム傾きモデル</vt:lpstr>
      <vt:lpstr>GLMM豆知識</vt:lpstr>
      <vt:lpstr>ランダム効果の計算方法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統計勉強会 5章</dc:title>
  <dc:creator>1j13f0921</dc:creator>
  <cp:lastModifiedBy>1j13f0921</cp:lastModifiedBy>
  <cp:revision>89</cp:revision>
  <dcterms:created xsi:type="dcterms:W3CDTF">2017-05-29T07:49:44Z</dcterms:created>
  <dcterms:modified xsi:type="dcterms:W3CDTF">2017-07-05T19:36:49Z</dcterms:modified>
</cp:coreProperties>
</file>