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98" r:id="rId3"/>
    <p:sldId id="300" r:id="rId4"/>
    <p:sldId id="30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2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D7E8-C00A-554D-9234-541D088FEF0B}" type="datetimeFigureOut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122E5-C0E1-4043-B521-61A00F1B1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9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85C6-899F-994D-B16C-CC6AD1CEEAD7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111A-6284-4747-B276-A0A4964BFC4E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ED5-FBF4-4444-B974-52F4AFAFB2FD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B005-D6E7-D346-81EA-A268A3C55EB4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405-C3CD-4D47-B888-62361F85F4B2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2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519B-E19C-FA48-B483-B4C6C6AF0C1C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4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A446-B1AE-E94E-9BA2-C6DA6F466F46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F61-ABF1-E64B-B2DE-FE97910D5632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DBF-AB90-3F49-AD9D-0A314E122E35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86B0-491F-FB40-A830-84D0C3FEA277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EBB-099F-8047-B4FE-9BB6D8C1F8DC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5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E930-EC0E-D94C-B0C4-6B98383710A4}" type="datetime1">
              <a:rPr kumimoji="1" lang="ja-JP" altLang="en-US" smtClean="0"/>
              <a:t>2017/8/9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A31E-6442-9840-8256-6AAC2EFDF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9.5 MCMC</a:t>
            </a:r>
            <a:r>
              <a:rPr lang="ja-JP" altLang="en-US" sz="4000" dirty="0"/>
              <a:t>サンプルから事後分布を推定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570277" cy="5032376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前章でサンプリングした</a:t>
            </a:r>
            <a:r>
              <a:rPr lang="en-US" altLang="ja-JP" sz="3200" dirty="0" smtClean="0"/>
              <a:t> 500</a:t>
            </a:r>
            <a:r>
              <a:rPr lang="ja-JP" altLang="en-US" sz="3200" dirty="0" smtClean="0"/>
              <a:t>個</a:t>
            </a:r>
            <a:r>
              <a:rPr lang="en-US" altLang="ja-JP" sz="3200" dirty="0" smtClean="0"/>
              <a:t> * 3</a:t>
            </a:r>
            <a:r>
              <a:rPr lang="ja-JP" altLang="en-US" sz="3200" dirty="0" smtClean="0"/>
              <a:t>ステップ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のサンプル列について</a:t>
            </a:r>
            <a:endParaRPr lang="en-US" altLang="ja-JP" sz="3200" dirty="0" smtClean="0"/>
          </a:p>
          <a:p>
            <a:endParaRPr kumimoji="1" lang="en-US" altLang="ja-JP" dirty="0"/>
          </a:p>
          <a:p>
            <a:pPr lvl="1">
              <a:buFont typeface="Wingdings" charset="2"/>
              <a:buChar char="Ø"/>
            </a:pPr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9.5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(A), </a:t>
            </a:r>
            <a:r>
              <a:rPr lang="de-DE" altLang="ja-JP" sz="2800" dirty="0" smtClean="0"/>
              <a:t>(C)</a:t>
            </a:r>
            <a:r>
              <a:rPr lang="ja-JP" altLang="en-US" sz="2800" dirty="0" smtClean="0"/>
              <a:t>はそれぞれ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1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切片</a:t>
            </a:r>
            <a:r>
              <a:rPr lang="en-US" altLang="ja-JP" sz="2800" dirty="0" smtClean="0"/>
              <a:t>), β</a:t>
            </a:r>
            <a:r>
              <a:rPr lang="en-US" altLang="ja-JP" sz="2800" baseline="-25000" dirty="0" smtClean="0"/>
              <a:t>2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傾き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のサンプリング過程</a:t>
            </a:r>
            <a:endParaRPr lang="en-US" altLang="ja-JP" sz="2800" dirty="0" smtClean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  <a:p>
            <a:pPr lvl="1">
              <a:buFont typeface="Wingdings" charset="2"/>
              <a:buChar char="Ø"/>
            </a:pPr>
            <a:r>
              <a:rPr lang="en-US" altLang="ja-JP" sz="2800" dirty="0"/>
              <a:t>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(</a:t>
            </a:r>
            <a:r>
              <a:rPr lang="ja-JP" altLang="en-US" sz="2800" dirty="0"/>
              <a:t>切片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1.7~2.2, </a:t>
            </a:r>
            <a:r>
              <a:rPr lang="en-US" altLang="ja-JP" sz="2800" dirty="0"/>
              <a:t>β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(</a:t>
            </a:r>
            <a:r>
              <a:rPr lang="ja-JP" altLang="en-US" sz="2800" dirty="0"/>
              <a:t>傾き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-0.1~0.3</a:t>
            </a:r>
            <a:r>
              <a:rPr lang="ja-JP" altLang="en-US" sz="2800" dirty="0" smtClean="0"/>
              <a:t>のパラメータ</a:t>
            </a: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9.5 MCMC</a:t>
            </a:r>
            <a:r>
              <a:rPr lang="ja-JP" altLang="en-US" sz="4000" dirty="0"/>
              <a:t>サンプルから事後分布を推定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570277" cy="5032376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  <a:p>
            <a:pPr lvl="1">
              <a:buFont typeface="Wingdings" charset="2"/>
              <a:buChar char="Ø"/>
            </a:pPr>
            <a:r>
              <a:rPr kumimoji="1" lang="ja-JP" altLang="en-US" sz="2800" dirty="0" smtClean="0"/>
              <a:t>図</a:t>
            </a:r>
            <a:r>
              <a:rPr kumimoji="1" lang="en-US" altLang="ja-JP" sz="2800" dirty="0" smtClean="0"/>
              <a:t>9.5</a:t>
            </a:r>
            <a:r>
              <a:rPr kumimoji="1" lang="ja-JP" altLang="en-US" sz="2800" dirty="0" smtClean="0"/>
              <a:t>の</a:t>
            </a:r>
            <a:r>
              <a:rPr kumimoji="1" lang="en-US" altLang="ja-JP" sz="2800" dirty="0" smtClean="0"/>
              <a:t>(B), </a:t>
            </a:r>
            <a:r>
              <a:rPr lang="de-DE" altLang="ja-JP" sz="2800" dirty="0" smtClean="0"/>
              <a:t>(D)</a:t>
            </a:r>
            <a:r>
              <a:rPr lang="ja-JP" altLang="en-US" sz="2800" dirty="0" smtClean="0"/>
              <a:t>はそれぞれ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1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切片</a:t>
            </a:r>
            <a:r>
              <a:rPr lang="en-US" altLang="ja-JP" sz="2800" dirty="0" smtClean="0"/>
              <a:t>), β</a:t>
            </a:r>
            <a:r>
              <a:rPr lang="en-US" altLang="ja-JP" sz="2800" baseline="-25000" dirty="0" smtClean="0"/>
              <a:t>2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傾き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の周辺事後分布</a:t>
            </a:r>
            <a:endParaRPr lang="en-US" altLang="ja-JP" sz="2800" dirty="0" smtClean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  <a:p>
            <a:pPr lvl="1">
              <a:buFont typeface="Wingdings" charset="2"/>
              <a:buChar char="Ø"/>
            </a:pPr>
            <a:r>
              <a:rPr lang="ja-JP" altLang="en-US" sz="2800" dirty="0" smtClean="0"/>
              <a:t>周辺事後分布とは？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 smtClean="0"/>
              <a:t>　</a:t>
            </a:r>
            <a:r>
              <a:rPr lang="mr-IN" altLang="ja-JP" sz="2800" dirty="0" smtClean="0"/>
              <a:t>…</a:t>
            </a:r>
            <a:r>
              <a:rPr lang="ja-JP" altLang="en-US" sz="2800" dirty="0" smtClean="0"/>
              <a:t>同時事後分布</a:t>
            </a:r>
            <a:r>
              <a:rPr lang="en-US" altLang="ja-JP" sz="2800" dirty="0" smtClean="0"/>
              <a:t>p(β</a:t>
            </a:r>
            <a:r>
              <a:rPr lang="en-US" altLang="ja-JP" sz="2800" baseline="-25000" dirty="0" smtClean="0"/>
              <a:t>1</a:t>
            </a:r>
            <a:r>
              <a:rPr lang="en-US" altLang="ja-JP" sz="2800" dirty="0" smtClean="0"/>
              <a:t>,β</a:t>
            </a:r>
            <a:r>
              <a:rPr lang="en-US" altLang="ja-JP" sz="2800" baseline="-25000" dirty="0" smtClean="0"/>
              <a:t>2</a:t>
            </a:r>
            <a:r>
              <a:rPr lang="en-US" altLang="ja-JP" sz="2800" dirty="0" smtClean="0"/>
              <a:t>|Y)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1</a:t>
            </a:r>
            <a:r>
              <a:rPr lang="ja-JP" altLang="en-US" sz="2800" dirty="0" smtClean="0"/>
              <a:t>もしくは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</a:t>
            </a:r>
            <a:r>
              <a:rPr lang="ja-JP" altLang="en-US" sz="2800" dirty="0" smtClean="0"/>
              <a:t>で積分することで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得られる片方のパラメータのみの事後分布（たぶん）</a:t>
            </a: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9.5 MCMC</a:t>
            </a:r>
            <a:r>
              <a:rPr lang="ja-JP" altLang="en-US" sz="4000" dirty="0"/>
              <a:t>サンプルから事後分布を推定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570277" cy="5032376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パラメータ</a:t>
            </a:r>
            <a:r>
              <a:rPr lang="en-US" altLang="ja-JP" sz="3200" dirty="0" smtClean="0"/>
              <a:t>β</a:t>
            </a:r>
            <a:r>
              <a:rPr lang="en-US" altLang="ja-JP" sz="3200" baseline="-25000" dirty="0" smtClean="0"/>
              <a:t>1</a:t>
            </a:r>
            <a:r>
              <a:rPr lang="en-US" altLang="ja-JP" sz="3200" dirty="0" smtClean="0"/>
              <a:t>,β</a:t>
            </a:r>
            <a:r>
              <a:rPr lang="en-US" altLang="ja-JP" sz="3200" baseline="-25000" dirty="0" smtClean="0"/>
              <a:t>2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95%</a:t>
            </a:r>
            <a:r>
              <a:rPr lang="ja-JP" altLang="en-US" sz="3200" dirty="0" smtClean="0"/>
              <a:t>信用区間とその解釈</a:t>
            </a:r>
            <a:endParaRPr lang="en-US" altLang="ja-JP" sz="3200" dirty="0" smtClean="0"/>
          </a:p>
          <a:p>
            <a:endParaRPr kumimoji="1" lang="en-US" altLang="ja-JP" dirty="0"/>
          </a:p>
          <a:p>
            <a:pPr lvl="1">
              <a:buFont typeface="Wingdings" charset="2"/>
              <a:buChar char="Ø"/>
            </a:pP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1</a:t>
            </a:r>
            <a:r>
              <a:rPr lang="en-US" altLang="ja-JP" sz="2800" dirty="0" smtClean="0"/>
              <a:t> : 1.805 </a:t>
            </a:r>
            <a:r>
              <a:rPr lang="en-US" altLang="ja-JP" sz="2800" dirty="0"/>
              <a:t>~</a:t>
            </a:r>
            <a:r>
              <a:rPr lang="en-US" altLang="ja-JP" sz="2800" dirty="0" smtClean="0"/>
              <a:t> 2.143</a:t>
            </a:r>
          </a:p>
          <a:p>
            <a:pPr marL="457200" lvl="1" indent="0">
              <a:buNone/>
            </a:pPr>
            <a:r>
              <a:rPr lang="ja-JP" altLang="en-US" sz="2800" dirty="0" smtClean="0"/>
              <a:t>　</a:t>
            </a:r>
            <a:r>
              <a:rPr lang="en-US" altLang="ja-JP" sz="2800" dirty="0" smtClean="0"/>
              <a:t>…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「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1</a:t>
            </a:r>
            <a:r>
              <a:rPr lang="ja-JP" altLang="en-US" sz="2800" dirty="0" smtClean="0"/>
              <a:t>の値の範囲は</a:t>
            </a:r>
            <a:r>
              <a:rPr lang="en-US" altLang="ja-JP" sz="2800" dirty="0" smtClean="0"/>
              <a:t>95%</a:t>
            </a:r>
            <a:r>
              <a:rPr lang="ja-JP" altLang="en-US" sz="2800" dirty="0" smtClean="0"/>
              <a:t>の事後確率で</a:t>
            </a:r>
            <a:r>
              <a:rPr lang="en-US" altLang="ja-JP" sz="2800" dirty="0" smtClean="0"/>
              <a:t>1.805 ~ 2.143</a:t>
            </a:r>
            <a:r>
              <a:rPr lang="ja-JP" altLang="en-US" sz="2800" dirty="0" smtClean="0"/>
              <a:t>になる」</a:t>
            </a:r>
            <a:endParaRPr lang="en-US" altLang="ja-JP" sz="2800" dirty="0" smtClean="0"/>
          </a:p>
          <a:p>
            <a:pPr marL="457200" lvl="1" indent="0">
              <a:buNone/>
            </a:pP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r>
              <a:rPr lang="en-US" altLang="ja-JP" sz="2800" dirty="0" smtClean="0"/>
              <a:t>β</a:t>
            </a:r>
            <a:r>
              <a:rPr kumimoji="1" lang="en-US" altLang="ja-JP" sz="2800" baseline="-25000" dirty="0" smtClean="0"/>
              <a:t>2 </a:t>
            </a:r>
            <a:r>
              <a:rPr kumimoji="1" lang="en-US" altLang="ja-JP" sz="2800" dirty="0" smtClean="0"/>
              <a:t>: -0.050 ~ 0.209</a:t>
            </a:r>
          </a:p>
          <a:p>
            <a:pPr marL="457200" lvl="1" indent="0">
              <a:buNone/>
            </a:pPr>
            <a:r>
              <a:rPr lang="ja-JP" altLang="en-US" sz="2800" dirty="0"/>
              <a:t>　</a:t>
            </a:r>
            <a:r>
              <a:rPr lang="en-US" altLang="ja-JP" sz="2800" dirty="0" smtClean="0"/>
              <a:t>…</a:t>
            </a:r>
            <a:r>
              <a:rPr lang="ja-JP" altLang="en-US" sz="2800" dirty="0"/>
              <a:t>「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値の範囲は</a:t>
            </a:r>
            <a:r>
              <a:rPr lang="en-US" altLang="ja-JP" sz="2800" dirty="0"/>
              <a:t>95%</a:t>
            </a:r>
            <a:r>
              <a:rPr lang="ja-JP" altLang="en-US" sz="2800" dirty="0"/>
              <a:t>の事後確率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-0.050 </a:t>
            </a:r>
            <a:r>
              <a:rPr lang="en-US" altLang="ja-JP" sz="2800" dirty="0"/>
              <a:t>~ </a:t>
            </a:r>
            <a:r>
              <a:rPr lang="en-US" altLang="ja-JP" sz="2800" dirty="0" smtClean="0"/>
              <a:t>0.209</a:t>
            </a:r>
            <a:r>
              <a:rPr lang="ja-JP" altLang="en-US" sz="2800" dirty="0" smtClean="0"/>
              <a:t>になる？」</a:t>
            </a:r>
            <a:endParaRPr lang="en-US" altLang="ja-JP" sz="2800" dirty="0" smtClean="0"/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r>
              <a:rPr lang="ja-JP" altLang="en-US" sz="2800" dirty="0" smtClean="0"/>
              <a:t>傾き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</a:t>
            </a:r>
            <a:r>
              <a:rPr lang="ja-JP" altLang="en-US" sz="2800" dirty="0" smtClean="0"/>
              <a:t>が負だと体サイズが大きいほど種子数が少ないという考察に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 smtClean="0"/>
              <a:t>→　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</a:t>
            </a:r>
            <a:r>
              <a:rPr lang="ja-JP" altLang="en-US" sz="2800" dirty="0" smtClean="0"/>
              <a:t>が正だと主張する方法にはどのようなものがあるか</a:t>
            </a:r>
            <a:endParaRPr lang="en-US" altLang="ja-JP" sz="2800" dirty="0" smtClean="0"/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687" y="150812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9.5 MCMC</a:t>
            </a:r>
            <a:r>
              <a:rPr lang="ja-JP" altLang="en-US" sz="4000" dirty="0"/>
              <a:t>サンプルから事後分布を推定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0049" y="1825624"/>
            <a:ext cx="11570277" cy="503237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ja-JP" sz="3200" dirty="0"/>
              <a:t>β</a:t>
            </a:r>
            <a:r>
              <a:rPr lang="en-US" altLang="ja-JP" sz="3200" baseline="-25000" dirty="0"/>
              <a:t>2</a:t>
            </a:r>
            <a:r>
              <a:rPr lang="ja-JP" altLang="en-US" sz="3200" dirty="0"/>
              <a:t>が正だと主張する方法にはどのようなものがあるか</a:t>
            </a:r>
            <a:endParaRPr lang="en-US" altLang="ja-JP" sz="3200" dirty="0"/>
          </a:p>
          <a:p>
            <a:endParaRPr kumimoji="1"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sz="2800" dirty="0" smtClean="0"/>
              <a:t>サンプリング数を増やす（推定誤差を減らす）</a:t>
            </a:r>
            <a:endParaRPr lang="en-US" altLang="ja-JP" sz="2800" dirty="0" smtClean="0"/>
          </a:p>
          <a:p>
            <a:pPr marL="457200" lvl="1" indent="0">
              <a:buNone/>
            </a:pP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 </a:t>
            </a:r>
            <a:r>
              <a:rPr lang="en-US" altLang="ja-JP" sz="2800" dirty="0" smtClean="0"/>
              <a:t>&gt; 0 </a:t>
            </a:r>
            <a:r>
              <a:rPr lang="ja-JP" altLang="en-US" sz="2800" dirty="0" smtClean="0"/>
              <a:t>となる確率を述べる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 smtClean="0"/>
              <a:t>　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例えば</a:t>
            </a:r>
            <a:r>
              <a:rPr lang="en-US" altLang="ja-JP" sz="2800" dirty="0" smtClean="0"/>
              <a:t>1500</a:t>
            </a:r>
            <a:r>
              <a:rPr lang="ja-JP" altLang="en-US" sz="2800" dirty="0" smtClean="0"/>
              <a:t>のサンプルのうち</a:t>
            </a:r>
            <a:r>
              <a:rPr lang="en-US" altLang="ja-JP" sz="2800" dirty="0" smtClean="0"/>
              <a:t>1350</a:t>
            </a:r>
            <a:r>
              <a:rPr lang="ja-JP" altLang="en-US" sz="2800" dirty="0" smtClean="0"/>
              <a:t>が</a:t>
            </a:r>
            <a:r>
              <a:rPr lang="en-US" altLang="ja-JP" sz="2800" dirty="0"/>
              <a:t>β</a:t>
            </a:r>
            <a:r>
              <a:rPr lang="en-US" altLang="ja-JP" sz="2800" baseline="-25000" dirty="0"/>
              <a:t>2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0</a:t>
            </a:r>
            <a:r>
              <a:rPr lang="en-US" altLang="ja-JP" sz="2800" dirty="0"/>
              <a:t> </a:t>
            </a:r>
            <a:r>
              <a:rPr lang="ja-JP" altLang="en-US" sz="2800" dirty="0" smtClean="0"/>
              <a:t>の範囲にある場合　　　</a:t>
            </a:r>
            <a:endParaRPr lang="en-US" altLang="ja-JP" sz="2800" dirty="0" smtClean="0"/>
          </a:p>
          <a:p>
            <a:pPr marL="457200" lvl="1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は「</a:t>
            </a:r>
            <a:r>
              <a:rPr lang="en-US" altLang="ja-JP" sz="2800" dirty="0" smtClean="0"/>
              <a:t>β</a:t>
            </a:r>
            <a:r>
              <a:rPr lang="en-US" altLang="ja-JP" sz="2800" baseline="-25000" dirty="0" smtClean="0"/>
              <a:t>2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0 </a:t>
            </a:r>
            <a:r>
              <a:rPr lang="ja-JP" altLang="en-US" sz="2800" dirty="0" smtClean="0"/>
              <a:t>となる確率は</a:t>
            </a:r>
            <a:r>
              <a:rPr lang="en-US" altLang="ja-JP" sz="2800" dirty="0" smtClean="0"/>
              <a:t>0.90</a:t>
            </a:r>
            <a:r>
              <a:rPr lang="ja-JP" altLang="en-US" sz="2800" dirty="0" smtClean="0"/>
              <a:t>」と述べることができる？</a:t>
            </a:r>
            <a:endParaRPr lang="en-US" altLang="ja-JP" sz="2800" dirty="0"/>
          </a:p>
          <a:p>
            <a:pPr marL="457200" lvl="1" indent="0">
              <a:buNone/>
            </a:pPr>
            <a:endParaRPr lang="en-US" altLang="ja-JP" sz="2800" dirty="0"/>
          </a:p>
          <a:p>
            <a:pPr marL="457200" lvl="1" indent="0">
              <a:buNone/>
            </a:pPr>
            <a:endParaRPr kumimoji="1" lang="en-US" altLang="ja-JP" sz="2800" dirty="0"/>
          </a:p>
          <a:p>
            <a:pPr lvl="1">
              <a:buFont typeface="Wingdings" charset="2"/>
              <a:buChar char="Ø"/>
            </a:pPr>
            <a:endParaRPr kumimoji="1" lang="en-US" altLang="ja-JP" sz="2800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A31E-6442-9840-8256-6AAC2EFDFE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165</Words>
  <Application>Microsoft Macintosh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Mangal</vt:lpstr>
      <vt:lpstr>Wingdings</vt:lpstr>
      <vt:lpstr>Yu Gothic</vt:lpstr>
      <vt:lpstr>Yu Gothic Light</vt:lpstr>
      <vt:lpstr>Arial</vt:lpstr>
      <vt:lpstr>ホワイト</vt:lpstr>
      <vt:lpstr>9.5 MCMCサンプルから事後分布を推定</vt:lpstr>
      <vt:lpstr>9.5 MCMCサンプルから事後分布を推定</vt:lpstr>
      <vt:lpstr>9.5 MCMCサンプルから事後分布を推定</vt:lpstr>
      <vt:lpstr>9.5 MCMCサンプルから事後分布を推定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統計勉強会 5章</dc:title>
  <dc:creator>1j13f0921</dc:creator>
  <cp:lastModifiedBy>1j13f0921</cp:lastModifiedBy>
  <cp:revision>125</cp:revision>
  <cp:lastPrinted>2017-07-06T00:54:15Z</cp:lastPrinted>
  <dcterms:created xsi:type="dcterms:W3CDTF">2017-05-29T07:49:44Z</dcterms:created>
  <dcterms:modified xsi:type="dcterms:W3CDTF">2017-08-09T01:14:35Z</dcterms:modified>
</cp:coreProperties>
</file>