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6162" r:id="rId5"/>
    <p:sldId id="6160" r:id="rId6"/>
    <p:sldId id="6159" r:id="rId7"/>
    <p:sldId id="6161" r:id="rId8"/>
    <p:sldId id="6163" r:id="rId9"/>
    <p:sldId id="6164" r:id="rId10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5" userDrawn="1">
          <p15:clr>
            <a:srgbClr val="A4A3A4"/>
          </p15:clr>
        </p15:guide>
        <p15:guide id="3" pos="7153" userDrawn="1">
          <p15:clr>
            <a:srgbClr val="A4A3A4"/>
          </p15:clr>
        </p15:guide>
        <p15:guide id="4" orient="horz" pos="1148" userDrawn="1">
          <p15:clr>
            <a:srgbClr val="A4A3A4"/>
          </p15:clr>
        </p15:guide>
        <p15:guide id="5" orient="horz" pos="389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5" autoAdjust="0"/>
    <p:restoredTop sz="96197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>
        <p:guide orient="horz" pos="2160"/>
        <p:guide pos="525"/>
        <p:guide pos="7153"/>
        <p:guide orient="horz" pos="1148"/>
        <p:guide orient="horz" pos="3892"/>
        <p:guide orient="horz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4D70D-B5C4-F949-B931-E34FB9C2F7E8}" type="datetimeFigureOut">
              <a:rPr lang="en-BE" smtClean="0"/>
              <a:t>05/24/2022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C1608D7-AA75-DD46-9301-AB720D0A5097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420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F713E-E00F-4534-B559-2795B294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EB03B-21B4-4801-AF72-C824996F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4D330-9027-4488-BB3D-367917EE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62A774-2D9C-4E75-82FA-D9FD062085E8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50701-528E-4933-B9A7-B39D65E5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D7D8C-4E94-4524-B9D0-0F28AEB2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98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CBFC8-4072-407F-A50E-8811D62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784925-1B1B-42A4-B89C-223146B7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16DF-DED0-4158-86BF-67D56DA3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E396F1-27FE-4D46-ADB8-92AF813887AE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A51B5-2F38-4FE6-AA8A-D9623DA4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0C34B-5777-4CFA-B502-83F19BB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6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B152B2-F87D-40FE-AA54-0849DBCB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797FE2-3850-4CCF-9815-983113DC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0D35B-1259-40C1-8515-D1F43BBC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EFF7D7-EECA-4E0C-A95A-4E76245ACF99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739B9-A520-4C8D-9692-FEE06E6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245A9-3CB1-4BE3-93E4-8720A46A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184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839D90C-EFB7-A14A-B7FE-B4EBD4545A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818" y="1219201"/>
            <a:ext cx="11146367" cy="470317"/>
          </a:xfrm>
        </p:spPr>
        <p:txBody>
          <a:bodyPr tIns="36000">
            <a:spAutoFit/>
          </a:bodyPr>
          <a:lstStyle>
            <a:lvl1pPr marL="6351" indent="-6351"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75D39-DE58-0844-B343-DBDBBEDEC9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91725"/>
            <a:ext cx="343667" cy="583515"/>
          </a:xfrm>
          <a:custGeom>
            <a:avLst/>
            <a:gdLst>
              <a:gd name="connsiteX0" fmla="*/ 0 w 669734"/>
              <a:gd name="connsiteY0" fmla="*/ 0 h 1137147"/>
              <a:gd name="connsiteX1" fmla="*/ 512321 w 669734"/>
              <a:gd name="connsiteY1" fmla="*/ 295891 h 1137147"/>
              <a:gd name="connsiteX2" fmla="*/ 512321 w 669734"/>
              <a:gd name="connsiteY2" fmla="*/ 841354 h 1137147"/>
              <a:gd name="connsiteX3" fmla="*/ 0 w 669734"/>
              <a:gd name="connsiteY3" fmla="*/ 1137147 h 11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734" h="1137147">
                <a:moveTo>
                  <a:pt x="0" y="0"/>
                </a:moveTo>
                <a:lnTo>
                  <a:pt x="512321" y="295891"/>
                </a:lnTo>
                <a:cubicBezTo>
                  <a:pt x="722206" y="417068"/>
                  <a:pt x="722206" y="720011"/>
                  <a:pt x="512321" y="841354"/>
                </a:cubicBezTo>
                <a:lnTo>
                  <a:pt x="0" y="1137147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txBody>
          <a:bodyPr wrap="square">
            <a:noAutofit/>
          </a:bodyPr>
          <a:lstStyle>
            <a:lvl1pPr>
              <a:buFont typeface="Arial" panose="020B0604020202020204" pitchFamily="34" charset="0"/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4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6918-4D98-4B31-AA16-EF337BA7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EAEA0-721F-4A50-9BEB-7618A28D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18349-0896-42CB-AFA9-B225A107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151675-92F4-4A05-A41B-E54132A2CFB2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7C07C-91A2-4698-87FA-23645E2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3AC69-A21E-4558-BEB8-19FE3056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69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278B1-B1F0-45DD-A710-155B2F4F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7E6E4D-6055-482F-8A5A-378E935E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C566B-CB18-420F-A61C-D1DF4C7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2D4DEB-5C88-4BB7-8D7B-29943AA6E03C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0DCB9-E2A6-4D10-B1D3-2455A4B1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66854-4ED9-4D47-A98C-41A13F2D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92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6D792-E8EF-4F92-8ED8-0A8F3559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5CAF9-2084-4E3D-A253-42E1E29DA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9374B9-79A1-444C-BFC8-9C08E39E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EB8859-E693-46EA-9FB6-D385688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D18D4-B0A7-40DE-844B-E950D9631C6A}" type="datetime1">
              <a:rPr lang="en-US" smtClean="0"/>
              <a:t>5/24/2022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2754EA-71AF-4A0B-A9E8-3C95627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346F8-B970-4E20-BB83-7131DC38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35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75975-7C37-473C-88B7-E76BB51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972DE-4549-4971-81D6-3724FC7F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7603B5-DB7C-4B73-B06F-6D7ACA96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30A60D-72E1-4D49-949F-1F759D800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555E40-9499-4F24-8C26-0E01ECE54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2D645E-2AC0-4822-A0FD-A4191DAE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C6617A-76F9-4EDB-849E-B98F3E6F80F3}" type="datetime1">
              <a:rPr lang="en-US" smtClean="0"/>
              <a:t>5/24/2022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FE61D8-43E8-4409-98AC-FFD2C857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78F53-6307-453A-A3AD-631A9E9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64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38EA0-9C98-4193-B19A-08ABE49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DABAA9-8738-47B8-A49B-6ACD48CE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9A67A1-CE58-46B1-8FB3-3DB26B8375D9}" type="datetime1">
              <a:rPr lang="en-US" smtClean="0"/>
              <a:t>5/24/2022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260770-7792-4ABE-A220-55AE5C4E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C69FD8-BD84-4637-8C13-5A7B3A66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36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CC06D-927E-4B4B-9922-38156CA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5AA50-2A05-4D51-B4F4-F441DA48FDC2}" type="datetime1">
              <a:rPr lang="en-US" smtClean="0"/>
              <a:t>5/24/2022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539701-6770-4483-863B-BB117AC0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41F7C1-F996-4C25-8F50-50309619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48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3D32D-2F45-430A-995B-6262F0D6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279A4-82F2-414A-AFB2-F4CF4995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BAC64D-6E18-4405-82D2-69ACBE4C3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DCD2FB-D9DB-4EF8-8E3A-32DA329E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29744A-1541-4FBA-B46A-84F62C10E522}" type="datetime1">
              <a:rPr lang="en-US" smtClean="0"/>
              <a:t>5/24/2022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F5F94-BF27-40A1-B196-60D2F87B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A9FF07-67F9-4D03-A283-030C2609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02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CC72C-D0EA-4106-86F8-28B9BB7B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5D8290-A7AF-48D0-A4E2-68B3B9155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D0CBCC-D826-47B5-8BEE-817435F3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247005-821E-47E3-BE8B-33D94D4B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02CDF-98C4-45D2-A1F5-036A8C8FDD01}" type="datetime1">
              <a:rPr lang="en-US" smtClean="0"/>
              <a:t>5/24/2022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796E3-CF85-4000-BB4C-12C4740C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D8453-68AA-4914-9831-CFCE7FE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34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A7C2DE-8227-4DB1-9A52-C5466154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CE9D7-3F4E-4B98-9871-EC3CE145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694E1-0D47-418B-BACE-2109DB0BD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976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10" descr="ULB-ligne-droite.eps">
            <a:extLst>
              <a:ext uri="{FF2B5EF4-FFF2-40B4-BE49-F238E27FC236}">
                <a16:creationId xmlns:a16="http://schemas.microsoft.com/office/drawing/2014/main" id="{C89BD4E1-3FA8-CD44-8172-D1B5570E8FD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51371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CADD829A-2B26-FA4D-9569-73F8CC4A7B0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75412" y="6394687"/>
            <a:ext cx="5313770" cy="1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01" y="1096705"/>
            <a:ext cx="10410738" cy="1655762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ctr"/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INFO-H-410 : Techniques of AI  </a:t>
            </a:r>
            <a:br>
              <a:rPr lang="fr-FR" sz="5400" b="1" noProof="0" dirty="0">
                <a:solidFill>
                  <a:srgbClr val="0070C0"/>
                </a:solidFill>
                <a:latin typeface="+mn-lt"/>
              </a:rPr>
            </a:br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Project : 2048 </a:t>
            </a:r>
            <a:endParaRPr lang="fr-FR" sz="5400" noProof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2DEAC53F-A5B2-9B71-2A7A-C3032BB69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68920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Presentation by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algn="l"/>
            <a:endParaRPr lang="fr-FR" sz="18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fr-FR" sz="1800" i="1" dirty="0">
                <a:solidFill>
                  <a:schemeClr val="bg1">
                    <a:lumMod val="50000"/>
                  </a:schemeClr>
                </a:solidFill>
              </a:rPr>
              <a:t>Sébastien DE VOS </a:t>
            </a:r>
          </a:p>
          <a:p>
            <a:pPr algn="l"/>
            <a:r>
              <a:rPr lang="fr-FR" sz="1800" i="1" dirty="0">
                <a:solidFill>
                  <a:schemeClr val="bg1">
                    <a:lumMod val="50000"/>
                  </a:schemeClr>
                </a:solidFill>
              </a:rPr>
              <a:t>Tarik KALAI</a:t>
            </a:r>
          </a:p>
          <a:p>
            <a:pPr algn="l"/>
            <a:r>
              <a:rPr lang="fr-FR" sz="1800" i="1" dirty="0">
                <a:solidFill>
                  <a:schemeClr val="bg1">
                    <a:lumMod val="50000"/>
                  </a:schemeClr>
                </a:solidFill>
              </a:rPr>
              <a:t>David SILBERWASSER</a:t>
            </a:r>
            <a:endParaRPr lang="fr-BE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40247-1CCE-44BF-A829-02AE470E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9" y="169807"/>
            <a:ext cx="2047144" cy="5684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6B0E32-5D30-B58C-50BF-A706C203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2" y="3035657"/>
            <a:ext cx="5093180" cy="50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89" y="188914"/>
            <a:ext cx="7499758" cy="786537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1. Interface of our game </a:t>
            </a:r>
            <a:endParaRPr lang="fr-FR" sz="5400" noProof="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40247-1CCE-44BF-A829-02AE470E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69807"/>
            <a:ext cx="1896082" cy="5264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56B3623-34C1-4CDE-A18E-9D76A89D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2346661"/>
            <a:ext cx="5189093" cy="35493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60290B-9A32-E311-6592-3FEDC9528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60" y="2346662"/>
            <a:ext cx="5373822" cy="35493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73517A-A0FE-8F00-04C3-E869F5112AC5}"/>
              </a:ext>
            </a:extLst>
          </p:cNvPr>
          <p:cNvSpPr txBox="1"/>
          <p:nvPr/>
        </p:nvSpPr>
        <p:spPr>
          <a:xfrm>
            <a:off x="808562" y="1175032"/>
            <a:ext cx="10516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u="sng" dirty="0">
                <a:solidFill>
                  <a:srgbClr val="002060"/>
                </a:solidFill>
              </a:rPr>
              <a:t>Rule</a:t>
            </a:r>
            <a:r>
              <a:rPr lang="fr-FR" sz="2800" dirty="0">
                <a:solidFill>
                  <a:srgbClr val="002060"/>
                </a:solidFill>
              </a:rPr>
              <a:t> : Merge 2 tiles to sum their value and get the highest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If the board is full without any possibility to merge </a:t>
            </a:r>
            <a:r>
              <a:rPr lang="fr-FR" sz="2800" dirty="0">
                <a:solidFill>
                  <a:srgbClr val="002060"/>
                </a:solidFill>
                <a:sym typeface="Wingdings" panose="05000000000000000000" pitchFamily="2" charset="2"/>
              </a:rPr>
              <a:t> Game over</a:t>
            </a:r>
            <a:r>
              <a:rPr lang="fr-FR" sz="2800" dirty="0">
                <a:solidFill>
                  <a:srgbClr val="002060"/>
                </a:solidFill>
              </a:rPr>
              <a:t>  </a:t>
            </a:r>
            <a:endParaRPr lang="fr-BE" sz="2800" dirty="0">
              <a:solidFill>
                <a:srgbClr val="00206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0975B1-FF55-BAEA-21D6-599EFE0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9805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28" y="215744"/>
            <a:ext cx="7431476" cy="81155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fr-FR" sz="5400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Expectimax + Results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0A414C1A-AC90-4EEF-9C41-39972284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30" y="253846"/>
            <a:ext cx="1625851" cy="45144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3738885-6406-2611-46BE-ED1874E2B8C7}"/>
              </a:ext>
            </a:extLst>
          </p:cNvPr>
          <p:cNvSpPr txBox="1"/>
          <p:nvPr/>
        </p:nvSpPr>
        <p:spPr>
          <a:xfrm>
            <a:off x="293487" y="979820"/>
            <a:ext cx="112612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2060"/>
                </a:solidFill>
              </a:rPr>
              <a:t>Variant of </a:t>
            </a:r>
            <a:r>
              <a:rPr lang="fr-FR" sz="2200" dirty="0" err="1">
                <a:solidFill>
                  <a:srgbClr val="002060"/>
                </a:solidFill>
              </a:rPr>
              <a:t>MinMax</a:t>
            </a:r>
            <a:r>
              <a:rPr lang="fr-FR" sz="2200" dirty="0">
                <a:solidFill>
                  <a:srgbClr val="002060"/>
                </a:solidFill>
              </a:rPr>
              <a:t> </a:t>
            </a:r>
            <a:r>
              <a:rPr lang="fr-FR" sz="2200" dirty="0" err="1">
                <a:solidFill>
                  <a:srgbClr val="002060"/>
                </a:solidFill>
              </a:rPr>
              <a:t>algorithm</a:t>
            </a: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Does not strictly speaking have a pruning facility like Minimax as the value of a single unexplored utility can change the </a:t>
            </a:r>
            <a:r>
              <a:rPr lang="en-US" sz="2200" dirty="0" err="1">
                <a:solidFill>
                  <a:srgbClr val="002060"/>
                </a:solidFill>
              </a:rPr>
              <a:t>expectimax</a:t>
            </a:r>
            <a:r>
              <a:rPr lang="en-US" sz="2200" dirty="0">
                <a:solidFill>
                  <a:srgbClr val="002060"/>
                </a:solidFill>
              </a:rPr>
              <a:t> value drastically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requires the full search tree to be explored and it </a:t>
            </a:r>
            <a:r>
              <a:rPr lang="en-US" sz="2200" dirty="0">
                <a:solidFill>
                  <a:srgbClr val="C00000"/>
                </a:solidFill>
              </a:rPr>
              <a:t>can be slow</a:t>
            </a:r>
            <a:r>
              <a:rPr lang="en-US" sz="2200" dirty="0">
                <a:solidFill>
                  <a:srgbClr val="002060"/>
                </a:solidFill>
              </a:rPr>
              <a:t>. This can intuitively </a:t>
            </a:r>
            <a:r>
              <a:rPr lang="en-US" sz="2200" dirty="0">
                <a:solidFill>
                  <a:srgbClr val="C00000"/>
                </a:solidFill>
              </a:rPr>
              <a:t>limit the computational possibilities</a:t>
            </a:r>
            <a:r>
              <a:rPr lang="en-US" sz="2200" dirty="0">
                <a:solidFill>
                  <a:srgbClr val="002060"/>
                </a:solidFill>
              </a:rPr>
              <a:t> for the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endParaRPr lang="fr-FR" sz="2200" dirty="0">
              <a:solidFill>
                <a:srgbClr val="002060"/>
              </a:solidFill>
            </a:endParaRPr>
          </a:p>
          <a:p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200" b="1" dirty="0">
                <a:solidFill>
                  <a:srgbClr val="002060"/>
                </a:solidFill>
              </a:rPr>
              <a:t>Heuristic used </a:t>
            </a:r>
            <a:r>
              <a:rPr lang="fr-BE" sz="22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concerns the positions on the board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</a:rPr>
              <a:t>well-known trick to beat the 2048 game is to position the biggest tiles on the corners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weight matrix was used</a:t>
            </a:r>
            <a:r>
              <a:rPr lang="en-US" sz="2200" dirty="0">
                <a:solidFill>
                  <a:srgbClr val="002060"/>
                </a:solidFill>
              </a:rPr>
              <a:t> to make the AI understands where is the most important position.</a:t>
            </a:r>
            <a:endParaRPr lang="fr-BE" sz="2200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C616D-110E-7A23-7D01-1265429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3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85A6B5-D0AC-C8CD-BA73-82446AC84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08" y="2969662"/>
            <a:ext cx="5679441" cy="179791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2048">
            <a:hlinkClick r:id="" action="ppaction://media"/>
            <a:extLst>
              <a:ext uri="{FF2B5EF4-FFF2-40B4-BE49-F238E27FC236}">
                <a16:creationId xmlns:a16="http://schemas.microsoft.com/office/drawing/2014/main" id="{429DF074-B103-80EE-A2AB-CAD527B98D9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5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432646" y="2586717"/>
            <a:ext cx="2549554" cy="254955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314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3D21A2-FB8E-473D-979B-81FAA2BB65D6}"/>
              </a:ext>
            </a:extLst>
          </p:cNvPr>
          <p:cNvSpPr txBox="1">
            <a:spLocks/>
          </p:cNvSpPr>
          <p:nvPr/>
        </p:nvSpPr>
        <p:spPr>
          <a:xfrm>
            <a:off x="2103417" y="234280"/>
            <a:ext cx="8953272" cy="451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>
                <a:solidFill>
                  <a:srgbClr val="0070C0"/>
                </a:solidFill>
                <a:latin typeface="+mn-lt"/>
              </a:rPr>
              <a:t>2. Results with Expectimax</a:t>
            </a:r>
            <a:endParaRPr lang="fr-FR" sz="5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0CF5FE-4EC3-4ED1-ADC6-87ABC23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09903"/>
            <a:ext cx="1713642" cy="47582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212E0D2-F099-1029-7EDC-B2C86525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032660"/>
            <a:ext cx="4220805" cy="286421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7D8C16-DF5E-460D-7C5A-FB569528D9A7}"/>
              </a:ext>
            </a:extLst>
          </p:cNvPr>
          <p:cNvSpPr txBox="1"/>
          <p:nvPr/>
        </p:nvSpPr>
        <p:spPr>
          <a:xfrm>
            <a:off x="176169" y="961127"/>
            <a:ext cx="11711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</a:rPr>
              <a:t>The algorithm was executed for a </a:t>
            </a:r>
            <a:r>
              <a:rPr lang="en-US" sz="2000" b="1" i="0" dirty="0">
                <a:solidFill>
                  <a:srgbClr val="002060"/>
                </a:solidFill>
                <a:effectLst/>
              </a:rPr>
              <a:t>100 times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 in a row and for each iteration the score was remembered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sz="2000" i="1" dirty="0">
                <a:solidFill>
                  <a:srgbClr val="002060"/>
                </a:solidFill>
                <a:effectLst/>
                <a:highlight>
                  <a:srgbClr val="FFFF00"/>
                </a:highlight>
              </a:rPr>
              <a:t>n even value for the depth will typically perform better than its direct superior odd depth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</a:rPr>
              <a:t>when the depth is odd the algorithm will not compute the results for the last random component of its current move </a:t>
            </a:r>
            <a:r>
              <a:rPr lang="en-US" sz="2000" b="0" i="0" dirty="0"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If depth even, the algorithm will compute the mean of the last random component </a:t>
            </a:r>
            <a:r>
              <a:rPr lang="en-US" sz="2000" b="0" i="0" dirty="0"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		</a:t>
            </a:r>
            <a:r>
              <a:rPr lang="en-US" sz="2000" b="1" i="0" dirty="0">
                <a:solidFill>
                  <a:srgbClr val="00B050"/>
                </a:solidFill>
                <a:effectLst/>
              </a:rPr>
              <a:t>                   mitigates the randomness impact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00B050"/>
                </a:solidFill>
                <a:effectLst/>
              </a:rPr>
              <a:t>and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00B050"/>
                </a:solidFill>
                <a:effectLst/>
              </a:rPr>
              <a:t>greatly improve the performance of the AI</a:t>
            </a:r>
            <a:endParaRPr lang="fr-BE" sz="20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6C6EE-BBD0-0AE8-1A80-7AFB02F9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4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44671E-A4C6-77E0-691E-A94E3ED7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68" y="2998826"/>
            <a:ext cx="3568817" cy="297401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197568-8EFC-0195-B2FE-03C792D23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533" y="3516276"/>
            <a:ext cx="3405667" cy="193344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9730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3D21A2-FB8E-473D-979B-81FAA2BB65D6}"/>
              </a:ext>
            </a:extLst>
          </p:cNvPr>
          <p:cNvSpPr txBox="1">
            <a:spLocks/>
          </p:cNvSpPr>
          <p:nvPr/>
        </p:nvSpPr>
        <p:spPr>
          <a:xfrm>
            <a:off x="2204085" y="317940"/>
            <a:ext cx="8953272" cy="451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rgbClr val="0070C0"/>
                </a:solidFill>
                <a:latin typeface="+mn-lt"/>
              </a:rPr>
              <a:t>3. Monte Carlo tree search + Results</a:t>
            </a:r>
            <a:endParaRPr lang="fr-FR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0CF5FE-4EC3-4ED1-ADC6-87ABC23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09903"/>
            <a:ext cx="1713642" cy="47582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7D8C16-DF5E-460D-7C5A-FB569528D9A7}"/>
              </a:ext>
            </a:extLst>
          </p:cNvPr>
          <p:cNvSpPr txBox="1"/>
          <p:nvPr/>
        </p:nvSpPr>
        <p:spPr>
          <a:xfrm>
            <a:off x="249382" y="921425"/>
            <a:ext cx="670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</a:rPr>
              <a:t>Tries all the possible moves and selects the best ones depending on the result of the total score of each simulation for each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Focuses on analyzing the most promising movements, expanding the search tree based on random sampling of the search space</a:t>
            </a:r>
            <a:endParaRPr lang="fr-BE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CFF889-DE9F-6835-1181-B5D925F4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75" y="869040"/>
            <a:ext cx="4261751" cy="199770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D82376-88D0-23F8-A171-9E6D06362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117" y="3102442"/>
            <a:ext cx="5006609" cy="299793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F9226B-3182-E621-2C88-28DC3BF70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74" y="2273794"/>
            <a:ext cx="4566695" cy="380557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25C00C-9ADF-9307-90D1-62A2368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715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3D21A2-FB8E-473D-979B-81FAA2BB65D6}"/>
              </a:ext>
            </a:extLst>
          </p:cNvPr>
          <p:cNvSpPr txBox="1">
            <a:spLocks/>
          </p:cNvSpPr>
          <p:nvPr/>
        </p:nvSpPr>
        <p:spPr>
          <a:xfrm>
            <a:off x="1963024" y="317474"/>
            <a:ext cx="9696588" cy="451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>
                <a:solidFill>
                  <a:srgbClr val="0070C0"/>
                </a:solidFill>
                <a:latin typeface="+mn-lt"/>
              </a:rPr>
              <a:t>4. Expectimax VS Monte Carlo tree search</a:t>
            </a:r>
            <a:endParaRPr lang="fr-FR" sz="4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0CF5FE-4EC3-4ED1-ADC6-87ABC23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09903"/>
            <a:ext cx="1713642" cy="47582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7D8C16-DF5E-460D-7C5A-FB569528D9A7}"/>
              </a:ext>
            </a:extLst>
          </p:cNvPr>
          <p:cNvSpPr txBox="1"/>
          <p:nvPr/>
        </p:nvSpPr>
        <p:spPr>
          <a:xfrm>
            <a:off x="462094" y="1027684"/>
            <a:ext cx="1089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…</a:t>
            </a:r>
            <a:endParaRPr lang="fr-BE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DA1E3-0229-7445-446C-66988D6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6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A3489B-3759-6C9E-5EED-F20EB99C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3" y="2460077"/>
            <a:ext cx="5495589" cy="33948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2FEF1D-048D-915E-DC42-B803E457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979" y="2460077"/>
            <a:ext cx="5366831" cy="33948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94492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839A66311D14182A72C5D7BF794FA" ma:contentTypeVersion="10" ma:contentTypeDescription="Crée un document." ma:contentTypeScope="" ma:versionID="af2c1f7e43d3720ae4f9be4bdcf73b74">
  <xsd:schema xmlns:xsd="http://www.w3.org/2001/XMLSchema" xmlns:xs="http://www.w3.org/2001/XMLSchema" xmlns:p="http://schemas.microsoft.com/office/2006/metadata/properties" xmlns:ns2="ec1c2e20-8c8d-4168-98c6-a8a09e74ab0b" xmlns:ns3="ccc761f4-d4c5-4220-a51f-ff87d833d1fe" targetNamespace="http://schemas.microsoft.com/office/2006/metadata/properties" ma:root="true" ma:fieldsID="7bfa5e8270507899d7ccc331fe3e4ce1" ns2:_="" ns3:_="">
    <xsd:import namespace="ec1c2e20-8c8d-4168-98c6-a8a09e74ab0b"/>
    <xsd:import namespace="ccc761f4-d4c5-4220-a51f-ff87d833d1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c2e20-8c8d-4168-98c6-a8a09e74ab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761f4-d4c5-4220-a51f-ff87d833d1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7F51F4-BC84-4BAF-B067-AE5FC217D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c2e20-8c8d-4168-98c6-a8a09e74ab0b"/>
    <ds:schemaRef ds:uri="ccc761f4-d4c5-4220-a51f-ff87d833d1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82C3FB-710F-4A9D-9A53-30590338B494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ec1c2e20-8c8d-4168-98c6-a8a09e74ab0b"/>
    <ds:schemaRef ds:uri="http://purl.org/dc/dcmitype/"/>
    <ds:schemaRef ds:uri="http://schemas.openxmlformats.org/package/2006/metadata/core-properties"/>
    <ds:schemaRef ds:uri="ccc761f4-d4c5-4220-a51f-ff87d833d1f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2355CE-915B-452F-83C4-D0F453A82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310</Words>
  <Application>Microsoft Office PowerPoint</Application>
  <PresentationFormat>Grand écran</PresentationFormat>
  <Paragraphs>37</Paragraphs>
  <Slides>6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INFO-H-410 : Techniques of AI   Project : 2048 </vt:lpstr>
      <vt:lpstr>1. Interface of our game </vt:lpstr>
      <vt:lpstr>2. Expectimax + Results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INNIS  Valérie</dc:creator>
  <cp:lastModifiedBy>SILBERWASSER  David</cp:lastModifiedBy>
  <cp:revision>83</cp:revision>
  <cp:lastPrinted>2022-03-24T20:39:46Z</cp:lastPrinted>
  <dcterms:created xsi:type="dcterms:W3CDTF">2019-07-23T10:25:07Z</dcterms:created>
  <dcterms:modified xsi:type="dcterms:W3CDTF">2022-05-24T21:03:11Z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0x0101006F2839A66311D14182A72C5D7BF794FA</vt:lpwstr>
  </property>
</Properties>
</file>