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11"/>
  </p:notesMasterIdLst>
  <p:sldIdLst>
    <p:sldId id="6162" r:id="rId5"/>
    <p:sldId id="6160" r:id="rId6"/>
    <p:sldId id="6159" r:id="rId7"/>
    <p:sldId id="6161" r:id="rId8"/>
    <p:sldId id="6163" r:id="rId9"/>
    <p:sldId id="6164" r:id="rId10"/>
  </p:sldIdLst>
  <p:sldSz cx="12192000" cy="6858000"/>
  <p:notesSz cx="7104063" cy="102346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525" userDrawn="1">
          <p15:clr>
            <a:srgbClr val="A4A3A4"/>
          </p15:clr>
        </p15:guide>
        <p15:guide id="3" pos="7153" userDrawn="1">
          <p15:clr>
            <a:srgbClr val="A4A3A4"/>
          </p15:clr>
        </p15:guide>
        <p15:guide id="4" orient="horz" pos="1148" userDrawn="1">
          <p15:clr>
            <a:srgbClr val="A4A3A4"/>
          </p15:clr>
        </p15:guide>
        <p15:guide id="5" orient="horz" pos="3892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pos="393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75" autoAdjust="0"/>
    <p:restoredTop sz="96197"/>
  </p:normalViewPr>
  <p:slideViewPr>
    <p:cSldViewPr snapToGrid="0">
      <p:cViewPr varScale="1">
        <p:scale>
          <a:sx n="114" d="100"/>
          <a:sy n="114" d="100"/>
        </p:scale>
        <p:origin x="462" y="102"/>
      </p:cViewPr>
      <p:guideLst>
        <p:guide orient="horz" pos="2160"/>
        <p:guide pos="525"/>
        <p:guide pos="7153"/>
        <p:guide orient="horz" pos="1148"/>
        <p:guide orient="horz" pos="3892"/>
        <p:guide orient="horz"/>
        <p:guide pos="393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en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4C34D70D-B5C4-F949-B931-E34FB9C2F7E8}" type="datetimeFigureOut">
              <a:rPr lang="en-BE" smtClean="0"/>
              <a:t>05/24/2022</a:t>
            </a:fld>
            <a:endParaRPr lang="en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en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en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EC1608D7-AA75-DD46-9301-AB720D0A5097}" type="slidenum">
              <a:rPr lang="en-BE" smtClean="0"/>
              <a:t>‹N°›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0042033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1F713E-E00F-4534-B559-2795B29415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CDEB03B-21B4-4801-AF72-C824996F3A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614D330-9027-4488-BB3D-367917EE3A3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062A774-2D9C-4E75-82FA-D9FD062085E8}" type="datetime1">
              <a:rPr lang="en-US" smtClean="0"/>
              <a:t>5/24/2022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6E50701-528E-4933-B9A7-B39D65E56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33D7D8C-4E94-4524-B9D0-0F28AEB20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14FDE-07DC-4B34-B182-6D13D489E6D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559890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BCBFC8-4072-407F-A50E-8811D627C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E784925-1B1B-42A4-B89C-223146B737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DE816DF-DED0-4158-86BF-67D56DA35F5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BE396F1-27FE-4D46-ADB8-92AF813887AE}" type="datetime1">
              <a:rPr lang="en-US" smtClean="0"/>
              <a:t>5/24/2022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D5A51B5-2F38-4FE6-AA8A-D9623DA46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200C34B-5777-4CFA-B502-83F19BB27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14FDE-07DC-4B34-B182-6D13D489E6D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652616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89B152B2-F87D-40FE-AA54-0849DBCB23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D797FE2-3850-4CCF-9815-983113DC66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200D35B-1259-40C1-8515-D1F43BBC3E8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6EFF7D7-EECA-4E0C-A95A-4E76245ACF99}" type="datetime1">
              <a:rPr lang="en-US" smtClean="0"/>
              <a:t>5/24/2022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0A739B9-A520-4C8D-9692-FEE06E649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C8245A9-3CB1-4BE3-93E4-8720A46AB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14FDE-07DC-4B34-B182-6D13D489E6D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7918472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C839D90C-EFB7-A14A-B7FE-B4EBD4545A2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22818" y="1219201"/>
            <a:ext cx="11146367" cy="470317"/>
          </a:xfrm>
        </p:spPr>
        <p:txBody>
          <a:bodyPr tIns="36000">
            <a:spAutoFit/>
          </a:bodyPr>
          <a:lstStyle>
            <a:lvl1pPr marL="6351" indent="-6351">
              <a:buFont typeface="Arial" panose="020B0604020202020204" pitchFamily="34" charset="0"/>
              <a:buNone/>
              <a:tabLst/>
              <a:defRPr>
                <a:solidFill>
                  <a:schemeClr val="accent2"/>
                </a:solidFill>
                <a:latin typeface="+mj-lt"/>
              </a:defRPr>
            </a:lvl1pPr>
            <a:lvl2pPr>
              <a:buFont typeface="Arial" panose="020B0604020202020204" pitchFamily="34" charset="0"/>
              <a:buNone/>
              <a:defRPr>
                <a:solidFill>
                  <a:schemeClr val="accent2"/>
                </a:solidFill>
              </a:defRPr>
            </a:lvl2pPr>
            <a:lvl3pPr>
              <a:buFont typeface="Arial" panose="020B0604020202020204" pitchFamily="34" charset="0"/>
              <a:buNone/>
              <a:defRPr>
                <a:solidFill>
                  <a:schemeClr val="accent2"/>
                </a:solidFill>
              </a:defRPr>
            </a:lvl3pPr>
            <a:lvl4pPr>
              <a:buFont typeface="Arial" panose="020B0604020202020204" pitchFamily="34" charset="0"/>
              <a:buNone/>
              <a:defRPr>
                <a:solidFill>
                  <a:schemeClr val="accent2"/>
                </a:solidFill>
              </a:defRPr>
            </a:lvl4pPr>
            <a:lvl5pPr>
              <a:buFont typeface="Arial" panose="020B0604020202020204" pitchFamily="34" charset="0"/>
              <a:buNone/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  <a:endParaRPr lang="en-BE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AC75D39-DE58-0844-B343-DBDBBEDEC94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0" y="391725"/>
            <a:ext cx="343667" cy="583515"/>
          </a:xfrm>
          <a:custGeom>
            <a:avLst/>
            <a:gdLst>
              <a:gd name="connsiteX0" fmla="*/ 0 w 669734"/>
              <a:gd name="connsiteY0" fmla="*/ 0 h 1137147"/>
              <a:gd name="connsiteX1" fmla="*/ 512321 w 669734"/>
              <a:gd name="connsiteY1" fmla="*/ 295891 h 1137147"/>
              <a:gd name="connsiteX2" fmla="*/ 512321 w 669734"/>
              <a:gd name="connsiteY2" fmla="*/ 841354 h 1137147"/>
              <a:gd name="connsiteX3" fmla="*/ 0 w 669734"/>
              <a:gd name="connsiteY3" fmla="*/ 1137147 h 1137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69734" h="1137147">
                <a:moveTo>
                  <a:pt x="0" y="0"/>
                </a:moveTo>
                <a:lnTo>
                  <a:pt x="512321" y="295891"/>
                </a:lnTo>
                <a:cubicBezTo>
                  <a:pt x="722206" y="417068"/>
                  <a:pt x="722206" y="720011"/>
                  <a:pt x="512321" y="841354"/>
                </a:cubicBezTo>
                <a:lnTo>
                  <a:pt x="0" y="1137147"/>
                </a:lnTo>
                <a:close/>
              </a:path>
            </a:pathLst>
          </a:custGeom>
          <a:solidFill>
            <a:schemeClr val="accent2"/>
          </a:solidFill>
          <a:ln w="12700">
            <a:noFill/>
          </a:ln>
        </p:spPr>
        <p:txBody>
          <a:bodyPr wrap="square">
            <a:noAutofit/>
          </a:bodyPr>
          <a:lstStyle>
            <a:lvl1pPr>
              <a:buFont typeface="Arial" panose="020B0604020202020204" pitchFamily="34" charset="0"/>
              <a:buNone/>
              <a:defRPr sz="133">
                <a:solidFill>
                  <a:schemeClr val="bg1"/>
                </a:solidFill>
              </a:defRPr>
            </a:lvl1pPr>
          </a:lstStyle>
          <a:p>
            <a:pPr lvl="0"/>
            <a:r>
              <a:rPr lang="en-BE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05465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9D6918-4D98-4B31-AA16-EF337BA73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6EEAEA0-721F-4A50-9BEB-7618A28DC3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D718349-0896-42CB-AFA9-B225A107AB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1151675-92F4-4A05-A41B-E54132A2CFB2}" type="datetime1">
              <a:rPr lang="en-US" smtClean="0"/>
              <a:t>5/24/2022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6B7C07C-91A2-4698-87FA-23645E2E1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373AC69-A21E-4558-BEB8-19FE30561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14FDE-07DC-4B34-B182-6D13D489E6D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75698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9278B1-B1F0-45DD-A710-155B2F4F6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67E6E4D-6055-482F-8A5A-378E935E10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3BC566B-CB18-420F-A61C-D1DF4C732A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2D4DEB-5C88-4BB7-8D7B-29943AA6E03C}" type="datetime1">
              <a:rPr lang="en-US" smtClean="0"/>
              <a:t>5/24/2022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250DCB9-E2A6-4D10-B1D3-2455A4B1D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9F66854-4ED9-4D47-A98C-41A13F2D2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14FDE-07DC-4B34-B182-6D13D489E6D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099282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226D792-E8EF-4F92-8ED8-0A8F35591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2F5CAF9-2084-4E3D-A253-42E1E29DA4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89374B9-79A1-444C-BFC8-9C08E39EA8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DEB8859-E693-46EA-9FB6-D3856880A2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3FD18D4-B0A7-40DE-844B-E950D9631C6A}" type="datetime1">
              <a:rPr lang="en-US" smtClean="0"/>
              <a:t>5/24/2022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42754EA-71AF-4A0B-A9E8-3C9562774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FF346F8-B970-4E20-BB83-7131DC385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14FDE-07DC-4B34-B182-6D13D489E6D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883584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E75975-7C37-473C-88B7-E76BB517C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89972DE-4549-4971-81D6-3724FC7FD4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C7603B5-DB7C-4B73-B06F-6D7ACA96F7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A30A60D-72E1-4D49-949F-1F759D8009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ED555E40-9499-4F24-8C26-0E01ECE54D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762D645E-2AC0-4822-A0FD-A4191DAE11C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C6617A-76F9-4EDB-849E-B98F3E6F80F3}" type="datetime1">
              <a:rPr lang="en-US" smtClean="0"/>
              <a:t>5/24/2022</a:t>
            </a:fld>
            <a:endParaRPr lang="fr-BE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BFFE61D8-43E8-4409-98AC-FFD2C8577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2878F53-6307-453A-A3AD-631A9E921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14FDE-07DC-4B34-B182-6D13D489E6D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846471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F38EA0-9C98-4193-B19A-08ABE4958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FDABAA9-8738-47B8-A49B-6ACD48CE563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9A67A1-CE58-46B1-8FB3-3DB26B8375D9}" type="datetime1">
              <a:rPr lang="en-US" smtClean="0"/>
              <a:t>5/24/2022</a:t>
            </a:fld>
            <a:endParaRPr lang="fr-BE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B260770-7792-4ABE-A220-55AE5C4E4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6C69FD8-BD84-4637-8C13-5A7B3A664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14FDE-07DC-4B34-B182-6D13D489E6D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913678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09CC06D-927E-4B4B-9922-38156CA124F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75AA50-2A05-4D51-B4F4-F441DA48FDC2}" type="datetime1">
              <a:rPr lang="en-US" smtClean="0"/>
              <a:t>5/24/2022</a:t>
            </a:fld>
            <a:endParaRPr lang="fr-BE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1539701-6770-4483-863B-BB117AC0F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D41F7C1-F996-4C25-8F50-50309619A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14FDE-07DC-4B34-B182-6D13D489E6D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034809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B3D32D-2F45-430A-995B-6262F0D6A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E2279A4-82F2-414A-AFB2-F4CF499583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0BAC64D-6E18-4405-82D2-69ACBE4C35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9DCD2FB-D9DB-4EF8-8E3A-32DA329EAFB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C29744A-1541-4FBA-B46A-84F62C10E522}" type="datetime1">
              <a:rPr lang="en-US" smtClean="0"/>
              <a:t>5/24/2022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30F5F94-BF27-40A1-B196-60D2F87B6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0A9FF07-67F9-4D03-A283-030C2609E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14FDE-07DC-4B34-B182-6D13D489E6D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850201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4CC72C-D0EA-4106-86F8-28B9BB7B1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F35D8290-A7AF-48D0-A4E2-68B3B9155C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1D0CBCC-D826-47B5-8BEE-817435F3C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1247005-821E-47E3-BE8B-33D94D4BCD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D02CDF-98C4-45D2-A1F5-036A8C8FDD01}" type="datetime1">
              <a:rPr lang="en-US" smtClean="0"/>
              <a:t>5/24/2022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04796E3-CF85-4000-BB4C-12C4740CF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7ED8453-68AA-4914-9831-CFCE7FEAA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14FDE-07DC-4B34-B182-6D13D489E6D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963419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1A7C2DE-8227-4DB1-9A52-C5466154E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CBCE9D7-3F4E-4B98-9871-EC3CE145D8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49694E1-0D47-418B-BACE-2109DB0BD9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29761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414FDE-07DC-4B34-B182-6D13D489E6DF}" type="slidenum">
              <a:rPr lang="fr-BE" smtClean="0"/>
              <a:t>‹N°›</a:t>
            </a:fld>
            <a:endParaRPr lang="fr-BE"/>
          </a:p>
        </p:txBody>
      </p:sp>
      <p:pic>
        <p:nvPicPr>
          <p:cNvPr id="7" name="Image 10" descr="ULB-ligne-droite.eps">
            <a:extLst>
              <a:ext uri="{FF2B5EF4-FFF2-40B4-BE49-F238E27FC236}">
                <a16:creationId xmlns:a16="http://schemas.microsoft.com/office/drawing/2014/main" id="{C89BD4E1-3FA8-CD44-8172-D1B5570E8FD7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02350"/>
            <a:ext cx="5137150" cy="75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Image 9">
            <a:extLst>
              <a:ext uri="{FF2B5EF4-FFF2-40B4-BE49-F238E27FC236}">
                <a16:creationId xmlns:a16="http://schemas.microsoft.com/office/drawing/2014/main" id="{CADD829A-2B26-FA4D-9569-73F8CC4A7B06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5575412" y="6394687"/>
            <a:ext cx="5313770" cy="170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163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microsoft.com/office/2007/relationships/media" Target="../media/media1.mp4"/><Relationship Id="rId1" Type="http://schemas.openxmlformats.org/officeDocument/2006/relationships/video" Target="NULL" TargetMode="Externa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B0A89-E932-9848-A2A6-5266F2A102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9901" y="1096705"/>
            <a:ext cx="10410738" cy="1655762"/>
          </a:xfrm>
          <a:ln>
            <a:solidFill>
              <a:srgbClr val="0070C0"/>
            </a:solidFill>
          </a:ln>
        </p:spPr>
        <p:txBody>
          <a:bodyPr>
            <a:noAutofit/>
          </a:bodyPr>
          <a:lstStyle/>
          <a:p>
            <a:pPr algn="ctr"/>
            <a:r>
              <a:rPr lang="fr-FR" sz="5400" b="1" noProof="0" dirty="0">
                <a:solidFill>
                  <a:srgbClr val="0070C0"/>
                </a:solidFill>
                <a:latin typeface="+mn-lt"/>
              </a:rPr>
              <a:t>INFO-H-410 : Techniques of AI  </a:t>
            </a:r>
            <a:br>
              <a:rPr lang="fr-FR" sz="5400" b="1" noProof="0" dirty="0">
                <a:solidFill>
                  <a:srgbClr val="0070C0"/>
                </a:solidFill>
                <a:latin typeface="+mn-lt"/>
              </a:rPr>
            </a:br>
            <a:r>
              <a:rPr lang="fr-FR" sz="5400" b="1" noProof="0" dirty="0">
                <a:solidFill>
                  <a:srgbClr val="0070C0"/>
                </a:solidFill>
                <a:latin typeface="+mn-lt"/>
              </a:rPr>
              <a:t>Project : 2048 </a:t>
            </a:r>
            <a:endParaRPr lang="fr-FR" sz="5400" noProof="0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4" name="Sous-titre 3">
            <a:extLst>
              <a:ext uri="{FF2B5EF4-FFF2-40B4-BE49-F238E27FC236}">
                <a16:creationId xmlns:a16="http://schemas.microsoft.com/office/drawing/2014/main" id="{2DEAC53F-A5B2-9B71-2A7A-C3032BB695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068920"/>
          </a:xfrm>
        </p:spPr>
        <p:txBody>
          <a:bodyPr>
            <a:normAutofit/>
          </a:bodyPr>
          <a:lstStyle/>
          <a:p>
            <a:pPr algn="l"/>
            <a:r>
              <a:rPr lang="fr-FR" b="1" dirty="0">
                <a:solidFill>
                  <a:schemeClr val="bg1">
                    <a:lumMod val="50000"/>
                  </a:schemeClr>
                </a:solidFill>
              </a:rPr>
              <a:t>Presentation by </a:t>
            </a:r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: </a:t>
            </a:r>
          </a:p>
          <a:p>
            <a:pPr algn="l"/>
            <a:endParaRPr lang="fr-FR" sz="1800" i="1" dirty="0">
              <a:solidFill>
                <a:schemeClr val="bg1">
                  <a:lumMod val="50000"/>
                </a:schemeClr>
              </a:solidFill>
            </a:endParaRPr>
          </a:p>
          <a:p>
            <a:pPr algn="l"/>
            <a:r>
              <a:rPr lang="fr-FR" sz="1800" i="1" dirty="0">
                <a:solidFill>
                  <a:schemeClr val="bg1">
                    <a:lumMod val="50000"/>
                  </a:schemeClr>
                </a:solidFill>
              </a:rPr>
              <a:t>Sébastien DE VOS </a:t>
            </a:r>
          </a:p>
          <a:p>
            <a:pPr algn="l"/>
            <a:r>
              <a:rPr lang="fr-FR" sz="1800" i="1" dirty="0">
                <a:solidFill>
                  <a:schemeClr val="bg1">
                    <a:lumMod val="50000"/>
                  </a:schemeClr>
                </a:solidFill>
              </a:rPr>
              <a:t>Tarik KALAI</a:t>
            </a:r>
          </a:p>
          <a:p>
            <a:pPr algn="l"/>
            <a:r>
              <a:rPr lang="fr-FR" sz="1800" i="1" dirty="0">
                <a:solidFill>
                  <a:schemeClr val="bg1">
                    <a:lumMod val="50000"/>
                  </a:schemeClr>
                </a:solidFill>
              </a:rPr>
              <a:t>David SILBERWASSER</a:t>
            </a:r>
            <a:endParaRPr lang="fr-BE" sz="1800" i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06E40247-1CCE-44BF-A829-02AE470E8C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619" y="169807"/>
            <a:ext cx="2047144" cy="568424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076B0E32-5D30-B58C-50BF-A706C20320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9542" y="3035657"/>
            <a:ext cx="5093180" cy="5099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883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B0A89-E932-9848-A2A6-5266F2A10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1589" y="188914"/>
            <a:ext cx="7499758" cy="786537"/>
          </a:xfrm>
          <a:ln>
            <a:noFill/>
          </a:ln>
        </p:spPr>
        <p:txBody>
          <a:bodyPr>
            <a:noAutofit/>
          </a:bodyPr>
          <a:lstStyle/>
          <a:p>
            <a:pPr algn="ctr"/>
            <a:r>
              <a:rPr lang="fr-FR" sz="5400" b="1" noProof="0" dirty="0">
                <a:solidFill>
                  <a:srgbClr val="0070C0"/>
                </a:solidFill>
                <a:latin typeface="+mn-lt"/>
              </a:rPr>
              <a:t>1. Interface of our game </a:t>
            </a:r>
            <a:endParaRPr lang="fr-FR" sz="5400" noProof="0" dirty="0">
              <a:solidFill>
                <a:srgbClr val="0070C0"/>
              </a:solidFill>
              <a:latin typeface="+mn-lt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06E40247-1CCE-44BF-A829-02AE470E8C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618" y="169807"/>
            <a:ext cx="1896082" cy="526479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C56B3623-34C1-4CDE-A18E-9D76A89DBF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8855" y="2346661"/>
            <a:ext cx="5189093" cy="3549367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7B60290B-9A32-E311-6592-3FEDC9528A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160" y="2346662"/>
            <a:ext cx="5373822" cy="3549367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F573517A-A0FE-8F00-04C3-E869F5112AC5}"/>
              </a:ext>
            </a:extLst>
          </p:cNvPr>
          <p:cNvSpPr txBox="1"/>
          <p:nvPr/>
        </p:nvSpPr>
        <p:spPr>
          <a:xfrm>
            <a:off x="808562" y="1175032"/>
            <a:ext cx="105165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b="1" u="sng" dirty="0">
                <a:solidFill>
                  <a:srgbClr val="002060"/>
                </a:solidFill>
              </a:rPr>
              <a:t>Rule</a:t>
            </a:r>
            <a:r>
              <a:rPr lang="fr-FR" sz="2800" dirty="0">
                <a:solidFill>
                  <a:srgbClr val="002060"/>
                </a:solidFill>
              </a:rPr>
              <a:t> : Merge 2 tiles to sum their value and get the highest score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>
                <a:solidFill>
                  <a:srgbClr val="002060"/>
                </a:solidFill>
              </a:rPr>
              <a:t>If the board is full without any possibility to merge </a:t>
            </a:r>
            <a:r>
              <a:rPr lang="fr-FR" sz="2800" dirty="0">
                <a:solidFill>
                  <a:srgbClr val="002060"/>
                </a:solidFill>
                <a:sym typeface="Wingdings" panose="05000000000000000000" pitchFamily="2" charset="2"/>
              </a:rPr>
              <a:t> Game over</a:t>
            </a:r>
            <a:r>
              <a:rPr lang="fr-FR" sz="2800" dirty="0">
                <a:solidFill>
                  <a:srgbClr val="002060"/>
                </a:solidFill>
              </a:rPr>
              <a:t>  </a:t>
            </a:r>
            <a:endParaRPr lang="fr-BE" sz="2800" dirty="0">
              <a:solidFill>
                <a:srgbClr val="002060"/>
              </a:solidFill>
            </a:endParaRP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90975B1-FF55-BAEA-21D6-599EFE02C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14FDE-07DC-4B34-B182-6D13D489E6DF}" type="slidenum">
              <a:rPr lang="fr-BE" smtClean="0"/>
              <a:t>2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698057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B0A89-E932-9848-A2A6-5266F2A10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5728" y="215744"/>
            <a:ext cx="7431476" cy="811556"/>
          </a:xfrm>
          <a:ln>
            <a:noFill/>
          </a:ln>
        </p:spPr>
        <p:txBody>
          <a:bodyPr>
            <a:noAutofit/>
          </a:bodyPr>
          <a:lstStyle/>
          <a:p>
            <a:pPr algn="ctr"/>
            <a:r>
              <a:rPr lang="fr-FR" sz="5400" b="1" dirty="0">
                <a:solidFill>
                  <a:srgbClr val="0070C0"/>
                </a:solidFill>
                <a:latin typeface="+mn-lt"/>
              </a:rPr>
              <a:t>2. </a:t>
            </a:r>
            <a:r>
              <a:rPr lang="fr-FR" sz="5400" b="1" noProof="0" dirty="0">
                <a:solidFill>
                  <a:srgbClr val="0070C0"/>
                </a:solidFill>
                <a:latin typeface="+mn-lt"/>
              </a:rPr>
              <a:t>Expectimax + Results</a:t>
            </a:r>
          </a:p>
        </p:txBody>
      </p:sp>
      <p:pic>
        <p:nvPicPr>
          <p:cNvPr id="46" name="Image 45">
            <a:extLst>
              <a:ext uri="{FF2B5EF4-FFF2-40B4-BE49-F238E27FC236}">
                <a16:creationId xmlns:a16="http://schemas.microsoft.com/office/drawing/2014/main" id="{0A414C1A-AC90-4EEF-9C41-3997228426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730" y="253846"/>
            <a:ext cx="1625851" cy="451445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A3738885-6406-2611-46BE-ED1874E2B8C7}"/>
              </a:ext>
            </a:extLst>
          </p:cNvPr>
          <p:cNvSpPr txBox="1"/>
          <p:nvPr/>
        </p:nvSpPr>
        <p:spPr>
          <a:xfrm>
            <a:off x="293487" y="979820"/>
            <a:ext cx="11261204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200" dirty="0">
                <a:solidFill>
                  <a:srgbClr val="002060"/>
                </a:solidFill>
              </a:rPr>
              <a:t>Variant of </a:t>
            </a:r>
            <a:r>
              <a:rPr lang="fr-FR" sz="2200" dirty="0" err="1">
                <a:solidFill>
                  <a:srgbClr val="002060"/>
                </a:solidFill>
              </a:rPr>
              <a:t>MinMax</a:t>
            </a:r>
            <a:r>
              <a:rPr lang="fr-FR" sz="2200" dirty="0">
                <a:solidFill>
                  <a:srgbClr val="002060"/>
                </a:solidFill>
              </a:rPr>
              <a:t> </a:t>
            </a:r>
            <a:r>
              <a:rPr lang="fr-FR" sz="2200" dirty="0" err="1">
                <a:solidFill>
                  <a:srgbClr val="002060"/>
                </a:solidFill>
              </a:rPr>
              <a:t>algorithm</a:t>
            </a:r>
            <a:endParaRPr lang="fr-FR" sz="2200" dirty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2060"/>
                </a:solidFill>
              </a:rPr>
              <a:t>Does not strictly speaking have a pruning facility like Minimax as the value of a single unexplored utility can change the </a:t>
            </a:r>
            <a:r>
              <a:rPr lang="en-US" sz="2200" dirty="0" err="1">
                <a:solidFill>
                  <a:srgbClr val="002060"/>
                </a:solidFill>
              </a:rPr>
              <a:t>expectimax</a:t>
            </a:r>
            <a:r>
              <a:rPr lang="en-US" sz="2200" dirty="0">
                <a:solidFill>
                  <a:srgbClr val="002060"/>
                </a:solidFill>
              </a:rPr>
              <a:t> value drastically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2060"/>
                </a:solidFill>
              </a:rPr>
              <a:t>requires the full search tree to be explored and it </a:t>
            </a:r>
            <a:r>
              <a:rPr lang="en-US" sz="2200" dirty="0">
                <a:solidFill>
                  <a:srgbClr val="C00000"/>
                </a:solidFill>
              </a:rPr>
              <a:t>can be slow</a:t>
            </a:r>
            <a:r>
              <a:rPr lang="en-US" sz="2200" dirty="0">
                <a:solidFill>
                  <a:srgbClr val="002060"/>
                </a:solidFill>
              </a:rPr>
              <a:t>. This can intuitively </a:t>
            </a:r>
            <a:r>
              <a:rPr lang="en-US" sz="2200" dirty="0">
                <a:solidFill>
                  <a:srgbClr val="C00000"/>
                </a:solidFill>
              </a:rPr>
              <a:t>limit the computational possibilities</a:t>
            </a:r>
            <a:r>
              <a:rPr lang="en-US" sz="2200" dirty="0">
                <a:solidFill>
                  <a:srgbClr val="002060"/>
                </a:solidFill>
              </a:rPr>
              <a:t> for the algorithm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200" dirty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200" dirty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200" dirty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200" dirty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200" dirty="0">
              <a:solidFill>
                <a:srgbClr val="002060"/>
              </a:solidFill>
            </a:endParaRPr>
          </a:p>
          <a:p>
            <a:endParaRPr lang="fr-FR" sz="2200" dirty="0">
              <a:solidFill>
                <a:srgbClr val="002060"/>
              </a:solidFill>
            </a:endParaRPr>
          </a:p>
          <a:p>
            <a:endParaRPr lang="fr-FR" sz="2200" dirty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sz="2200" b="1" dirty="0">
                <a:solidFill>
                  <a:srgbClr val="002060"/>
                </a:solidFill>
              </a:rPr>
              <a:t>Heuristic used </a:t>
            </a:r>
            <a:r>
              <a:rPr lang="fr-BE" sz="2200" dirty="0">
                <a:solidFill>
                  <a:srgbClr val="002060"/>
                </a:solidFill>
                <a:sym typeface="Wingdings" panose="05000000000000000000" pitchFamily="2" charset="2"/>
              </a:rPr>
              <a:t> </a:t>
            </a:r>
            <a:r>
              <a:rPr lang="en-US" sz="2200" dirty="0">
                <a:solidFill>
                  <a:srgbClr val="002060"/>
                </a:solidFill>
                <a:sym typeface="Wingdings" panose="05000000000000000000" pitchFamily="2" charset="2"/>
              </a:rPr>
              <a:t>concerns the positions on the board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rgbClr val="002060"/>
                </a:solidFill>
                <a:highlight>
                  <a:srgbClr val="FFFF00"/>
                </a:highlight>
              </a:rPr>
              <a:t>well-known trick to beat the 2048 game is to position the biggest tiles on the corners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200" b="1" dirty="0">
                <a:solidFill>
                  <a:srgbClr val="0070C0"/>
                </a:solidFill>
              </a:rPr>
              <a:t>weight matrix was used</a:t>
            </a:r>
            <a:r>
              <a:rPr lang="en-US" sz="2200" dirty="0">
                <a:solidFill>
                  <a:srgbClr val="002060"/>
                </a:solidFill>
              </a:rPr>
              <a:t> to make the AI understands where is the most important position.</a:t>
            </a:r>
            <a:endParaRPr lang="fr-BE" sz="2200" dirty="0">
              <a:solidFill>
                <a:srgbClr val="002060"/>
              </a:solidFill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8CC616D-110E-7A23-7D01-1265429C9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14FDE-07DC-4B34-B182-6D13D489E6DF}" type="slidenum">
              <a:rPr lang="fr-BE" smtClean="0"/>
              <a:t>3</a:t>
            </a:fld>
            <a:endParaRPr lang="fr-BE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6885A6B5-D0AC-C8CD-BA73-82446AC843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5308" y="2969662"/>
            <a:ext cx="5679441" cy="1797910"/>
          </a:xfrm>
          <a:prstGeom prst="rect">
            <a:avLst/>
          </a:prstGeom>
          <a:ln w="28575">
            <a:solidFill>
              <a:srgbClr val="0070C0"/>
            </a:solidFill>
          </a:ln>
        </p:spPr>
      </p:pic>
      <p:pic>
        <p:nvPicPr>
          <p:cNvPr id="7" name="2048">
            <a:hlinkClick r:id="" action="ppaction://media"/>
            <a:extLst>
              <a:ext uri="{FF2B5EF4-FFF2-40B4-BE49-F238E27FC236}">
                <a16:creationId xmlns:a16="http://schemas.microsoft.com/office/drawing/2014/main" id="{429DF074-B103-80EE-A2AB-CAD527B98D99}"/>
              </a:ext>
            </a:extLst>
          </p:cNvPr>
          <p:cNvPicPr>
            <a:picLocks noChangeAspect="1"/>
          </p:cNvPicPr>
          <p:nvPr>
            <a:videoFile r:link="rId1"/>
            <p:extLst>
              <p:ext uri="{DAA4B4D4-6D71-4841-9C94-3DE7FCFB9230}">
                <p14:media xmlns:p14="http://schemas.microsoft.com/office/powerpoint/2010/main" r:embed="rId2">
                  <p14:trim end="152"/>
                </p14:media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7432646" y="2586717"/>
            <a:ext cx="2549554" cy="2549554"/>
          </a:xfrm>
          <a:prstGeom prst="rect">
            <a:avLst/>
          </a:prstGeom>
          <a:ln w="28575"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2431424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915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>
            <a:extLst>
              <a:ext uri="{FF2B5EF4-FFF2-40B4-BE49-F238E27FC236}">
                <a16:creationId xmlns:a16="http://schemas.microsoft.com/office/drawing/2014/main" id="{943D21A2-FB8E-473D-979B-81FAA2BB65D6}"/>
              </a:ext>
            </a:extLst>
          </p:cNvPr>
          <p:cNvSpPr txBox="1">
            <a:spLocks/>
          </p:cNvSpPr>
          <p:nvPr/>
        </p:nvSpPr>
        <p:spPr>
          <a:xfrm>
            <a:off x="2103417" y="234280"/>
            <a:ext cx="8953272" cy="45144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5400" b="1" dirty="0">
                <a:solidFill>
                  <a:srgbClr val="0070C0"/>
                </a:solidFill>
                <a:latin typeface="+mn-lt"/>
              </a:rPr>
              <a:t>2. Results with Expectimax</a:t>
            </a:r>
            <a:endParaRPr lang="fr-FR" sz="5400" dirty="0">
              <a:solidFill>
                <a:srgbClr val="0070C0"/>
              </a:solidFill>
              <a:latin typeface="+mn-lt"/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A10CF5FE-4EC3-4ED1-ADC6-87ABC233B9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382" y="209903"/>
            <a:ext cx="1713642" cy="475822"/>
          </a:xfrm>
          <a:prstGeom prst="rect">
            <a:avLst/>
          </a:prstGeom>
        </p:spPr>
      </p:pic>
      <p:pic>
        <p:nvPicPr>
          <p:cNvPr id="2" name="Image 1">
            <a:extLst>
              <a:ext uri="{FF2B5EF4-FFF2-40B4-BE49-F238E27FC236}">
                <a16:creationId xmlns:a16="http://schemas.microsoft.com/office/drawing/2014/main" id="{C212E0D2-F099-1029-7EDC-B2C8652502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382" y="3032660"/>
            <a:ext cx="4220805" cy="2864213"/>
          </a:xfrm>
          <a:prstGeom prst="rect">
            <a:avLst/>
          </a:prstGeom>
          <a:ln w="28575">
            <a:solidFill>
              <a:srgbClr val="0070C0"/>
            </a:solidFill>
          </a:ln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487D8C16-DF5E-460D-7C5A-FB569528D9A7}"/>
              </a:ext>
            </a:extLst>
          </p:cNvPr>
          <p:cNvSpPr txBox="1"/>
          <p:nvPr/>
        </p:nvSpPr>
        <p:spPr>
          <a:xfrm>
            <a:off x="176169" y="961127"/>
            <a:ext cx="1171103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2060"/>
                </a:solidFill>
                <a:effectLst/>
              </a:rPr>
              <a:t>The algorithm was executed for a </a:t>
            </a:r>
            <a:r>
              <a:rPr lang="en-US" sz="2000" b="1" i="0" dirty="0">
                <a:solidFill>
                  <a:srgbClr val="002060"/>
                </a:solidFill>
                <a:effectLst/>
              </a:rPr>
              <a:t>100 times</a:t>
            </a:r>
            <a:r>
              <a:rPr lang="en-US" sz="2000" b="0" i="0" dirty="0">
                <a:solidFill>
                  <a:srgbClr val="002060"/>
                </a:solidFill>
                <a:effectLst/>
              </a:rPr>
              <a:t> in a row and for each iteration the score was remembered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i="1" dirty="0">
                <a:solidFill>
                  <a:srgbClr val="002060"/>
                </a:solidFill>
                <a:highlight>
                  <a:srgbClr val="FFFF00"/>
                </a:highlight>
              </a:rPr>
              <a:t>A</a:t>
            </a:r>
            <a:r>
              <a:rPr lang="en-US" sz="2000" i="1" dirty="0">
                <a:solidFill>
                  <a:srgbClr val="002060"/>
                </a:solidFill>
                <a:effectLst/>
                <a:highlight>
                  <a:srgbClr val="FFFF00"/>
                </a:highlight>
              </a:rPr>
              <a:t>n even value for the depth will typically perform better than its direct superior odd depth</a:t>
            </a:r>
            <a:r>
              <a:rPr lang="en-US" sz="2000" b="0" i="0" dirty="0">
                <a:solidFill>
                  <a:srgbClr val="002060"/>
                </a:solidFill>
                <a:effectLst/>
                <a:highlight>
                  <a:srgbClr val="FFFF00"/>
                </a:highlight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2060"/>
                </a:solidFill>
                <a:effectLst/>
              </a:rPr>
              <a:t>when the depth is odd the algorithm will not compute the results for the last random component of its current move </a:t>
            </a:r>
            <a:r>
              <a:rPr lang="en-US" sz="2000" b="0" i="0" dirty="0">
                <a:solidFill>
                  <a:srgbClr val="002060"/>
                </a:solidFill>
                <a:effectLst/>
                <a:sym typeface="Wingdings" panose="05000000000000000000" pitchFamily="2" charset="2"/>
              </a:rPr>
              <a:t> </a:t>
            </a:r>
            <a:r>
              <a:rPr lang="en-US" sz="2000" b="0" i="0" dirty="0">
                <a:solidFill>
                  <a:srgbClr val="002060"/>
                </a:solidFill>
                <a:effectLst/>
              </a:rPr>
              <a:t>If depth even, the algorithm will compute the mean of the last random component </a:t>
            </a:r>
            <a:r>
              <a:rPr lang="en-US" sz="2000" b="0" i="0" dirty="0">
                <a:solidFill>
                  <a:srgbClr val="002060"/>
                </a:solidFill>
                <a:effectLst/>
                <a:sym typeface="Wingdings" panose="05000000000000000000" pitchFamily="2" charset="2"/>
              </a:rPr>
              <a:t></a:t>
            </a:r>
            <a:r>
              <a:rPr lang="en-US" sz="2000" b="0" i="0" dirty="0">
                <a:solidFill>
                  <a:srgbClr val="002060"/>
                </a:solidFill>
                <a:effectLst/>
              </a:rPr>
              <a:t>		</a:t>
            </a:r>
            <a:r>
              <a:rPr lang="en-US" sz="2000" b="1" i="0" dirty="0">
                <a:solidFill>
                  <a:srgbClr val="00B050"/>
                </a:solidFill>
                <a:effectLst/>
              </a:rPr>
              <a:t>                   mitigates the randomness impact</a:t>
            </a:r>
            <a:r>
              <a:rPr lang="en-US" sz="2000" b="0" i="0" dirty="0">
                <a:solidFill>
                  <a:srgbClr val="C00000"/>
                </a:solidFill>
                <a:effectLst/>
              </a:rPr>
              <a:t> </a:t>
            </a:r>
            <a:r>
              <a:rPr lang="en-US" sz="2000" b="1" i="0" dirty="0">
                <a:solidFill>
                  <a:srgbClr val="00B050"/>
                </a:solidFill>
                <a:effectLst/>
              </a:rPr>
              <a:t>and</a:t>
            </a:r>
            <a:r>
              <a:rPr lang="en-US" sz="2000" b="0" i="0" dirty="0">
                <a:solidFill>
                  <a:srgbClr val="002060"/>
                </a:solidFill>
                <a:effectLst/>
              </a:rPr>
              <a:t> </a:t>
            </a:r>
            <a:r>
              <a:rPr lang="en-US" sz="2000" b="1" i="0" dirty="0">
                <a:solidFill>
                  <a:srgbClr val="00B050"/>
                </a:solidFill>
                <a:effectLst/>
              </a:rPr>
              <a:t>greatly improve the performance of the AI</a:t>
            </a:r>
            <a:endParaRPr lang="fr-BE" sz="2000" b="1" dirty="0">
              <a:solidFill>
                <a:srgbClr val="00B050"/>
              </a:solidFill>
              <a:highlight>
                <a:srgbClr val="FFFF00"/>
              </a:highlight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E96C6EE-BBD0-0AE8-1A80-7AFB02F98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14FDE-07DC-4B34-B182-6D13D489E6DF}" type="slidenum">
              <a:rPr lang="fr-BE" smtClean="0"/>
              <a:t>4</a:t>
            </a:fld>
            <a:endParaRPr lang="fr-BE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E44671E-A4C6-77E0-691E-A94E3ED76B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8868" y="2998826"/>
            <a:ext cx="3568817" cy="2974014"/>
          </a:xfrm>
          <a:prstGeom prst="rect">
            <a:avLst/>
          </a:prstGeom>
          <a:ln w="28575">
            <a:solidFill>
              <a:srgbClr val="0070C0"/>
            </a:solidFill>
          </a:ln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8F197568-8EFC-0195-B2FE-03C792D23A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81533" y="3516276"/>
            <a:ext cx="3405667" cy="1933440"/>
          </a:xfrm>
          <a:prstGeom prst="rect">
            <a:avLst/>
          </a:prstGeom>
          <a:ln w="28575"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25973066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>
            <a:extLst>
              <a:ext uri="{FF2B5EF4-FFF2-40B4-BE49-F238E27FC236}">
                <a16:creationId xmlns:a16="http://schemas.microsoft.com/office/drawing/2014/main" id="{943D21A2-FB8E-473D-979B-81FAA2BB65D6}"/>
              </a:ext>
            </a:extLst>
          </p:cNvPr>
          <p:cNvSpPr txBox="1">
            <a:spLocks/>
          </p:cNvSpPr>
          <p:nvPr/>
        </p:nvSpPr>
        <p:spPr>
          <a:xfrm>
            <a:off x="2204085" y="317940"/>
            <a:ext cx="8953272" cy="45144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b="1" dirty="0">
                <a:solidFill>
                  <a:srgbClr val="0070C0"/>
                </a:solidFill>
                <a:latin typeface="+mn-lt"/>
              </a:rPr>
              <a:t>3. Monte Carlo tree search + Results</a:t>
            </a:r>
            <a:endParaRPr lang="fr-FR" dirty="0">
              <a:solidFill>
                <a:srgbClr val="0070C0"/>
              </a:solidFill>
              <a:latin typeface="+mn-lt"/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A10CF5FE-4EC3-4ED1-ADC6-87ABC233B9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382" y="209903"/>
            <a:ext cx="1713642" cy="475822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487D8C16-DF5E-460D-7C5A-FB569528D9A7}"/>
              </a:ext>
            </a:extLst>
          </p:cNvPr>
          <p:cNvSpPr txBox="1"/>
          <p:nvPr/>
        </p:nvSpPr>
        <p:spPr>
          <a:xfrm>
            <a:off x="249382" y="921425"/>
            <a:ext cx="67050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2060"/>
                </a:solidFill>
                <a:effectLst/>
              </a:rPr>
              <a:t>Tries all the possible moves and selects the best ones depending on the result of the total score of each simulation for each move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  <a:cs typeface="Arial" panose="020B0604020202020204" pitchFamily="34" charset="0"/>
              </a:rPr>
              <a:t>Focuses on analyzing the most promising movements, expanding the search tree based on random sampling of the search space</a:t>
            </a:r>
            <a:endParaRPr lang="fr-BE" dirty="0">
              <a:solidFill>
                <a:srgbClr val="002060"/>
              </a:solidFill>
              <a:cs typeface="Arial" panose="020B0604020202020204" pitchFamily="34" charset="0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04CFF889-DE9F-6835-1181-B5D925F49B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9975" y="869040"/>
            <a:ext cx="4261751" cy="1997702"/>
          </a:xfrm>
          <a:prstGeom prst="rect">
            <a:avLst/>
          </a:prstGeom>
          <a:ln w="28575">
            <a:solidFill>
              <a:srgbClr val="0070C0"/>
            </a:solidFill>
          </a:ln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7FD82376-88D0-23F8-A171-9E6D063622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5117" y="3102442"/>
            <a:ext cx="5006609" cy="2997931"/>
          </a:xfrm>
          <a:prstGeom prst="rect">
            <a:avLst/>
          </a:prstGeom>
          <a:ln w="28575">
            <a:solidFill>
              <a:srgbClr val="0070C0"/>
            </a:solidFill>
          </a:ln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4DF9226B-3182-E621-2C88-28DC3BF703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0274" y="2273794"/>
            <a:ext cx="4566695" cy="3805579"/>
          </a:xfrm>
          <a:prstGeom prst="rect">
            <a:avLst/>
          </a:prstGeom>
          <a:ln w="28575">
            <a:solidFill>
              <a:srgbClr val="0070C0"/>
            </a:solidFill>
          </a:ln>
        </p:spPr>
      </p:pic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F25C00C-9ADF-9307-90D1-62A236870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14FDE-07DC-4B34-B182-6D13D489E6DF}" type="slidenum">
              <a:rPr lang="fr-BE" smtClean="0"/>
              <a:t>5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1871538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>
            <a:extLst>
              <a:ext uri="{FF2B5EF4-FFF2-40B4-BE49-F238E27FC236}">
                <a16:creationId xmlns:a16="http://schemas.microsoft.com/office/drawing/2014/main" id="{943D21A2-FB8E-473D-979B-81FAA2BB65D6}"/>
              </a:ext>
            </a:extLst>
          </p:cNvPr>
          <p:cNvSpPr txBox="1">
            <a:spLocks/>
          </p:cNvSpPr>
          <p:nvPr/>
        </p:nvSpPr>
        <p:spPr>
          <a:xfrm>
            <a:off x="1963024" y="317474"/>
            <a:ext cx="9696588" cy="45144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4000" b="1" dirty="0">
                <a:solidFill>
                  <a:srgbClr val="0070C0"/>
                </a:solidFill>
                <a:latin typeface="+mn-lt"/>
              </a:rPr>
              <a:t>4. Expectimax VS Monte Carlo tree search</a:t>
            </a:r>
            <a:endParaRPr lang="fr-FR" sz="4000" dirty="0">
              <a:solidFill>
                <a:srgbClr val="0070C0"/>
              </a:solidFill>
              <a:latin typeface="+mn-lt"/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A10CF5FE-4EC3-4ED1-ADC6-87ABC233B9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382" y="209903"/>
            <a:ext cx="1713642" cy="475822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487D8C16-DF5E-460D-7C5A-FB569528D9A7}"/>
              </a:ext>
            </a:extLst>
          </p:cNvPr>
          <p:cNvSpPr txBox="1"/>
          <p:nvPr/>
        </p:nvSpPr>
        <p:spPr>
          <a:xfrm>
            <a:off x="462094" y="1027684"/>
            <a:ext cx="1108954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sz="2400" dirty="0">
                <a:solidFill>
                  <a:srgbClr val="002060"/>
                </a:solidFill>
              </a:rPr>
              <a:t>The </a:t>
            </a:r>
            <a:r>
              <a:rPr lang="en-US" sz="2400" b="1" dirty="0">
                <a:solidFill>
                  <a:srgbClr val="00B050"/>
                </a:solidFill>
              </a:rPr>
              <a:t>Monte-Carlo tends to perform better</a:t>
            </a:r>
            <a:r>
              <a:rPr lang="en-US" sz="2400" dirty="0">
                <a:solidFill>
                  <a:srgbClr val="002060"/>
                </a:solidFill>
              </a:rPr>
              <a:t> and more linearly than Expectimax.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BE" dirty="0">
              <a:solidFill>
                <a:srgbClr val="002060"/>
              </a:solidFill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CADA1E3-0229-7445-446C-66988D68A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14FDE-07DC-4B34-B182-6D13D489E6DF}" type="slidenum">
              <a:rPr lang="fr-BE" smtClean="0"/>
              <a:t>6</a:t>
            </a:fld>
            <a:endParaRPr lang="fr-BE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8A3489B-3759-6C9E-5EED-F20EB99CA0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094" y="1766346"/>
            <a:ext cx="5425893" cy="3394805"/>
          </a:xfrm>
          <a:prstGeom prst="rect">
            <a:avLst/>
          </a:prstGeom>
          <a:ln w="28575">
            <a:solidFill>
              <a:srgbClr val="0070C0"/>
            </a:solidFill>
          </a:ln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762FEF1D-048D-915E-DC42-B803E4571F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4015" y="1766345"/>
            <a:ext cx="5221422" cy="3394805"/>
          </a:xfrm>
          <a:prstGeom prst="rect">
            <a:avLst/>
          </a:prstGeom>
          <a:ln w="28575"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279449257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F2839A66311D14182A72C5D7BF794FA" ma:contentTypeVersion="10" ma:contentTypeDescription="Crée un document." ma:contentTypeScope="" ma:versionID="af2c1f7e43d3720ae4f9be4bdcf73b74">
  <xsd:schema xmlns:xsd="http://www.w3.org/2001/XMLSchema" xmlns:xs="http://www.w3.org/2001/XMLSchema" xmlns:p="http://schemas.microsoft.com/office/2006/metadata/properties" xmlns:ns2="ec1c2e20-8c8d-4168-98c6-a8a09e74ab0b" xmlns:ns3="ccc761f4-d4c5-4220-a51f-ff87d833d1fe" targetNamespace="http://schemas.microsoft.com/office/2006/metadata/properties" ma:root="true" ma:fieldsID="7bfa5e8270507899d7ccc331fe3e4ce1" ns2:_="" ns3:_="">
    <xsd:import namespace="ec1c2e20-8c8d-4168-98c6-a8a09e74ab0b"/>
    <xsd:import namespace="ccc761f4-d4c5-4220-a51f-ff87d833d1f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c1c2e20-8c8d-4168-98c6-a8a09e74ab0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cc761f4-d4c5-4220-a51f-ff87d833d1fe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E7F51F4-BC84-4BAF-B067-AE5FC217DDD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c1c2e20-8c8d-4168-98c6-a8a09e74ab0b"/>
    <ds:schemaRef ds:uri="ccc761f4-d4c5-4220-a51f-ff87d833d1f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92355CE-915B-452F-83C4-D0F453A82B6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F82C3FB-710F-4A9D-9A53-30590338B494}">
  <ds:schemaRefs>
    <ds:schemaRef ds:uri="http://purl.org/dc/elements/1.1/"/>
    <ds:schemaRef ds:uri="http://schemas.microsoft.com/office/2006/documentManagement/types"/>
    <ds:schemaRef ds:uri="http://schemas.microsoft.com/office/2006/metadata/properties"/>
    <ds:schemaRef ds:uri="http://purl.org/dc/terms/"/>
    <ds:schemaRef ds:uri="http://schemas.microsoft.com/office/infopath/2007/PartnerControls"/>
    <ds:schemaRef ds:uri="ec1c2e20-8c8d-4168-98c6-a8a09e74ab0b"/>
    <ds:schemaRef ds:uri="http://purl.org/dc/dcmitype/"/>
    <ds:schemaRef ds:uri="http://schemas.openxmlformats.org/package/2006/metadata/core-properties"/>
    <ds:schemaRef ds:uri="ccc761f4-d4c5-4220-a51f-ff87d833d1fe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2883</TotalTime>
  <Words>322</Words>
  <Application>Microsoft Office PowerPoint</Application>
  <PresentationFormat>Grand écran</PresentationFormat>
  <Paragraphs>37</Paragraphs>
  <Slides>6</Slides>
  <Notes>0</Notes>
  <HiddenSlides>0</HiddenSlides>
  <MMClips>1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Wingdings</vt:lpstr>
      <vt:lpstr>Thème Office</vt:lpstr>
      <vt:lpstr>INFO-H-410 : Techniques of AI   Project : 2048 </vt:lpstr>
      <vt:lpstr>1. Interface of our game </vt:lpstr>
      <vt:lpstr>2. Expectimax + Results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VAN INNIS  Valérie</dc:creator>
  <cp:lastModifiedBy>SILBERWASSER  David</cp:lastModifiedBy>
  <cp:revision>85</cp:revision>
  <cp:lastPrinted>2022-03-24T20:39:46Z</cp:lastPrinted>
  <dcterms:created xsi:type="dcterms:W3CDTF">2019-07-23T10:25:07Z</dcterms:created>
  <dcterms:modified xsi:type="dcterms:W3CDTF">2022-05-24T21:16:52Z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0x0101006F2839A66311D14182A72C5D7BF794FA</vt:lpwstr>
  </property>
</Properties>
</file>