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3" r:id="rId4"/>
    <p:sldId id="266" r:id="rId5"/>
    <p:sldId id="264" r:id="rId6"/>
    <p:sldId id="257" r:id="rId7"/>
    <p:sldId id="262" r:id="rId8"/>
    <p:sldId id="259" r:id="rId9"/>
    <p:sldId id="271" r:id="rId10"/>
    <p:sldId id="267" r:id="rId11"/>
    <p:sldId id="25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37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15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14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3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376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51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4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31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85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4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85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3C79BE-EBA0-4005-8C43-105C5B7CD8B0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67FBAB-DB17-4D6F-9610-3332670A5B65}" type="slidenum">
              <a:rPr lang="en-NL" smtClean="0"/>
              <a:t>‹nr.›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61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s40798-021-00311-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ouple walking in the city park | People Illustrations ~ Creative Market">
            <a:extLst>
              <a:ext uri="{FF2B5EF4-FFF2-40B4-BE49-F238E27FC236}">
                <a16:creationId xmlns:a16="http://schemas.microsoft.com/office/drawing/2014/main" id="{89859FB9-734B-8320-FDC6-88750DAA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0654" r="7723" b="14353"/>
          <a:stretch/>
        </p:blipFill>
        <p:spPr bwMode="auto">
          <a:xfrm>
            <a:off x="-259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89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36EEB7-C24A-69BF-9C27-0D09975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277" y="1643695"/>
            <a:ext cx="9962646" cy="2537171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chemeClr val="bg2"/>
                </a:solidFill>
              </a:rPr>
              <a:t>Walk &amp; Talk</a:t>
            </a:r>
            <a:endParaRPr lang="en-NL" sz="11500" b="1" dirty="0">
              <a:solidFill>
                <a:schemeClr val="bg2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0D5539-D8BE-0E57-A8FC-D46D7EAF3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89896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2"/>
                </a:solidFill>
              </a:rPr>
              <a:t>Tom van Hoesel          Ramon Salah         Tar van </a:t>
            </a:r>
            <a:r>
              <a:rPr lang="en-US" sz="1800" dirty="0" err="1">
                <a:solidFill>
                  <a:schemeClr val="bg2"/>
                </a:solidFill>
              </a:rPr>
              <a:t>Krieken</a:t>
            </a:r>
            <a:endParaRPr lang="en-NL" sz="1800" dirty="0">
              <a:solidFill>
                <a:schemeClr val="bg2"/>
              </a:solidFill>
            </a:endParaRPr>
          </a:p>
        </p:txBody>
      </p:sp>
      <p:sp>
        <p:nvSpPr>
          <p:cNvPr id="4" name="AutoShape 6" descr="Best Couple walking in the park holding hands Illustration download in PNG  &amp; Vector format">
            <a:extLst>
              <a:ext uri="{FF2B5EF4-FFF2-40B4-BE49-F238E27FC236}">
                <a16:creationId xmlns:a16="http://schemas.microsoft.com/office/drawing/2014/main" id="{BE47B052-1481-65E7-E63B-5BC8F3A11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193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uple walking in the city park | People Illustrations ~ Creative Market">
            <a:extLst>
              <a:ext uri="{FF2B5EF4-FFF2-40B4-BE49-F238E27FC236}">
                <a16:creationId xmlns:a16="http://schemas.microsoft.com/office/drawing/2014/main" id="{2B7C8A20-23BA-25CF-B266-3D907D36D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0654" r="7723" b="14353"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972D3C6-1C1C-55F8-92F3-D93BEEF32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277" y="1643695"/>
            <a:ext cx="9962646" cy="2537171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chemeClr val="bg2"/>
                </a:solidFill>
              </a:rPr>
              <a:t>Walk &amp; Talk</a:t>
            </a:r>
            <a:endParaRPr lang="en-NL" sz="11500" b="1" dirty="0">
              <a:solidFill>
                <a:schemeClr val="bg2"/>
              </a:solidFill>
            </a:endParaRP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A614323-D9A9-C535-6AF6-1C78EF55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89896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2"/>
                </a:solidFill>
              </a:rPr>
              <a:t>Tom van Hoesel          Ramon Salah         Tar van </a:t>
            </a:r>
            <a:r>
              <a:rPr lang="en-US" sz="1800" dirty="0" err="1">
                <a:solidFill>
                  <a:schemeClr val="bg2"/>
                </a:solidFill>
              </a:rPr>
              <a:t>Krieken</a:t>
            </a:r>
            <a:endParaRPr lang="en-NL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5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AE73A-4BAE-B399-9F7A-15B7F350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two options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7B1FD9-06FD-33FB-FE49-E79BAEF1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59744"/>
            <a:ext cx="4443984" cy="823912"/>
          </a:xfrm>
        </p:spPr>
        <p:txBody>
          <a:bodyPr/>
          <a:lstStyle/>
          <a:p>
            <a:r>
              <a:rPr lang="en-US" sz="3600" u="sng" dirty="0"/>
              <a:t>Server-based</a:t>
            </a:r>
            <a:endParaRPr lang="en-NL" sz="3600" u="sng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6F9C6CF-8F05-85F8-B17D-DF4D064CC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2724087"/>
            <a:ext cx="5731565" cy="2562193"/>
          </a:xfrm>
        </p:spPr>
        <p:txBody>
          <a:bodyPr>
            <a:normAutofit/>
          </a:bodyPr>
          <a:lstStyle/>
          <a:p>
            <a:r>
              <a:rPr lang="en-US" sz="3200" dirty="0"/>
              <a:t>Ease of journal sharing</a:t>
            </a:r>
          </a:p>
          <a:p>
            <a:r>
              <a:rPr lang="en-US" sz="3200" dirty="0"/>
              <a:t>Sending invitations to friends</a:t>
            </a:r>
          </a:p>
          <a:p>
            <a:r>
              <a:rPr lang="en-US" sz="3200" dirty="0"/>
              <a:t>Check-up reminders</a:t>
            </a:r>
          </a:p>
          <a:p>
            <a:endParaRPr lang="en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EE376B-8021-6DF7-4413-F2535CE34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75" y="1759744"/>
            <a:ext cx="4443984" cy="823912"/>
          </a:xfrm>
        </p:spPr>
        <p:txBody>
          <a:bodyPr/>
          <a:lstStyle/>
          <a:p>
            <a:r>
              <a:rPr lang="en-US" sz="3600" u="sng" dirty="0"/>
              <a:t>Local</a:t>
            </a:r>
            <a:endParaRPr lang="en-NL" sz="3600" u="sng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5FE65B-39E6-9673-2D6D-1F067BE19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05675" y="2724087"/>
            <a:ext cx="4443984" cy="2562193"/>
          </a:xfrm>
        </p:spPr>
        <p:txBody>
          <a:bodyPr>
            <a:normAutofit/>
          </a:bodyPr>
          <a:lstStyle/>
          <a:p>
            <a:r>
              <a:rPr lang="en-US" sz="3200" dirty="0"/>
              <a:t>Privacy</a:t>
            </a:r>
          </a:p>
          <a:p>
            <a:r>
              <a:rPr lang="en-US" sz="3200" dirty="0"/>
              <a:t>Hack-proof</a:t>
            </a:r>
          </a:p>
          <a:p>
            <a:r>
              <a:rPr lang="en-US" sz="3200" dirty="0"/>
              <a:t>Cheaper</a:t>
            </a:r>
          </a:p>
          <a:p>
            <a:endParaRPr lang="en-NL" dirty="0"/>
          </a:p>
        </p:txBody>
      </p:sp>
      <p:sp>
        <p:nvSpPr>
          <p:cNvPr id="9" name="AutoShape 4" descr="Best Man walking at beach Illustration download in PNG &amp; Vector format">
            <a:extLst>
              <a:ext uri="{FF2B5EF4-FFF2-40B4-BE49-F238E27FC236}">
                <a16:creationId xmlns:a16="http://schemas.microsoft.com/office/drawing/2014/main" id="{101DDC19-2B1C-1738-8C0C-3EAE4A4BA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052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5128" name="Picture 8" descr="Landscape Cartoon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FDAAE764-235A-7505-F2AF-1732ACE7B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3"/>
          <a:stretch/>
        </p:blipFill>
        <p:spPr bwMode="auto">
          <a:xfrm>
            <a:off x="-92016" y="4274344"/>
            <a:ext cx="12284015" cy="25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94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ECBC5-B9E8-8E87-AF84-6C0B2CA5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  <a:endParaRPr lang="en-NL" dirty="0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A15CD9EB-A37A-98EE-F257-8DCDB1070884}"/>
              </a:ext>
            </a:extLst>
          </p:cNvPr>
          <p:cNvSpPr txBox="1">
            <a:spLocks/>
          </p:cNvSpPr>
          <p:nvPr/>
        </p:nvSpPr>
        <p:spPr>
          <a:xfrm>
            <a:off x="1371599" y="1942208"/>
            <a:ext cx="9852991" cy="4229992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Tips while walking instead of preparing the conversation beforehand</a:t>
            </a:r>
          </a:p>
          <a:p>
            <a:r>
              <a:rPr lang="en-US" sz="3200" dirty="0"/>
              <a:t>No walking route choice / recommendations / map</a:t>
            </a:r>
          </a:p>
          <a:p>
            <a:r>
              <a:rPr lang="en-US" sz="3200" dirty="0"/>
              <a:t>No gamification aspects</a:t>
            </a:r>
          </a:p>
          <a:p>
            <a:r>
              <a:rPr lang="en-US" sz="3200" dirty="0"/>
              <a:t>Adding new memories to the journal</a:t>
            </a:r>
          </a:p>
          <a:p>
            <a:r>
              <a:rPr lang="en-US" sz="3200" dirty="0"/>
              <a:t>Educating the buddy as an addition to merely talking about the memory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3424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547C8-D341-66EC-A04B-388C5D53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not set in stone</a:t>
            </a:r>
            <a:endParaRPr lang="en-NL" dirty="0"/>
          </a:p>
        </p:txBody>
      </p:sp>
      <p:pic>
        <p:nvPicPr>
          <p:cNvPr id="2050" name="Picture 2" descr="Best Three girl friends having a picnic in a park sitting around talking to  each other Illustration download in PNG &amp; Vector format">
            <a:extLst>
              <a:ext uri="{FF2B5EF4-FFF2-40B4-BE49-F238E27FC236}">
                <a16:creationId xmlns:a16="http://schemas.microsoft.com/office/drawing/2014/main" id="{031C7C47-E66C-E7FD-C61A-3516E103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73" y="1506330"/>
            <a:ext cx="6453810" cy="430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est Couple in bowling alley Illustration download in PNG &amp; Vector format">
            <a:extLst>
              <a:ext uri="{FF2B5EF4-FFF2-40B4-BE49-F238E27FC236}">
                <a16:creationId xmlns:a16="http://schemas.microsoft.com/office/drawing/2014/main" id="{4B4819DE-1F07-533B-B826-658E0697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8" y="2000250"/>
            <a:ext cx="427964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2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72951-28A0-30DC-5C53-F8206A79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9D6D10-58F4-0CC8-7E23-C967CD95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Williams, J., Shorter, G.W., Howlett, N. et al. Can Physical Activity Support Grief Outcomes in Individuals Who Have Been Bereaved? A Systematic Review. Sports Med - Open 7, 26 (2021). </a:t>
            </a:r>
            <a:r>
              <a:rPr lang="en-US" dirty="0">
                <a:hlinkClick r:id="rId2"/>
              </a:rPr>
              <a:t>https://doi.org/10.1186/s40798-021-00311-z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918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55CBC-5395-FD7A-98C0-9A32EB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57FC5-768E-9B9F-4CCE-74AE4F9A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3464"/>
            <a:ext cx="9601200" cy="844413"/>
          </a:xfrm>
        </p:spPr>
        <p:txBody>
          <a:bodyPr>
            <a:normAutofit/>
          </a:bodyPr>
          <a:lstStyle/>
          <a:p>
            <a:r>
              <a:rPr lang="en-US" sz="2400" dirty="0"/>
              <a:t>Loss is a first-time experience for the bereaved and their peers, and </a:t>
            </a:r>
            <a:r>
              <a:rPr lang="en-US" sz="2400" b="1" dirty="0"/>
              <a:t>both have their own difficulties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Spring green fields landscape,mountai,green leaves border with copy  space,Panorama peaceful rural nature in spring with grass land.Cartoon  Horizon for Spring,Summer Banner 17420936 PNG">
            <a:extLst>
              <a:ext uri="{FF2B5EF4-FFF2-40B4-BE49-F238E27FC236}">
                <a16:creationId xmlns:a16="http://schemas.microsoft.com/office/drawing/2014/main" id="{B4B600FC-9DA3-B0F6-F674-438067FDE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9"/>
          <a:stretch/>
        </p:blipFill>
        <p:spPr bwMode="auto">
          <a:xfrm>
            <a:off x="0" y="4686301"/>
            <a:ext cx="12192000" cy="21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2CDA9A9-05A1-94AA-3514-1F08B2D1ACF4}"/>
              </a:ext>
            </a:extLst>
          </p:cNvPr>
          <p:cNvSpPr txBox="1">
            <a:spLocks/>
          </p:cNvSpPr>
          <p:nvPr/>
        </p:nvSpPr>
        <p:spPr>
          <a:xfrm>
            <a:off x="1371600" y="2886902"/>
            <a:ext cx="4366591" cy="293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Bereaved</a:t>
            </a:r>
          </a:p>
          <a:p>
            <a:pPr lvl="1"/>
            <a:r>
              <a:rPr lang="en-US" sz="2400" dirty="0"/>
              <a:t>Actively engage in grieving in a healthy way</a:t>
            </a:r>
          </a:p>
          <a:p>
            <a:pPr lvl="1"/>
            <a:r>
              <a:rPr lang="en-US" sz="2400" dirty="0"/>
              <a:t>Start conversations with their peers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F0E91FD2-70EE-4287-0A19-E62872050612}"/>
              </a:ext>
            </a:extLst>
          </p:cNvPr>
          <p:cNvSpPr txBox="1">
            <a:spLocks/>
          </p:cNvSpPr>
          <p:nvPr/>
        </p:nvSpPr>
        <p:spPr>
          <a:xfrm>
            <a:off x="6314666" y="2886902"/>
            <a:ext cx="4505734" cy="293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Their peers</a:t>
            </a:r>
          </a:p>
          <a:p>
            <a:pPr lvl="1"/>
            <a:r>
              <a:rPr lang="en-US" sz="2400" dirty="0"/>
              <a:t>Never had to support their friend in this way</a:t>
            </a:r>
          </a:p>
          <a:p>
            <a:pPr lvl="1"/>
            <a:r>
              <a:rPr lang="en-US" sz="2400" dirty="0"/>
              <a:t>Lacks confidence in asking the right questions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063E9-77B6-CBC0-D9B7-10727C9F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application’s intentions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60B1D4-F40B-8077-8155-D23756BC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6354417" cy="4382052"/>
          </a:xfrm>
        </p:spPr>
        <p:txBody>
          <a:bodyPr>
            <a:normAutofit/>
          </a:bodyPr>
          <a:lstStyle/>
          <a:p>
            <a:r>
              <a:rPr lang="en-US" sz="2800" b="1" dirty="0"/>
              <a:t>Unburden the bereaved </a:t>
            </a:r>
            <a:r>
              <a:rPr lang="en-US" sz="2800" dirty="0"/>
              <a:t>as much as possible in starting conversations</a:t>
            </a:r>
          </a:p>
          <a:p>
            <a:r>
              <a:rPr lang="en-US" sz="2800" dirty="0"/>
              <a:t>Supporting </a:t>
            </a:r>
            <a:r>
              <a:rPr lang="en-US" sz="2800" b="1" dirty="0"/>
              <a:t>difficult conversations</a:t>
            </a:r>
            <a:r>
              <a:rPr lang="en-US" sz="2800" dirty="0"/>
              <a:t> between the bereaved and their peers</a:t>
            </a:r>
          </a:p>
          <a:p>
            <a:r>
              <a:rPr lang="en-US" sz="2800" dirty="0"/>
              <a:t>Used as aid for face-to-face interactions, </a:t>
            </a:r>
            <a:r>
              <a:rPr lang="en-US" sz="2800" b="1" dirty="0"/>
              <a:t>not replacing </a:t>
            </a:r>
            <a:r>
              <a:rPr lang="en-US" sz="2800" dirty="0"/>
              <a:t>them</a:t>
            </a:r>
          </a:p>
          <a:p>
            <a:r>
              <a:rPr lang="en-US" sz="2800" dirty="0"/>
              <a:t>Getting </a:t>
            </a:r>
            <a:r>
              <a:rPr lang="en-US" sz="2800" b="1" dirty="0"/>
              <a:t>physically active in nature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04FAEE-CB49-F785-D930-E786203E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36344" y="2005292"/>
            <a:ext cx="5123470" cy="36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E67F8-47DD-EC5E-0980-3C702A9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explaining the features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EF4EC4-66E2-9ACE-009F-87F78C00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8527775" cy="4802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Bereaved view</a:t>
            </a:r>
          </a:p>
          <a:p>
            <a:r>
              <a:rPr lang="en-US" sz="2400" dirty="0"/>
              <a:t>Uploading memories to journal</a:t>
            </a:r>
          </a:p>
          <a:p>
            <a:pPr lvl="1"/>
            <a:r>
              <a:rPr lang="en-US" sz="2400" dirty="0"/>
              <a:t>Grieving by actively engaging with memories</a:t>
            </a:r>
          </a:p>
          <a:p>
            <a:pPr lvl="1"/>
            <a:r>
              <a:rPr lang="en-US" sz="2400" dirty="0"/>
              <a:t>Create a timeline you can “walk through” a memory lane</a:t>
            </a:r>
          </a:p>
          <a:p>
            <a:pPr lvl="1"/>
            <a:r>
              <a:rPr lang="en-US" sz="2400" dirty="0"/>
              <a:t>Ending up with a memorial full of old and new memories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Buddy view</a:t>
            </a:r>
          </a:p>
          <a:p>
            <a:r>
              <a:rPr lang="en-US" sz="2400" dirty="0"/>
              <a:t>Getting reminded to check up on bereaved</a:t>
            </a:r>
          </a:p>
          <a:p>
            <a:r>
              <a:rPr lang="en-US" sz="2400" dirty="0"/>
              <a:t>Getting conversation tips based on CBT and conversation topics based on memories</a:t>
            </a:r>
          </a:p>
          <a:p>
            <a:r>
              <a:rPr lang="en-US" sz="2400" dirty="0"/>
              <a:t>Sharing media with bereaved for journal</a:t>
            </a:r>
          </a:p>
        </p:txBody>
      </p:sp>
    </p:spTree>
    <p:extLst>
      <p:ext uri="{BB962C8B-B14F-4D97-AF65-F5344CB8AC3E}">
        <p14:creationId xmlns:p14="http://schemas.microsoft.com/office/powerpoint/2010/main" val="32973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D31-C2BB-065B-18C1-5BC9074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Tailored towards adolescents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DBC27F-F21D-6992-F829-5A2944DC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8872"/>
            <a:ext cx="9601200" cy="3918527"/>
          </a:xfrm>
        </p:spPr>
        <p:txBody>
          <a:bodyPr/>
          <a:lstStyle/>
          <a:p>
            <a:r>
              <a:rPr lang="en-US" sz="2800" dirty="0"/>
              <a:t>Virtual journal using a variety of media</a:t>
            </a:r>
          </a:p>
          <a:p>
            <a:r>
              <a:rPr lang="en-US" sz="2800" dirty="0"/>
              <a:t>Popularity of walking as an activity</a:t>
            </a:r>
          </a:p>
          <a:p>
            <a:r>
              <a:rPr lang="en-US" sz="2800" dirty="0"/>
              <a:t>Supporting novel grief conversations</a:t>
            </a:r>
          </a:p>
          <a:p>
            <a:r>
              <a:rPr lang="en-US" sz="2800" dirty="0"/>
              <a:t>Relieving pressures</a:t>
            </a:r>
          </a:p>
          <a:p>
            <a:pPr marL="530352" lvl="1" indent="0">
              <a:buNone/>
            </a:pPr>
            <a:r>
              <a:rPr lang="en-US" sz="2800" dirty="0"/>
              <a:t>“Am I bothering my friends?”</a:t>
            </a:r>
          </a:p>
          <a:p>
            <a:pPr marL="530352" lvl="1" indent="0">
              <a:buNone/>
            </a:pPr>
            <a:r>
              <a:rPr lang="en-US" sz="2800" dirty="0"/>
              <a:t>“What questions should I ask?”</a:t>
            </a:r>
          </a:p>
          <a:p>
            <a:pPr marL="530352" lvl="1" indent="0">
              <a:buNone/>
            </a:pPr>
            <a:endParaRPr lang="en-US" sz="2800" dirty="0"/>
          </a:p>
        </p:txBody>
      </p:sp>
      <p:pic>
        <p:nvPicPr>
          <p:cNvPr id="5" name="Picture 4" descr="Best Man walking at beach Illustration download in PNG &amp; Vector format">
            <a:extLst>
              <a:ext uri="{FF2B5EF4-FFF2-40B4-BE49-F238E27FC236}">
                <a16:creationId xmlns:a16="http://schemas.microsoft.com/office/drawing/2014/main" id="{EFC1C696-F5F7-C5F6-14E8-E7657F64C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61" y="2838514"/>
            <a:ext cx="4761881" cy="39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F2A12-BBC1-833F-6EDA-3E60734C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50582" cy="1485900"/>
          </a:xfrm>
        </p:spPr>
        <p:txBody>
          <a:bodyPr/>
          <a:lstStyle/>
          <a:p>
            <a:pPr algn="r"/>
            <a:r>
              <a:rPr lang="en-US" dirty="0"/>
              <a:t>Physical activity supports grief outcomes </a:t>
            </a:r>
            <a:r>
              <a:rPr lang="en-US" sz="1800" dirty="0"/>
              <a:t>(Williams et al., 2021)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8461DA-D06E-772D-5FB4-AB216CF9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1328"/>
            <a:ext cx="9601200" cy="3581400"/>
          </a:xfrm>
        </p:spPr>
        <p:txBody>
          <a:bodyPr/>
          <a:lstStyle/>
          <a:p>
            <a:r>
              <a:rPr lang="en-US" sz="3200" dirty="0"/>
              <a:t>Walking facilitated…</a:t>
            </a:r>
          </a:p>
          <a:p>
            <a:pPr lvl="1"/>
            <a:r>
              <a:rPr lang="en-US" sz="3200" dirty="0"/>
              <a:t>…a sense of freedom</a:t>
            </a:r>
          </a:p>
          <a:p>
            <a:pPr lvl="1"/>
            <a:r>
              <a:rPr lang="en-US" sz="3200" dirty="0"/>
              <a:t>…expressing of emotions</a:t>
            </a:r>
          </a:p>
          <a:p>
            <a:pPr lvl="1"/>
            <a:r>
              <a:rPr lang="en-US" sz="3200" b="1" dirty="0"/>
              <a:t>…enhancing of social support</a:t>
            </a:r>
          </a:p>
          <a:p>
            <a:pPr lvl="1"/>
            <a:r>
              <a:rPr lang="en-US" sz="3200" b="1" dirty="0"/>
              <a:t>…creating closer family cohesion</a:t>
            </a:r>
          </a:p>
        </p:txBody>
      </p:sp>
      <p:sp>
        <p:nvSpPr>
          <p:cNvPr id="6" name="AutoShape 2" descr="Best Man walking at beach Illustration download in PNG &amp; Vector format">
            <a:extLst>
              <a:ext uri="{FF2B5EF4-FFF2-40B4-BE49-F238E27FC236}">
                <a16:creationId xmlns:a16="http://schemas.microsoft.com/office/drawing/2014/main" id="{06AD5AB3-F70D-D527-B375-78E414EF3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2056" name="Picture 8" descr="videos animados que te llevarán a la cima - La Cordada Studio">
            <a:extLst>
              <a:ext uri="{FF2B5EF4-FFF2-40B4-BE49-F238E27FC236}">
                <a16:creationId xmlns:a16="http://schemas.microsoft.com/office/drawing/2014/main" id="{3C57C0B0-FDF4-3FCD-AB7F-969444B41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2" t="47983"/>
          <a:stretch/>
        </p:blipFill>
        <p:spPr bwMode="auto">
          <a:xfrm>
            <a:off x="5417388" y="3581400"/>
            <a:ext cx="677461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3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614AA-E2B9-C9A4-63B5-61F7218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being in nature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CF172A-EB93-B8E1-53D7-A3718FBE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9570"/>
            <a:ext cx="4724400" cy="2382285"/>
          </a:xfrm>
        </p:spPr>
        <p:txBody>
          <a:bodyPr>
            <a:normAutofit/>
          </a:bodyPr>
          <a:lstStyle/>
          <a:p>
            <a:r>
              <a:rPr lang="en-US" sz="2800" dirty="0"/>
              <a:t>Being in nature can lower…        </a:t>
            </a:r>
          </a:p>
          <a:p>
            <a:pPr lvl="1"/>
            <a:r>
              <a:rPr lang="en-US" sz="2800" dirty="0"/>
              <a:t>Stress</a:t>
            </a:r>
          </a:p>
          <a:p>
            <a:pPr lvl="1"/>
            <a:r>
              <a:rPr lang="en-US" sz="2800" dirty="0"/>
              <a:t>Anxiety</a:t>
            </a:r>
          </a:p>
          <a:p>
            <a:pPr lvl="1"/>
            <a:r>
              <a:rPr lang="en-US" sz="2800" dirty="0"/>
              <a:t>Depression</a:t>
            </a:r>
            <a:endParaRPr lang="en-NL" sz="2800" dirty="0"/>
          </a:p>
        </p:txBody>
      </p:sp>
      <p:pic>
        <p:nvPicPr>
          <p:cNvPr id="4098" name="Picture 2" descr="videos animados que te llevarán a la cima - La Cordada Studio">
            <a:extLst>
              <a:ext uri="{FF2B5EF4-FFF2-40B4-BE49-F238E27FC236}">
                <a16:creationId xmlns:a16="http://schemas.microsoft.com/office/drawing/2014/main" id="{C27681F2-6932-A922-360B-90A3EC4AC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92"/>
          <a:stretch/>
        </p:blipFill>
        <p:spPr bwMode="auto">
          <a:xfrm>
            <a:off x="0" y="3776539"/>
            <a:ext cx="12192000" cy="32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3BEFEF9B-7A01-8C5C-424F-14959C6792AB}"/>
              </a:ext>
            </a:extLst>
          </p:cNvPr>
          <p:cNvSpPr txBox="1">
            <a:spLocks/>
          </p:cNvSpPr>
          <p:nvPr/>
        </p:nvSpPr>
        <p:spPr>
          <a:xfrm>
            <a:off x="6504308" y="1949569"/>
            <a:ext cx="4724400" cy="238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and improve…</a:t>
            </a:r>
          </a:p>
          <a:p>
            <a:pPr lvl="1"/>
            <a:r>
              <a:rPr lang="en-US" sz="2800" dirty="0"/>
              <a:t>Sleep</a:t>
            </a:r>
          </a:p>
          <a:p>
            <a:pPr lvl="1"/>
            <a:r>
              <a:rPr lang="en-US" sz="2800" dirty="0" err="1"/>
              <a:t>Presentness</a:t>
            </a:r>
            <a:endParaRPr lang="en-US" sz="2800" dirty="0"/>
          </a:p>
          <a:p>
            <a:pPr lvl="1"/>
            <a:r>
              <a:rPr lang="en-US" sz="2800" dirty="0"/>
              <a:t>Social connection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93997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4123-08AA-811F-AB1A-970FEE50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Reliving old memories…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7924E8-4A2F-C3C5-DD0F-E94910D2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55" y="2335540"/>
            <a:ext cx="9601200" cy="3581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1028" name="Picture 4" descr="Reviving An Old Polaroid 1000 Camera · Lomography">
            <a:extLst>
              <a:ext uri="{FF2B5EF4-FFF2-40B4-BE49-F238E27FC236}">
                <a16:creationId xmlns:a16="http://schemas.microsoft.com/office/drawing/2014/main" id="{E4DA4EB2-9A77-23A0-B31B-F574E8F82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339">
            <a:off x="1690394" y="1608280"/>
            <a:ext cx="3644973" cy="44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Girls Taking a Selfie Outdoors, Stock Video - Envato Elements">
            <a:extLst>
              <a:ext uri="{FF2B5EF4-FFF2-40B4-BE49-F238E27FC236}">
                <a16:creationId xmlns:a16="http://schemas.microsoft.com/office/drawing/2014/main" id="{BF712A09-67A1-AE83-53FC-98BB983D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7710">
            <a:off x="6655503" y="2694990"/>
            <a:ext cx="4780027" cy="268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B23A8B4B-D431-4C99-B03D-8CED3AED980D}"/>
              </a:ext>
            </a:extLst>
          </p:cNvPr>
          <p:cNvSpPr txBox="1">
            <a:spLocks/>
          </p:cNvSpPr>
          <p:nvPr/>
        </p:nvSpPr>
        <p:spPr>
          <a:xfrm>
            <a:off x="5698836" y="5677367"/>
            <a:ext cx="637770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…while making new ones.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590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72951-28A0-30DC-5C53-F8206A79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 it yourself: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https://tarvk.github.io/WalkAndTalk/build/#/phone//</a:t>
            </a:r>
            <a:endParaRPr lang="en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E497FCF-BA2A-4CF3-59B6-F62575AD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5" y="1428750"/>
            <a:ext cx="4447309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5145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Groengeel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201</TotalTime>
  <Words>426</Words>
  <Application>Microsoft Office PowerPoint</Application>
  <PresentationFormat>Breedbeeld</PresentationFormat>
  <Paragraphs>78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Bijgesneden</vt:lpstr>
      <vt:lpstr>Walk &amp; Talk</vt:lpstr>
      <vt:lpstr>The problem</vt:lpstr>
      <vt:lpstr>The application’s intentions</vt:lpstr>
      <vt:lpstr>Prototype: explaining the features</vt:lpstr>
      <vt:lpstr>Tailored towards adolescents</vt:lpstr>
      <vt:lpstr>Physical activity supports grief outcomes (Williams et al., 2021)</vt:lpstr>
      <vt:lpstr>Benefits of being in nature</vt:lpstr>
      <vt:lpstr>Reliving old memories…</vt:lpstr>
      <vt:lpstr>Try it yourself:           https://tarvk.github.io/WalkAndTalk/build/#/phone//</vt:lpstr>
      <vt:lpstr>Walk &amp; Talk</vt:lpstr>
      <vt:lpstr>Implementation: two options</vt:lpstr>
      <vt:lpstr>Design considerations</vt:lpstr>
      <vt:lpstr>Context not set in stone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Teun van Hoesel</dc:creator>
  <cp:lastModifiedBy>Teun van Hoesel</cp:lastModifiedBy>
  <cp:revision>13</cp:revision>
  <dcterms:created xsi:type="dcterms:W3CDTF">2023-05-20T11:27:24Z</dcterms:created>
  <dcterms:modified xsi:type="dcterms:W3CDTF">2023-05-24T08:25:36Z</dcterms:modified>
</cp:coreProperties>
</file>