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78" r:id="rId4"/>
    <p:sldId id="258" r:id="rId5"/>
    <p:sldId id="259" r:id="rId6"/>
    <p:sldId id="260" r:id="rId7"/>
    <p:sldId id="262" r:id="rId8"/>
    <p:sldId id="271" r:id="rId9"/>
    <p:sldId id="268" r:id="rId10"/>
    <p:sldId id="269" r:id="rId11"/>
    <p:sldId id="270" r:id="rId12"/>
    <p:sldId id="263" r:id="rId13"/>
    <p:sldId id="264" r:id="rId14"/>
    <p:sldId id="265" r:id="rId15"/>
    <p:sldId id="266" r:id="rId16"/>
    <p:sldId id="267" r:id="rId17"/>
    <p:sldId id="272" r:id="rId18"/>
    <p:sldId id="274" r:id="rId19"/>
    <p:sldId id="273" r:id="rId20"/>
    <p:sldId id="281" r:id="rId21"/>
    <p:sldId id="275" r:id="rId22"/>
    <p:sldId id="276" r:id="rId23"/>
    <p:sldId id="280"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E0E5EC-7ACF-4116-97A1-580953B52614}">
          <p14:sldIdLst>
            <p14:sldId id="256"/>
            <p14:sldId id="257"/>
            <p14:sldId id="278"/>
            <p14:sldId id="258"/>
            <p14:sldId id="259"/>
            <p14:sldId id="260"/>
            <p14:sldId id="262"/>
            <p14:sldId id="271"/>
            <p14:sldId id="268"/>
            <p14:sldId id="269"/>
            <p14:sldId id="270"/>
            <p14:sldId id="263"/>
            <p14:sldId id="264"/>
            <p14:sldId id="265"/>
            <p14:sldId id="266"/>
            <p14:sldId id="267"/>
            <p14:sldId id="272"/>
            <p14:sldId id="274"/>
            <p14:sldId id="273"/>
            <p14:sldId id="281"/>
            <p14:sldId id="275"/>
            <p14:sldId id="276"/>
            <p14:sldId id="280"/>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812"/>
    <a:srgbClr val="ECE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671" autoAdjust="0"/>
  </p:normalViewPr>
  <p:slideViewPr>
    <p:cSldViewPr snapToGrid="0">
      <p:cViewPr varScale="1">
        <p:scale>
          <a:sx n="76" d="100"/>
          <a:sy n="76" d="100"/>
        </p:scale>
        <p:origin x="13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59261-95AD-4DEF-8704-A64275FB2A9B}"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E0236-3C8A-4FD1-8FC7-7919B6642BF4}" type="slidenum">
              <a:rPr lang="en-US" smtClean="0"/>
              <a:t>‹#›</a:t>
            </a:fld>
            <a:endParaRPr lang="en-US"/>
          </a:p>
        </p:txBody>
      </p:sp>
    </p:spTree>
    <p:extLst>
      <p:ext uri="{BB962C8B-B14F-4D97-AF65-F5344CB8AC3E}">
        <p14:creationId xmlns:p14="http://schemas.microsoft.com/office/powerpoint/2010/main" val="185218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Urban mobility is a broad aspect  meaning moving from one point in a city to another point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Because of fast growth of population living in the cities shared mobility is becoming</a:t>
            </a:r>
          </a:p>
          <a:p>
            <a:r>
              <a:rPr lang="en-US" sz="1200" b="0" i="0" u="none" strike="noStrike" kern="1200" baseline="0" dirty="0">
                <a:solidFill>
                  <a:schemeClr val="tx1"/>
                </a:solidFill>
                <a:latin typeface="+mn-lt"/>
                <a:ea typeface="+mn-ea"/>
                <a:cs typeface="+mn-cs"/>
              </a:rPr>
              <a:t>more and more popular .</a:t>
            </a:r>
            <a:r>
              <a:rPr lang="en-US" sz="1200" b="0" i="0" kern="1200" dirty="0">
                <a:solidFill>
                  <a:schemeClr val="tx1"/>
                </a:solidFill>
                <a:effectLst/>
                <a:latin typeface="+mn-lt"/>
                <a:ea typeface="+mn-ea"/>
                <a:cs typeface="+mn-cs"/>
              </a:rPr>
              <a:t> In shared mobility travelers share a vehicle either simultaneously as a group or over time as personal rental.</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Station-based shared mobility refers to a network of strategically located stations that host transportation</a:t>
            </a:r>
          </a:p>
          <a:p>
            <a:r>
              <a:rPr lang="en-US" sz="1200" b="0" i="0" u="none" strike="noStrike" kern="1200" baseline="0" dirty="0">
                <a:solidFill>
                  <a:schemeClr val="tx1"/>
                </a:solidFill>
                <a:latin typeface="+mn-lt"/>
                <a:ea typeface="+mn-ea"/>
                <a:cs typeface="+mn-cs"/>
              </a:rPr>
              <a:t>mode vehicles like bikes, cars, or electric vehicles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 station-based bike-sharing system there are stations in different parts of the city, and each station has some bikes available to</a:t>
            </a:r>
          </a:p>
          <a:p>
            <a:r>
              <a:rPr lang="en-US" sz="1200" b="0" i="0" u="none" strike="noStrike" kern="1200" baseline="0" dirty="0">
                <a:solidFill>
                  <a:schemeClr val="tx1"/>
                </a:solidFill>
                <a:latin typeface="+mn-lt"/>
                <a:ea typeface="+mn-ea"/>
                <a:cs typeface="+mn-cs"/>
              </a:rPr>
              <a:t>the users. A bike can be picked up at a station, be used for a journey, and returned to the same or any</a:t>
            </a:r>
          </a:p>
          <a:p>
            <a:r>
              <a:rPr lang="en-US" sz="1200" b="0" i="0" u="none" strike="noStrike" kern="1200" baseline="0" dirty="0">
                <a:solidFill>
                  <a:schemeClr val="tx1"/>
                </a:solidFill>
                <a:latin typeface="+mn-lt"/>
                <a:ea typeface="+mn-ea"/>
                <a:cs typeface="+mn-cs"/>
              </a:rPr>
              <a:t>other station.</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3</a:t>
            </a:fld>
            <a:endParaRPr lang="en-US"/>
          </a:p>
        </p:txBody>
      </p:sp>
    </p:spTree>
    <p:extLst>
      <p:ext uri="{BB962C8B-B14F-4D97-AF65-F5344CB8AC3E}">
        <p14:creationId xmlns:p14="http://schemas.microsoft.com/office/powerpoint/2010/main" val="231165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and evaluate the models we used the data from bike sharing system in London called Santander  for the whole year of 2018.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Station observations that we used for prediction includes the number of available bike and docks on each station in a 2-minute interval and was granted to us from consumer data research center or CDRC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total there were 796  stations active during 2018. we selected 68 stations that have the highest change rate because we wanted to </a:t>
            </a:r>
            <a:r>
              <a:rPr lang="en-US" sz="1200" b="0" i="0" kern="1200" dirty="0">
                <a:solidFill>
                  <a:schemeClr val="tx1"/>
                </a:solidFill>
                <a:effectLst/>
                <a:latin typeface="+mn-lt"/>
                <a:ea typeface="+mn-ea"/>
                <a:cs typeface="+mn-cs"/>
              </a:rPr>
              <a:t>focus on the stations that have the most usage.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Then to make sure that this highly used stations are not just used by a certain group of people living in an area, we picked 47 stations that are in central London.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also used the data about each trip occurred during 2018 for our explanatory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We also incorporated Weather data with 60 mins frequency that we got from </a:t>
            </a:r>
            <a:r>
              <a:rPr lang="en-US" dirty="0" err="1">
                <a:sym typeface="Wingdings" panose="05000000000000000000" pitchFamily="2" charset="2"/>
              </a:rPr>
              <a:t>openweather</a:t>
            </a:r>
            <a:r>
              <a:rPr lang="en-US" dirty="0">
                <a:sym typeface="Wingdings" panose="05000000000000000000" pitchFamily="2" charset="2"/>
              </a:rPr>
              <a:t> to investigate the weather impact on prediction accuracy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12</a:t>
            </a:fld>
            <a:endParaRPr lang="en-US"/>
          </a:p>
        </p:txBody>
      </p:sp>
    </p:spTree>
    <p:extLst>
      <p:ext uri="{BB962C8B-B14F-4D97-AF65-F5344CB8AC3E}">
        <p14:creationId xmlns:p14="http://schemas.microsoft.com/office/powerpoint/2010/main" val="43361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different dependencies affect the imbalance in bike distribution. The first is a temporal one,</a:t>
            </a:r>
          </a:p>
          <a:p>
            <a:r>
              <a:rPr lang="en-US" sz="1200" b="0" i="0" u="none" strike="noStrike" kern="1200" baseline="0" dirty="0">
                <a:solidFill>
                  <a:schemeClr val="tx1"/>
                </a:solidFill>
                <a:latin typeface="+mn-lt"/>
                <a:ea typeface="+mn-ea"/>
                <a:cs typeface="+mn-cs"/>
              </a:rPr>
              <a:t>which means that the bike usage changes at different times of the day and week.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left figure we see a substantial distinction between weekday</a:t>
            </a:r>
          </a:p>
          <a:p>
            <a:r>
              <a:rPr lang="en-US" sz="1200" b="0" i="0" u="none" strike="noStrike" kern="1200" baseline="0" dirty="0">
                <a:solidFill>
                  <a:schemeClr val="tx1"/>
                </a:solidFill>
                <a:latin typeface="+mn-lt"/>
                <a:ea typeface="+mn-ea"/>
                <a:cs typeface="+mn-cs"/>
              </a:rPr>
              <a:t>and weekend number of travels.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looking at the hourly trend on weekdays versus</a:t>
            </a:r>
          </a:p>
          <a:p>
            <a:r>
              <a:rPr lang="en-US" sz="1200" b="0" i="0" u="none" strike="noStrike" kern="1200" baseline="0" dirty="0">
                <a:solidFill>
                  <a:schemeClr val="tx1"/>
                </a:solidFill>
                <a:latin typeface="+mn-lt"/>
                <a:ea typeface="+mn-ea"/>
                <a:cs typeface="+mn-cs"/>
              </a:rPr>
              <a:t>weekends. in the right figure  we see that the patterns of weekdays and weekends bike usage are clearly different. On weekdays, the daily usage pattern is like each other</a:t>
            </a:r>
          </a:p>
          <a:p>
            <a:r>
              <a:rPr lang="en-US" sz="1200" b="0" i="0" u="none" strike="noStrike" kern="1200" baseline="0" dirty="0">
                <a:solidFill>
                  <a:schemeClr val="tx1"/>
                </a:solidFill>
                <a:latin typeface="+mn-lt"/>
                <a:ea typeface="+mn-ea"/>
                <a:cs typeface="+mn-cs"/>
              </a:rPr>
              <a:t>and weekend have a similar patter, but they are different from weekdays</a:t>
            </a:r>
            <a:endParaRPr lang="en-US" dirty="0"/>
          </a:p>
          <a:p>
            <a:endParaRPr lang="en-US" dirty="0"/>
          </a:p>
          <a:p>
            <a:r>
              <a:rPr lang="en-US" sz="1200" b="0" i="0" u="none" strike="noStrike" kern="1200" baseline="0" dirty="0">
                <a:solidFill>
                  <a:schemeClr val="tx1"/>
                </a:solidFill>
                <a:latin typeface="+mn-lt"/>
                <a:ea typeface="+mn-ea"/>
                <a:cs typeface="+mn-cs"/>
              </a:rPr>
              <a:t>We also observe that there are two peaks during the weekdays, which refers to the commuting.</a:t>
            </a:r>
          </a:p>
          <a:p>
            <a:r>
              <a:rPr lang="en-US" sz="1200" b="0" i="0" u="none" strike="noStrike" kern="1200" baseline="0" dirty="0">
                <a:solidFill>
                  <a:schemeClr val="tx1"/>
                </a:solidFill>
                <a:latin typeface="+mn-lt"/>
                <a:ea typeface="+mn-ea"/>
                <a:cs typeface="+mn-cs"/>
              </a:rPr>
              <a:t>behavior of the users. It also shows that working hour starts between 07:00 and 08:00 and people</a:t>
            </a:r>
          </a:p>
          <a:p>
            <a:r>
              <a:rPr lang="en-US" sz="1200" b="0" i="0" u="none" strike="noStrike" kern="1200" baseline="0" dirty="0">
                <a:solidFill>
                  <a:schemeClr val="tx1"/>
                </a:solidFill>
                <a:latin typeface="+mn-lt"/>
                <a:ea typeface="+mn-ea"/>
                <a:cs typeface="+mn-cs"/>
              </a:rPr>
              <a:t>finish the work between 17:00 to 18:00 in the city of London.</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13</a:t>
            </a:fld>
            <a:endParaRPr lang="en-US"/>
          </a:p>
        </p:txBody>
      </p:sp>
    </p:spTree>
    <p:extLst>
      <p:ext uri="{BB962C8B-B14F-4D97-AF65-F5344CB8AC3E}">
        <p14:creationId xmlns:p14="http://schemas.microsoft.com/office/powerpoint/2010/main" val="152817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second dependency is the meteorological dependency, which</a:t>
            </a:r>
          </a:p>
          <a:p>
            <a:r>
              <a:rPr lang="en-US" sz="1200" b="0" i="0" u="none" strike="noStrike" kern="1200" baseline="0" dirty="0">
                <a:solidFill>
                  <a:schemeClr val="tx1"/>
                </a:solidFill>
                <a:latin typeface="+mn-lt"/>
                <a:ea typeface="+mn-ea"/>
                <a:cs typeface="+mn-cs"/>
              </a:rPr>
              <a:t>means that bike usage can change due to the different weather conditions.</a:t>
            </a:r>
          </a:p>
          <a:p>
            <a:endParaRPr lang="en-US" dirty="0"/>
          </a:p>
          <a:p>
            <a:endParaRPr lang="en-US" dirty="0"/>
          </a:p>
          <a:p>
            <a:r>
              <a:rPr lang="en-US" dirty="0"/>
              <a:t>In the left figure we se that a smaller number of trips occur during the winter time and there are high number of travels in June and July</a:t>
            </a:r>
          </a:p>
          <a:p>
            <a:endParaRPr lang="en-US" dirty="0"/>
          </a:p>
          <a:p>
            <a:r>
              <a:rPr lang="en-US" sz="1200" b="0" i="0" u="none" strike="noStrike" kern="1200" baseline="0" dirty="0">
                <a:solidFill>
                  <a:schemeClr val="tx1"/>
                </a:solidFill>
                <a:latin typeface="+mn-lt"/>
                <a:ea typeface="+mn-ea"/>
                <a:cs typeface="+mn-cs"/>
              </a:rPr>
              <a:t>Looking at the right figure it seems that bike usage and temperature correlate with each other. </a:t>
            </a:r>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14</a:t>
            </a:fld>
            <a:endParaRPr lang="en-US"/>
          </a:p>
        </p:txBody>
      </p:sp>
    </p:spTree>
    <p:extLst>
      <p:ext uri="{BB962C8B-B14F-4D97-AF65-F5344CB8AC3E}">
        <p14:creationId xmlns:p14="http://schemas.microsoft.com/office/powerpoint/2010/main" val="773023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temporal patterns in data we extracted 4 temporal variables like if it is rush hour or not, if it is a working day or not and so on.. we also added 13 features related to weather condition</a:t>
            </a:r>
          </a:p>
          <a:p>
            <a:r>
              <a:rPr lang="en-US" dirty="0"/>
              <a:t>then we applied </a:t>
            </a:r>
            <a:r>
              <a:rPr lang="en-US" dirty="0" err="1"/>
              <a:t>XGBoost</a:t>
            </a:r>
            <a:r>
              <a:rPr lang="en-US" dirty="0"/>
              <a:t> regressor to select the most important features</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15</a:t>
            </a:fld>
            <a:endParaRPr lang="en-US"/>
          </a:p>
        </p:txBody>
      </p:sp>
    </p:spTree>
    <p:extLst>
      <p:ext uri="{BB962C8B-B14F-4D97-AF65-F5344CB8AC3E}">
        <p14:creationId xmlns:p14="http://schemas.microsoft.com/office/powerpoint/2010/main" val="2546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 how do we evaluate the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divided one year of data into 12 sets of train and test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month we took 3 weeks as train and one week as test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but instead of predicting the whole 1 week of data at once we used walking forward validation. </a:t>
            </a:r>
            <a:r>
              <a:rPr lang="en-US" sz="1200" b="0" i="0" kern="1200" dirty="0">
                <a:solidFill>
                  <a:schemeClr val="tx1"/>
                </a:solidFill>
                <a:effectLst/>
                <a:latin typeface="+mn-lt"/>
                <a:ea typeface="+mn-ea"/>
                <a:cs typeface="+mn-cs"/>
              </a:rPr>
              <a:t>meaning we retrain our model as new data becomes available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the predictions over time become less and less accurate, in time series, the walking forward approach has the best opportunity to make good forecasts and is used as a goal standard in time series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time the model is trained, we predict 4 hours in head and then the predictions are saved to calculate the overall error.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Four main time intervals for predictions are considered: $10$ minutes, $30$ minutes, one hour, and two hours. The first two time intervals for prediction are more suitable for frequently used stations. However, increasing the time interval to up to two hours can also be acceptable for less frequently used stations.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16</a:t>
            </a:fld>
            <a:endParaRPr lang="en-US"/>
          </a:p>
        </p:txBody>
      </p:sp>
    </p:spTree>
    <p:extLst>
      <p:ext uri="{BB962C8B-B14F-4D97-AF65-F5344CB8AC3E}">
        <p14:creationId xmlns:p14="http://schemas.microsoft.com/office/powerpoint/2010/main" val="525819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2 baselines: </a:t>
            </a:r>
          </a:p>
          <a:p>
            <a:endParaRPr lang="en-US" dirty="0"/>
          </a:p>
          <a:p>
            <a:r>
              <a:rPr lang="en-US" sz="1200" b="0" i="0" kern="1200" dirty="0" err="1">
                <a:solidFill>
                  <a:schemeClr val="tx1"/>
                </a:solidFill>
                <a:effectLst/>
                <a:latin typeface="+mn-lt"/>
                <a:ea typeface="+mn-ea"/>
                <a:cs typeface="+mn-cs"/>
              </a:rPr>
              <a:t>Lv</a:t>
            </a:r>
            <a:r>
              <a:rPr lang="en-US" sz="1200" b="0" i="0" kern="1200" dirty="0">
                <a:solidFill>
                  <a:schemeClr val="tx1"/>
                </a:solidFill>
                <a:effectLst/>
                <a:latin typeface="+mn-lt"/>
                <a:ea typeface="+mn-ea"/>
                <a:cs typeface="+mn-cs"/>
              </a:rPr>
              <a:t> assumes that the number of docks in the station at point t0+ ∆ will be the same as t0 for any time in the future. </a:t>
            </a:r>
          </a:p>
          <a:p>
            <a:r>
              <a:rPr lang="en-US" sz="1200" b="0" i="0" kern="1200" dirty="0">
                <a:solidFill>
                  <a:schemeClr val="tx1"/>
                </a:solidFill>
                <a:effectLst/>
                <a:latin typeface="+mn-lt"/>
                <a:ea typeface="+mn-ea"/>
                <a:cs typeface="+mn-cs"/>
              </a:rPr>
              <a:t>And  HA forecasts that all future values are equal to the average of the historical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compare the trained models’ prediction performance, we used </a:t>
            </a:r>
            <a:r>
              <a:rPr lang="en-US" dirty="0"/>
              <a:t>Root Mean Square Error and Mean absolute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samples did not follow normal distribution, we used Friedman T test which is a none parametric test to see if at least one of the models is significantly different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since we applied different models on the same data the samples are paired so we used Wilcoxon signed rank test to see if any of our model is performing significantly better</a:t>
            </a:r>
          </a:p>
          <a:p>
            <a:r>
              <a:rPr lang="en-US" dirty="0"/>
              <a:t>Also to prevent alpha inflation we used Bonferroni correction which mean we divided the p-value by number of null-hypothesis</a:t>
            </a:r>
          </a:p>
        </p:txBody>
      </p:sp>
      <p:sp>
        <p:nvSpPr>
          <p:cNvPr id="4" name="Slide Number Placeholder 3"/>
          <p:cNvSpPr>
            <a:spLocks noGrp="1"/>
          </p:cNvSpPr>
          <p:nvPr>
            <p:ph type="sldNum" sz="quarter" idx="5"/>
          </p:nvPr>
        </p:nvSpPr>
        <p:spPr/>
        <p:txBody>
          <a:bodyPr/>
          <a:lstStyle/>
          <a:p>
            <a:fld id="{7E9E0236-3C8A-4FD1-8FC7-7919B6642BF4}" type="slidenum">
              <a:rPr lang="en-US" smtClean="0"/>
              <a:t>17</a:t>
            </a:fld>
            <a:endParaRPr lang="en-US"/>
          </a:p>
        </p:txBody>
      </p:sp>
    </p:spTree>
    <p:extLst>
      <p:ext uri="{BB962C8B-B14F-4D97-AF65-F5344CB8AC3E}">
        <p14:creationId xmlns:p14="http://schemas.microsoft.com/office/powerpoint/2010/main" val="166663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HA model has the worst performance among all the models, but unlike the others, the performance does not differ for different time offsets.</a:t>
            </a:r>
          </a:p>
          <a:p>
            <a:r>
              <a:rPr lang="en-US" sz="1200" b="0" i="0" u="none" strike="noStrike" kern="1200" baseline="0" dirty="0">
                <a:solidFill>
                  <a:schemeClr val="tx1"/>
                </a:solidFill>
                <a:latin typeface="+mn-lt"/>
                <a:ea typeface="+mn-ea"/>
                <a:cs typeface="+mn-cs"/>
              </a:rPr>
              <a:t>the HA model fails to capture any seasonality or change in trend as the</a:t>
            </a:r>
          </a:p>
          <a:p>
            <a:r>
              <a:rPr lang="en-US" sz="1200" b="0" i="0" u="none" strike="noStrike" kern="1200" baseline="0" dirty="0">
                <a:solidFill>
                  <a:schemeClr val="tx1"/>
                </a:solidFill>
                <a:latin typeface="+mn-lt"/>
                <a:ea typeface="+mn-ea"/>
                <a:cs typeface="+mn-cs"/>
              </a:rPr>
              <a:t>average value of the number of empty docks in a station does not change</a:t>
            </a:r>
            <a:endParaRPr lang="en-US" dirty="0"/>
          </a:p>
          <a:p>
            <a:endParaRPr lang="en-US" dirty="0"/>
          </a:p>
          <a:p>
            <a:endParaRPr lang="en-US" dirty="0"/>
          </a:p>
          <a:p>
            <a:r>
              <a:rPr lang="en-US" sz="1200" b="0" i="0" u="none" strike="noStrike" kern="1200" baseline="0" dirty="0">
                <a:solidFill>
                  <a:schemeClr val="tx1"/>
                </a:solidFill>
                <a:latin typeface="+mn-lt"/>
                <a:ea typeface="+mn-ea"/>
                <a:cs typeface="+mn-cs"/>
              </a:rPr>
              <a:t>last value model can be interpreted as a shift in our actual data, so it is capable of considering</a:t>
            </a:r>
          </a:p>
          <a:p>
            <a:r>
              <a:rPr lang="en-US" sz="1200" b="0" i="0" u="none" strike="noStrike" kern="1200" baseline="0" dirty="0">
                <a:solidFill>
                  <a:schemeClr val="tx1"/>
                </a:solidFill>
                <a:latin typeface="+mn-lt"/>
                <a:ea typeface="+mn-ea"/>
                <a:cs typeface="+mn-cs"/>
              </a:rPr>
              <a:t>the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SARIMA model and VAR model show very similar prediction patterns. It can</a:t>
            </a:r>
          </a:p>
          <a:p>
            <a:r>
              <a:rPr lang="en-US" sz="1200" b="0" i="0" u="none" strike="noStrike" kern="1200" baseline="0" dirty="0">
                <a:solidFill>
                  <a:schemeClr val="tx1"/>
                </a:solidFill>
                <a:latin typeface="+mn-lt"/>
                <a:ea typeface="+mn-ea"/>
                <a:cs typeface="+mn-cs"/>
              </a:rPr>
              <a:t>be seen that on weekends and weekdays, different behaviors are correctly captured, and the models</a:t>
            </a:r>
          </a:p>
          <a:p>
            <a:r>
              <a:rPr lang="en-US" sz="1200" b="0" i="0" u="none" strike="noStrike" kern="1200" baseline="0" dirty="0">
                <a:solidFill>
                  <a:schemeClr val="tx1"/>
                </a:solidFill>
                <a:latin typeface="+mn-lt"/>
                <a:ea typeface="+mn-ea"/>
                <a:cs typeface="+mn-cs"/>
              </a:rPr>
              <a:t>are stable during different days of the </a:t>
            </a:r>
            <a:r>
              <a:rPr lang="en-US" sz="1200" b="0" i="0" u="none" strike="noStrike" kern="1200" baseline="0" dirty="0" err="1">
                <a:solidFill>
                  <a:schemeClr val="tx1"/>
                </a:solidFill>
                <a:latin typeface="+mn-lt"/>
                <a:ea typeface="+mn-ea"/>
                <a:cs typeface="+mn-cs"/>
              </a:rPr>
              <a:t>week.change</a:t>
            </a:r>
            <a:r>
              <a:rPr lang="en-US" sz="1200" b="0" i="0" u="none" strike="noStrike" kern="1200" baseline="0" dirty="0">
                <a:solidFill>
                  <a:schemeClr val="tx1"/>
                </a:solidFill>
                <a:latin typeface="+mn-lt"/>
                <a:ea typeface="+mn-ea"/>
                <a:cs typeface="+mn-cs"/>
              </a:rPr>
              <a:t> points.</a:t>
            </a:r>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18</a:t>
            </a:fld>
            <a:endParaRPr lang="en-US"/>
          </a:p>
        </p:txBody>
      </p:sp>
    </p:spTree>
    <p:extLst>
      <p:ext uri="{BB962C8B-B14F-4D97-AF65-F5344CB8AC3E}">
        <p14:creationId xmlns:p14="http://schemas.microsoft.com/office/powerpoint/2010/main" val="2707591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VAR_d</a:t>
            </a:r>
            <a:r>
              <a:rPr lang="en-US" dirty="0"/>
              <a:t>=300 has the best performance and HA has the worst.</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19</a:t>
            </a:fld>
            <a:endParaRPr lang="en-US"/>
          </a:p>
        </p:txBody>
      </p:sp>
    </p:spTree>
    <p:extLst>
      <p:ext uri="{BB962C8B-B14F-4D97-AF65-F5344CB8AC3E}">
        <p14:creationId xmlns:p14="http://schemas.microsoft.com/office/powerpoint/2010/main" val="778500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if our models are significantly better the baselines or if any models is performing significantly better than all the other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20</a:t>
            </a:fld>
            <a:endParaRPr lang="en-US"/>
          </a:p>
        </p:txBody>
      </p:sp>
    </p:spTree>
    <p:extLst>
      <p:ext uri="{BB962C8B-B14F-4D97-AF65-F5344CB8AC3E}">
        <p14:creationId xmlns:p14="http://schemas.microsoft.com/office/powerpoint/2010/main" val="308436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investigating different models' performance, we wanted investigate the impact of independent variables</a:t>
            </a:r>
          </a:p>
          <a:p>
            <a:r>
              <a:rPr lang="en-US" sz="1200" b="0" i="0" u="none" strike="noStrike" kern="1200" baseline="0" dirty="0">
                <a:solidFill>
                  <a:schemeClr val="tx1"/>
                </a:solidFill>
                <a:latin typeface="+mn-lt"/>
                <a:ea typeface="+mn-ea"/>
                <a:cs typeface="+mn-cs"/>
              </a:rPr>
              <a:t>As I mentioned before we selected 7 features using </a:t>
            </a:r>
            <a:r>
              <a:rPr lang="en-US" sz="1200" b="0" i="0" u="none" strike="noStrike" kern="1200" baseline="0" dirty="0" err="1">
                <a:solidFill>
                  <a:schemeClr val="tx1"/>
                </a:solidFill>
                <a:latin typeface="+mn-lt"/>
                <a:ea typeface="+mn-ea"/>
                <a:cs typeface="+mn-cs"/>
              </a:rPr>
              <a:t>xgboost</a:t>
            </a:r>
            <a:r>
              <a:rPr lang="en-US" sz="1200" b="0" i="0" u="none" strike="noStrike" kern="1200" baseline="0" dirty="0">
                <a:solidFill>
                  <a:schemeClr val="tx1"/>
                </a:solidFill>
                <a:latin typeface="+mn-lt"/>
                <a:ea typeface="+mn-ea"/>
                <a:cs typeface="+mn-cs"/>
              </a:rPr>
              <a:t> regressor then since our exogenous variables have 60 minutes frequency the frequency of our observation also has to be one 60 minutes so they can be passed to the models. </a:t>
            </a:r>
          </a:p>
        </p:txBody>
      </p:sp>
      <p:sp>
        <p:nvSpPr>
          <p:cNvPr id="4" name="Slide Number Placeholder 3"/>
          <p:cNvSpPr>
            <a:spLocks noGrp="1"/>
          </p:cNvSpPr>
          <p:nvPr>
            <p:ph type="sldNum" sz="quarter" idx="5"/>
          </p:nvPr>
        </p:nvSpPr>
        <p:spPr/>
        <p:txBody>
          <a:bodyPr/>
          <a:lstStyle/>
          <a:p>
            <a:fld id="{7E9E0236-3C8A-4FD1-8FC7-7919B6642BF4}" type="slidenum">
              <a:rPr lang="en-US" smtClean="0"/>
              <a:t>21</a:t>
            </a:fld>
            <a:endParaRPr lang="en-US"/>
          </a:p>
        </p:txBody>
      </p:sp>
    </p:spTree>
    <p:extLst>
      <p:ext uri="{BB962C8B-B14F-4D97-AF65-F5344CB8AC3E}">
        <p14:creationId xmlns:p14="http://schemas.microsoft.com/office/powerpoint/2010/main" val="115048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is important to study Bike sharing systema because of its significant advantages for example:</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bss</a:t>
            </a:r>
            <a:r>
              <a:rPr lang="en-US" sz="1200" b="0" i="0" u="none" strike="noStrike" kern="1200" baseline="0" dirty="0">
                <a:solidFill>
                  <a:schemeClr val="tx1"/>
                </a:solidFill>
                <a:latin typeface="+mn-lt"/>
                <a:ea typeface="+mn-ea"/>
                <a:cs typeface="+mn-cs"/>
              </a:rPr>
              <a:t> reduce single-passenger cars. When the traffic is eased down, there will be less CO2 and other air pollutants in the air.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-Public health will be improved, not only because of less air pollution but also as a result of increasing physical</a:t>
            </a:r>
          </a:p>
          <a:p>
            <a:r>
              <a:rPr lang="en-US" sz="1200" b="0" i="0" u="none" strike="noStrike" kern="1200" baseline="0" dirty="0">
                <a:solidFill>
                  <a:schemeClr val="tx1"/>
                </a:solidFill>
                <a:latin typeface="+mn-lt"/>
                <a:ea typeface="+mn-ea"/>
                <a:cs typeface="+mn-cs"/>
              </a:rPr>
              <a:t>Activity, reduced BMI , experiencing less stress, and lost weight because of using bicycles.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-Another advantage  is decreasing bicycle ownership barriers, such as concern</a:t>
            </a:r>
          </a:p>
          <a:p>
            <a:r>
              <a:rPr lang="en-US" sz="1200" b="0" i="0" u="none" strike="noStrike" kern="1200" baseline="0" dirty="0">
                <a:solidFill>
                  <a:schemeClr val="tx1"/>
                </a:solidFill>
                <a:latin typeface="+mn-lt"/>
                <a:ea typeface="+mn-ea"/>
                <a:cs typeface="+mn-cs"/>
              </a:rPr>
              <a:t>about theft and parking place. When someone owns a bicycle, providing a parking place for it at home</a:t>
            </a:r>
          </a:p>
          <a:p>
            <a:r>
              <a:rPr lang="en-US" sz="1200" b="0" i="0" u="none" strike="noStrike" kern="1200" baseline="0" dirty="0">
                <a:solidFill>
                  <a:schemeClr val="tx1"/>
                </a:solidFill>
                <a:latin typeface="+mn-lt"/>
                <a:ea typeface="+mn-ea"/>
                <a:cs typeface="+mn-cs"/>
              </a:rPr>
              <a:t>and finding one at the destination, and concern about bicycle theft are the usual concerns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-BSS makes personal travel more affordable as it reduces the costs for road and parking.</a:t>
            </a:r>
          </a:p>
          <a:p>
            <a:r>
              <a:rPr lang="en-US" sz="1200" b="0" i="0" u="none" strike="noStrike" kern="1200" baseline="0" dirty="0">
                <a:solidFill>
                  <a:schemeClr val="tx1"/>
                </a:solidFill>
                <a:latin typeface="+mn-lt"/>
                <a:ea typeface="+mn-ea"/>
                <a:cs typeface="+mn-cs"/>
              </a:rPr>
              <a:t>It has been shown that the people from the poorer areas use the BSS more than the people from wealthier suburbs, which indicates that BSS make urban travel more affordable.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BSS is filling the gaps in public transport travels, mainly the first mile from the origin to the first station of the public transit and the last mile from the last station to the destination.</a:t>
            </a:r>
          </a:p>
        </p:txBody>
      </p:sp>
      <p:sp>
        <p:nvSpPr>
          <p:cNvPr id="4" name="Slide Number Placeholder 3"/>
          <p:cNvSpPr>
            <a:spLocks noGrp="1"/>
          </p:cNvSpPr>
          <p:nvPr>
            <p:ph type="sldNum" sz="quarter" idx="5"/>
          </p:nvPr>
        </p:nvSpPr>
        <p:spPr/>
        <p:txBody>
          <a:bodyPr/>
          <a:lstStyle/>
          <a:p>
            <a:fld id="{7E9E0236-3C8A-4FD1-8FC7-7919B6642BF4}" type="slidenum">
              <a:rPr lang="en-US" smtClean="0"/>
              <a:t>4</a:t>
            </a:fld>
            <a:endParaRPr lang="en-US"/>
          </a:p>
        </p:txBody>
      </p:sp>
    </p:spTree>
    <p:extLst>
      <p:ext uri="{BB962C8B-B14F-4D97-AF65-F5344CB8AC3E}">
        <p14:creationId xmlns:p14="http://schemas.microsoft.com/office/powerpoint/2010/main" val="1042301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tables shows that our winner model VAR has an average run time of 0,27 second. While the</a:t>
            </a:r>
          </a:p>
          <a:p>
            <a:r>
              <a:rPr lang="en-US" sz="1200" b="0" i="0" u="none" strike="noStrike" kern="1200" baseline="0" dirty="0">
                <a:solidFill>
                  <a:schemeClr val="tx1"/>
                </a:solidFill>
                <a:latin typeface="+mn-lt"/>
                <a:ea typeface="+mn-ea"/>
                <a:cs typeface="+mn-cs"/>
              </a:rPr>
              <a:t>Santander BSS has approximately 800 stations the time needed for predicting all the stations is 3,6</a:t>
            </a:r>
          </a:p>
          <a:p>
            <a:r>
              <a:rPr lang="en-US" sz="1200" b="0" i="0" u="none" strike="noStrike" kern="1200" baseline="0" dirty="0">
                <a:solidFill>
                  <a:schemeClr val="tx1"/>
                </a:solidFill>
                <a:latin typeface="+mn-lt"/>
                <a:ea typeface="+mn-ea"/>
                <a:cs typeface="+mn-cs"/>
              </a:rPr>
              <a:t>minutes. As we predict multiple-steps for four hours into future and we need few minutes for prediction</a:t>
            </a:r>
          </a:p>
          <a:p>
            <a:r>
              <a:rPr lang="en-US" sz="1200" b="0" i="0" u="none" strike="noStrike" kern="1200" baseline="0" dirty="0">
                <a:solidFill>
                  <a:schemeClr val="tx1"/>
                </a:solidFill>
                <a:latin typeface="+mn-lt"/>
                <a:ea typeface="+mn-ea"/>
                <a:cs typeface="+mn-cs"/>
              </a:rPr>
              <a:t>it proves the model is capable of running on a real-time system.</a:t>
            </a:r>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22</a:t>
            </a:fld>
            <a:endParaRPr lang="en-US"/>
          </a:p>
        </p:txBody>
      </p:sp>
    </p:spTree>
    <p:extLst>
      <p:ext uri="{BB962C8B-B14F-4D97-AF65-F5344CB8AC3E}">
        <p14:creationId xmlns:p14="http://schemas.microsoft.com/office/powerpoint/2010/main" val="1647634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the meteorological features have an impact on bike usage in general, but it does not have the same impact during different times of the day. Usually bike share users in the rush hours are commuters, who use BSS to enhance their commute so that weather condition has less effect on commuters than tourists and casual users.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The other fact is that since we are using time series, the model itself captures the temporal patterns, though adding them as extra features will not have a significant impact. Similar to that, the weather impact already exists in the bike usage data, so using the weather data does not help much in predicting bike usage.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23</a:t>
            </a:fld>
            <a:endParaRPr lang="en-US"/>
          </a:p>
        </p:txBody>
      </p:sp>
    </p:spTree>
    <p:extLst>
      <p:ext uri="{BB962C8B-B14F-4D97-AF65-F5344CB8AC3E}">
        <p14:creationId xmlns:p14="http://schemas.microsoft.com/office/powerpoint/2010/main" val="3481338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24</a:t>
            </a:fld>
            <a:endParaRPr lang="en-US"/>
          </a:p>
        </p:txBody>
      </p:sp>
    </p:spTree>
    <p:extLst>
      <p:ext uri="{BB962C8B-B14F-4D97-AF65-F5344CB8AC3E}">
        <p14:creationId xmlns:p14="http://schemas.microsoft.com/office/powerpoint/2010/main" val="41295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25</a:t>
            </a:fld>
            <a:endParaRPr lang="en-US"/>
          </a:p>
        </p:txBody>
      </p:sp>
    </p:spTree>
    <p:extLst>
      <p:ext uri="{BB962C8B-B14F-4D97-AF65-F5344CB8AC3E}">
        <p14:creationId xmlns:p14="http://schemas.microsoft.com/office/powerpoint/2010/main" val="363930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However, bike-sharing systems also bring various challenges with them.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 bikes are often stolen or damaged while left unattended or unlocked. In addition, Bikes cannot</a:t>
            </a:r>
          </a:p>
          <a:p>
            <a:r>
              <a:rPr lang="en-US" sz="1200" b="0" i="0" u="none" strike="noStrike" kern="1200" baseline="0" dirty="0">
                <a:solidFill>
                  <a:schemeClr val="tx1"/>
                </a:solidFill>
                <a:latin typeface="+mn-lt"/>
                <a:ea typeface="+mn-ea"/>
                <a:cs typeface="+mn-cs"/>
              </a:rPr>
              <a:t>be found, as people take them “home” or to their yard</a:t>
            </a:r>
          </a:p>
          <a:p>
            <a:endParaRPr lang="en-US" sz="1200" b="0" i="0" u="none" strike="noStrike" kern="1200" baseline="0" dirty="0">
              <a:solidFill>
                <a:schemeClr val="tx1"/>
              </a:solidFill>
              <a:latin typeface="+mn-lt"/>
              <a:ea typeface="+mn-ea"/>
              <a:cs typeface="+mn-cs"/>
            </a:endParaRPr>
          </a:p>
          <a:p>
            <a:pPr marL="171450" indent="-171450">
              <a:buFontTx/>
              <a:buChar char="-"/>
            </a:pPr>
            <a:r>
              <a:rPr lang="en-US" sz="1200" b="0" i="0" u="none" strike="noStrike" kern="1200" baseline="0" dirty="0">
                <a:solidFill>
                  <a:schemeClr val="tx1"/>
                </a:solidFill>
                <a:latin typeface="+mn-lt"/>
                <a:ea typeface="+mn-ea"/>
                <a:cs typeface="+mn-cs"/>
              </a:rPr>
              <a:t>Using a station-based BSS, it might happen that stations are too sparse and too far away from each other. </a:t>
            </a:r>
          </a:p>
          <a:p>
            <a:pPr marL="0" indent="0">
              <a:buFontTx/>
              <a:buNone/>
            </a:pPr>
            <a:r>
              <a:rPr lang="en-US" sz="1200" b="0" i="0" u="none" strike="noStrike" kern="1200" baseline="0" dirty="0">
                <a:solidFill>
                  <a:schemeClr val="tx1"/>
                </a:solidFill>
                <a:latin typeface="+mn-lt"/>
                <a:ea typeface="+mn-ea"/>
                <a:cs typeface="+mn-cs"/>
              </a:rPr>
              <a:t>This means that certain POIs are too far away from stations and people are less likely to use the</a:t>
            </a:r>
          </a:p>
          <a:p>
            <a:r>
              <a:rPr lang="en-US" sz="1200" b="0" i="0" u="none" strike="noStrike" kern="1200" baseline="0" dirty="0">
                <a:solidFill>
                  <a:schemeClr val="tx1"/>
                </a:solidFill>
                <a:latin typeface="+mn-lt"/>
                <a:ea typeface="+mn-ea"/>
                <a:cs typeface="+mn-cs"/>
              </a:rPr>
              <a:t>BSS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Stations can be empty or full so there is no available bike to check-out or an empty dock to return the bike.</a:t>
            </a:r>
          </a:p>
          <a:p>
            <a:endParaRPr lang="en-US" dirty="0"/>
          </a:p>
          <a:p>
            <a:r>
              <a:rPr lang="en-US" dirty="0"/>
              <a:t>For example, in this plot which shows the number of empty docks for a station during a week, you can see that there are periods that there is zero empty dock in the station</a:t>
            </a:r>
          </a:p>
        </p:txBody>
      </p:sp>
      <p:sp>
        <p:nvSpPr>
          <p:cNvPr id="4" name="Slide Number Placeholder 3"/>
          <p:cNvSpPr>
            <a:spLocks noGrp="1"/>
          </p:cNvSpPr>
          <p:nvPr>
            <p:ph type="sldNum" sz="quarter" idx="5"/>
          </p:nvPr>
        </p:nvSpPr>
        <p:spPr/>
        <p:txBody>
          <a:bodyPr/>
          <a:lstStyle/>
          <a:p>
            <a:fld id="{7E9E0236-3C8A-4FD1-8FC7-7919B6642BF4}" type="slidenum">
              <a:rPr lang="en-US" smtClean="0"/>
              <a:t>5</a:t>
            </a:fld>
            <a:endParaRPr lang="en-US"/>
          </a:p>
        </p:txBody>
      </p:sp>
    </p:spTree>
    <p:extLst>
      <p:ext uri="{BB962C8B-B14F-4D97-AF65-F5344CB8AC3E}">
        <p14:creationId xmlns:p14="http://schemas.microsoft.com/office/powerpoint/2010/main" val="1844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each station, the number of bike racks is limited, such</a:t>
            </a:r>
          </a:p>
          <a:p>
            <a:r>
              <a:rPr lang="en-US" sz="1200" b="0" i="0" u="none" strike="noStrike" kern="1200" baseline="0" dirty="0">
                <a:solidFill>
                  <a:schemeClr val="tx1"/>
                </a:solidFill>
                <a:latin typeface="+mn-lt"/>
                <a:ea typeface="+mn-ea"/>
                <a:cs typeface="+mn-cs"/>
              </a:rPr>
              <a:t>that it is not possible to return a bike to a full station or pick up a bike from an empty one. In </a:t>
            </a:r>
            <a:r>
              <a:rPr lang="en-US" sz="1200" b="0" i="0" u="none" strike="noStrike" kern="1200" baseline="0" dirty="0" err="1">
                <a:solidFill>
                  <a:schemeClr val="tx1"/>
                </a:solidFill>
                <a:latin typeface="+mn-lt"/>
                <a:ea typeface="+mn-ea"/>
                <a:cs typeface="+mn-cs"/>
              </a:rPr>
              <a:t>bss</a:t>
            </a:r>
            <a:r>
              <a:rPr lang="en-US" sz="1200" b="0" i="0" u="none" strike="noStrike" kern="1200" baseline="0" dirty="0">
                <a:solidFill>
                  <a:schemeClr val="tx1"/>
                </a:solidFill>
                <a:latin typeface="+mn-lt"/>
                <a:ea typeface="+mn-ea"/>
                <a:cs typeface="+mn-cs"/>
              </a:rPr>
              <a:t>, an unbalanced bike distribution in the stations is one of the most critical issues.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bikes in a bike-sharing system need to be re-balanced frequently because, at different stations in</a:t>
            </a:r>
          </a:p>
          <a:p>
            <a:r>
              <a:rPr lang="en-US" sz="1200" b="0" i="0" u="none" strike="noStrike" kern="1200" baseline="0" dirty="0">
                <a:solidFill>
                  <a:schemeClr val="tx1"/>
                </a:solidFill>
                <a:latin typeface="+mn-lt"/>
                <a:ea typeface="+mn-ea"/>
                <a:cs typeface="+mn-cs"/>
              </a:rPr>
              <a:t>different periods, the bike check-in and check-out are unbalanced. In other words, the system usage</a:t>
            </a:r>
          </a:p>
          <a:p>
            <a:r>
              <a:rPr lang="en-US" sz="1200" b="0" i="0" u="none" strike="noStrike" kern="1200" baseline="0" dirty="0">
                <a:solidFill>
                  <a:schemeClr val="tx1"/>
                </a:solidFill>
                <a:latin typeface="+mn-lt"/>
                <a:ea typeface="+mn-ea"/>
                <a:cs typeface="+mn-cs"/>
              </a:rPr>
              <a:t>is asymmetric and fluctuates during the day.</a:t>
            </a:r>
            <a:endParaRPr lang="en-US" sz="1200" b="0" i="0" kern="1200" dirty="0">
              <a:solidFill>
                <a:schemeClr val="tx1"/>
              </a:solidFill>
              <a:effectLst/>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a user attempts to drop off a bike at a full station or tries to rent a bike from an empty station, the user would</a:t>
            </a:r>
          </a:p>
          <a:p>
            <a:r>
              <a:rPr lang="en-US" sz="1200" b="0" i="0" u="none" strike="noStrike" kern="1200" baseline="0" dirty="0">
                <a:solidFill>
                  <a:schemeClr val="tx1"/>
                </a:solidFill>
                <a:latin typeface="+mn-lt"/>
                <a:ea typeface="+mn-ea"/>
                <a:cs typeface="+mn-cs"/>
              </a:rPr>
              <a:t>be frustrated and have a feeling of bad quality of service when trying to use the system (Figure 2).</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9E0236-3C8A-4FD1-8FC7-7919B6642BF4}" type="slidenum">
              <a:rPr lang="en-US" smtClean="0"/>
              <a:t>6</a:t>
            </a:fld>
            <a:endParaRPr lang="en-US"/>
          </a:p>
        </p:txBody>
      </p:sp>
    </p:spTree>
    <p:extLst>
      <p:ext uri="{BB962C8B-B14F-4D97-AF65-F5344CB8AC3E}">
        <p14:creationId xmlns:p14="http://schemas.microsoft.com/office/powerpoint/2010/main" val="162844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order to prevent situations where a BSS user faces a station without any available bike or no empty slots to return the bike</a:t>
            </a:r>
          </a:p>
          <a:p>
            <a:r>
              <a:rPr lang="en-US" sz="1200" b="0" i="0" u="none" strike="noStrike" kern="1200" baseline="0" dirty="0">
                <a:solidFill>
                  <a:schemeClr val="tx1"/>
                </a:solidFill>
                <a:latin typeface="+mn-lt"/>
                <a:ea typeface="+mn-ea"/>
                <a:cs typeface="+mn-cs"/>
              </a:rPr>
              <a:t>, we aim to e</a:t>
            </a:r>
            <a:r>
              <a:rPr lang="en-US" dirty="0"/>
              <a:t>xamine existing solutions to mitigated the unbalanced situation:</a:t>
            </a:r>
          </a:p>
          <a:p>
            <a:pPr lvl="0"/>
            <a:endParaRPr lang="en-US" dirty="0"/>
          </a:p>
          <a:p>
            <a:pPr lvl="0"/>
            <a:r>
              <a:rPr lang="en-US" dirty="0"/>
              <a:t>We examine existing prediction models and compare their prediction accuracy of empty docks based on the same large-scale data</a:t>
            </a:r>
          </a:p>
          <a:p>
            <a:pPr lvl="0"/>
            <a:r>
              <a:rPr lang="en-US" dirty="0"/>
              <a:t>We examine to which extent surrounding stations have an impact on the prediction accuracy of the compared models </a:t>
            </a:r>
            <a:r>
              <a:rPr lang="en-US" sz="1200" b="0" i="0" u="none" strike="noStrike" kern="1200" baseline="0" dirty="0">
                <a:solidFill>
                  <a:schemeClr val="tx1"/>
                </a:solidFill>
                <a:latin typeface="+mn-lt"/>
                <a:ea typeface="+mn-ea"/>
                <a:cs typeface="+mn-cs"/>
              </a:rPr>
              <a:t>because if station is full people use nearby stations and this is </a:t>
            </a:r>
            <a:r>
              <a:rPr lang="en-US" sz="1200" b="0" i="0" u="none" strike="noStrike" kern="1200" baseline="0" dirty="0" err="1">
                <a:solidFill>
                  <a:schemeClr val="tx1"/>
                </a:solidFill>
                <a:latin typeface="+mn-lt"/>
                <a:ea typeface="+mn-ea"/>
                <a:cs typeface="+mn-cs"/>
              </a:rPr>
              <a:t>sth</a:t>
            </a:r>
            <a:r>
              <a:rPr lang="en-US" sz="1200" b="0" i="0" u="none" strike="noStrike" kern="1200" baseline="0" dirty="0">
                <a:solidFill>
                  <a:schemeClr val="tx1"/>
                </a:solidFill>
                <a:latin typeface="+mn-lt"/>
                <a:ea typeface="+mn-ea"/>
                <a:cs typeface="+mn-cs"/>
              </a:rPr>
              <a:t> that hasn’t taken into account yet</a:t>
            </a:r>
            <a:endParaRPr lang="en-US" dirty="0"/>
          </a:p>
          <a:p>
            <a:pPr lvl="0"/>
            <a:r>
              <a:rPr lang="en-US" dirty="0"/>
              <a:t>We investigate the usefulness of external features, such as weather, towards the prediction accuracy</a:t>
            </a:r>
          </a:p>
          <a:p>
            <a:pPr lvl="0"/>
            <a:r>
              <a:rPr lang="en-US" dirty="0"/>
              <a:t>We also investigate whether the best performing prediction model can be applied in real-time, in order to be used in an app or other service for actual users.</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7</a:t>
            </a:fld>
            <a:endParaRPr lang="en-US"/>
          </a:p>
        </p:txBody>
      </p:sp>
    </p:spTree>
    <p:extLst>
      <p:ext uri="{BB962C8B-B14F-4D97-AF65-F5344CB8AC3E}">
        <p14:creationId xmlns:p14="http://schemas.microsoft.com/office/powerpoint/2010/main" val="51641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Station usage  patterns fluctuates during time and have repetitive pattern so simple regression will not work on this problem but </a:t>
            </a:r>
            <a:r>
              <a:rPr lang="en-US" sz="1200" b="1" i="0" kern="1200" dirty="0">
                <a:solidFill>
                  <a:schemeClr val="tx1"/>
                </a:solidFill>
                <a:effectLst/>
                <a:latin typeface="+mn-lt"/>
                <a:ea typeface="+mn-ea"/>
                <a:cs typeface="+mn-cs"/>
              </a:rPr>
              <a:t>Time series analysis</a:t>
            </a:r>
            <a:r>
              <a:rPr lang="en-US" sz="1200" b="0" i="0" kern="1200" dirty="0">
                <a:solidFill>
                  <a:schemeClr val="tx1"/>
                </a:solidFill>
                <a:effectLst/>
                <a:latin typeface="+mn-lt"/>
                <a:ea typeface="+mn-ea"/>
                <a:cs typeface="+mn-cs"/>
              </a:rPr>
              <a:t> can be useful to see how a numerical value changes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given time series consist of 4 components:</a:t>
            </a:r>
          </a:p>
          <a:p>
            <a:pPr fontAlgn="base"/>
            <a:r>
              <a:rPr lang="en-US" sz="1200" b="1" i="0" kern="1200" dirty="0">
                <a:solidFill>
                  <a:schemeClr val="tx1"/>
                </a:solidFill>
                <a:effectLst/>
                <a:latin typeface="+mn-lt"/>
                <a:ea typeface="+mn-ea"/>
                <a:cs typeface="+mn-cs"/>
              </a:rPr>
              <a:t>Level</a:t>
            </a:r>
            <a:r>
              <a:rPr lang="en-US" sz="1200" b="0" i="0" kern="1200" dirty="0">
                <a:solidFill>
                  <a:schemeClr val="tx1"/>
                </a:solidFill>
                <a:effectLst/>
                <a:latin typeface="+mn-lt"/>
                <a:ea typeface="+mn-ea"/>
                <a:cs typeface="+mn-cs"/>
              </a:rPr>
              <a:t>: The average value in the series.</a:t>
            </a:r>
          </a:p>
          <a:p>
            <a:pPr fontAlgn="base"/>
            <a:r>
              <a:rPr lang="en-US" sz="1200" b="1" i="0" kern="1200" dirty="0">
                <a:solidFill>
                  <a:schemeClr val="tx1"/>
                </a:solidFill>
                <a:effectLst/>
                <a:latin typeface="+mn-lt"/>
                <a:ea typeface="+mn-ea"/>
                <a:cs typeface="+mn-cs"/>
              </a:rPr>
              <a:t>Trend</a:t>
            </a:r>
            <a:r>
              <a:rPr lang="en-US" sz="1200" b="0" i="0" kern="1200" dirty="0">
                <a:solidFill>
                  <a:schemeClr val="tx1"/>
                </a:solidFill>
                <a:effectLst/>
                <a:latin typeface="+mn-lt"/>
                <a:ea typeface="+mn-ea"/>
                <a:cs typeface="+mn-cs"/>
              </a:rPr>
              <a:t>: The increasing or decreasing value in the series.</a:t>
            </a:r>
          </a:p>
          <a:p>
            <a:pPr fontAlgn="base"/>
            <a:r>
              <a:rPr lang="en-US" sz="1200" b="1" i="0" kern="1200" dirty="0">
                <a:solidFill>
                  <a:schemeClr val="tx1"/>
                </a:solidFill>
                <a:effectLst/>
                <a:latin typeface="+mn-lt"/>
                <a:ea typeface="+mn-ea"/>
                <a:cs typeface="+mn-cs"/>
              </a:rPr>
              <a:t>Seasonality</a:t>
            </a:r>
            <a:r>
              <a:rPr lang="en-US" sz="1200" b="0" i="0" kern="1200" dirty="0">
                <a:solidFill>
                  <a:schemeClr val="tx1"/>
                </a:solidFill>
                <a:effectLst/>
                <a:latin typeface="+mn-lt"/>
                <a:ea typeface="+mn-ea"/>
                <a:cs typeface="+mn-cs"/>
              </a:rPr>
              <a:t>: The repeating short-term cycle in the series.</a:t>
            </a:r>
          </a:p>
          <a:p>
            <a:pPr fontAlgn="base"/>
            <a:r>
              <a:rPr lang="en-US" sz="1200" b="1" i="0" kern="1200" dirty="0">
                <a:solidFill>
                  <a:schemeClr val="tx1"/>
                </a:solidFill>
                <a:effectLst/>
                <a:latin typeface="+mn-lt"/>
                <a:ea typeface="+mn-ea"/>
                <a:cs typeface="+mn-cs"/>
              </a:rPr>
              <a:t>Noise</a:t>
            </a:r>
            <a:r>
              <a:rPr lang="en-US" sz="1200" b="0" i="0" kern="1200" dirty="0">
                <a:solidFill>
                  <a:schemeClr val="tx1"/>
                </a:solidFill>
                <a:effectLst/>
                <a:latin typeface="+mn-lt"/>
                <a:ea typeface="+mn-ea"/>
                <a:cs typeface="+mn-cs"/>
              </a:rPr>
              <a:t>: The random variation in the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use any time series model our data must be stationary which means there shouldn’t be trend or seasonality.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sure that our data is stationary we removed trend by differencing and removed seasonality by Seasonal Adjustment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applied the most promising models  </a:t>
            </a:r>
            <a:r>
              <a:rPr lang="en-US" dirty="0" err="1"/>
              <a:t>sarima</a:t>
            </a:r>
            <a:r>
              <a:rPr lang="en-US" dirty="0"/>
              <a:t>, var and prophet.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8</a:t>
            </a:fld>
            <a:endParaRPr lang="en-US"/>
          </a:p>
        </p:txBody>
      </p:sp>
    </p:spTree>
    <p:extLst>
      <p:ext uri="{BB962C8B-B14F-4D97-AF65-F5344CB8AC3E}">
        <p14:creationId xmlns:p14="http://schemas.microsoft.com/office/powerpoint/2010/main" val="26686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SARIMA is a statistical analysis model that uses time series data to either better understand the data set or to predict future trends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based on the idea that the information in the past values of the time series can alone be used to predict the future values.</a:t>
            </a:r>
          </a:p>
          <a:p>
            <a:endParaRPr lang="en-US" dirty="0"/>
          </a:p>
          <a:p>
            <a:r>
              <a:rPr lang="en-US" dirty="0"/>
              <a:t>It is a kind of regression, that uses observations from previous time steps as input to a regression equation to predict the value at the next time step</a:t>
            </a:r>
          </a:p>
          <a:p>
            <a:endParaRPr lang="en-US" dirty="0"/>
          </a:p>
          <a:p>
            <a:r>
              <a:rPr lang="en-US" dirty="0"/>
              <a:t>We took the number of empty docks from previous time steps  to predict the number of empty dock in future. </a:t>
            </a:r>
          </a:p>
          <a:p>
            <a:endParaRPr lang="en-US" dirty="0"/>
          </a:p>
          <a:p>
            <a:r>
              <a:rPr lang="en-US" dirty="0"/>
              <a:t>If we add independent variables to the model, it is called SARIMAX</a:t>
            </a:r>
          </a:p>
        </p:txBody>
      </p:sp>
      <p:sp>
        <p:nvSpPr>
          <p:cNvPr id="4" name="Slide Number Placeholder 3"/>
          <p:cNvSpPr>
            <a:spLocks noGrp="1"/>
          </p:cNvSpPr>
          <p:nvPr>
            <p:ph type="sldNum" sz="quarter" idx="5"/>
          </p:nvPr>
        </p:nvSpPr>
        <p:spPr/>
        <p:txBody>
          <a:bodyPr/>
          <a:lstStyle/>
          <a:p>
            <a:fld id="{7E9E0236-3C8A-4FD1-8FC7-7919B6642BF4}" type="slidenum">
              <a:rPr lang="en-US" smtClean="0"/>
              <a:t>9</a:t>
            </a:fld>
            <a:endParaRPr lang="en-US"/>
          </a:p>
        </p:txBody>
      </p:sp>
    </p:spTree>
    <p:extLst>
      <p:ext uri="{BB962C8B-B14F-4D97-AF65-F5344CB8AC3E}">
        <p14:creationId xmlns:p14="http://schemas.microsoft.com/office/powerpoint/2010/main" val="1853073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 is another statistical model used to capture the relationship between multiple quantities as they change over time to show the correlation of multiple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Unlike SARIMA that only take the past values of dependent variable it can take the lagged values of other time series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station is full or out of order users of a BSS will go to a nearby station so we used VAR to study relationship between a station usage and its neighboring stations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understand the impact of neighboring stations we applied 2 different neighboring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first set up we used the nearest five stations as the neighbors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the second scenario we selected stations that are in a 300 meters radius of the selected station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Similar to SARIMA the model can take independent variables </a:t>
            </a:r>
          </a:p>
          <a:p>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10</a:t>
            </a:fld>
            <a:endParaRPr lang="en-US"/>
          </a:p>
        </p:txBody>
      </p:sp>
    </p:spTree>
    <p:extLst>
      <p:ext uri="{BB962C8B-B14F-4D97-AF65-F5344CB8AC3E}">
        <p14:creationId xmlns:p14="http://schemas.microsoft.com/office/powerpoint/2010/main" val="126558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Facebook Prophet is a new model introduced by Facebook in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a:t>
            </a:r>
            <a:r>
              <a:rPr lang="en-US" dirty="0" err="1"/>
              <a:t>sarima</a:t>
            </a:r>
            <a:r>
              <a:rPr lang="en-US" dirty="0"/>
              <a:t> and var that are based on regression , Facebook prophet uses Generalized Additive Model . It is based on the idea that time series are composed of trend, , seasonality, holidays plus some normally distributed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Unlike VAR it can not take the lagged values of other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several significant advantages in this model that makes it stand out among the previous conventional methods: first The method allows one to apply the knowledge about the data into model without knowing statistical methods used within the model, secondly it fits very fast and one can interactively change the model parameters. And the method is robust to the missing values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facebook</a:t>
            </a:r>
            <a:r>
              <a:rPr lang="en-US" dirty="0"/>
              <a:t> prophet model also allows to incorporate extra-regressors as independent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E9E0236-3C8A-4FD1-8FC7-7919B6642BF4}" type="slidenum">
              <a:rPr lang="en-US" smtClean="0"/>
              <a:t>11</a:t>
            </a:fld>
            <a:endParaRPr lang="en-US"/>
          </a:p>
        </p:txBody>
      </p:sp>
    </p:spTree>
    <p:extLst>
      <p:ext uri="{BB962C8B-B14F-4D97-AF65-F5344CB8AC3E}">
        <p14:creationId xmlns:p14="http://schemas.microsoft.com/office/powerpoint/2010/main" val="2957020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DD8DC4-B5C6-4309-9267-95E1303E24C1}" type="datetime1">
              <a:rPr lang="en-US" smtClean="0"/>
              <a:t>2/23/2021</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Tara Morovatdar</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10FFC06-DAFF-4878-935A-6FB3F1FA024A}" type="slidenum">
              <a:rPr lang="en-US" smtClean="0"/>
              <a:t>‹#›</a:t>
            </a:fld>
            <a:endParaRPr lang="en-US"/>
          </a:p>
        </p:txBody>
      </p:sp>
    </p:spTree>
    <p:extLst>
      <p:ext uri="{BB962C8B-B14F-4D97-AF65-F5344CB8AC3E}">
        <p14:creationId xmlns:p14="http://schemas.microsoft.com/office/powerpoint/2010/main" val="364472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4622B-884A-472D-9329-3B473630FC64}" type="datetime1">
              <a:rPr lang="en-US" smtClean="0"/>
              <a:t>2/23/2021</a:t>
            </a:fld>
            <a:endParaRPr lang="en-US"/>
          </a:p>
        </p:txBody>
      </p:sp>
      <p:sp>
        <p:nvSpPr>
          <p:cNvPr id="6" name="Footer Placeholder 5"/>
          <p:cNvSpPr>
            <a:spLocks noGrp="1"/>
          </p:cNvSpPr>
          <p:nvPr>
            <p:ph type="ftr" sz="quarter" idx="11"/>
          </p:nvPr>
        </p:nvSpPr>
        <p:spPr/>
        <p:txBody>
          <a:bodyPr/>
          <a:lstStyle/>
          <a:p>
            <a:r>
              <a:rPr lang="en-US"/>
              <a:t>Tara Morovatdar</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360943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2CFC60-1C5C-467A-9E14-7274A6ADAA55}"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3197725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57A858-B9F8-47AE-AAF8-254B45946ECA}"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5557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F7B2E-6337-47B6-ADE9-B8F307E9B1EF}"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170954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60EEAB-69C0-400E-B858-88B0EE866312}" type="datetime1">
              <a:rPr lang="en-US" smtClean="0"/>
              <a:t>2/23/2021</a:t>
            </a:fld>
            <a:endParaRPr lang="en-US"/>
          </a:p>
        </p:txBody>
      </p:sp>
      <p:sp>
        <p:nvSpPr>
          <p:cNvPr id="8" name="Footer Placeholder 7"/>
          <p:cNvSpPr>
            <a:spLocks noGrp="1"/>
          </p:cNvSpPr>
          <p:nvPr>
            <p:ph type="ftr" sz="quarter" idx="11"/>
          </p:nvPr>
        </p:nvSpPr>
        <p:spPr/>
        <p:txBody>
          <a:bodyPr/>
          <a:lstStyle/>
          <a:p>
            <a:r>
              <a:rPr lang="en-US"/>
              <a:t>Tara Morovatdar</a:t>
            </a:r>
          </a:p>
        </p:txBody>
      </p:sp>
      <p:sp>
        <p:nvSpPr>
          <p:cNvPr id="9" name="Slide Number Placeholder 8"/>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26309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30139C-4F04-4C55-ADF6-64859284ACA7}" type="datetime1">
              <a:rPr lang="en-US" smtClean="0"/>
              <a:t>2/23/2021</a:t>
            </a:fld>
            <a:endParaRPr lang="en-US"/>
          </a:p>
        </p:txBody>
      </p:sp>
      <p:sp>
        <p:nvSpPr>
          <p:cNvPr id="8" name="Footer Placeholder 7"/>
          <p:cNvSpPr>
            <a:spLocks noGrp="1"/>
          </p:cNvSpPr>
          <p:nvPr>
            <p:ph type="ftr" sz="quarter" idx="11"/>
          </p:nvPr>
        </p:nvSpPr>
        <p:spPr/>
        <p:txBody>
          <a:bodyPr/>
          <a:lstStyle/>
          <a:p>
            <a:r>
              <a:rPr lang="en-US"/>
              <a:t>Tara Morovatdar</a:t>
            </a:r>
          </a:p>
        </p:txBody>
      </p:sp>
      <p:sp>
        <p:nvSpPr>
          <p:cNvPr id="9" name="Slide Number Placeholder 8"/>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17874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EF1B-3414-46D5-98F8-B393C6D09D7C}"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2787037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7ECD5-8A67-4B0A-9AD2-4FC3A2DE7F56}"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253338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C4FD6-DAB1-471A-AD6E-8EBA07C7409B}"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319118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A7D19-AA6D-4A0D-A536-FFCEA92224DC}" type="datetime1">
              <a:rPr lang="en-US" smtClean="0"/>
              <a:t>2/23/2021</a:t>
            </a:fld>
            <a:endParaRPr lang="en-US"/>
          </a:p>
        </p:txBody>
      </p:sp>
      <p:sp>
        <p:nvSpPr>
          <p:cNvPr id="5" name="Footer Placeholder 4"/>
          <p:cNvSpPr>
            <a:spLocks noGrp="1"/>
          </p:cNvSpPr>
          <p:nvPr>
            <p:ph type="ftr" sz="quarter" idx="11"/>
          </p:nvPr>
        </p:nvSpPr>
        <p:spPr/>
        <p:txBody>
          <a:bodyPr/>
          <a:lstStyle/>
          <a:p>
            <a:r>
              <a:rPr lang="en-US"/>
              <a:t>Tara Morovatdar</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53696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03977-8F2A-4F25-8965-346694FB88C6}" type="datetime1">
              <a:rPr lang="en-US" smtClean="0"/>
              <a:t>2/23/2021</a:t>
            </a:fld>
            <a:endParaRPr lang="en-US"/>
          </a:p>
        </p:txBody>
      </p:sp>
      <p:sp>
        <p:nvSpPr>
          <p:cNvPr id="6" name="Footer Placeholder 5"/>
          <p:cNvSpPr>
            <a:spLocks noGrp="1"/>
          </p:cNvSpPr>
          <p:nvPr>
            <p:ph type="ftr" sz="quarter" idx="11"/>
          </p:nvPr>
        </p:nvSpPr>
        <p:spPr/>
        <p:txBody>
          <a:bodyPr/>
          <a:lstStyle/>
          <a:p>
            <a:r>
              <a:rPr lang="en-US"/>
              <a:t>Tara Morovatdar</a:t>
            </a:r>
          </a:p>
        </p:txBody>
      </p:sp>
      <p:sp>
        <p:nvSpPr>
          <p:cNvPr id="7" name="Slide Number Placeholder 6"/>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2644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B0466-40F4-4A50-9755-973ED7BF2C3E}" type="datetime1">
              <a:rPr lang="en-US" smtClean="0"/>
              <a:t>2/23/2021</a:t>
            </a:fld>
            <a:endParaRPr lang="en-US"/>
          </a:p>
        </p:txBody>
      </p:sp>
      <p:sp>
        <p:nvSpPr>
          <p:cNvPr id="8" name="Footer Placeholder 7"/>
          <p:cNvSpPr>
            <a:spLocks noGrp="1"/>
          </p:cNvSpPr>
          <p:nvPr>
            <p:ph type="ftr" sz="quarter" idx="11"/>
          </p:nvPr>
        </p:nvSpPr>
        <p:spPr/>
        <p:txBody>
          <a:bodyPr/>
          <a:lstStyle/>
          <a:p>
            <a:r>
              <a:rPr lang="en-US"/>
              <a:t>Tara Morovatdar</a:t>
            </a:r>
          </a:p>
        </p:txBody>
      </p:sp>
      <p:sp>
        <p:nvSpPr>
          <p:cNvPr id="9" name="Slide Number Placeholder 8"/>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8000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77FF4-B43B-40A5-A98F-F5127F77516D}" type="datetime1">
              <a:rPr lang="en-US" smtClean="0"/>
              <a:t>2/23/2021</a:t>
            </a:fld>
            <a:endParaRPr lang="en-US"/>
          </a:p>
        </p:txBody>
      </p:sp>
      <p:sp>
        <p:nvSpPr>
          <p:cNvPr id="4" name="Footer Placeholder 3"/>
          <p:cNvSpPr>
            <a:spLocks noGrp="1"/>
          </p:cNvSpPr>
          <p:nvPr>
            <p:ph type="ftr" sz="quarter" idx="11"/>
          </p:nvPr>
        </p:nvSpPr>
        <p:spPr/>
        <p:txBody>
          <a:bodyPr/>
          <a:lstStyle/>
          <a:p>
            <a:r>
              <a:rPr lang="en-US"/>
              <a:t>Tara Morovatdar</a:t>
            </a:r>
          </a:p>
        </p:txBody>
      </p:sp>
      <p:sp>
        <p:nvSpPr>
          <p:cNvPr id="5" name="Slide Number Placeholder 4"/>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39230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2C225-CC58-4001-BD4F-4BAFD64177C4}" type="datetime1">
              <a:rPr lang="en-US" smtClean="0"/>
              <a:t>2/23/2021</a:t>
            </a:fld>
            <a:endParaRPr lang="en-US"/>
          </a:p>
        </p:txBody>
      </p:sp>
      <p:sp>
        <p:nvSpPr>
          <p:cNvPr id="3" name="Footer Placeholder 2"/>
          <p:cNvSpPr>
            <a:spLocks noGrp="1"/>
          </p:cNvSpPr>
          <p:nvPr>
            <p:ph type="ftr" sz="quarter" idx="11"/>
          </p:nvPr>
        </p:nvSpPr>
        <p:spPr/>
        <p:txBody>
          <a:bodyPr/>
          <a:lstStyle/>
          <a:p>
            <a:r>
              <a:rPr lang="en-US"/>
              <a:t>Tara Morovatdar</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161737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08EB7-5A2F-486C-8A46-03B357EA53AE}" type="datetime1">
              <a:rPr lang="en-US" smtClean="0"/>
              <a:t>2/23/2021</a:t>
            </a:fld>
            <a:endParaRPr lang="en-US"/>
          </a:p>
        </p:txBody>
      </p:sp>
      <p:sp>
        <p:nvSpPr>
          <p:cNvPr id="6" name="Footer Placeholder 5"/>
          <p:cNvSpPr>
            <a:spLocks noGrp="1"/>
          </p:cNvSpPr>
          <p:nvPr>
            <p:ph type="ftr" sz="quarter" idx="11"/>
          </p:nvPr>
        </p:nvSpPr>
        <p:spPr/>
        <p:txBody>
          <a:bodyPr/>
          <a:lstStyle/>
          <a:p>
            <a:r>
              <a:rPr lang="en-US"/>
              <a:t>Tara Morovatdar</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307186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B78EF-425C-4499-BC96-64C6219369BD}" type="datetime1">
              <a:rPr lang="en-US" smtClean="0"/>
              <a:t>2/23/2021</a:t>
            </a:fld>
            <a:endParaRPr lang="en-US"/>
          </a:p>
        </p:txBody>
      </p:sp>
      <p:sp>
        <p:nvSpPr>
          <p:cNvPr id="6" name="Footer Placeholder 5"/>
          <p:cNvSpPr>
            <a:spLocks noGrp="1"/>
          </p:cNvSpPr>
          <p:nvPr>
            <p:ph type="ftr" sz="quarter" idx="11"/>
          </p:nvPr>
        </p:nvSpPr>
        <p:spPr/>
        <p:txBody>
          <a:bodyPr/>
          <a:lstStyle/>
          <a:p>
            <a:r>
              <a:rPr lang="en-US"/>
              <a:t>Tara Morovatdar</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0FFC06-DAFF-4878-935A-6FB3F1FA024A}" type="slidenum">
              <a:rPr lang="en-US" smtClean="0"/>
              <a:t>‹#›</a:t>
            </a:fld>
            <a:endParaRPr lang="en-US"/>
          </a:p>
        </p:txBody>
      </p:sp>
    </p:spTree>
    <p:extLst>
      <p:ext uri="{BB962C8B-B14F-4D97-AF65-F5344CB8AC3E}">
        <p14:creationId xmlns:p14="http://schemas.microsoft.com/office/powerpoint/2010/main" val="103310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EBB5056-589B-44ED-8ECF-86F857CB1BD4}" type="datetime1">
              <a:rPr lang="en-US" smtClean="0"/>
              <a:t>2/23/2021</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Tara Morovatdar</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10FFC06-DAFF-4878-935A-6FB3F1FA024A}" type="slidenum">
              <a:rPr lang="en-US" smtClean="0"/>
              <a:t>‹#›</a:t>
            </a:fld>
            <a:endParaRPr lang="en-US"/>
          </a:p>
        </p:txBody>
      </p:sp>
    </p:spTree>
    <p:extLst>
      <p:ext uri="{BB962C8B-B14F-4D97-AF65-F5344CB8AC3E}">
        <p14:creationId xmlns:p14="http://schemas.microsoft.com/office/powerpoint/2010/main" val="28463780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B082-6ACD-45F7-9091-654584093666}"/>
              </a:ext>
            </a:extLst>
          </p:cNvPr>
          <p:cNvSpPr>
            <a:spLocks noGrp="1"/>
          </p:cNvSpPr>
          <p:nvPr>
            <p:ph type="ctrTitle"/>
          </p:nvPr>
        </p:nvSpPr>
        <p:spPr/>
        <p:txBody>
          <a:bodyPr/>
          <a:lstStyle/>
          <a:p>
            <a:r>
              <a:rPr lang="en-US" sz="4800" dirty="0">
                <a:latin typeface="Times New Roman" panose="02020603050405020304" pitchFamily="18" charset="0"/>
                <a:cs typeface="Times New Roman" panose="02020603050405020304" pitchFamily="18" charset="0"/>
              </a:rPr>
              <a:t>A fine-grained station usage prediction for the Santander Bike-Sharing System in London</a:t>
            </a:r>
          </a:p>
        </p:txBody>
      </p:sp>
      <p:sp>
        <p:nvSpPr>
          <p:cNvPr id="3" name="Subtitle 2">
            <a:extLst>
              <a:ext uri="{FF2B5EF4-FFF2-40B4-BE49-F238E27FC236}">
                <a16:creationId xmlns:a16="http://schemas.microsoft.com/office/drawing/2014/main" id="{AF95C867-BC38-4699-BCB9-1660903BCF84}"/>
              </a:ext>
            </a:extLst>
          </p:cNvPr>
          <p:cNvSpPr>
            <a:spLocks noGrp="1"/>
          </p:cNvSpPr>
          <p:nvPr>
            <p:ph type="subTitle" idx="1"/>
          </p:nvPr>
        </p:nvSpPr>
        <p:spPr/>
        <p:txBody>
          <a:bodyPr/>
          <a:lstStyle/>
          <a:p>
            <a:r>
              <a:rPr lang="en-US" dirty="0"/>
              <a:t>Tara Morovatdar</a:t>
            </a:r>
          </a:p>
        </p:txBody>
      </p:sp>
      <p:sp>
        <p:nvSpPr>
          <p:cNvPr id="5" name="Slide Number Placeholder 4">
            <a:extLst>
              <a:ext uri="{FF2B5EF4-FFF2-40B4-BE49-F238E27FC236}">
                <a16:creationId xmlns:a16="http://schemas.microsoft.com/office/drawing/2014/main" id="{DDCC554F-C3FD-494A-B08F-F68175ACBDB1}"/>
              </a:ext>
            </a:extLst>
          </p:cNvPr>
          <p:cNvSpPr>
            <a:spLocks noGrp="1"/>
          </p:cNvSpPr>
          <p:nvPr>
            <p:ph type="sldNum" sz="quarter" idx="12"/>
          </p:nvPr>
        </p:nvSpPr>
        <p:spPr/>
        <p:txBody>
          <a:bodyPr/>
          <a:lstStyle/>
          <a:p>
            <a:fld id="{510FFC06-DAFF-4878-935A-6FB3F1FA024A}" type="slidenum">
              <a:rPr lang="en-US" smtClean="0"/>
              <a:t>1</a:t>
            </a:fld>
            <a:endParaRPr lang="en-US"/>
          </a:p>
        </p:txBody>
      </p:sp>
    </p:spTree>
    <p:extLst>
      <p:ext uri="{BB962C8B-B14F-4D97-AF65-F5344CB8AC3E}">
        <p14:creationId xmlns:p14="http://schemas.microsoft.com/office/powerpoint/2010/main" val="271051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7C59-7169-46E6-85D5-1095E2474945}"/>
              </a:ext>
            </a:extLst>
          </p:cNvPr>
          <p:cNvSpPr>
            <a:spLocks noGrp="1"/>
          </p:cNvSpPr>
          <p:nvPr>
            <p:ph type="title"/>
          </p:nvPr>
        </p:nvSpPr>
        <p:spPr/>
        <p:txBody>
          <a:bodyPr/>
          <a:lstStyle/>
          <a:p>
            <a:r>
              <a:rPr lang="en-US" dirty="0"/>
              <a:t>VAR</a:t>
            </a:r>
          </a:p>
        </p:txBody>
      </p:sp>
      <p:sp>
        <p:nvSpPr>
          <p:cNvPr id="3" name="Content Placeholder 2">
            <a:extLst>
              <a:ext uri="{FF2B5EF4-FFF2-40B4-BE49-F238E27FC236}">
                <a16:creationId xmlns:a16="http://schemas.microsoft.com/office/drawing/2014/main" id="{97C6C02B-074C-450A-B7DD-E0C64BDAB2D3}"/>
              </a:ext>
            </a:extLst>
          </p:cNvPr>
          <p:cNvSpPr>
            <a:spLocks noGrp="1"/>
          </p:cNvSpPr>
          <p:nvPr>
            <p:ph idx="1"/>
          </p:nvPr>
        </p:nvSpPr>
        <p:spPr>
          <a:xfrm>
            <a:off x="673099" y="2387600"/>
            <a:ext cx="10517639" cy="3784600"/>
          </a:xfrm>
        </p:spPr>
        <p:txBody>
          <a:bodyPr>
            <a:normAutofit/>
          </a:bodyPr>
          <a:lstStyle/>
          <a:p>
            <a:r>
              <a:rPr lang="en-US" sz="1900" dirty="0"/>
              <a:t>A statistical model used to capture the relationship between multiple quantities as they change over time to show the correlation of multiple time series</a:t>
            </a:r>
          </a:p>
          <a:p>
            <a:r>
              <a:rPr lang="en-US" sz="1900" dirty="0"/>
              <a:t>Unlike SARIMA it can take the lagged values of other time series</a:t>
            </a:r>
          </a:p>
          <a:p>
            <a:r>
              <a:rPr lang="en-US" sz="1900" dirty="0"/>
              <a:t>Studying relationship between a station usage and its neighboring stations</a:t>
            </a:r>
          </a:p>
          <a:p>
            <a:r>
              <a:rPr lang="en-US" dirty="0"/>
              <a:t>2 different neighboring selection:</a:t>
            </a:r>
          </a:p>
          <a:p>
            <a:pPr lvl="1"/>
            <a:r>
              <a:rPr lang="en-US" dirty="0"/>
              <a:t>Fixed number of neighbors (n=5)</a:t>
            </a:r>
          </a:p>
          <a:p>
            <a:pPr lvl="1"/>
            <a:r>
              <a:rPr lang="en-US" dirty="0"/>
              <a:t>Stations within a fixes distance (d=300 m)</a:t>
            </a:r>
          </a:p>
          <a:p>
            <a:r>
              <a:rPr lang="en-US" dirty="0"/>
              <a:t>The model can take independent variables (VARX)</a:t>
            </a:r>
          </a:p>
          <a:p>
            <a:pPr marL="0" indent="0">
              <a:buNone/>
            </a:pPr>
            <a:endParaRPr lang="en-US" dirty="0"/>
          </a:p>
        </p:txBody>
      </p:sp>
      <p:sp>
        <p:nvSpPr>
          <p:cNvPr id="6" name="Footer Placeholder 5">
            <a:extLst>
              <a:ext uri="{FF2B5EF4-FFF2-40B4-BE49-F238E27FC236}">
                <a16:creationId xmlns:a16="http://schemas.microsoft.com/office/drawing/2014/main" id="{A660978C-3C3D-4017-9CC0-C3A707C1A67E}"/>
              </a:ext>
            </a:extLst>
          </p:cNvPr>
          <p:cNvSpPr>
            <a:spLocks noGrp="1"/>
          </p:cNvSpPr>
          <p:nvPr>
            <p:ph type="ftr" sz="quarter" idx="11"/>
          </p:nvPr>
        </p:nvSpPr>
        <p:spPr/>
        <p:txBody>
          <a:bodyPr/>
          <a:lstStyle/>
          <a:p>
            <a:r>
              <a:rPr lang="en-US"/>
              <a:t>Tara Morovatdar</a:t>
            </a:r>
          </a:p>
        </p:txBody>
      </p:sp>
      <p:sp>
        <p:nvSpPr>
          <p:cNvPr id="7" name="Slide Number Placeholder 6">
            <a:extLst>
              <a:ext uri="{FF2B5EF4-FFF2-40B4-BE49-F238E27FC236}">
                <a16:creationId xmlns:a16="http://schemas.microsoft.com/office/drawing/2014/main" id="{A7334BAF-E356-4B05-B73F-A127673F2676}"/>
              </a:ext>
            </a:extLst>
          </p:cNvPr>
          <p:cNvSpPr>
            <a:spLocks noGrp="1"/>
          </p:cNvSpPr>
          <p:nvPr>
            <p:ph type="sldNum" sz="quarter" idx="12"/>
          </p:nvPr>
        </p:nvSpPr>
        <p:spPr/>
        <p:txBody>
          <a:bodyPr/>
          <a:lstStyle/>
          <a:p>
            <a:fld id="{510FFC06-DAFF-4878-935A-6FB3F1FA024A}" type="slidenum">
              <a:rPr lang="en-US" smtClean="0"/>
              <a:t>10</a:t>
            </a:fld>
            <a:endParaRPr lang="en-US"/>
          </a:p>
        </p:txBody>
      </p:sp>
    </p:spTree>
    <p:extLst>
      <p:ext uri="{BB962C8B-B14F-4D97-AF65-F5344CB8AC3E}">
        <p14:creationId xmlns:p14="http://schemas.microsoft.com/office/powerpoint/2010/main" val="67038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40B5-D2B6-4721-BB08-1A1A6B020642}"/>
              </a:ext>
            </a:extLst>
          </p:cNvPr>
          <p:cNvSpPr>
            <a:spLocks noGrp="1"/>
          </p:cNvSpPr>
          <p:nvPr>
            <p:ph type="title"/>
          </p:nvPr>
        </p:nvSpPr>
        <p:spPr/>
        <p:txBody>
          <a:bodyPr/>
          <a:lstStyle/>
          <a:p>
            <a:r>
              <a:rPr lang="en-US" dirty="0"/>
              <a:t>Fb-prophet</a:t>
            </a:r>
          </a:p>
        </p:txBody>
      </p:sp>
      <p:sp>
        <p:nvSpPr>
          <p:cNvPr id="3" name="Content Placeholder 2">
            <a:extLst>
              <a:ext uri="{FF2B5EF4-FFF2-40B4-BE49-F238E27FC236}">
                <a16:creationId xmlns:a16="http://schemas.microsoft.com/office/drawing/2014/main" id="{7D4E511A-BC91-475E-8F8C-875D18D2B121}"/>
              </a:ext>
            </a:extLst>
          </p:cNvPr>
          <p:cNvSpPr>
            <a:spLocks noGrp="1"/>
          </p:cNvSpPr>
          <p:nvPr>
            <p:ph idx="1"/>
          </p:nvPr>
        </p:nvSpPr>
        <p:spPr>
          <a:xfrm>
            <a:off x="863600" y="2362200"/>
            <a:ext cx="9779000" cy="3746500"/>
          </a:xfrm>
        </p:spPr>
        <p:txBody>
          <a:bodyPr>
            <a:normAutofit/>
          </a:bodyPr>
          <a:lstStyle/>
          <a:p>
            <a:r>
              <a:rPr lang="en-US" dirty="0"/>
              <a:t>Facebook Prophet introduced by Facebook</a:t>
            </a:r>
          </a:p>
          <a:p>
            <a:r>
              <a:rPr lang="en-US" dirty="0"/>
              <a:t>Generalized Additive Model of decomposable time series model with traditional com-ponents; trend, seasonality, and holidays</a:t>
            </a:r>
          </a:p>
          <a:p>
            <a:r>
              <a:rPr lang="en-US" dirty="0"/>
              <a:t>Unlike VAR it can not take the lagged values of other time series</a:t>
            </a:r>
          </a:p>
          <a:p>
            <a:r>
              <a:rPr lang="en-US" dirty="0"/>
              <a:t>Advantages:</a:t>
            </a:r>
          </a:p>
          <a:p>
            <a:pPr lvl="1"/>
            <a:r>
              <a:rPr lang="en-US" dirty="0"/>
              <a:t>Can be intuitively adjusted by analysts</a:t>
            </a:r>
          </a:p>
          <a:p>
            <a:pPr lvl="1"/>
            <a:r>
              <a:rPr lang="en-US" dirty="0"/>
              <a:t>It is fast</a:t>
            </a:r>
          </a:p>
          <a:p>
            <a:pPr lvl="1"/>
            <a:r>
              <a:rPr lang="en-US" dirty="0"/>
              <a:t>Robust to missing values</a:t>
            </a:r>
          </a:p>
          <a:p>
            <a:r>
              <a:rPr lang="en-US" dirty="0"/>
              <a:t>The model also allows to incorporate independent variables as extra-regressors</a:t>
            </a:r>
          </a:p>
        </p:txBody>
      </p:sp>
      <p:sp>
        <p:nvSpPr>
          <p:cNvPr id="6" name="Footer Placeholder 5">
            <a:extLst>
              <a:ext uri="{FF2B5EF4-FFF2-40B4-BE49-F238E27FC236}">
                <a16:creationId xmlns:a16="http://schemas.microsoft.com/office/drawing/2014/main" id="{028697FA-69FE-4E87-ACEF-10845397BA61}"/>
              </a:ext>
            </a:extLst>
          </p:cNvPr>
          <p:cNvSpPr>
            <a:spLocks noGrp="1"/>
          </p:cNvSpPr>
          <p:nvPr>
            <p:ph type="ftr" sz="quarter" idx="11"/>
          </p:nvPr>
        </p:nvSpPr>
        <p:spPr/>
        <p:txBody>
          <a:bodyPr/>
          <a:lstStyle/>
          <a:p>
            <a:r>
              <a:rPr lang="en-US"/>
              <a:t>Tara Morovatdar</a:t>
            </a:r>
          </a:p>
        </p:txBody>
      </p:sp>
      <p:sp>
        <p:nvSpPr>
          <p:cNvPr id="7" name="Slide Number Placeholder 6">
            <a:extLst>
              <a:ext uri="{FF2B5EF4-FFF2-40B4-BE49-F238E27FC236}">
                <a16:creationId xmlns:a16="http://schemas.microsoft.com/office/drawing/2014/main" id="{3AE8A1DE-651A-4C08-816F-918E77BF49B9}"/>
              </a:ext>
            </a:extLst>
          </p:cNvPr>
          <p:cNvSpPr>
            <a:spLocks noGrp="1"/>
          </p:cNvSpPr>
          <p:nvPr>
            <p:ph type="sldNum" sz="quarter" idx="12"/>
          </p:nvPr>
        </p:nvSpPr>
        <p:spPr/>
        <p:txBody>
          <a:bodyPr/>
          <a:lstStyle/>
          <a:p>
            <a:fld id="{510FFC06-DAFF-4878-935A-6FB3F1FA024A}" type="slidenum">
              <a:rPr lang="en-US" smtClean="0"/>
              <a:t>11</a:t>
            </a:fld>
            <a:endParaRPr lang="en-US"/>
          </a:p>
        </p:txBody>
      </p:sp>
      <p:pic>
        <p:nvPicPr>
          <p:cNvPr id="8" name="Picture 7" descr="Graphical user interface, text&#10;&#10;Description automatically generated">
            <a:extLst>
              <a:ext uri="{FF2B5EF4-FFF2-40B4-BE49-F238E27FC236}">
                <a16:creationId xmlns:a16="http://schemas.microsoft.com/office/drawing/2014/main" id="{B44022D9-F1E4-44B7-89FF-AA38E51F7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032" y="4140200"/>
            <a:ext cx="3132668" cy="939800"/>
          </a:xfrm>
          <a:prstGeom prst="rect">
            <a:avLst/>
          </a:prstGeom>
        </p:spPr>
      </p:pic>
    </p:spTree>
    <p:extLst>
      <p:ext uri="{BB962C8B-B14F-4D97-AF65-F5344CB8AC3E}">
        <p14:creationId xmlns:p14="http://schemas.microsoft.com/office/powerpoint/2010/main" val="197745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3873-4229-4047-94BF-837B39DFF0A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A1944E1-4345-4544-96B3-78A9DCDE2437}"/>
              </a:ext>
            </a:extLst>
          </p:cNvPr>
          <p:cNvSpPr>
            <a:spLocks noGrp="1"/>
          </p:cNvSpPr>
          <p:nvPr>
            <p:ph idx="1"/>
          </p:nvPr>
        </p:nvSpPr>
        <p:spPr>
          <a:xfrm>
            <a:off x="654148" y="2558567"/>
            <a:ext cx="9887331" cy="3461233"/>
          </a:xfrm>
        </p:spPr>
        <p:txBody>
          <a:bodyPr/>
          <a:lstStyle/>
          <a:p>
            <a:r>
              <a:rPr lang="en-US" dirty="0"/>
              <a:t>Bike sharing System from Santander in London and weather data, all in year 2018</a:t>
            </a:r>
          </a:p>
          <a:p>
            <a:pPr lvl="1"/>
            <a:r>
              <a:rPr lang="en-US" dirty="0"/>
              <a:t>Station observations including the number of available bike/docks in a 2-minute interval (CDRC)</a:t>
            </a:r>
          </a:p>
          <a:p>
            <a:pPr lvl="1"/>
            <a:r>
              <a:rPr lang="en-US" dirty="0"/>
              <a:t>796 stations in total </a:t>
            </a:r>
            <a:r>
              <a:rPr lang="en-US" dirty="0">
                <a:sym typeface="Wingdings" panose="05000000000000000000" pitchFamily="2" charset="2"/>
              </a:rPr>
              <a:t> 68 stations that have high usage  </a:t>
            </a:r>
            <a:r>
              <a:rPr lang="en-US" b="1" dirty="0">
                <a:sym typeface="Wingdings" panose="05000000000000000000" pitchFamily="2" charset="2"/>
              </a:rPr>
              <a:t>47 stations that are in central London </a:t>
            </a:r>
          </a:p>
          <a:p>
            <a:pPr lvl="1"/>
            <a:r>
              <a:rPr lang="en-US" dirty="0">
                <a:sym typeface="Wingdings" panose="05000000000000000000" pitchFamily="2" charset="2"/>
              </a:rPr>
              <a:t>Trip data for each journey (publicly available)</a:t>
            </a:r>
          </a:p>
          <a:p>
            <a:pPr lvl="1"/>
            <a:r>
              <a:rPr lang="en-US" dirty="0">
                <a:sym typeface="Wingdings" panose="05000000000000000000" pitchFamily="2" charset="2"/>
              </a:rPr>
              <a:t>Weather data with 60 mins frequency including: temperature, humidity, weather description, wind speed, pressure,..</a:t>
            </a:r>
          </a:p>
          <a:p>
            <a:pPr marL="0" indent="0">
              <a:buNone/>
            </a:pPr>
            <a:endParaRPr lang="en-US" dirty="0"/>
          </a:p>
        </p:txBody>
      </p:sp>
      <p:sp>
        <p:nvSpPr>
          <p:cNvPr id="4" name="Footer Placeholder 3">
            <a:extLst>
              <a:ext uri="{FF2B5EF4-FFF2-40B4-BE49-F238E27FC236}">
                <a16:creationId xmlns:a16="http://schemas.microsoft.com/office/drawing/2014/main" id="{070C7E60-AB81-4105-AAC4-0A67ADD1FB15}"/>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12B6100B-B053-406D-9177-A516B6CDA633}"/>
              </a:ext>
            </a:extLst>
          </p:cNvPr>
          <p:cNvSpPr>
            <a:spLocks noGrp="1"/>
          </p:cNvSpPr>
          <p:nvPr>
            <p:ph type="sldNum" sz="quarter" idx="12"/>
          </p:nvPr>
        </p:nvSpPr>
        <p:spPr/>
        <p:txBody>
          <a:bodyPr/>
          <a:lstStyle/>
          <a:p>
            <a:fld id="{510FFC06-DAFF-4878-935A-6FB3F1FA024A}" type="slidenum">
              <a:rPr lang="en-US" smtClean="0"/>
              <a:t>12</a:t>
            </a:fld>
            <a:endParaRPr lang="en-US"/>
          </a:p>
        </p:txBody>
      </p:sp>
      <p:pic>
        <p:nvPicPr>
          <p:cNvPr id="7" name="Picture 6" descr="Chart, funnel chart&#10;&#10;Description automatically generated">
            <a:extLst>
              <a:ext uri="{FF2B5EF4-FFF2-40B4-BE49-F238E27FC236}">
                <a16:creationId xmlns:a16="http://schemas.microsoft.com/office/drawing/2014/main" id="{4E556FA5-349B-4DA2-8CD8-5FD66B0A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3795" y="3848166"/>
            <a:ext cx="1695687" cy="1200318"/>
          </a:xfrm>
          <a:prstGeom prst="rect">
            <a:avLst/>
          </a:prstGeom>
        </p:spPr>
      </p:pic>
      <p:pic>
        <p:nvPicPr>
          <p:cNvPr id="9" name="Picture 8" descr="Logo, company name&#10;&#10;Description automatically generated">
            <a:extLst>
              <a:ext uri="{FF2B5EF4-FFF2-40B4-BE49-F238E27FC236}">
                <a16:creationId xmlns:a16="http://schemas.microsoft.com/office/drawing/2014/main" id="{E7E33DA4-D482-4231-9325-F425F8608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688" y="5048484"/>
            <a:ext cx="2370625" cy="1343354"/>
          </a:xfrm>
          <a:prstGeom prst="rect">
            <a:avLst/>
          </a:prstGeom>
        </p:spPr>
      </p:pic>
    </p:spTree>
    <p:extLst>
      <p:ext uri="{BB962C8B-B14F-4D97-AF65-F5344CB8AC3E}">
        <p14:creationId xmlns:p14="http://schemas.microsoft.com/office/powerpoint/2010/main" val="16450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1EEC-B704-41EA-9FAD-C66E3E62C9D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4E459EC-3257-4B67-ACA4-FEAA76C2222E}"/>
              </a:ext>
            </a:extLst>
          </p:cNvPr>
          <p:cNvSpPr>
            <a:spLocks noGrp="1"/>
          </p:cNvSpPr>
          <p:nvPr>
            <p:ph idx="1"/>
          </p:nvPr>
        </p:nvSpPr>
        <p:spPr>
          <a:xfrm>
            <a:off x="861438" y="2501900"/>
            <a:ext cx="9054929" cy="3517900"/>
          </a:xfrm>
        </p:spPr>
        <p:txBody>
          <a:bodyPr/>
          <a:lstStyle/>
          <a:p>
            <a:r>
              <a:rPr lang="en-US" dirty="0"/>
              <a:t>Temporal dependencies</a:t>
            </a:r>
          </a:p>
        </p:txBody>
      </p:sp>
      <p:pic>
        <p:nvPicPr>
          <p:cNvPr id="5" name="Picture 4" descr="Chart, line chart&#10;&#10;Description automatically generated">
            <a:extLst>
              <a:ext uri="{FF2B5EF4-FFF2-40B4-BE49-F238E27FC236}">
                <a16:creationId xmlns:a16="http://schemas.microsoft.com/office/drawing/2014/main" id="{9821AA4D-37AB-4B3D-8A71-CC12E656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438" y="3073039"/>
            <a:ext cx="5234562" cy="2557293"/>
          </a:xfrm>
          <a:prstGeom prst="rect">
            <a:avLst/>
          </a:prstGeom>
        </p:spPr>
      </p:pic>
      <p:pic>
        <p:nvPicPr>
          <p:cNvPr id="7" name="Picture 6" descr="Chart, line chart&#10;&#10;Description automatically generated">
            <a:extLst>
              <a:ext uri="{FF2B5EF4-FFF2-40B4-BE49-F238E27FC236}">
                <a16:creationId xmlns:a16="http://schemas.microsoft.com/office/drawing/2014/main" id="{0B8D991D-1DA2-493D-832D-4ED3D8EAB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346" y="3073039"/>
            <a:ext cx="4865216" cy="2692761"/>
          </a:xfrm>
          <a:prstGeom prst="rect">
            <a:avLst/>
          </a:prstGeom>
        </p:spPr>
      </p:pic>
      <p:sp>
        <p:nvSpPr>
          <p:cNvPr id="4" name="Footer Placeholder 3">
            <a:extLst>
              <a:ext uri="{FF2B5EF4-FFF2-40B4-BE49-F238E27FC236}">
                <a16:creationId xmlns:a16="http://schemas.microsoft.com/office/drawing/2014/main" id="{EB8979C2-33DC-459F-A45C-2AE09956CF6F}"/>
              </a:ext>
            </a:extLst>
          </p:cNvPr>
          <p:cNvSpPr>
            <a:spLocks noGrp="1"/>
          </p:cNvSpPr>
          <p:nvPr>
            <p:ph type="ftr" sz="quarter" idx="11"/>
          </p:nvPr>
        </p:nvSpPr>
        <p:spPr/>
        <p:txBody>
          <a:bodyPr/>
          <a:lstStyle/>
          <a:p>
            <a:r>
              <a:rPr lang="en-US"/>
              <a:t>Tara Morovatdar</a:t>
            </a:r>
          </a:p>
        </p:txBody>
      </p:sp>
      <p:sp>
        <p:nvSpPr>
          <p:cNvPr id="6" name="Slide Number Placeholder 5">
            <a:extLst>
              <a:ext uri="{FF2B5EF4-FFF2-40B4-BE49-F238E27FC236}">
                <a16:creationId xmlns:a16="http://schemas.microsoft.com/office/drawing/2014/main" id="{07815B96-64E3-4E07-A6A7-2E3D0F390AF7}"/>
              </a:ext>
            </a:extLst>
          </p:cNvPr>
          <p:cNvSpPr>
            <a:spLocks noGrp="1"/>
          </p:cNvSpPr>
          <p:nvPr>
            <p:ph type="sldNum" sz="quarter" idx="12"/>
          </p:nvPr>
        </p:nvSpPr>
        <p:spPr/>
        <p:txBody>
          <a:bodyPr/>
          <a:lstStyle/>
          <a:p>
            <a:fld id="{510FFC06-DAFF-4878-935A-6FB3F1FA024A}" type="slidenum">
              <a:rPr lang="en-US" smtClean="0"/>
              <a:t>13</a:t>
            </a:fld>
            <a:endParaRPr lang="en-US"/>
          </a:p>
        </p:txBody>
      </p:sp>
      <p:sp>
        <p:nvSpPr>
          <p:cNvPr id="8" name="TextBox 7">
            <a:extLst>
              <a:ext uri="{FF2B5EF4-FFF2-40B4-BE49-F238E27FC236}">
                <a16:creationId xmlns:a16="http://schemas.microsoft.com/office/drawing/2014/main" id="{9BEB461C-C787-49C9-96F3-BB0564CC9FC8}"/>
              </a:ext>
            </a:extLst>
          </p:cNvPr>
          <p:cNvSpPr txBox="1"/>
          <p:nvPr/>
        </p:nvSpPr>
        <p:spPr>
          <a:xfrm>
            <a:off x="1230784" y="5563456"/>
            <a:ext cx="4865216" cy="523220"/>
          </a:xfrm>
          <a:prstGeom prst="rect">
            <a:avLst/>
          </a:prstGeom>
          <a:noFill/>
        </p:spPr>
        <p:txBody>
          <a:bodyPr wrap="square" rtlCol="0">
            <a:spAutoFit/>
          </a:bodyPr>
          <a:lstStyle/>
          <a:p>
            <a:r>
              <a:rPr lang="en-US" sz="1400" dirty="0"/>
              <a:t>Fig 5. Frequency distribution of hire during the different days of the week</a:t>
            </a:r>
          </a:p>
        </p:txBody>
      </p:sp>
      <p:sp>
        <p:nvSpPr>
          <p:cNvPr id="9" name="TextBox 8">
            <a:extLst>
              <a:ext uri="{FF2B5EF4-FFF2-40B4-BE49-F238E27FC236}">
                <a16:creationId xmlns:a16="http://schemas.microsoft.com/office/drawing/2014/main" id="{B0D83E2B-E986-4FA2-9034-3A411840C4FA}"/>
              </a:ext>
            </a:extLst>
          </p:cNvPr>
          <p:cNvSpPr txBox="1"/>
          <p:nvPr/>
        </p:nvSpPr>
        <p:spPr>
          <a:xfrm>
            <a:off x="6959600" y="5744153"/>
            <a:ext cx="4370962" cy="523220"/>
          </a:xfrm>
          <a:prstGeom prst="rect">
            <a:avLst/>
          </a:prstGeom>
          <a:noFill/>
        </p:spPr>
        <p:txBody>
          <a:bodyPr wrap="square" rtlCol="0">
            <a:spAutoFit/>
          </a:bodyPr>
          <a:lstStyle/>
          <a:p>
            <a:r>
              <a:rPr lang="en-US" sz="1400" dirty="0"/>
              <a:t>Fig 6. Frequency distribution of hire during the different hours</a:t>
            </a:r>
          </a:p>
        </p:txBody>
      </p:sp>
    </p:spTree>
    <p:extLst>
      <p:ext uri="{BB962C8B-B14F-4D97-AF65-F5344CB8AC3E}">
        <p14:creationId xmlns:p14="http://schemas.microsoft.com/office/powerpoint/2010/main" val="165966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88E7-0FD1-45D1-869C-238A28BC34D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6E901C2-A3C0-4DE6-A4B7-8914FBE6556E}"/>
              </a:ext>
            </a:extLst>
          </p:cNvPr>
          <p:cNvSpPr>
            <a:spLocks noGrp="1"/>
          </p:cNvSpPr>
          <p:nvPr>
            <p:ph idx="1"/>
          </p:nvPr>
        </p:nvSpPr>
        <p:spPr>
          <a:xfrm>
            <a:off x="800100" y="2527300"/>
            <a:ext cx="9116267" cy="3492500"/>
          </a:xfrm>
        </p:spPr>
        <p:txBody>
          <a:bodyPr/>
          <a:lstStyle/>
          <a:p>
            <a:r>
              <a:rPr lang="en-US" dirty="0"/>
              <a:t>Meteorological dependencies</a:t>
            </a:r>
          </a:p>
        </p:txBody>
      </p:sp>
      <p:pic>
        <p:nvPicPr>
          <p:cNvPr id="5" name="Picture 4" descr="Chart, line chart&#10;&#10;Description automatically generated">
            <a:extLst>
              <a:ext uri="{FF2B5EF4-FFF2-40B4-BE49-F238E27FC236}">
                <a16:creationId xmlns:a16="http://schemas.microsoft.com/office/drawing/2014/main" id="{20EE6553-5B6C-4489-A47A-D31D77031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97" y="3074445"/>
            <a:ext cx="6401564" cy="3022899"/>
          </a:xfrm>
          <a:prstGeom prst="rect">
            <a:avLst/>
          </a:prstGeom>
        </p:spPr>
      </p:pic>
      <p:pic>
        <p:nvPicPr>
          <p:cNvPr id="7" name="Picture 6" descr="Chart, line chart&#10;&#10;Description automatically generated">
            <a:extLst>
              <a:ext uri="{FF2B5EF4-FFF2-40B4-BE49-F238E27FC236}">
                <a16:creationId xmlns:a16="http://schemas.microsoft.com/office/drawing/2014/main" id="{03606E78-36C9-4D47-94F2-843E6E602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442" y="3222586"/>
            <a:ext cx="4659458" cy="2661746"/>
          </a:xfrm>
          <a:prstGeom prst="rect">
            <a:avLst/>
          </a:prstGeom>
        </p:spPr>
      </p:pic>
      <p:sp>
        <p:nvSpPr>
          <p:cNvPr id="4" name="Footer Placeholder 3">
            <a:extLst>
              <a:ext uri="{FF2B5EF4-FFF2-40B4-BE49-F238E27FC236}">
                <a16:creationId xmlns:a16="http://schemas.microsoft.com/office/drawing/2014/main" id="{83F889F5-06CD-44D7-B8B9-083A68CCDDF8}"/>
              </a:ext>
            </a:extLst>
          </p:cNvPr>
          <p:cNvSpPr>
            <a:spLocks noGrp="1"/>
          </p:cNvSpPr>
          <p:nvPr>
            <p:ph type="ftr" sz="quarter" idx="11"/>
          </p:nvPr>
        </p:nvSpPr>
        <p:spPr/>
        <p:txBody>
          <a:bodyPr/>
          <a:lstStyle/>
          <a:p>
            <a:r>
              <a:rPr lang="en-US"/>
              <a:t>Tara Morovatdar</a:t>
            </a:r>
          </a:p>
        </p:txBody>
      </p:sp>
      <p:sp>
        <p:nvSpPr>
          <p:cNvPr id="6" name="Slide Number Placeholder 5">
            <a:extLst>
              <a:ext uri="{FF2B5EF4-FFF2-40B4-BE49-F238E27FC236}">
                <a16:creationId xmlns:a16="http://schemas.microsoft.com/office/drawing/2014/main" id="{E9CE23C4-34A7-4ECA-8ECB-ECE46874AC0C}"/>
              </a:ext>
            </a:extLst>
          </p:cNvPr>
          <p:cNvSpPr>
            <a:spLocks noGrp="1"/>
          </p:cNvSpPr>
          <p:nvPr>
            <p:ph type="sldNum" sz="quarter" idx="12"/>
          </p:nvPr>
        </p:nvSpPr>
        <p:spPr/>
        <p:txBody>
          <a:bodyPr/>
          <a:lstStyle/>
          <a:p>
            <a:fld id="{510FFC06-DAFF-4878-935A-6FB3F1FA024A}" type="slidenum">
              <a:rPr lang="en-US" smtClean="0"/>
              <a:t>14</a:t>
            </a:fld>
            <a:endParaRPr lang="en-US"/>
          </a:p>
        </p:txBody>
      </p:sp>
      <p:sp>
        <p:nvSpPr>
          <p:cNvPr id="8" name="TextBox 7">
            <a:extLst>
              <a:ext uri="{FF2B5EF4-FFF2-40B4-BE49-F238E27FC236}">
                <a16:creationId xmlns:a16="http://schemas.microsoft.com/office/drawing/2014/main" id="{40F8DBD0-0421-4406-A756-1611E88326E1}"/>
              </a:ext>
            </a:extLst>
          </p:cNvPr>
          <p:cNvSpPr txBox="1"/>
          <p:nvPr/>
        </p:nvSpPr>
        <p:spPr>
          <a:xfrm>
            <a:off x="1154953" y="5947725"/>
            <a:ext cx="5436347" cy="523220"/>
          </a:xfrm>
          <a:prstGeom prst="rect">
            <a:avLst/>
          </a:prstGeom>
          <a:noFill/>
        </p:spPr>
        <p:txBody>
          <a:bodyPr wrap="square" rtlCol="0">
            <a:spAutoFit/>
          </a:bodyPr>
          <a:lstStyle/>
          <a:p>
            <a:br>
              <a:rPr lang="en-US" sz="1400" dirty="0"/>
            </a:br>
            <a:r>
              <a:rPr lang="en-US" sz="1400" dirty="0"/>
              <a:t>Fig 7. Travel frequency during different month of a year</a:t>
            </a:r>
          </a:p>
        </p:txBody>
      </p:sp>
      <p:sp>
        <p:nvSpPr>
          <p:cNvPr id="11" name="TextBox 10">
            <a:extLst>
              <a:ext uri="{FF2B5EF4-FFF2-40B4-BE49-F238E27FC236}">
                <a16:creationId xmlns:a16="http://schemas.microsoft.com/office/drawing/2014/main" id="{F8D0C76C-D19D-435E-822C-3C5F7ABE9054}"/>
              </a:ext>
            </a:extLst>
          </p:cNvPr>
          <p:cNvSpPr txBox="1"/>
          <p:nvPr/>
        </p:nvSpPr>
        <p:spPr>
          <a:xfrm>
            <a:off x="7200900" y="5884332"/>
            <a:ext cx="3989839" cy="523220"/>
          </a:xfrm>
          <a:prstGeom prst="rect">
            <a:avLst/>
          </a:prstGeom>
          <a:noFill/>
        </p:spPr>
        <p:txBody>
          <a:bodyPr wrap="square" rtlCol="0">
            <a:spAutoFit/>
          </a:bodyPr>
          <a:lstStyle/>
          <a:p>
            <a:r>
              <a:rPr lang="en-US" sz="1400" dirty="0"/>
              <a:t>Fig 8. Average daily temperature versus number of trips</a:t>
            </a:r>
          </a:p>
        </p:txBody>
      </p:sp>
    </p:spTree>
    <p:extLst>
      <p:ext uri="{BB962C8B-B14F-4D97-AF65-F5344CB8AC3E}">
        <p14:creationId xmlns:p14="http://schemas.microsoft.com/office/powerpoint/2010/main" val="1990694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3C84-DA69-4120-884C-55AE66A0F73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45377E7-91A6-4FA9-9A1C-3432E49F5347}"/>
              </a:ext>
            </a:extLst>
          </p:cNvPr>
          <p:cNvSpPr>
            <a:spLocks noGrp="1"/>
          </p:cNvSpPr>
          <p:nvPr>
            <p:ph idx="1"/>
          </p:nvPr>
        </p:nvSpPr>
        <p:spPr>
          <a:xfrm>
            <a:off x="527124" y="2511212"/>
            <a:ext cx="9389242" cy="3416300"/>
          </a:xfrm>
        </p:spPr>
        <p:txBody>
          <a:bodyPr/>
          <a:lstStyle/>
          <a:p>
            <a:r>
              <a:rPr lang="en-US" dirty="0"/>
              <a:t>Feature Engineering</a:t>
            </a:r>
          </a:p>
          <a:p>
            <a:pPr lvl="1"/>
            <a:r>
              <a:rPr lang="en-US" dirty="0"/>
              <a:t>17 variables were extracted</a:t>
            </a:r>
          </a:p>
          <a:p>
            <a:pPr lvl="1"/>
            <a:r>
              <a:rPr lang="en-US" dirty="0" err="1"/>
              <a:t>XGBoost</a:t>
            </a:r>
            <a:r>
              <a:rPr lang="en-US" dirty="0"/>
              <a:t> regressor used for feature selection</a:t>
            </a:r>
          </a:p>
          <a:p>
            <a:pPr lvl="1"/>
            <a:r>
              <a:rPr lang="en-US" dirty="0"/>
              <a:t>7 features were selected</a:t>
            </a:r>
          </a:p>
          <a:p>
            <a:pPr lvl="2"/>
            <a:r>
              <a:rPr lang="en-US" dirty="0"/>
              <a:t>temperature, humidity, Rain</a:t>
            </a:r>
          </a:p>
          <a:p>
            <a:pPr lvl="2"/>
            <a:r>
              <a:rPr lang="en-US" dirty="0" err="1"/>
              <a:t>is_non_workday</a:t>
            </a:r>
            <a:r>
              <a:rPr lang="en-US" dirty="0"/>
              <a:t>, hour, </a:t>
            </a:r>
            <a:r>
              <a:rPr lang="en-US" dirty="0" err="1"/>
              <a:t>is_rushhour</a:t>
            </a:r>
            <a:r>
              <a:rPr lang="en-US" dirty="0"/>
              <a:t> ,</a:t>
            </a:r>
            <a:r>
              <a:rPr lang="en-US" dirty="0" err="1"/>
              <a:t>is_day</a:t>
            </a:r>
            <a:endParaRPr lang="en-US" dirty="0"/>
          </a:p>
        </p:txBody>
      </p:sp>
      <p:pic>
        <p:nvPicPr>
          <p:cNvPr id="7" name="Picture 6" descr="Chart&#10;&#10;Description automatically generated">
            <a:extLst>
              <a:ext uri="{FF2B5EF4-FFF2-40B4-BE49-F238E27FC236}">
                <a16:creationId xmlns:a16="http://schemas.microsoft.com/office/drawing/2014/main" id="{82ABF53A-261C-4C49-82C7-7C5917086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099" y="2316150"/>
            <a:ext cx="5998238" cy="3568182"/>
          </a:xfrm>
          <a:prstGeom prst="rect">
            <a:avLst/>
          </a:prstGeom>
        </p:spPr>
      </p:pic>
      <p:sp>
        <p:nvSpPr>
          <p:cNvPr id="4" name="Footer Placeholder 3">
            <a:extLst>
              <a:ext uri="{FF2B5EF4-FFF2-40B4-BE49-F238E27FC236}">
                <a16:creationId xmlns:a16="http://schemas.microsoft.com/office/drawing/2014/main" id="{05C0BB83-4138-4FAF-AAAB-DA70ABC5F53A}"/>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4D669B77-9C97-43E1-94B2-08F64DF8C2D6}"/>
              </a:ext>
            </a:extLst>
          </p:cNvPr>
          <p:cNvSpPr>
            <a:spLocks noGrp="1"/>
          </p:cNvSpPr>
          <p:nvPr>
            <p:ph type="sldNum" sz="quarter" idx="12"/>
          </p:nvPr>
        </p:nvSpPr>
        <p:spPr/>
        <p:txBody>
          <a:bodyPr/>
          <a:lstStyle/>
          <a:p>
            <a:fld id="{510FFC06-DAFF-4878-935A-6FB3F1FA024A}" type="slidenum">
              <a:rPr lang="en-US" smtClean="0"/>
              <a:t>15</a:t>
            </a:fld>
            <a:endParaRPr lang="en-US"/>
          </a:p>
        </p:txBody>
      </p:sp>
      <p:sp>
        <p:nvSpPr>
          <p:cNvPr id="6" name="TextBox 5">
            <a:extLst>
              <a:ext uri="{FF2B5EF4-FFF2-40B4-BE49-F238E27FC236}">
                <a16:creationId xmlns:a16="http://schemas.microsoft.com/office/drawing/2014/main" id="{2DB03E7B-EBDC-4549-A52C-56A10BBB93F7}"/>
              </a:ext>
            </a:extLst>
          </p:cNvPr>
          <p:cNvSpPr txBox="1"/>
          <p:nvPr/>
        </p:nvSpPr>
        <p:spPr>
          <a:xfrm>
            <a:off x="6870700" y="5927512"/>
            <a:ext cx="4521200" cy="307777"/>
          </a:xfrm>
          <a:prstGeom prst="rect">
            <a:avLst/>
          </a:prstGeom>
          <a:noFill/>
        </p:spPr>
        <p:txBody>
          <a:bodyPr wrap="square" rtlCol="0">
            <a:spAutoFit/>
          </a:bodyPr>
          <a:lstStyle/>
          <a:p>
            <a:r>
              <a:rPr lang="en-US" sz="1400" dirty="0"/>
              <a:t>Fig 9. Feature importance ranked by </a:t>
            </a:r>
            <a:r>
              <a:rPr lang="en-US" sz="1400" dirty="0" err="1"/>
              <a:t>XGBoost</a:t>
            </a:r>
            <a:endParaRPr lang="en-US" sz="1400" dirty="0"/>
          </a:p>
        </p:txBody>
      </p:sp>
    </p:spTree>
    <p:extLst>
      <p:ext uri="{BB962C8B-B14F-4D97-AF65-F5344CB8AC3E}">
        <p14:creationId xmlns:p14="http://schemas.microsoft.com/office/powerpoint/2010/main" val="140039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6CCC-6502-40B7-BE1E-E66C74A5065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48098C3-47BE-46BC-9B0B-4169C459559C}"/>
              </a:ext>
            </a:extLst>
          </p:cNvPr>
          <p:cNvSpPr>
            <a:spLocks noGrp="1"/>
          </p:cNvSpPr>
          <p:nvPr>
            <p:ph idx="1"/>
          </p:nvPr>
        </p:nvSpPr>
        <p:spPr>
          <a:xfrm>
            <a:off x="487981" y="2468032"/>
            <a:ext cx="8761412" cy="3416300"/>
          </a:xfrm>
        </p:spPr>
        <p:txBody>
          <a:bodyPr/>
          <a:lstStyle/>
          <a:p>
            <a:r>
              <a:rPr lang="en-US" dirty="0"/>
              <a:t>Training data and model Evaluation</a:t>
            </a:r>
          </a:p>
          <a:p>
            <a:pPr lvl="1"/>
            <a:r>
              <a:rPr lang="en-US" dirty="0"/>
              <a:t>3 weeks of train, 1 week of test</a:t>
            </a:r>
          </a:p>
          <a:p>
            <a:pPr lvl="1"/>
            <a:r>
              <a:rPr lang="en-US" dirty="0"/>
              <a:t>Used walking forward to improve accuracy</a:t>
            </a:r>
          </a:p>
          <a:p>
            <a:pPr lvl="1"/>
            <a:r>
              <a:rPr lang="en-US" dirty="0"/>
              <a:t>Sliding window of 4 hours</a:t>
            </a:r>
          </a:p>
          <a:p>
            <a:pPr lvl="1"/>
            <a:r>
              <a:rPr lang="en-US" dirty="0"/>
              <a:t>predict number of empty docks 10, 30,</a:t>
            </a:r>
          </a:p>
          <a:p>
            <a:pPr marL="457200" lvl="1" indent="0">
              <a:buNone/>
            </a:pPr>
            <a:r>
              <a:rPr lang="en-US" dirty="0"/>
              <a:t>60 and 120 minutes ahead</a:t>
            </a:r>
          </a:p>
        </p:txBody>
      </p:sp>
      <p:pic>
        <p:nvPicPr>
          <p:cNvPr id="9" name="Picture 8">
            <a:extLst>
              <a:ext uri="{FF2B5EF4-FFF2-40B4-BE49-F238E27FC236}">
                <a16:creationId xmlns:a16="http://schemas.microsoft.com/office/drawing/2014/main" id="{30446BDA-DB42-4BAF-8BBF-C7F9DFE7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48" y="2550597"/>
            <a:ext cx="5927463" cy="3251169"/>
          </a:xfrm>
          <a:prstGeom prst="rect">
            <a:avLst/>
          </a:prstGeom>
        </p:spPr>
      </p:pic>
      <p:sp>
        <p:nvSpPr>
          <p:cNvPr id="4" name="Footer Placeholder 3">
            <a:extLst>
              <a:ext uri="{FF2B5EF4-FFF2-40B4-BE49-F238E27FC236}">
                <a16:creationId xmlns:a16="http://schemas.microsoft.com/office/drawing/2014/main" id="{357D34AA-0376-40F7-BC98-227213EF49E1}"/>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442D07CA-B702-4CAD-81CB-17E971F81BE2}"/>
              </a:ext>
            </a:extLst>
          </p:cNvPr>
          <p:cNvSpPr>
            <a:spLocks noGrp="1"/>
          </p:cNvSpPr>
          <p:nvPr>
            <p:ph type="sldNum" sz="quarter" idx="12"/>
          </p:nvPr>
        </p:nvSpPr>
        <p:spPr/>
        <p:txBody>
          <a:bodyPr/>
          <a:lstStyle/>
          <a:p>
            <a:fld id="{510FFC06-DAFF-4878-935A-6FB3F1FA024A}" type="slidenum">
              <a:rPr lang="en-US" smtClean="0"/>
              <a:t>16</a:t>
            </a:fld>
            <a:endParaRPr lang="en-US"/>
          </a:p>
        </p:txBody>
      </p:sp>
      <p:sp>
        <p:nvSpPr>
          <p:cNvPr id="6" name="TextBox 5">
            <a:extLst>
              <a:ext uri="{FF2B5EF4-FFF2-40B4-BE49-F238E27FC236}">
                <a16:creationId xmlns:a16="http://schemas.microsoft.com/office/drawing/2014/main" id="{54A4D301-92FB-462C-848C-471800ABC54C}"/>
              </a:ext>
            </a:extLst>
          </p:cNvPr>
          <p:cNvSpPr txBox="1"/>
          <p:nvPr/>
        </p:nvSpPr>
        <p:spPr>
          <a:xfrm>
            <a:off x="6540500" y="5984196"/>
            <a:ext cx="5194300" cy="307777"/>
          </a:xfrm>
          <a:prstGeom prst="rect">
            <a:avLst/>
          </a:prstGeom>
          <a:noFill/>
        </p:spPr>
        <p:txBody>
          <a:bodyPr wrap="square" rtlCol="0">
            <a:spAutoFit/>
          </a:bodyPr>
          <a:lstStyle/>
          <a:p>
            <a:r>
              <a:rPr lang="en-US" sz="1400" dirty="0"/>
              <a:t>Fig 10. Walking forward validation with sliding window</a:t>
            </a:r>
          </a:p>
        </p:txBody>
      </p:sp>
    </p:spTree>
    <p:extLst>
      <p:ext uri="{BB962C8B-B14F-4D97-AF65-F5344CB8AC3E}">
        <p14:creationId xmlns:p14="http://schemas.microsoft.com/office/powerpoint/2010/main" val="389564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72A7-8E79-4758-9E44-E8EC60C3E30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1CFE745-B394-4D1C-A3F1-95C66BDB25C2}"/>
              </a:ext>
            </a:extLst>
          </p:cNvPr>
          <p:cNvSpPr>
            <a:spLocks noGrp="1"/>
          </p:cNvSpPr>
          <p:nvPr>
            <p:ph idx="1"/>
          </p:nvPr>
        </p:nvSpPr>
        <p:spPr/>
        <p:txBody>
          <a:bodyPr/>
          <a:lstStyle/>
          <a:p>
            <a:r>
              <a:rPr lang="en-US" dirty="0"/>
              <a:t>Base line approaches:</a:t>
            </a:r>
          </a:p>
          <a:p>
            <a:pPr lvl="1"/>
            <a:r>
              <a:rPr lang="en-US" dirty="0"/>
              <a:t>Last value(LV), Historical Average(HA)</a:t>
            </a:r>
          </a:p>
          <a:p>
            <a:r>
              <a:rPr lang="en-US" dirty="0"/>
              <a:t>Performance metrics:</a:t>
            </a:r>
          </a:p>
          <a:p>
            <a:pPr lvl="1"/>
            <a:r>
              <a:rPr lang="en-US" dirty="0"/>
              <a:t>Root Mean Square Error (RMSE), Mean absolute error (MAE)</a:t>
            </a:r>
          </a:p>
          <a:p>
            <a:r>
              <a:rPr lang="en-US" dirty="0"/>
              <a:t>Friedman T test</a:t>
            </a:r>
          </a:p>
          <a:p>
            <a:r>
              <a:rPr lang="en-US" dirty="0"/>
              <a:t>Wilcoxon signed rank test</a:t>
            </a:r>
          </a:p>
          <a:p>
            <a:pPr lvl="1"/>
            <a:r>
              <a:rPr lang="en-US" dirty="0"/>
              <a:t>Used Bonferroni adjustment to prevent Alpha inflation</a:t>
            </a:r>
            <a:br>
              <a:rPr lang="en-US" dirty="0"/>
            </a:br>
            <a:endParaRPr lang="en-US" dirty="0"/>
          </a:p>
          <a:p>
            <a:pPr lvl="1"/>
            <a:endParaRPr lang="en-US" dirty="0"/>
          </a:p>
        </p:txBody>
      </p:sp>
      <p:sp>
        <p:nvSpPr>
          <p:cNvPr id="4" name="Footer Placeholder 3">
            <a:extLst>
              <a:ext uri="{FF2B5EF4-FFF2-40B4-BE49-F238E27FC236}">
                <a16:creationId xmlns:a16="http://schemas.microsoft.com/office/drawing/2014/main" id="{371BD814-F0ED-4008-99B7-C67D16765F63}"/>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949652DA-1C94-402D-862C-55086A9B20F7}"/>
              </a:ext>
            </a:extLst>
          </p:cNvPr>
          <p:cNvSpPr>
            <a:spLocks noGrp="1"/>
          </p:cNvSpPr>
          <p:nvPr>
            <p:ph type="sldNum" sz="quarter" idx="12"/>
          </p:nvPr>
        </p:nvSpPr>
        <p:spPr/>
        <p:txBody>
          <a:bodyPr/>
          <a:lstStyle/>
          <a:p>
            <a:fld id="{510FFC06-DAFF-4878-935A-6FB3F1FA024A}" type="slidenum">
              <a:rPr lang="en-US" smtClean="0"/>
              <a:t>17</a:t>
            </a:fld>
            <a:endParaRPr lang="en-US"/>
          </a:p>
        </p:txBody>
      </p:sp>
    </p:spTree>
    <p:extLst>
      <p:ext uri="{BB962C8B-B14F-4D97-AF65-F5344CB8AC3E}">
        <p14:creationId xmlns:p14="http://schemas.microsoft.com/office/powerpoint/2010/main" val="180101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32" name="Rectangle 31">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0"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1"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9F537A5-760E-45E4-A394-CE31DC31B165}"/>
              </a:ext>
            </a:extLst>
          </p:cNvPr>
          <p:cNvSpPr>
            <a:spLocks noGrp="1"/>
          </p:cNvSpPr>
          <p:nvPr>
            <p:ph type="title"/>
          </p:nvPr>
        </p:nvSpPr>
        <p:spPr>
          <a:xfrm>
            <a:off x="1154955" y="973668"/>
            <a:ext cx="3133726" cy="1020232"/>
          </a:xfrm>
        </p:spPr>
        <p:txBody>
          <a:bodyPr>
            <a:normAutofit/>
          </a:bodyPr>
          <a:lstStyle/>
          <a:p>
            <a:pPr>
              <a:lnSpc>
                <a:spcPct val="90000"/>
              </a:lnSpc>
            </a:pPr>
            <a:r>
              <a:rPr lang="en-US" sz="3300"/>
              <a:t>Overall Performance</a:t>
            </a:r>
          </a:p>
        </p:txBody>
      </p:sp>
      <p:sp>
        <p:nvSpPr>
          <p:cNvPr id="28" name="Content Placeholder 27">
            <a:extLst>
              <a:ext uri="{FF2B5EF4-FFF2-40B4-BE49-F238E27FC236}">
                <a16:creationId xmlns:a16="http://schemas.microsoft.com/office/drawing/2014/main" id="{1AE24277-28A3-43AF-B19C-1BBD9A584946}"/>
              </a:ext>
            </a:extLst>
          </p:cNvPr>
          <p:cNvSpPr>
            <a:spLocks noGrp="1"/>
          </p:cNvSpPr>
          <p:nvPr>
            <p:ph idx="1"/>
          </p:nvPr>
        </p:nvSpPr>
        <p:spPr>
          <a:xfrm>
            <a:off x="798692" y="2120900"/>
            <a:ext cx="3298471" cy="3898900"/>
          </a:xfrm>
        </p:spPr>
        <p:txBody>
          <a:bodyPr>
            <a:normAutofit/>
          </a:bodyPr>
          <a:lstStyle/>
          <a:p>
            <a:r>
              <a:rPr lang="en-US" dirty="0">
                <a:solidFill>
                  <a:schemeClr val="bg1"/>
                </a:solidFill>
              </a:rPr>
              <a:t>LV is a shift in data</a:t>
            </a:r>
          </a:p>
          <a:p>
            <a:r>
              <a:rPr lang="en-US" dirty="0">
                <a:solidFill>
                  <a:schemeClr val="bg1"/>
                </a:solidFill>
              </a:rPr>
              <a:t>HA has poor performance</a:t>
            </a:r>
          </a:p>
          <a:p>
            <a:r>
              <a:rPr lang="en-US" dirty="0">
                <a:solidFill>
                  <a:schemeClr val="bg1"/>
                </a:solidFill>
              </a:rPr>
              <a:t>SARIMA model and VAR model show very similar performance</a:t>
            </a:r>
          </a:p>
          <a:p>
            <a:r>
              <a:rPr lang="en-US" dirty="0">
                <a:solidFill>
                  <a:schemeClr val="bg1"/>
                </a:solidFill>
              </a:rPr>
              <a:t>SARIMA and VAR capture weekends and weekdays pattern</a:t>
            </a:r>
          </a:p>
          <a:p>
            <a:r>
              <a:rPr lang="en-US" dirty="0">
                <a:solidFill>
                  <a:schemeClr val="bg1"/>
                </a:solidFill>
              </a:rPr>
              <a:t>Fb-prophet struggles to fit the extremely low values</a:t>
            </a:r>
          </a:p>
        </p:txBody>
      </p:sp>
      <p:pic>
        <p:nvPicPr>
          <p:cNvPr id="7" name="Content Placeholder 6" descr="Shape, arrow&#10;&#10;Description automatically generated">
            <a:extLst>
              <a:ext uri="{FF2B5EF4-FFF2-40B4-BE49-F238E27FC236}">
                <a16:creationId xmlns:a16="http://schemas.microsoft.com/office/drawing/2014/main" id="{5E521469-E18B-4A1E-A535-4C8F49D44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898" y="528021"/>
            <a:ext cx="5284814" cy="5635298"/>
          </a:xfrm>
          <a:prstGeom prst="rect">
            <a:avLst/>
          </a:prstGeom>
        </p:spPr>
      </p:pic>
      <p:sp>
        <p:nvSpPr>
          <p:cNvPr id="47" name="Rectangle 42">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74110C5E-1DE3-4E39-BD05-D44CCFF81084}"/>
              </a:ext>
            </a:extLst>
          </p:cNvPr>
          <p:cNvSpPr txBox="1"/>
          <p:nvPr/>
        </p:nvSpPr>
        <p:spPr>
          <a:xfrm>
            <a:off x="10437360" y="1196874"/>
            <a:ext cx="913886" cy="307777"/>
          </a:xfrm>
          <a:prstGeom prst="rect">
            <a:avLst/>
          </a:prstGeom>
          <a:noFill/>
        </p:spPr>
        <p:txBody>
          <a:bodyPr wrap="square" rtlCol="0">
            <a:spAutoFit/>
          </a:bodyPr>
          <a:lstStyle/>
          <a:p>
            <a:r>
              <a:rPr lang="en-US" sz="1400" dirty="0"/>
              <a:t>LV</a:t>
            </a:r>
          </a:p>
        </p:txBody>
      </p:sp>
      <p:sp>
        <p:nvSpPr>
          <p:cNvPr id="10" name="TextBox 9">
            <a:extLst>
              <a:ext uri="{FF2B5EF4-FFF2-40B4-BE49-F238E27FC236}">
                <a16:creationId xmlns:a16="http://schemas.microsoft.com/office/drawing/2014/main" id="{26C054FD-8A10-460B-A3B1-86C16D93A187}"/>
              </a:ext>
            </a:extLst>
          </p:cNvPr>
          <p:cNvSpPr txBox="1"/>
          <p:nvPr/>
        </p:nvSpPr>
        <p:spPr>
          <a:xfrm>
            <a:off x="10496974" y="2280621"/>
            <a:ext cx="931438" cy="307777"/>
          </a:xfrm>
          <a:prstGeom prst="rect">
            <a:avLst/>
          </a:prstGeom>
          <a:noFill/>
        </p:spPr>
        <p:txBody>
          <a:bodyPr wrap="square" rtlCol="0">
            <a:spAutoFit/>
          </a:bodyPr>
          <a:lstStyle/>
          <a:p>
            <a:r>
              <a:rPr lang="en-US" sz="1400" dirty="0"/>
              <a:t>HA</a:t>
            </a:r>
          </a:p>
        </p:txBody>
      </p:sp>
      <p:sp>
        <p:nvSpPr>
          <p:cNvPr id="11" name="TextBox 10">
            <a:extLst>
              <a:ext uri="{FF2B5EF4-FFF2-40B4-BE49-F238E27FC236}">
                <a16:creationId xmlns:a16="http://schemas.microsoft.com/office/drawing/2014/main" id="{B62294BD-DECA-47A6-BF03-93447F9CB575}"/>
              </a:ext>
            </a:extLst>
          </p:cNvPr>
          <p:cNvSpPr txBox="1"/>
          <p:nvPr/>
        </p:nvSpPr>
        <p:spPr>
          <a:xfrm>
            <a:off x="10479422" y="3429000"/>
            <a:ext cx="913886" cy="307777"/>
          </a:xfrm>
          <a:prstGeom prst="rect">
            <a:avLst/>
          </a:prstGeom>
          <a:noFill/>
        </p:spPr>
        <p:txBody>
          <a:bodyPr wrap="square" rtlCol="0">
            <a:spAutoFit/>
          </a:bodyPr>
          <a:lstStyle/>
          <a:p>
            <a:r>
              <a:rPr lang="en-US" sz="1400" dirty="0"/>
              <a:t>SARIMA</a:t>
            </a:r>
          </a:p>
        </p:txBody>
      </p:sp>
      <p:sp>
        <p:nvSpPr>
          <p:cNvPr id="23" name="TextBox 22">
            <a:extLst>
              <a:ext uri="{FF2B5EF4-FFF2-40B4-BE49-F238E27FC236}">
                <a16:creationId xmlns:a16="http://schemas.microsoft.com/office/drawing/2014/main" id="{C0F3E87D-A708-47FA-93AA-94BB6B96B188}"/>
              </a:ext>
            </a:extLst>
          </p:cNvPr>
          <p:cNvSpPr txBox="1"/>
          <p:nvPr/>
        </p:nvSpPr>
        <p:spPr>
          <a:xfrm>
            <a:off x="10478091" y="4465962"/>
            <a:ext cx="841586" cy="307777"/>
          </a:xfrm>
          <a:prstGeom prst="rect">
            <a:avLst/>
          </a:prstGeom>
          <a:noFill/>
        </p:spPr>
        <p:txBody>
          <a:bodyPr wrap="square" rtlCol="0">
            <a:spAutoFit/>
          </a:bodyPr>
          <a:lstStyle/>
          <a:p>
            <a:r>
              <a:rPr lang="en-US" sz="1400" dirty="0"/>
              <a:t>VAR</a:t>
            </a:r>
          </a:p>
        </p:txBody>
      </p:sp>
      <p:sp>
        <p:nvSpPr>
          <p:cNvPr id="25" name="TextBox 24">
            <a:extLst>
              <a:ext uri="{FF2B5EF4-FFF2-40B4-BE49-F238E27FC236}">
                <a16:creationId xmlns:a16="http://schemas.microsoft.com/office/drawing/2014/main" id="{656D15CE-6955-4AA9-8472-1A315D0AF17D}"/>
              </a:ext>
            </a:extLst>
          </p:cNvPr>
          <p:cNvSpPr txBox="1"/>
          <p:nvPr/>
        </p:nvSpPr>
        <p:spPr>
          <a:xfrm>
            <a:off x="10450119" y="5436530"/>
            <a:ext cx="1254140" cy="307777"/>
          </a:xfrm>
          <a:prstGeom prst="rect">
            <a:avLst/>
          </a:prstGeom>
          <a:noFill/>
        </p:spPr>
        <p:txBody>
          <a:bodyPr wrap="square" rtlCol="0">
            <a:spAutoFit/>
          </a:bodyPr>
          <a:lstStyle/>
          <a:p>
            <a:r>
              <a:rPr lang="en-US" sz="1400" dirty="0"/>
              <a:t>Fb-prophet</a:t>
            </a:r>
          </a:p>
        </p:txBody>
      </p:sp>
      <p:sp>
        <p:nvSpPr>
          <p:cNvPr id="26" name="Footer Placeholder 25">
            <a:extLst>
              <a:ext uri="{FF2B5EF4-FFF2-40B4-BE49-F238E27FC236}">
                <a16:creationId xmlns:a16="http://schemas.microsoft.com/office/drawing/2014/main" id="{5FA7A2BC-4E4D-4891-A19E-09D4619F48FF}"/>
              </a:ext>
            </a:extLst>
          </p:cNvPr>
          <p:cNvSpPr>
            <a:spLocks noGrp="1"/>
          </p:cNvSpPr>
          <p:nvPr>
            <p:ph type="ftr" sz="quarter" idx="11"/>
          </p:nvPr>
        </p:nvSpPr>
        <p:spPr/>
        <p:txBody>
          <a:bodyPr/>
          <a:lstStyle/>
          <a:p>
            <a:r>
              <a:rPr lang="en-US"/>
              <a:t>Tara Morovatdar</a:t>
            </a:r>
          </a:p>
        </p:txBody>
      </p:sp>
      <p:sp>
        <p:nvSpPr>
          <p:cNvPr id="27" name="Slide Number Placeholder 26">
            <a:extLst>
              <a:ext uri="{FF2B5EF4-FFF2-40B4-BE49-F238E27FC236}">
                <a16:creationId xmlns:a16="http://schemas.microsoft.com/office/drawing/2014/main" id="{3372020D-CC52-484F-8675-021556BB44AF}"/>
              </a:ext>
            </a:extLst>
          </p:cNvPr>
          <p:cNvSpPr>
            <a:spLocks noGrp="1"/>
          </p:cNvSpPr>
          <p:nvPr>
            <p:ph type="sldNum" sz="quarter" idx="12"/>
          </p:nvPr>
        </p:nvSpPr>
        <p:spPr/>
        <p:txBody>
          <a:bodyPr/>
          <a:lstStyle/>
          <a:p>
            <a:fld id="{510FFC06-DAFF-4878-935A-6FB3F1FA024A}" type="slidenum">
              <a:rPr lang="en-US" smtClean="0"/>
              <a:t>18</a:t>
            </a:fld>
            <a:endParaRPr lang="en-US"/>
          </a:p>
        </p:txBody>
      </p:sp>
      <p:sp>
        <p:nvSpPr>
          <p:cNvPr id="29" name="TextBox 28">
            <a:extLst>
              <a:ext uri="{FF2B5EF4-FFF2-40B4-BE49-F238E27FC236}">
                <a16:creationId xmlns:a16="http://schemas.microsoft.com/office/drawing/2014/main" id="{AD10820E-A066-4393-9C6D-24DF4496D59C}"/>
              </a:ext>
            </a:extLst>
          </p:cNvPr>
          <p:cNvSpPr txBox="1"/>
          <p:nvPr/>
        </p:nvSpPr>
        <p:spPr>
          <a:xfrm>
            <a:off x="5256212" y="6163319"/>
            <a:ext cx="6262688" cy="523220"/>
          </a:xfrm>
          <a:prstGeom prst="rect">
            <a:avLst/>
          </a:prstGeom>
          <a:noFill/>
        </p:spPr>
        <p:txBody>
          <a:bodyPr wrap="square" rtlCol="0">
            <a:spAutoFit/>
          </a:bodyPr>
          <a:lstStyle/>
          <a:p>
            <a:r>
              <a:rPr lang="en-US" sz="1400" dirty="0"/>
              <a:t>Different model Predictions .The orange line is the real value, and the green line is the predicted value for each model.</a:t>
            </a:r>
          </a:p>
        </p:txBody>
      </p:sp>
    </p:spTree>
    <p:extLst>
      <p:ext uri="{BB962C8B-B14F-4D97-AF65-F5344CB8AC3E}">
        <p14:creationId xmlns:p14="http://schemas.microsoft.com/office/powerpoint/2010/main" val="343632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79D7-7A36-4AD8-8E18-AB559E5A65D6}"/>
              </a:ext>
            </a:extLst>
          </p:cNvPr>
          <p:cNvSpPr>
            <a:spLocks noGrp="1"/>
          </p:cNvSpPr>
          <p:nvPr>
            <p:ph type="title"/>
          </p:nvPr>
        </p:nvSpPr>
        <p:spPr/>
        <p:txBody>
          <a:bodyPr/>
          <a:lstStyle/>
          <a:p>
            <a:r>
              <a:rPr lang="en-US" dirty="0"/>
              <a:t>Overall Performance</a:t>
            </a:r>
          </a:p>
        </p:txBody>
      </p:sp>
      <p:sp>
        <p:nvSpPr>
          <p:cNvPr id="3" name="Content Placeholder 2">
            <a:extLst>
              <a:ext uri="{FF2B5EF4-FFF2-40B4-BE49-F238E27FC236}">
                <a16:creationId xmlns:a16="http://schemas.microsoft.com/office/drawing/2014/main" id="{4081D3DE-A517-4AB5-8AF7-A416EBB729DE}"/>
              </a:ext>
            </a:extLst>
          </p:cNvPr>
          <p:cNvSpPr>
            <a:spLocks noGrp="1"/>
          </p:cNvSpPr>
          <p:nvPr>
            <p:ph idx="1"/>
          </p:nvPr>
        </p:nvSpPr>
        <p:spPr>
          <a:xfrm>
            <a:off x="622300" y="2374900"/>
            <a:ext cx="9294067" cy="3644900"/>
          </a:xfrm>
        </p:spPr>
        <p:txBody>
          <a:bodyPr/>
          <a:lstStyle/>
          <a:p>
            <a:r>
              <a:rPr lang="en-US" dirty="0"/>
              <a:t>Average performance over 47 stations with the highest change rate that are in central London During the year 2018.</a:t>
            </a:r>
          </a:p>
          <a:p>
            <a:r>
              <a:rPr lang="en-US" dirty="0"/>
              <a:t>The </a:t>
            </a:r>
            <a:r>
              <a:rPr lang="en-US" dirty="0" err="1"/>
              <a:t>VAR_d</a:t>
            </a:r>
            <a:r>
              <a:rPr lang="en-US" dirty="0"/>
              <a:t>=300 has the best performance</a:t>
            </a:r>
          </a:p>
        </p:txBody>
      </p:sp>
      <p:pic>
        <p:nvPicPr>
          <p:cNvPr id="5" name="Picture 4" descr="Table&#10;&#10;Description automatically generated">
            <a:extLst>
              <a:ext uri="{FF2B5EF4-FFF2-40B4-BE49-F238E27FC236}">
                <a16:creationId xmlns:a16="http://schemas.microsoft.com/office/drawing/2014/main" id="{FDEA8B31-73FC-42E5-AC06-085B612FF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140" y="3802986"/>
            <a:ext cx="4683030" cy="2081346"/>
          </a:xfrm>
          <a:prstGeom prst="rect">
            <a:avLst/>
          </a:prstGeom>
        </p:spPr>
      </p:pic>
      <p:pic>
        <p:nvPicPr>
          <p:cNvPr id="7" name="Picture 6" descr="Table&#10;&#10;Description automatically generated">
            <a:extLst>
              <a:ext uri="{FF2B5EF4-FFF2-40B4-BE49-F238E27FC236}">
                <a16:creationId xmlns:a16="http://schemas.microsoft.com/office/drawing/2014/main" id="{47CB49E6-85AE-4CEB-BEA5-6CD7E96A35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02986"/>
            <a:ext cx="4747647" cy="2081346"/>
          </a:xfrm>
          <a:prstGeom prst="rect">
            <a:avLst/>
          </a:prstGeom>
        </p:spPr>
      </p:pic>
      <p:sp>
        <p:nvSpPr>
          <p:cNvPr id="8" name="Footer Placeholder 7">
            <a:extLst>
              <a:ext uri="{FF2B5EF4-FFF2-40B4-BE49-F238E27FC236}">
                <a16:creationId xmlns:a16="http://schemas.microsoft.com/office/drawing/2014/main" id="{1D788011-2605-4E6D-84F8-5B83F754BAEB}"/>
              </a:ext>
            </a:extLst>
          </p:cNvPr>
          <p:cNvSpPr>
            <a:spLocks noGrp="1"/>
          </p:cNvSpPr>
          <p:nvPr>
            <p:ph type="ftr" sz="quarter" idx="11"/>
          </p:nvPr>
        </p:nvSpPr>
        <p:spPr/>
        <p:txBody>
          <a:bodyPr/>
          <a:lstStyle/>
          <a:p>
            <a:r>
              <a:rPr lang="en-US" dirty="0"/>
              <a:t>Tara Morovatdar</a:t>
            </a:r>
          </a:p>
        </p:txBody>
      </p:sp>
      <p:sp>
        <p:nvSpPr>
          <p:cNvPr id="9" name="Slide Number Placeholder 8">
            <a:extLst>
              <a:ext uri="{FF2B5EF4-FFF2-40B4-BE49-F238E27FC236}">
                <a16:creationId xmlns:a16="http://schemas.microsoft.com/office/drawing/2014/main" id="{6249628A-73BE-46EC-A45A-BA86B9696AD8}"/>
              </a:ext>
            </a:extLst>
          </p:cNvPr>
          <p:cNvSpPr>
            <a:spLocks noGrp="1"/>
          </p:cNvSpPr>
          <p:nvPr>
            <p:ph type="sldNum" sz="quarter" idx="12"/>
          </p:nvPr>
        </p:nvSpPr>
        <p:spPr/>
        <p:txBody>
          <a:bodyPr/>
          <a:lstStyle/>
          <a:p>
            <a:fld id="{510FFC06-DAFF-4878-935A-6FB3F1FA024A}" type="slidenum">
              <a:rPr lang="en-US" smtClean="0"/>
              <a:t>19</a:t>
            </a:fld>
            <a:endParaRPr lang="en-US"/>
          </a:p>
        </p:txBody>
      </p:sp>
      <p:sp>
        <p:nvSpPr>
          <p:cNvPr id="10" name="TextBox 9">
            <a:extLst>
              <a:ext uri="{FF2B5EF4-FFF2-40B4-BE49-F238E27FC236}">
                <a16:creationId xmlns:a16="http://schemas.microsoft.com/office/drawing/2014/main" id="{EBDD6210-81B4-4EA4-A6EC-CAA198ACBB14}"/>
              </a:ext>
            </a:extLst>
          </p:cNvPr>
          <p:cNvSpPr txBox="1"/>
          <p:nvPr/>
        </p:nvSpPr>
        <p:spPr>
          <a:xfrm>
            <a:off x="6515100" y="5905500"/>
            <a:ext cx="4403282" cy="523220"/>
          </a:xfrm>
          <a:prstGeom prst="rect">
            <a:avLst/>
          </a:prstGeom>
          <a:noFill/>
        </p:spPr>
        <p:txBody>
          <a:bodyPr wrap="square" rtlCol="0">
            <a:spAutoFit/>
          </a:bodyPr>
          <a:lstStyle/>
          <a:p>
            <a:r>
              <a:rPr lang="en-US" sz="1400" dirty="0"/>
              <a:t>The average RMSE error for all the sampled stations for all test days.</a:t>
            </a:r>
          </a:p>
        </p:txBody>
      </p:sp>
      <p:sp>
        <p:nvSpPr>
          <p:cNvPr id="11" name="TextBox 10">
            <a:extLst>
              <a:ext uri="{FF2B5EF4-FFF2-40B4-BE49-F238E27FC236}">
                <a16:creationId xmlns:a16="http://schemas.microsoft.com/office/drawing/2014/main" id="{CB5ABAA9-3B2B-4EC6-963B-3FC6C57791E5}"/>
              </a:ext>
            </a:extLst>
          </p:cNvPr>
          <p:cNvSpPr txBox="1"/>
          <p:nvPr/>
        </p:nvSpPr>
        <p:spPr>
          <a:xfrm>
            <a:off x="1460500" y="5905500"/>
            <a:ext cx="4245669" cy="523220"/>
          </a:xfrm>
          <a:prstGeom prst="rect">
            <a:avLst/>
          </a:prstGeom>
          <a:noFill/>
        </p:spPr>
        <p:txBody>
          <a:bodyPr wrap="square" rtlCol="0">
            <a:spAutoFit/>
          </a:bodyPr>
          <a:lstStyle/>
          <a:p>
            <a:r>
              <a:rPr lang="en-US" sz="1400" dirty="0"/>
              <a:t>The average MAE error for all the sampled stations for all test days.</a:t>
            </a:r>
          </a:p>
        </p:txBody>
      </p:sp>
    </p:spTree>
    <p:extLst>
      <p:ext uri="{BB962C8B-B14F-4D97-AF65-F5344CB8AC3E}">
        <p14:creationId xmlns:p14="http://schemas.microsoft.com/office/powerpoint/2010/main" val="180020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710F-8E71-4038-8498-7A7091B007B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13ECDEF-014E-4C9C-BA3A-A9A53D5444CD}"/>
              </a:ext>
            </a:extLst>
          </p:cNvPr>
          <p:cNvSpPr>
            <a:spLocks noGrp="1"/>
          </p:cNvSpPr>
          <p:nvPr>
            <p:ph idx="1"/>
          </p:nvPr>
        </p:nvSpPr>
        <p:spPr/>
        <p:txBody>
          <a:bodyPr/>
          <a:lstStyle/>
          <a:p>
            <a:r>
              <a:rPr lang="en-US" dirty="0"/>
              <a:t>Introduction</a:t>
            </a:r>
          </a:p>
          <a:p>
            <a:r>
              <a:rPr lang="en-US" dirty="0"/>
              <a:t>Motivation </a:t>
            </a:r>
          </a:p>
          <a:p>
            <a:r>
              <a:rPr lang="en-US" dirty="0"/>
              <a:t>Problem Statement</a:t>
            </a:r>
          </a:p>
          <a:p>
            <a:r>
              <a:rPr lang="en-US" dirty="0"/>
              <a:t>Goal of the work</a:t>
            </a:r>
          </a:p>
          <a:p>
            <a:r>
              <a:rPr lang="en-US" dirty="0"/>
              <a:t>Approach</a:t>
            </a:r>
          </a:p>
          <a:p>
            <a:r>
              <a:rPr lang="en-US" dirty="0"/>
              <a:t>Data</a:t>
            </a:r>
          </a:p>
          <a:p>
            <a:r>
              <a:rPr lang="en-US" dirty="0"/>
              <a:t>Results</a:t>
            </a:r>
          </a:p>
          <a:p>
            <a:r>
              <a:rPr lang="en-US" dirty="0"/>
              <a:t>Conclusion</a:t>
            </a:r>
          </a:p>
        </p:txBody>
      </p:sp>
      <p:sp>
        <p:nvSpPr>
          <p:cNvPr id="4" name="Footer Placeholder 3">
            <a:extLst>
              <a:ext uri="{FF2B5EF4-FFF2-40B4-BE49-F238E27FC236}">
                <a16:creationId xmlns:a16="http://schemas.microsoft.com/office/drawing/2014/main" id="{396C5939-7627-43B0-992E-7C9A64C8E560}"/>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C2D4AE48-1189-447B-AAA9-738EFAD11A32}"/>
              </a:ext>
            </a:extLst>
          </p:cNvPr>
          <p:cNvSpPr>
            <a:spLocks noGrp="1"/>
          </p:cNvSpPr>
          <p:nvPr>
            <p:ph type="sldNum" sz="quarter" idx="12"/>
          </p:nvPr>
        </p:nvSpPr>
        <p:spPr/>
        <p:txBody>
          <a:bodyPr/>
          <a:lstStyle/>
          <a:p>
            <a:fld id="{510FFC06-DAFF-4878-935A-6FB3F1FA024A}" type="slidenum">
              <a:rPr lang="en-US" smtClean="0"/>
              <a:t>2</a:t>
            </a:fld>
            <a:endParaRPr lang="en-US"/>
          </a:p>
        </p:txBody>
      </p:sp>
    </p:spTree>
    <p:extLst>
      <p:ext uri="{BB962C8B-B14F-4D97-AF65-F5344CB8AC3E}">
        <p14:creationId xmlns:p14="http://schemas.microsoft.com/office/powerpoint/2010/main" val="2283551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0739-F3C0-48B2-A2BA-7B31B7359AE1}"/>
              </a:ext>
            </a:extLst>
          </p:cNvPr>
          <p:cNvSpPr>
            <a:spLocks noGrp="1"/>
          </p:cNvSpPr>
          <p:nvPr>
            <p:ph type="title"/>
          </p:nvPr>
        </p:nvSpPr>
        <p:spPr/>
        <p:txBody>
          <a:bodyPr/>
          <a:lstStyle/>
          <a:p>
            <a:r>
              <a:rPr lang="en-US" dirty="0"/>
              <a:t>Overall Performance</a:t>
            </a:r>
          </a:p>
        </p:txBody>
      </p:sp>
      <p:sp>
        <p:nvSpPr>
          <p:cNvPr id="3" name="Content Placeholder 2">
            <a:extLst>
              <a:ext uri="{FF2B5EF4-FFF2-40B4-BE49-F238E27FC236}">
                <a16:creationId xmlns:a16="http://schemas.microsoft.com/office/drawing/2014/main" id="{AE9C8C8B-542E-4078-8174-603AEB22C223}"/>
              </a:ext>
            </a:extLst>
          </p:cNvPr>
          <p:cNvSpPr>
            <a:spLocks noGrp="1"/>
          </p:cNvSpPr>
          <p:nvPr>
            <p:ph idx="1"/>
          </p:nvPr>
        </p:nvSpPr>
        <p:spPr>
          <a:xfrm>
            <a:off x="774700" y="2578100"/>
            <a:ext cx="9906000" cy="3441700"/>
          </a:xfrm>
        </p:spPr>
        <p:txBody>
          <a:bodyPr/>
          <a:lstStyle/>
          <a:p>
            <a:r>
              <a:rPr lang="en-US" dirty="0"/>
              <a:t>All the models except Fb-prophet perform significantly better than both base lines (</a:t>
            </a:r>
            <a:r>
              <a:rPr lang="en-US" i="1" dirty="0"/>
              <a:t>p-value=0.00625</a:t>
            </a:r>
            <a:r>
              <a:rPr lang="en-US" dirty="0"/>
              <a:t>).</a:t>
            </a:r>
          </a:p>
          <a:p>
            <a:r>
              <a:rPr lang="en-US" dirty="0"/>
              <a:t>The VAR model using neighboring stations in 300 meters radius is performing significantly better than other models (</a:t>
            </a:r>
            <a:r>
              <a:rPr lang="en-US" i="1" dirty="0"/>
              <a:t>p-value=0.016</a:t>
            </a:r>
            <a:r>
              <a:rPr lang="en-US" dirty="0"/>
              <a:t>)</a:t>
            </a:r>
          </a:p>
        </p:txBody>
      </p:sp>
      <p:sp>
        <p:nvSpPr>
          <p:cNvPr id="4" name="Footer Placeholder 3">
            <a:extLst>
              <a:ext uri="{FF2B5EF4-FFF2-40B4-BE49-F238E27FC236}">
                <a16:creationId xmlns:a16="http://schemas.microsoft.com/office/drawing/2014/main" id="{2C088C8A-D370-4E49-A1D9-7DDEE1D8DACD}"/>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E710647C-55A4-4956-98CF-46F5263FB152}"/>
              </a:ext>
            </a:extLst>
          </p:cNvPr>
          <p:cNvSpPr>
            <a:spLocks noGrp="1"/>
          </p:cNvSpPr>
          <p:nvPr>
            <p:ph type="sldNum" sz="quarter" idx="12"/>
          </p:nvPr>
        </p:nvSpPr>
        <p:spPr/>
        <p:txBody>
          <a:bodyPr/>
          <a:lstStyle/>
          <a:p>
            <a:fld id="{510FFC06-DAFF-4878-935A-6FB3F1FA024A}" type="slidenum">
              <a:rPr lang="en-US" smtClean="0"/>
              <a:t>20</a:t>
            </a:fld>
            <a:endParaRPr lang="en-US"/>
          </a:p>
        </p:txBody>
      </p:sp>
      <p:pic>
        <p:nvPicPr>
          <p:cNvPr id="7" name="Picture 6" descr="Table&#10;&#10;Description automatically generated">
            <a:extLst>
              <a:ext uri="{FF2B5EF4-FFF2-40B4-BE49-F238E27FC236}">
                <a16:creationId xmlns:a16="http://schemas.microsoft.com/office/drawing/2014/main" id="{8639DFFB-44DE-40D8-AFFC-AF21D7224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3" y="4114683"/>
            <a:ext cx="4249149" cy="1676634"/>
          </a:xfrm>
          <a:prstGeom prst="rect">
            <a:avLst/>
          </a:prstGeom>
        </p:spPr>
      </p:pic>
      <p:sp>
        <p:nvSpPr>
          <p:cNvPr id="10" name="TextBox 9">
            <a:extLst>
              <a:ext uri="{FF2B5EF4-FFF2-40B4-BE49-F238E27FC236}">
                <a16:creationId xmlns:a16="http://schemas.microsoft.com/office/drawing/2014/main" id="{CA0A50E2-3602-4E6F-A3E0-938F4CAF5E24}"/>
              </a:ext>
            </a:extLst>
          </p:cNvPr>
          <p:cNvSpPr txBox="1"/>
          <p:nvPr/>
        </p:nvSpPr>
        <p:spPr>
          <a:xfrm>
            <a:off x="528359" y="5791317"/>
            <a:ext cx="5173942" cy="523220"/>
          </a:xfrm>
          <a:prstGeom prst="rect">
            <a:avLst/>
          </a:prstGeom>
          <a:noFill/>
        </p:spPr>
        <p:txBody>
          <a:bodyPr wrap="square" rtlCol="0">
            <a:spAutoFit/>
          </a:bodyPr>
          <a:lstStyle/>
          <a:p>
            <a:r>
              <a:rPr lang="en-US" sz="1400" dirty="0"/>
              <a:t>The p-value according to each Wilcoxon test testing our models versus the baseline. The alpha is equal to 0.00625</a:t>
            </a:r>
          </a:p>
        </p:txBody>
      </p:sp>
      <p:sp>
        <p:nvSpPr>
          <p:cNvPr id="12" name="TextBox 11">
            <a:extLst>
              <a:ext uri="{FF2B5EF4-FFF2-40B4-BE49-F238E27FC236}">
                <a16:creationId xmlns:a16="http://schemas.microsoft.com/office/drawing/2014/main" id="{BCCA1E65-2DFC-4855-A5EA-FF48DB31E425}"/>
              </a:ext>
            </a:extLst>
          </p:cNvPr>
          <p:cNvSpPr txBox="1"/>
          <p:nvPr/>
        </p:nvSpPr>
        <p:spPr>
          <a:xfrm>
            <a:off x="6082553" y="5791317"/>
            <a:ext cx="5108185" cy="738664"/>
          </a:xfrm>
          <a:prstGeom prst="rect">
            <a:avLst/>
          </a:prstGeom>
          <a:noFill/>
        </p:spPr>
        <p:txBody>
          <a:bodyPr wrap="square" rtlCol="0">
            <a:spAutoFit/>
          </a:bodyPr>
          <a:lstStyle/>
          <a:p>
            <a:r>
              <a:rPr lang="en-US" sz="1400" dirty="0"/>
              <a:t>The p-value according to each Wilcoxon test testing our models versus the baseline. The alpha is equal to 0.016</a:t>
            </a:r>
          </a:p>
          <a:p>
            <a:endParaRPr lang="en-US" sz="1400" dirty="0"/>
          </a:p>
        </p:txBody>
      </p:sp>
      <p:pic>
        <p:nvPicPr>
          <p:cNvPr id="14" name="Picture 13" descr="Table&#10;&#10;Description automatically generated">
            <a:extLst>
              <a:ext uri="{FF2B5EF4-FFF2-40B4-BE49-F238E27FC236}">
                <a16:creationId xmlns:a16="http://schemas.microsoft.com/office/drawing/2014/main" id="{05256EA9-3D21-4DDB-88B3-6C1545F45E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4276634"/>
            <a:ext cx="4713342" cy="1425666"/>
          </a:xfrm>
          <a:prstGeom prst="rect">
            <a:avLst/>
          </a:prstGeom>
        </p:spPr>
      </p:pic>
    </p:spTree>
    <p:extLst>
      <p:ext uri="{BB962C8B-B14F-4D97-AF65-F5344CB8AC3E}">
        <p14:creationId xmlns:p14="http://schemas.microsoft.com/office/powerpoint/2010/main" val="82145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600A-50F2-4F4B-A4D3-F9B2316D36B3}"/>
              </a:ext>
            </a:extLst>
          </p:cNvPr>
          <p:cNvSpPr>
            <a:spLocks noGrp="1"/>
          </p:cNvSpPr>
          <p:nvPr>
            <p:ph type="title"/>
          </p:nvPr>
        </p:nvSpPr>
        <p:spPr/>
        <p:txBody>
          <a:bodyPr/>
          <a:lstStyle/>
          <a:p>
            <a:r>
              <a:rPr lang="en-US" b="1" dirty="0"/>
              <a:t>Exogenous variables impacts</a:t>
            </a:r>
            <a:endParaRPr lang="en-US" dirty="0"/>
          </a:p>
        </p:txBody>
      </p:sp>
      <p:sp>
        <p:nvSpPr>
          <p:cNvPr id="3" name="Content Placeholder 2">
            <a:extLst>
              <a:ext uri="{FF2B5EF4-FFF2-40B4-BE49-F238E27FC236}">
                <a16:creationId xmlns:a16="http://schemas.microsoft.com/office/drawing/2014/main" id="{C9435680-39F3-4C70-89B6-AF9DDE1FA7C6}"/>
              </a:ext>
            </a:extLst>
          </p:cNvPr>
          <p:cNvSpPr>
            <a:spLocks noGrp="1"/>
          </p:cNvSpPr>
          <p:nvPr>
            <p:ph idx="1"/>
          </p:nvPr>
        </p:nvSpPr>
        <p:spPr>
          <a:xfrm>
            <a:off x="635000" y="2413000"/>
            <a:ext cx="9281367" cy="3606800"/>
          </a:xfrm>
        </p:spPr>
        <p:txBody>
          <a:bodyPr>
            <a:normAutofit/>
          </a:bodyPr>
          <a:lstStyle/>
          <a:p>
            <a:r>
              <a:rPr lang="en-US" dirty="0"/>
              <a:t>Using independent variables in our models </a:t>
            </a:r>
          </a:p>
          <a:p>
            <a:r>
              <a:rPr lang="en-US" dirty="0"/>
              <a:t>Data is hourly averaged</a:t>
            </a:r>
          </a:p>
          <a:p>
            <a:r>
              <a:rPr lang="en-US" dirty="0"/>
              <a:t>The </a:t>
            </a:r>
            <a:r>
              <a:rPr lang="en-US" b="1" dirty="0"/>
              <a:t>Exogenous variables </a:t>
            </a:r>
            <a:r>
              <a:rPr lang="en-US" dirty="0"/>
              <a:t>are used as extra regressors</a:t>
            </a:r>
          </a:p>
          <a:p>
            <a:r>
              <a:rPr lang="en-US" dirty="0"/>
              <a:t>The performance only improved in Fb-prophet</a:t>
            </a:r>
          </a:p>
          <a:p>
            <a:endParaRPr lang="en-US" dirty="0"/>
          </a:p>
          <a:p>
            <a:endParaRPr lang="en-US" dirty="0"/>
          </a:p>
        </p:txBody>
      </p:sp>
      <p:pic>
        <p:nvPicPr>
          <p:cNvPr id="5" name="Picture 4" descr="Text, table&#10;&#10;Description automatically generated">
            <a:extLst>
              <a:ext uri="{FF2B5EF4-FFF2-40B4-BE49-F238E27FC236}">
                <a16:creationId xmlns:a16="http://schemas.microsoft.com/office/drawing/2014/main" id="{66976C5E-1D79-46F9-AFC9-D7843FF8A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701" y="3859583"/>
            <a:ext cx="5300942" cy="2532255"/>
          </a:xfrm>
          <a:prstGeom prst="rect">
            <a:avLst/>
          </a:prstGeom>
        </p:spPr>
      </p:pic>
      <p:sp>
        <p:nvSpPr>
          <p:cNvPr id="6" name="Footer Placeholder 5">
            <a:extLst>
              <a:ext uri="{FF2B5EF4-FFF2-40B4-BE49-F238E27FC236}">
                <a16:creationId xmlns:a16="http://schemas.microsoft.com/office/drawing/2014/main" id="{7951BEC3-FDE7-4569-BE81-A444817830C9}"/>
              </a:ext>
            </a:extLst>
          </p:cNvPr>
          <p:cNvSpPr>
            <a:spLocks noGrp="1"/>
          </p:cNvSpPr>
          <p:nvPr>
            <p:ph type="ftr" sz="quarter" idx="11"/>
          </p:nvPr>
        </p:nvSpPr>
        <p:spPr/>
        <p:txBody>
          <a:bodyPr/>
          <a:lstStyle/>
          <a:p>
            <a:r>
              <a:rPr lang="en-US"/>
              <a:t>Tara Morovatdar</a:t>
            </a:r>
          </a:p>
        </p:txBody>
      </p:sp>
      <p:sp>
        <p:nvSpPr>
          <p:cNvPr id="7" name="Slide Number Placeholder 6">
            <a:extLst>
              <a:ext uri="{FF2B5EF4-FFF2-40B4-BE49-F238E27FC236}">
                <a16:creationId xmlns:a16="http://schemas.microsoft.com/office/drawing/2014/main" id="{D7741D4B-8174-4499-98F1-A0F1CF1E25DC}"/>
              </a:ext>
            </a:extLst>
          </p:cNvPr>
          <p:cNvSpPr>
            <a:spLocks noGrp="1"/>
          </p:cNvSpPr>
          <p:nvPr>
            <p:ph type="sldNum" sz="quarter" idx="12"/>
          </p:nvPr>
        </p:nvSpPr>
        <p:spPr/>
        <p:txBody>
          <a:bodyPr/>
          <a:lstStyle/>
          <a:p>
            <a:fld id="{510FFC06-DAFF-4878-935A-6FB3F1FA024A}" type="slidenum">
              <a:rPr lang="en-US" smtClean="0"/>
              <a:t>21</a:t>
            </a:fld>
            <a:endParaRPr lang="en-US"/>
          </a:p>
        </p:txBody>
      </p:sp>
      <p:sp>
        <p:nvSpPr>
          <p:cNvPr id="4" name="TextBox 3">
            <a:extLst>
              <a:ext uri="{FF2B5EF4-FFF2-40B4-BE49-F238E27FC236}">
                <a16:creationId xmlns:a16="http://schemas.microsoft.com/office/drawing/2014/main" id="{3E90AEF4-E34F-4F1D-A937-77EFED8585D8}"/>
              </a:ext>
            </a:extLst>
          </p:cNvPr>
          <p:cNvSpPr txBox="1"/>
          <p:nvPr/>
        </p:nvSpPr>
        <p:spPr>
          <a:xfrm>
            <a:off x="1397000" y="5515000"/>
            <a:ext cx="5685771" cy="738664"/>
          </a:xfrm>
          <a:prstGeom prst="rect">
            <a:avLst/>
          </a:prstGeom>
          <a:noFill/>
        </p:spPr>
        <p:txBody>
          <a:bodyPr wrap="square" rtlCol="0">
            <a:spAutoFit/>
          </a:bodyPr>
          <a:lstStyle/>
          <a:p>
            <a:r>
              <a:rPr lang="en-US" sz="1400" dirty="0"/>
              <a:t>Comparison of average model error using independent variables (SARIMAX and VARX are the ones including independent variables)</a:t>
            </a:r>
          </a:p>
        </p:txBody>
      </p:sp>
    </p:spTree>
    <p:extLst>
      <p:ext uri="{BB962C8B-B14F-4D97-AF65-F5344CB8AC3E}">
        <p14:creationId xmlns:p14="http://schemas.microsoft.com/office/powerpoint/2010/main" val="238597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96A5-8B5A-4644-863E-42F6EFC2CC09}"/>
              </a:ext>
            </a:extLst>
          </p:cNvPr>
          <p:cNvSpPr>
            <a:spLocks noGrp="1"/>
          </p:cNvSpPr>
          <p:nvPr>
            <p:ph type="title"/>
          </p:nvPr>
        </p:nvSpPr>
        <p:spPr/>
        <p:txBody>
          <a:bodyPr/>
          <a:lstStyle/>
          <a:p>
            <a:r>
              <a:rPr lang="en-US" b="1" dirty="0"/>
              <a:t>Computational time performance</a:t>
            </a:r>
            <a:endParaRPr lang="en-US" dirty="0"/>
          </a:p>
        </p:txBody>
      </p:sp>
      <p:sp>
        <p:nvSpPr>
          <p:cNvPr id="3" name="Content Placeholder 2">
            <a:extLst>
              <a:ext uri="{FF2B5EF4-FFF2-40B4-BE49-F238E27FC236}">
                <a16:creationId xmlns:a16="http://schemas.microsoft.com/office/drawing/2014/main" id="{1144D86A-2F6C-4684-9750-03CE3FFE1296}"/>
              </a:ext>
            </a:extLst>
          </p:cNvPr>
          <p:cNvSpPr>
            <a:spLocks noGrp="1"/>
          </p:cNvSpPr>
          <p:nvPr>
            <p:ph idx="1"/>
          </p:nvPr>
        </p:nvSpPr>
        <p:spPr>
          <a:xfrm>
            <a:off x="723900" y="2527300"/>
            <a:ext cx="9192467" cy="3492500"/>
          </a:xfrm>
        </p:spPr>
        <p:txBody>
          <a:bodyPr/>
          <a:lstStyle/>
          <a:p>
            <a:r>
              <a:rPr lang="en-US" dirty="0"/>
              <a:t>Running the models on a Server with 500 GB of RAM and two CPUs (Intel(R) Xeon(R) CPU E5-2690 v2 @ 3.00GHz) that each CPU has 10 cores</a:t>
            </a:r>
          </a:p>
          <a:p>
            <a:r>
              <a:rPr lang="en-US" dirty="0">
                <a:solidFill>
                  <a:schemeClr val="tx1"/>
                </a:solidFill>
              </a:rPr>
              <a:t>The winner model VAR has an average run time of 0.27 second</a:t>
            </a:r>
          </a:p>
          <a:p>
            <a:r>
              <a:rPr lang="en-US" dirty="0">
                <a:solidFill>
                  <a:schemeClr val="tx1"/>
                </a:solidFill>
              </a:rPr>
              <a:t>The model can run on a real-time system</a:t>
            </a:r>
          </a:p>
          <a:p>
            <a:endParaRPr lang="en-US" dirty="0"/>
          </a:p>
        </p:txBody>
      </p:sp>
      <p:pic>
        <p:nvPicPr>
          <p:cNvPr id="5" name="Picture 4" descr="Table&#10;&#10;Description automatically generated">
            <a:extLst>
              <a:ext uri="{FF2B5EF4-FFF2-40B4-BE49-F238E27FC236}">
                <a16:creationId xmlns:a16="http://schemas.microsoft.com/office/drawing/2014/main" id="{47C301C9-4B3D-478A-AA12-EDA39A40B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534" y="4078285"/>
            <a:ext cx="6087325" cy="1806047"/>
          </a:xfrm>
          <a:prstGeom prst="rect">
            <a:avLst/>
          </a:prstGeom>
        </p:spPr>
      </p:pic>
      <p:sp>
        <p:nvSpPr>
          <p:cNvPr id="6" name="Footer Placeholder 5">
            <a:extLst>
              <a:ext uri="{FF2B5EF4-FFF2-40B4-BE49-F238E27FC236}">
                <a16:creationId xmlns:a16="http://schemas.microsoft.com/office/drawing/2014/main" id="{89633F5C-243D-4461-8741-4AA709BAE785}"/>
              </a:ext>
            </a:extLst>
          </p:cNvPr>
          <p:cNvSpPr>
            <a:spLocks noGrp="1"/>
          </p:cNvSpPr>
          <p:nvPr>
            <p:ph type="ftr" sz="quarter" idx="11"/>
          </p:nvPr>
        </p:nvSpPr>
        <p:spPr/>
        <p:txBody>
          <a:bodyPr/>
          <a:lstStyle/>
          <a:p>
            <a:r>
              <a:rPr lang="en-US"/>
              <a:t>Tara Morovatdar</a:t>
            </a:r>
          </a:p>
        </p:txBody>
      </p:sp>
      <p:sp>
        <p:nvSpPr>
          <p:cNvPr id="7" name="Slide Number Placeholder 6">
            <a:extLst>
              <a:ext uri="{FF2B5EF4-FFF2-40B4-BE49-F238E27FC236}">
                <a16:creationId xmlns:a16="http://schemas.microsoft.com/office/drawing/2014/main" id="{AF277952-3906-4461-9376-33B3C7C1DD28}"/>
              </a:ext>
            </a:extLst>
          </p:cNvPr>
          <p:cNvSpPr>
            <a:spLocks noGrp="1"/>
          </p:cNvSpPr>
          <p:nvPr>
            <p:ph type="sldNum" sz="quarter" idx="12"/>
          </p:nvPr>
        </p:nvSpPr>
        <p:spPr/>
        <p:txBody>
          <a:bodyPr/>
          <a:lstStyle/>
          <a:p>
            <a:fld id="{510FFC06-DAFF-4878-935A-6FB3F1FA024A}" type="slidenum">
              <a:rPr lang="en-US" smtClean="0"/>
              <a:t>22</a:t>
            </a:fld>
            <a:endParaRPr lang="en-US"/>
          </a:p>
        </p:txBody>
      </p:sp>
      <p:sp>
        <p:nvSpPr>
          <p:cNvPr id="8" name="TextBox 7">
            <a:extLst>
              <a:ext uri="{FF2B5EF4-FFF2-40B4-BE49-F238E27FC236}">
                <a16:creationId xmlns:a16="http://schemas.microsoft.com/office/drawing/2014/main" id="{A804A4B8-6D32-45D5-8E2D-BF64A66F46EA}"/>
              </a:ext>
            </a:extLst>
          </p:cNvPr>
          <p:cNvSpPr txBox="1"/>
          <p:nvPr/>
        </p:nvSpPr>
        <p:spPr>
          <a:xfrm>
            <a:off x="3226983" y="5884332"/>
            <a:ext cx="4811759" cy="523220"/>
          </a:xfrm>
          <a:prstGeom prst="rect">
            <a:avLst/>
          </a:prstGeom>
          <a:noFill/>
        </p:spPr>
        <p:txBody>
          <a:bodyPr wrap="square" rtlCol="0">
            <a:spAutoFit/>
          </a:bodyPr>
          <a:lstStyle/>
          <a:p>
            <a:r>
              <a:rPr lang="en-US" sz="1400" dirty="0"/>
              <a:t>Computational time (in s) on average for each round of fitting the model.</a:t>
            </a:r>
          </a:p>
        </p:txBody>
      </p:sp>
    </p:spTree>
    <p:extLst>
      <p:ext uri="{BB962C8B-B14F-4D97-AF65-F5344CB8AC3E}">
        <p14:creationId xmlns:p14="http://schemas.microsoft.com/office/powerpoint/2010/main" val="222632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BA4D-4A87-434F-B32F-F8164DFE3D9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1B47143-23A8-4586-A3A8-8D9C9623521D}"/>
              </a:ext>
            </a:extLst>
          </p:cNvPr>
          <p:cNvSpPr>
            <a:spLocks noGrp="1"/>
          </p:cNvSpPr>
          <p:nvPr>
            <p:ph idx="1"/>
          </p:nvPr>
        </p:nvSpPr>
        <p:spPr>
          <a:xfrm>
            <a:off x="825500" y="2476500"/>
            <a:ext cx="9906000" cy="3657600"/>
          </a:xfrm>
        </p:spPr>
        <p:txBody>
          <a:bodyPr/>
          <a:lstStyle/>
          <a:p>
            <a:r>
              <a:rPr lang="en-US" dirty="0"/>
              <a:t>The independent variables didn’t have positive effect on prediction accuracy;</a:t>
            </a:r>
          </a:p>
          <a:p>
            <a:pPr lvl="1"/>
            <a:r>
              <a:rPr lang="en-US" dirty="0"/>
              <a:t>weather condition has less effect on commuters</a:t>
            </a:r>
          </a:p>
          <a:p>
            <a:pPr lvl="1"/>
            <a:r>
              <a:rPr lang="en-US" dirty="0"/>
              <a:t>Model captures the temporal patterns</a:t>
            </a:r>
          </a:p>
          <a:p>
            <a:pPr lvl="1"/>
            <a:r>
              <a:rPr lang="en-US" dirty="0"/>
              <a:t>The weather change is coded in previous lags</a:t>
            </a:r>
          </a:p>
          <a:p>
            <a:endParaRPr lang="en-US" dirty="0"/>
          </a:p>
          <a:p>
            <a:r>
              <a:rPr lang="en-US" dirty="0"/>
              <a:t>The </a:t>
            </a:r>
            <a:r>
              <a:rPr lang="en-US" dirty="0" err="1"/>
              <a:t>VAR_d</a:t>
            </a:r>
            <a:r>
              <a:rPr lang="en-US" dirty="0"/>
              <a:t>=300 has the best performance;</a:t>
            </a:r>
          </a:p>
          <a:p>
            <a:pPr lvl="1"/>
            <a:r>
              <a:rPr lang="en-US" dirty="0"/>
              <a:t>Incase of a station shut down or no available empty dock users will go to a nearby station</a:t>
            </a:r>
          </a:p>
          <a:p>
            <a:pPr lvl="1"/>
            <a:r>
              <a:rPr lang="en-US" dirty="0"/>
              <a:t>300 meters is a walkable distance for users</a:t>
            </a:r>
          </a:p>
          <a:p>
            <a:endParaRPr lang="en-US" dirty="0"/>
          </a:p>
        </p:txBody>
      </p:sp>
      <p:sp>
        <p:nvSpPr>
          <p:cNvPr id="4" name="Footer Placeholder 3">
            <a:extLst>
              <a:ext uri="{FF2B5EF4-FFF2-40B4-BE49-F238E27FC236}">
                <a16:creationId xmlns:a16="http://schemas.microsoft.com/office/drawing/2014/main" id="{42EE9E8F-F99E-446E-BBC1-D802B90A5A6A}"/>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981DDC02-71D1-4831-B581-759700A891E5}"/>
              </a:ext>
            </a:extLst>
          </p:cNvPr>
          <p:cNvSpPr>
            <a:spLocks noGrp="1"/>
          </p:cNvSpPr>
          <p:nvPr>
            <p:ph type="sldNum" sz="quarter" idx="12"/>
          </p:nvPr>
        </p:nvSpPr>
        <p:spPr/>
        <p:txBody>
          <a:bodyPr/>
          <a:lstStyle/>
          <a:p>
            <a:fld id="{510FFC06-DAFF-4878-935A-6FB3F1FA024A}" type="slidenum">
              <a:rPr lang="en-US" smtClean="0"/>
              <a:t>23</a:t>
            </a:fld>
            <a:endParaRPr lang="en-US"/>
          </a:p>
        </p:txBody>
      </p:sp>
    </p:spTree>
    <p:extLst>
      <p:ext uri="{BB962C8B-B14F-4D97-AF65-F5344CB8AC3E}">
        <p14:creationId xmlns:p14="http://schemas.microsoft.com/office/powerpoint/2010/main" val="3022784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F148-7472-4B83-AE3F-27FC2709C871}"/>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829226E4-24D3-404A-BBDD-F378C26E3DEC}"/>
              </a:ext>
            </a:extLst>
          </p:cNvPr>
          <p:cNvSpPr>
            <a:spLocks noGrp="1"/>
          </p:cNvSpPr>
          <p:nvPr>
            <p:ph idx="1"/>
          </p:nvPr>
        </p:nvSpPr>
        <p:spPr>
          <a:xfrm>
            <a:off x="952500" y="2501900"/>
            <a:ext cx="9906000" cy="3606800"/>
          </a:xfrm>
        </p:spPr>
        <p:txBody>
          <a:bodyPr/>
          <a:lstStyle/>
          <a:p>
            <a:r>
              <a:rPr lang="en-US" dirty="0"/>
              <a:t>Neighboring stations have effect in predicting a frequent BSS station usage</a:t>
            </a:r>
          </a:p>
          <a:p>
            <a:r>
              <a:rPr lang="en-US" dirty="0" err="1"/>
              <a:t>VAR_d</a:t>
            </a:r>
            <a:r>
              <a:rPr lang="en-US" dirty="0"/>
              <a:t>=300 (using stations in 300 meters radius) model is performing significantly better than our baselines and other methods.</a:t>
            </a:r>
          </a:p>
          <a:p>
            <a:r>
              <a:rPr lang="en-US" dirty="0"/>
              <a:t>Our analysis revealed that while the temporal and meteorological dependencies are captured by our SARIMA and VAR model it will cause over-fitting using them as independent variables.</a:t>
            </a:r>
          </a:p>
          <a:p>
            <a:r>
              <a:rPr lang="en-US" dirty="0"/>
              <a:t>The winner model (</a:t>
            </a:r>
            <a:r>
              <a:rPr lang="en-US" dirty="0" err="1"/>
              <a:t>VAR_d</a:t>
            </a:r>
            <a:r>
              <a:rPr lang="en-US" dirty="0"/>
              <a:t>=300) not only has a good performance but also has a low computational time that makes is fast and scalable for using in a real-time application</a:t>
            </a:r>
          </a:p>
          <a:p>
            <a:endParaRPr lang="en-US" dirty="0"/>
          </a:p>
        </p:txBody>
      </p:sp>
      <p:sp>
        <p:nvSpPr>
          <p:cNvPr id="4" name="Footer Placeholder 3">
            <a:extLst>
              <a:ext uri="{FF2B5EF4-FFF2-40B4-BE49-F238E27FC236}">
                <a16:creationId xmlns:a16="http://schemas.microsoft.com/office/drawing/2014/main" id="{D53627D9-165F-4435-A02F-68FD5F21158E}"/>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972F321B-D767-4E56-881A-60BA9784739B}"/>
              </a:ext>
            </a:extLst>
          </p:cNvPr>
          <p:cNvSpPr>
            <a:spLocks noGrp="1"/>
          </p:cNvSpPr>
          <p:nvPr>
            <p:ph type="sldNum" sz="quarter" idx="12"/>
          </p:nvPr>
        </p:nvSpPr>
        <p:spPr/>
        <p:txBody>
          <a:bodyPr/>
          <a:lstStyle/>
          <a:p>
            <a:fld id="{510FFC06-DAFF-4878-935A-6FB3F1FA024A}" type="slidenum">
              <a:rPr lang="en-US" smtClean="0"/>
              <a:t>24</a:t>
            </a:fld>
            <a:endParaRPr lang="en-US"/>
          </a:p>
        </p:txBody>
      </p:sp>
    </p:spTree>
    <p:extLst>
      <p:ext uri="{BB962C8B-B14F-4D97-AF65-F5344CB8AC3E}">
        <p14:creationId xmlns:p14="http://schemas.microsoft.com/office/powerpoint/2010/main" val="114123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BAA3-7499-4DC8-BBC2-B2A337C111D9}"/>
              </a:ext>
            </a:extLst>
          </p:cNvPr>
          <p:cNvSpPr>
            <a:spLocks noGrp="1"/>
          </p:cNvSpPr>
          <p:nvPr>
            <p:ph type="title"/>
          </p:nvPr>
        </p:nvSpPr>
        <p:spPr/>
        <p:txBody>
          <a:bodyPr/>
          <a:lstStyle/>
          <a:p>
            <a:r>
              <a:rPr lang="en-US" dirty="0"/>
              <a:t>Questions</a:t>
            </a:r>
          </a:p>
        </p:txBody>
      </p:sp>
      <p:sp>
        <p:nvSpPr>
          <p:cNvPr id="4" name="Footer Placeholder 3">
            <a:extLst>
              <a:ext uri="{FF2B5EF4-FFF2-40B4-BE49-F238E27FC236}">
                <a16:creationId xmlns:a16="http://schemas.microsoft.com/office/drawing/2014/main" id="{B7330B91-30CA-4A7E-BD99-353DA3688BF9}"/>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B3FD0541-4E7E-4D69-97C9-218F73E626BF}"/>
              </a:ext>
            </a:extLst>
          </p:cNvPr>
          <p:cNvSpPr>
            <a:spLocks noGrp="1"/>
          </p:cNvSpPr>
          <p:nvPr>
            <p:ph type="sldNum" sz="quarter" idx="12"/>
          </p:nvPr>
        </p:nvSpPr>
        <p:spPr/>
        <p:txBody>
          <a:bodyPr/>
          <a:lstStyle/>
          <a:p>
            <a:fld id="{510FFC06-DAFF-4878-935A-6FB3F1FA024A}" type="slidenum">
              <a:rPr lang="en-US" smtClean="0"/>
              <a:t>25</a:t>
            </a:fld>
            <a:endParaRPr lang="en-US"/>
          </a:p>
        </p:txBody>
      </p:sp>
      <p:sp>
        <p:nvSpPr>
          <p:cNvPr id="11" name="Content Placeholder 10">
            <a:extLst>
              <a:ext uri="{FF2B5EF4-FFF2-40B4-BE49-F238E27FC236}">
                <a16:creationId xmlns:a16="http://schemas.microsoft.com/office/drawing/2014/main" id="{E2E4C15D-A81F-4AB3-8BC4-06098161D7DE}"/>
              </a:ext>
            </a:extLst>
          </p:cNvPr>
          <p:cNvSpPr>
            <a:spLocks noGrp="1"/>
          </p:cNvSpPr>
          <p:nvPr>
            <p:ph idx="1"/>
          </p:nvPr>
        </p:nvSpPr>
        <p:spPr/>
        <p:txBody>
          <a:bodyPr/>
          <a:lstStyle/>
          <a:p>
            <a:endParaRPr lang="en-US" dirty="0"/>
          </a:p>
          <a:p>
            <a:endParaRPr lang="en-US" dirty="0"/>
          </a:p>
        </p:txBody>
      </p:sp>
      <p:sp>
        <p:nvSpPr>
          <p:cNvPr id="3" name="TextBox 2">
            <a:extLst>
              <a:ext uri="{FF2B5EF4-FFF2-40B4-BE49-F238E27FC236}">
                <a16:creationId xmlns:a16="http://schemas.microsoft.com/office/drawing/2014/main" id="{99894127-56D1-41D4-A0CF-AD31ECEDA1A8}"/>
              </a:ext>
            </a:extLst>
          </p:cNvPr>
          <p:cNvSpPr txBox="1"/>
          <p:nvPr/>
        </p:nvSpPr>
        <p:spPr>
          <a:xfrm>
            <a:off x="2275633" y="3513015"/>
            <a:ext cx="9067800" cy="523220"/>
          </a:xfrm>
          <a:prstGeom prst="rect">
            <a:avLst/>
          </a:prstGeom>
          <a:noFill/>
        </p:spPr>
        <p:txBody>
          <a:bodyPr wrap="square" rtlCol="0">
            <a:spAutoFit/>
          </a:bodyPr>
          <a:lstStyle/>
          <a:p>
            <a:r>
              <a:rPr lang="en-US" sz="2800" b="1" dirty="0"/>
              <a:t>Thank you for your time. Any questions?</a:t>
            </a:r>
          </a:p>
        </p:txBody>
      </p:sp>
      <p:pic>
        <p:nvPicPr>
          <p:cNvPr id="9" name="Picture 8">
            <a:extLst>
              <a:ext uri="{FF2B5EF4-FFF2-40B4-BE49-F238E27FC236}">
                <a16:creationId xmlns:a16="http://schemas.microsoft.com/office/drawing/2014/main" id="{0E39EB4C-E297-4D91-89B2-43FE63C72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859" y="3852156"/>
            <a:ext cx="2539682" cy="2539682"/>
          </a:xfrm>
          <a:prstGeom prst="rect">
            <a:avLst/>
          </a:prstGeom>
        </p:spPr>
      </p:pic>
    </p:spTree>
    <p:extLst>
      <p:ext uri="{BB962C8B-B14F-4D97-AF65-F5344CB8AC3E}">
        <p14:creationId xmlns:p14="http://schemas.microsoft.com/office/powerpoint/2010/main" val="40863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390C-7F34-4AD3-8B1D-8703964E63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53D199F-6E12-4E12-BD59-DEC3CD127414}"/>
              </a:ext>
            </a:extLst>
          </p:cNvPr>
          <p:cNvSpPr>
            <a:spLocks noGrp="1"/>
          </p:cNvSpPr>
          <p:nvPr>
            <p:ph idx="1"/>
          </p:nvPr>
        </p:nvSpPr>
        <p:spPr>
          <a:xfrm>
            <a:off x="528358" y="2427464"/>
            <a:ext cx="9388009" cy="3592336"/>
          </a:xfrm>
        </p:spPr>
        <p:txBody>
          <a:bodyPr/>
          <a:lstStyle/>
          <a:p>
            <a:r>
              <a:rPr lang="en-US" dirty="0"/>
              <a:t>Urban mobility</a:t>
            </a:r>
          </a:p>
          <a:p>
            <a:r>
              <a:rPr lang="en-US" dirty="0"/>
              <a:t>Shared mobility</a:t>
            </a:r>
          </a:p>
          <a:p>
            <a:r>
              <a:rPr lang="en-US" dirty="0"/>
              <a:t>Station-based shared mobility</a:t>
            </a:r>
          </a:p>
          <a:p>
            <a:r>
              <a:rPr lang="en-US" b="1" dirty="0">
                <a:solidFill>
                  <a:schemeClr val="tx1"/>
                </a:solidFill>
              </a:rPr>
              <a:t>Focus of this work: Station-based bike-sharing system</a:t>
            </a:r>
            <a:endParaRPr lang="en-US" b="1" dirty="0"/>
          </a:p>
          <a:p>
            <a:endParaRPr lang="en-US" dirty="0"/>
          </a:p>
        </p:txBody>
      </p:sp>
      <p:pic>
        <p:nvPicPr>
          <p:cNvPr id="5" name="Picture 4">
            <a:extLst>
              <a:ext uri="{FF2B5EF4-FFF2-40B4-BE49-F238E27FC236}">
                <a16:creationId xmlns:a16="http://schemas.microsoft.com/office/drawing/2014/main" id="{F2B40D6F-40AF-42BD-A026-03B548CD3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587" y="2427464"/>
            <a:ext cx="4432300" cy="3964374"/>
          </a:xfrm>
          <a:prstGeom prst="rect">
            <a:avLst/>
          </a:prstGeom>
        </p:spPr>
      </p:pic>
      <p:sp>
        <p:nvSpPr>
          <p:cNvPr id="6" name="TextBox 5">
            <a:extLst>
              <a:ext uri="{FF2B5EF4-FFF2-40B4-BE49-F238E27FC236}">
                <a16:creationId xmlns:a16="http://schemas.microsoft.com/office/drawing/2014/main" id="{D5232B46-3880-499D-8EC3-E876403330A9}"/>
              </a:ext>
            </a:extLst>
          </p:cNvPr>
          <p:cNvSpPr txBox="1"/>
          <p:nvPr/>
        </p:nvSpPr>
        <p:spPr>
          <a:xfrm>
            <a:off x="3403600" y="5969942"/>
            <a:ext cx="2857500" cy="369332"/>
          </a:xfrm>
          <a:prstGeom prst="rect">
            <a:avLst/>
          </a:prstGeom>
          <a:noFill/>
        </p:spPr>
        <p:txBody>
          <a:bodyPr wrap="square" rtlCol="0">
            <a:spAutoFit/>
          </a:bodyPr>
          <a:lstStyle/>
          <a:p>
            <a:r>
              <a:rPr lang="en-US" dirty="0"/>
              <a:t>Fig 1: BSS bike station</a:t>
            </a:r>
          </a:p>
        </p:txBody>
      </p:sp>
      <p:sp>
        <p:nvSpPr>
          <p:cNvPr id="7" name="Footer Placeholder 6">
            <a:extLst>
              <a:ext uri="{FF2B5EF4-FFF2-40B4-BE49-F238E27FC236}">
                <a16:creationId xmlns:a16="http://schemas.microsoft.com/office/drawing/2014/main" id="{7AE3142B-D4A7-4F3F-9DF4-17C22C349A7F}"/>
              </a:ext>
            </a:extLst>
          </p:cNvPr>
          <p:cNvSpPr>
            <a:spLocks noGrp="1"/>
          </p:cNvSpPr>
          <p:nvPr>
            <p:ph type="ftr" sz="quarter" idx="11"/>
          </p:nvPr>
        </p:nvSpPr>
        <p:spPr/>
        <p:txBody>
          <a:bodyPr/>
          <a:lstStyle/>
          <a:p>
            <a:r>
              <a:rPr lang="en-US"/>
              <a:t>Tara Morovatdar</a:t>
            </a:r>
          </a:p>
        </p:txBody>
      </p:sp>
      <p:sp>
        <p:nvSpPr>
          <p:cNvPr id="8" name="Slide Number Placeholder 7">
            <a:extLst>
              <a:ext uri="{FF2B5EF4-FFF2-40B4-BE49-F238E27FC236}">
                <a16:creationId xmlns:a16="http://schemas.microsoft.com/office/drawing/2014/main" id="{309B8D07-7481-4144-B01C-2F452AAEC9E5}"/>
              </a:ext>
            </a:extLst>
          </p:cNvPr>
          <p:cNvSpPr>
            <a:spLocks noGrp="1"/>
          </p:cNvSpPr>
          <p:nvPr>
            <p:ph type="sldNum" sz="quarter" idx="12"/>
          </p:nvPr>
        </p:nvSpPr>
        <p:spPr/>
        <p:txBody>
          <a:bodyPr/>
          <a:lstStyle/>
          <a:p>
            <a:fld id="{510FFC06-DAFF-4878-935A-6FB3F1FA024A}" type="slidenum">
              <a:rPr lang="en-US" smtClean="0"/>
              <a:t>3</a:t>
            </a:fld>
            <a:endParaRPr lang="en-US"/>
          </a:p>
        </p:txBody>
      </p:sp>
    </p:spTree>
    <p:extLst>
      <p:ext uri="{BB962C8B-B14F-4D97-AF65-F5344CB8AC3E}">
        <p14:creationId xmlns:p14="http://schemas.microsoft.com/office/powerpoint/2010/main" val="101260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C527-A426-49B7-BA2A-2DA5EC8AEBF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57DC0EF-D6D4-46A2-BB82-E318FE382099}"/>
              </a:ext>
            </a:extLst>
          </p:cNvPr>
          <p:cNvSpPr>
            <a:spLocks noGrp="1"/>
          </p:cNvSpPr>
          <p:nvPr>
            <p:ph idx="1"/>
          </p:nvPr>
        </p:nvSpPr>
        <p:spPr>
          <a:xfrm>
            <a:off x="850900" y="2565400"/>
            <a:ext cx="9065467" cy="3454400"/>
          </a:xfrm>
        </p:spPr>
        <p:txBody>
          <a:bodyPr/>
          <a:lstStyle/>
          <a:p>
            <a:r>
              <a:rPr lang="en-US" dirty="0"/>
              <a:t>Advantages of BSS:</a:t>
            </a:r>
          </a:p>
          <a:p>
            <a:pPr lvl="1"/>
            <a:r>
              <a:rPr lang="en-US" dirty="0"/>
              <a:t>Less CO2 pollution and noise pollution</a:t>
            </a:r>
          </a:p>
          <a:p>
            <a:pPr lvl="1"/>
            <a:r>
              <a:rPr lang="en-US" dirty="0"/>
              <a:t>Increase of physical activities and public health improvement</a:t>
            </a:r>
          </a:p>
          <a:p>
            <a:pPr lvl="1"/>
            <a:r>
              <a:rPr lang="en-US" dirty="0"/>
              <a:t>Decrease bicycle ownership barriers</a:t>
            </a:r>
          </a:p>
          <a:p>
            <a:pPr lvl="1"/>
            <a:r>
              <a:rPr lang="en-US" dirty="0"/>
              <a:t>Travel cost saving</a:t>
            </a:r>
          </a:p>
          <a:p>
            <a:pPr lvl="1"/>
            <a:r>
              <a:rPr lang="en-US" dirty="0"/>
              <a:t>Providing missing link in public transport</a:t>
            </a:r>
          </a:p>
          <a:p>
            <a:endParaRPr lang="en-US" dirty="0"/>
          </a:p>
          <a:p>
            <a:endParaRPr lang="en-US" dirty="0"/>
          </a:p>
        </p:txBody>
      </p:sp>
      <p:pic>
        <p:nvPicPr>
          <p:cNvPr id="5" name="Picture 4" descr="Icon&#10;&#10;Description automatically generated">
            <a:extLst>
              <a:ext uri="{FF2B5EF4-FFF2-40B4-BE49-F238E27FC236}">
                <a16:creationId xmlns:a16="http://schemas.microsoft.com/office/drawing/2014/main" id="{5BCE3441-57B6-468C-8656-9BC536C1E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2262" y="3492520"/>
            <a:ext cx="1506484" cy="1506484"/>
          </a:xfrm>
          <a:prstGeom prst="rect">
            <a:avLst/>
          </a:prstGeom>
        </p:spPr>
      </p:pic>
      <p:pic>
        <p:nvPicPr>
          <p:cNvPr id="7" name="Picture 6">
            <a:extLst>
              <a:ext uri="{FF2B5EF4-FFF2-40B4-BE49-F238E27FC236}">
                <a16:creationId xmlns:a16="http://schemas.microsoft.com/office/drawing/2014/main" id="{34359AF0-3464-4D83-A827-CBFD73F78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755" y="4998109"/>
            <a:ext cx="1526886" cy="1526886"/>
          </a:xfrm>
          <a:prstGeom prst="rect">
            <a:avLst/>
          </a:prstGeom>
        </p:spPr>
      </p:pic>
      <p:pic>
        <p:nvPicPr>
          <p:cNvPr id="9" name="Picture 8">
            <a:extLst>
              <a:ext uri="{FF2B5EF4-FFF2-40B4-BE49-F238E27FC236}">
                <a16:creationId xmlns:a16="http://schemas.microsoft.com/office/drawing/2014/main" id="{3F008ABA-113F-46F4-A190-873FAD8FB1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2735" y="3427079"/>
            <a:ext cx="1636472" cy="1636472"/>
          </a:xfrm>
          <a:prstGeom prst="rect">
            <a:avLst/>
          </a:prstGeom>
        </p:spPr>
      </p:pic>
      <p:pic>
        <p:nvPicPr>
          <p:cNvPr id="11" name="Picture 10" descr="A picture containing text, light&#10;&#10;Description automatically generated">
            <a:extLst>
              <a:ext uri="{FF2B5EF4-FFF2-40B4-BE49-F238E27FC236}">
                <a16:creationId xmlns:a16="http://schemas.microsoft.com/office/drawing/2014/main" id="{8A1EA0BF-967E-41FF-8F0B-44E960B490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4186" y="4998109"/>
            <a:ext cx="1333971" cy="1333971"/>
          </a:xfrm>
          <a:prstGeom prst="rect">
            <a:avLst/>
          </a:prstGeom>
        </p:spPr>
      </p:pic>
      <p:sp>
        <p:nvSpPr>
          <p:cNvPr id="12" name="Footer Placeholder 11">
            <a:extLst>
              <a:ext uri="{FF2B5EF4-FFF2-40B4-BE49-F238E27FC236}">
                <a16:creationId xmlns:a16="http://schemas.microsoft.com/office/drawing/2014/main" id="{88D56514-4F46-4AF9-A09B-E753FB15F9F8}"/>
              </a:ext>
            </a:extLst>
          </p:cNvPr>
          <p:cNvSpPr>
            <a:spLocks noGrp="1"/>
          </p:cNvSpPr>
          <p:nvPr>
            <p:ph type="ftr" sz="quarter" idx="11"/>
          </p:nvPr>
        </p:nvSpPr>
        <p:spPr/>
        <p:txBody>
          <a:bodyPr/>
          <a:lstStyle/>
          <a:p>
            <a:r>
              <a:rPr lang="en-US"/>
              <a:t>Tara Morovatdar</a:t>
            </a:r>
          </a:p>
        </p:txBody>
      </p:sp>
      <p:sp>
        <p:nvSpPr>
          <p:cNvPr id="13" name="Slide Number Placeholder 12">
            <a:extLst>
              <a:ext uri="{FF2B5EF4-FFF2-40B4-BE49-F238E27FC236}">
                <a16:creationId xmlns:a16="http://schemas.microsoft.com/office/drawing/2014/main" id="{7CBCF35D-98FD-4A34-AD33-F3B9FB2D614A}"/>
              </a:ext>
            </a:extLst>
          </p:cNvPr>
          <p:cNvSpPr>
            <a:spLocks noGrp="1"/>
          </p:cNvSpPr>
          <p:nvPr>
            <p:ph type="sldNum" sz="quarter" idx="12"/>
          </p:nvPr>
        </p:nvSpPr>
        <p:spPr/>
        <p:txBody>
          <a:bodyPr/>
          <a:lstStyle/>
          <a:p>
            <a:fld id="{510FFC06-DAFF-4878-935A-6FB3F1FA024A}" type="slidenum">
              <a:rPr lang="en-US" smtClean="0"/>
              <a:t>4</a:t>
            </a:fld>
            <a:endParaRPr lang="en-US"/>
          </a:p>
        </p:txBody>
      </p:sp>
    </p:spTree>
    <p:extLst>
      <p:ext uri="{BB962C8B-B14F-4D97-AF65-F5344CB8AC3E}">
        <p14:creationId xmlns:p14="http://schemas.microsoft.com/office/powerpoint/2010/main" val="325013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34BC-F97B-4777-BC8A-F39AD3AF64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689A8F0-6201-46D7-A01A-A844B05A0393}"/>
              </a:ext>
            </a:extLst>
          </p:cNvPr>
          <p:cNvSpPr>
            <a:spLocks noGrp="1"/>
          </p:cNvSpPr>
          <p:nvPr>
            <p:ph idx="1"/>
          </p:nvPr>
        </p:nvSpPr>
        <p:spPr>
          <a:xfrm>
            <a:off x="774700" y="2311400"/>
            <a:ext cx="9141667" cy="3708400"/>
          </a:xfrm>
        </p:spPr>
        <p:txBody>
          <a:bodyPr/>
          <a:lstStyle/>
          <a:p>
            <a:r>
              <a:rPr lang="en-US" dirty="0"/>
              <a:t>Challenges of  station-based BSS:</a:t>
            </a:r>
          </a:p>
          <a:p>
            <a:pPr lvl="1"/>
            <a:r>
              <a:rPr lang="en-US" dirty="0"/>
              <a:t>Theft and Vandalism</a:t>
            </a:r>
          </a:p>
          <a:p>
            <a:pPr lvl="1"/>
            <a:r>
              <a:rPr lang="en-US" dirty="0"/>
              <a:t>Sparse stations (non- optimal locations)</a:t>
            </a:r>
          </a:p>
          <a:p>
            <a:pPr lvl="1"/>
            <a:r>
              <a:rPr lang="en-US" b="1" dirty="0"/>
              <a:t>Unbalanced situation of a bike station</a:t>
            </a:r>
          </a:p>
        </p:txBody>
      </p:sp>
      <p:pic>
        <p:nvPicPr>
          <p:cNvPr id="6" name="Picture 5" descr="Chart&#10;&#10;Description automatically generated">
            <a:extLst>
              <a:ext uri="{FF2B5EF4-FFF2-40B4-BE49-F238E27FC236}">
                <a16:creationId xmlns:a16="http://schemas.microsoft.com/office/drawing/2014/main" id="{B2A60BA5-5E6C-4ECC-8623-8D389DC6D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4165600"/>
            <a:ext cx="7772401" cy="2640273"/>
          </a:xfrm>
          <a:prstGeom prst="rect">
            <a:avLst/>
          </a:prstGeom>
        </p:spPr>
      </p:pic>
      <p:sp>
        <p:nvSpPr>
          <p:cNvPr id="7" name="TextBox 6">
            <a:extLst>
              <a:ext uri="{FF2B5EF4-FFF2-40B4-BE49-F238E27FC236}">
                <a16:creationId xmlns:a16="http://schemas.microsoft.com/office/drawing/2014/main" id="{1A89C530-4E99-4003-B003-1D17AEC54F8E}"/>
              </a:ext>
            </a:extLst>
          </p:cNvPr>
          <p:cNvSpPr txBox="1"/>
          <p:nvPr/>
        </p:nvSpPr>
        <p:spPr>
          <a:xfrm>
            <a:off x="419100" y="6019800"/>
            <a:ext cx="3365500" cy="523220"/>
          </a:xfrm>
          <a:prstGeom prst="rect">
            <a:avLst/>
          </a:prstGeom>
          <a:noFill/>
        </p:spPr>
        <p:txBody>
          <a:bodyPr wrap="square" rtlCol="0">
            <a:spAutoFit/>
          </a:bodyPr>
          <a:lstStyle/>
          <a:p>
            <a:r>
              <a:rPr lang="en-US" sz="1400" dirty="0"/>
              <a:t>Fig 2. A station empty docks during the weekdays</a:t>
            </a:r>
          </a:p>
        </p:txBody>
      </p:sp>
      <p:sp>
        <p:nvSpPr>
          <p:cNvPr id="8" name="Footer Placeholder 7">
            <a:extLst>
              <a:ext uri="{FF2B5EF4-FFF2-40B4-BE49-F238E27FC236}">
                <a16:creationId xmlns:a16="http://schemas.microsoft.com/office/drawing/2014/main" id="{4107EF34-BC59-4AA9-B2EC-533614695CBE}"/>
              </a:ext>
            </a:extLst>
          </p:cNvPr>
          <p:cNvSpPr>
            <a:spLocks noGrp="1"/>
          </p:cNvSpPr>
          <p:nvPr>
            <p:ph type="ftr" sz="quarter" idx="11"/>
          </p:nvPr>
        </p:nvSpPr>
        <p:spPr/>
        <p:txBody>
          <a:bodyPr/>
          <a:lstStyle/>
          <a:p>
            <a:r>
              <a:rPr lang="en-US"/>
              <a:t>Tara Morovatdar</a:t>
            </a:r>
          </a:p>
        </p:txBody>
      </p:sp>
      <p:sp>
        <p:nvSpPr>
          <p:cNvPr id="9" name="Slide Number Placeholder 8">
            <a:extLst>
              <a:ext uri="{FF2B5EF4-FFF2-40B4-BE49-F238E27FC236}">
                <a16:creationId xmlns:a16="http://schemas.microsoft.com/office/drawing/2014/main" id="{C6EEAFD0-B2D7-46A7-9501-658069387AFC}"/>
              </a:ext>
            </a:extLst>
          </p:cNvPr>
          <p:cNvSpPr>
            <a:spLocks noGrp="1"/>
          </p:cNvSpPr>
          <p:nvPr>
            <p:ph type="sldNum" sz="quarter" idx="12"/>
          </p:nvPr>
        </p:nvSpPr>
        <p:spPr/>
        <p:txBody>
          <a:bodyPr/>
          <a:lstStyle/>
          <a:p>
            <a:fld id="{510FFC06-DAFF-4878-935A-6FB3F1FA024A}" type="slidenum">
              <a:rPr lang="en-US" smtClean="0"/>
              <a:t>5</a:t>
            </a:fld>
            <a:endParaRPr lang="en-US"/>
          </a:p>
        </p:txBody>
      </p:sp>
    </p:spTree>
    <p:extLst>
      <p:ext uri="{BB962C8B-B14F-4D97-AF65-F5344CB8AC3E}">
        <p14:creationId xmlns:p14="http://schemas.microsoft.com/office/powerpoint/2010/main" val="10005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DD91-F83C-4A9A-BE85-A6EE1B372C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3A7AC51-2EEB-427B-912D-FF2237A3403F}"/>
              </a:ext>
            </a:extLst>
          </p:cNvPr>
          <p:cNvSpPr>
            <a:spLocks noGrp="1"/>
          </p:cNvSpPr>
          <p:nvPr>
            <p:ph idx="1"/>
          </p:nvPr>
        </p:nvSpPr>
        <p:spPr>
          <a:xfrm>
            <a:off x="838200" y="2402299"/>
            <a:ext cx="9078167" cy="3617501"/>
          </a:xfrm>
        </p:spPr>
        <p:txBody>
          <a:bodyPr/>
          <a:lstStyle/>
          <a:p>
            <a:r>
              <a:rPr lang="en-US" dirty="0"/>
              <a:t>What is Unbalance situation?</a:t>
            </a:r>
          </a:p>
          <a:p>
            <a:pPr lvl="1"/>
            <a:r>
              <a:rPr lang="en-US" dirty="0"/>
              <a:t>Either no empty dock or available bike</a:t>
            </a:r>
          </a:p>
          <a:p>
            <a:pPr lvl="1"/>
            <a:r>
              <a:rPr lang="en-US" dirty="0"/>
              <a:t>One of the most critical issue in station-based BSS</a:t>
            </a:r>
          </a:p>
          <a:p>
            <a:pPr lvl="1"/>
            <a:r>
              <a:rPr lang="en-US" dirty="0"/>
              <a:t>Caused by asymmetric fluctuation of the system</a:t>
            </a:r>
          </a:p>
          <a:p>
            <a:pPr lvl="1"/>
            <a:r>
              <a:rPr lang="en-US" dirty="0"/>
              <a:t>Leads to low Quality of Service (QoS)</a:t>
            </a:r>
          </a:p>
        </p:txBody>
      </p:sp>
      <p:pic>
        <p:nvPicPr>
          <p:cNvPr id="4" name="Content Placeholder 4" descr="Graphical user interface, text&#10;&#10;Description automatically generated">
            <a:extLst>
              <a:ext uri="{FF2B5EF4-FFF2-40B4-BE49-F238E27FC236}">
                <a16:creationId xmlns:a16="http://schemas.microsoft.com/office/drawing/2014/main" id="{599B8B63-F395-4164-BCFF-24A73BA22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416" y="4455701"/>
            <a:ext cx="8063168" cy="1849616"/>
          </a:xfrm>
          <a:prstGeom prst="rect">
            <a:avLst/>
          </a:prstGeom>
        </p:spPr>
      </p:pic>
      <p:sp>
        <p:nvSpPr>
          <p:cNvPr id="5" name="TextBox 4">
            <a:extLst>
              <a:ext uri="{FF2B5EF4-FFF2-40B4-BE49-F238E27FC236}">
                <a16:creationId xmlns:a16="http://schemas.microsoft.com/office/drawing/2014/main" id="{E599E21A-E341-4C31-9D2F-B9D2DC2025AD}"/>
              </a:ext>
            </a:extLst>
          </p:cNvPr>
          <p:cNvSpPr txBox="1"/>
          <p:nvPr/>
        </p:nvSpPr>
        <p:spPr>
          <a:xfrm>
            <a:off x="2446985" y="6173002"/>
            <a:ext cx="7585657" cy="584775"/>
          </a:xfrm>
          <a:prstGeom prst="rect">
            <a:avLst/>
          </a:prstGeom>
          <a:noFill/>
        </p:spPr>
        <p:txBody>
          <a:bodyPr wrap="square" rtlCol="0">
            <a:spAutoFit/>
          </a:bodyPr>
          <a:lstStyle/>
          <a:p>
            <a:r>
              <a:rPr lang="en-US" sz="1400" dirty="0"/>
              <a:t>Fig 3. A customer reviews London’s bike-share system on the </a:t>
            </a:r>
            <a:r>
              <a:rPr lang="en-US" sz="1400" dirty="0" err="1"/>
              <a:t>Tripadvisor</a:t>
            </a:r>
            <a:r>
              <a:rPr lang="en-US" sz="1400" dirty="0"/>
              <a:t> website</a:t>
            </a:r>
          </a:p>
          <a:p>
            <a:endParaRPr lang="en-US" dirty="0"/>
          </a:p>
        </p:txBody>
      </p:sp>
      <p:pic>
        <p:nvPicPr>
          <p:cNvPr id="7" name="Picture 6" descr="A picture containing text&#10;&#10;Description automatically generated">
            <a:extLst>
              <a:ext uri="{FF2B5EF4-FFF2-40B4-BE49-F238E27FC236}">
                <a16:creationId xmlns:a16="http://schemas.microsoft.com/office/drawing/2014/main" id="{8A42022A-F4C0-438C-9B13-D2CC0E849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490" y="2465785"/>
            <a:ext cx="1528318" cy="1559939"/>
          </a:xfrm>
          <a:prstGeom prst="rect">
            <a:avLst/>
          </a:prstGeom>
        </p:spPr>
      </p:pic>
      <p:sp>
        <p:nvSpPr>
          <p:cNvPr id="8" name="TextBox 7">
            <a:extLst>
              <a:ext uri="{FF2B5EF4-FFF2-40B4-BE49-F238E27FC236}">
                <a16:creationId xmlns:a16="http://schemas.microsoft.com/office/drawing/2014/main" id="{7E8E5E5F-FBE2-4D23-ADF8-E7C94E8DD936}"/>
              </a:ext>
            </a:extLst>
          </p:cNvPr>
          <p:cNvSpPr txBox="1"/>
          <p:nvPr/>
        </p:nvSpPr>
        <p:spPr>
          <a:xfrm>
            <a:off x="7569200" y="3973751"/>
            <a:ext cx="4406900" cy="461665"/>
          </a:xfrm>
          <a:prstGeom prst="rect">
            <a:avLst/>
          </a:prstGeom>
          <a:noFill/>
        </p:spPr>
        <p:txBody>
          <a:bodyPr wrap="square" rtlCol="0">
            <a:spAutoFit/>
          </a:bodyPr>
          <a:lstStyle/>
          <a:p>
            <a:r>
              <a:rPr lang="en-US" sz="1200" dirty="0"/>
              <a:t>Fig4. Where's My </a:t>
            </a:r>
            <a:r>
              <a:rPr lang="en-US" sz="1200" dirty="0" err="1"/>
              <a:t>Villo</a:t>
            </a:r>
            <a:r>
              <a:rPr lang="en-US" sz="1200" dirty="0"/>
              <a:t>? A website that users made to put pressure on operators to redistribute the bikes better</a:t>
            </a:r>
          </a:p>
        </p:txBody>
      </p:sp>
      <p:sp>
        <p:nvSpPr>
          <p:cNvPr id="9" name="Footer Placeholder 8">
            <a:extLst>
              <a:ext uri="{FF2B5EF4-FFF2-40B4-BE49-F238E27FC236}">
                <a16:creationId xmlns:a16="http://schemas.microsoft.com/office/drawing/2014/main" id="{E79787B8-BC0C-41B9-AC61-CBA7943FADA8}"/>
              </a:ext>
            </a:extLst>
          </p:cNvPr>
          <p:cNvSpPr>
            <a:spLocks noGrp="1"/>
          </p:cNvSpPr>
          <p:nvPr>
            <p:ph type="ftr" sz="quarter" idx="11"/>
          </p:nvPr>
        </p:nvSpPr>
        <p:spPr/>
        <p:txBody>
          <a:bodyPr/>
          <a:lstStyle/>
          <a:p>
            <a:r>
              <a:rPr lang="en-US"/>
              <a:t>Tara Morovatdar</a:t>
            </a:r>
          </a:p>
        </p:txBody>
      </p:sp>
      <p:sp>
        <p:nvSpPr>
          <p:cNvPr id="10" name="Slide Number Placeholder 9">
            <a:extLst>
              <a:ext uri="{FF2B5EF4-FFF2-40B4-BE49-F238E27FC236}">
                <a16:creationId xmlns:a16="http://schemas.microsoft.com/office/drawing/2014/main" id="{4F8331CB-B71B-4A2C-AD9D-304E3F64FA42}"/>
              </a:ext>
            </a:extLst>
          </p:cNvPr>
          <p:cNvSpPr>
            <a:spLocks noGrp="1"/>
          </p:cNvSpPr>
          <p:nvPr>
            <p:ph type="sldNum" sz="quarter" idx="12"/>
          </p:nvPr>
        </p:nvSpPr>
        <p:spPr/>
        <p:txBody>
          <a:bodyPr/>
          <a:lstStyle/>
          <a:p>
            <a:fld id="{510FFC06-DAFF-4878-935A-6FB3F1FA024A}" type="slidenum">
              <a:rPr lang="en-US" smtClean="0"/>
              <a:t>6</a:t>
            </a:fld>
            <a:endParaRPr lang="en-US"/>
          </a:p>
        </p:txBody>
      </p:sp>
      <p:sp>
        <p:nvSpPr>
          <p:cNvPr id="13" name="Freeform: Shape 12">
            <a:extLst>
              <a:ext uri="{FF2B5EF4-FFF2-40B4-BE49-F238E27FC236}">
                <a16:creationId xmlns:a16="http://schemas.microsoft.com/office/drawing/2014/main" id="{D66C2019-7F3C-4400-AA70-F1F244F20CC7}"/>
              </a:ext>
            </a:extLst>
          </p:cNvPr>
          <p:cNvSpPr/>
          <p:nvPr/>
        </p:nvSpPr>
        <p:spPr>
          <a:xfrm>
            <a:off x="3357563" y="5262563"/>
            <a:ext cx="5957887" cy="366712"/>
          </a:xfrm>
          <a:custGeom>
            <a:avLst/>
            <a:gdLst>
              <a:gd name="connsiteX0" fmla="*/ 4195762 w 5957887"/>
              <a:gd name="connsiteY0" fmla="*/ 0 h 366712"/>
              <a:gd name="connsiteX1" fmla="*/ 5957887 w 5957887"/>
              <a:gd name="connsiteY1" fmla="*/ 4762 h 366712"/>
              <a:gd name="connsiteX2" fmla="*/ 5957887 w 5957887"/>
              <a:gd name="connsiteY2" fmla="*/ 176212 h 366712"/>
              <a:gd name="connsiteX3" fmla="*/ 5462587 w 5957887"/>
              <a:gd name="connsiteY3" fmla="*/ 176212 h 366712"/>
              <a:gd name="connsiteX4" fmla="*/ 5467350 w 5957887"/>
              <a:gd name="connsiteY4" fmla="*/ 366712 h 366712"/>
              <a:gd name="connsiteX5" fmla="*/ 0 w 5957887"/>
              <a:gd name="connsiteY5" fmla="*/ 361950 h 366712"/>
              <a:gd name="connsiteX6" fmla="*/ 0 w 5957887"/>
              <a:gd name="connsiteY6" fmla="*/ 176212 h 366712"/>
              <a:gd name="connsiteX7" fmla="*/ 4205287 w 5957887"/>
              <a:gd name="connsiteY7" fmla="*/ 180975 h 366712"/>
              <a:gd name="connsiteX8" fmla="*/ 4195762 w 5957887"/>
              <a:gd name="connsiteY8"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887" h="366712">
                <a:moveTo>
                  <a:pt x="4195762" y="0"/>
                </a:moveTo>
                <a:lnTo>
                  <a:pt x="5957887" y="4762"/>
                </a:lnTo>
                <a:lnTo>
                  <a:pt x="5957887" y="176212"/>
                </a:lnTo>
                <a:lnTo>
                  <a:pt x="5462587" y="176212"/>
                </a:lnTo>
                <a:lnTo>
                  <a:pt x="5467350" y="366712"/>
                </a:lnTo>
                <a:lnTo>
                  <a:pt x="0" y="361950"/>
                </a:lnTo>
                <a:lnTo>
                  <a:pt x="0" y="176212"/>
                </a:lnTo>
                <a:lnTo>
                  <a:pt x="4205287" y="180975"/>
                </a:lnTo>
                <a:lnTo>
                  <a:pt x="4195762" y="0"/>
                </a:lnTo>
                <a:close/>
              </a:path>
            </a:pathLst>
          </a:custGeom>
          <a:solidFill>
            <a:srgbClr val="92D05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86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563C-5106-4B46-B0FA-0ABB6575E45B}"/>
              </a:ext>
            </a:extLst>
          </p:cNvPr>
          <p:cNvSpPr>
            <a:spLocks noGrp="1"/>
          </p:cNvSpPr>
          <p:nvPr>
            <p:ph type="title"/>
          </p:nvPr>
        </p:nvSpPr>
        <p:spPr/>
        <p:txBody>
          <a:bodyPr/>
          <a:lstStyle/>
          <a:p>
            <a:r>
              <a:rPr lang="en-US" dirty="0"/>
              <a:t>Goal of the Work</a:t>
            </a:r>
          </a:p>
        </p:txBody>
      </p:sp>
      <p:sp>
        <p:nvSpPr>
          <p:cNvPr id="3" name="Content Placeholder 2">
            <a:extLst>
              <a:ext uri="{FF2B5EF4-FFF2-40B4-BE49-F238E27FC236}">
                <a16:creationId xmlns:a16="http://schemas.microsoft.com/office/drawing/2014/main" id="{6BB17638-2E83-41E0-9C37-2F2DE65BE6A6}"/>
              </a:ext>
            </a:extLst>
          </p:cNvPr>
          <p:cNvSpPr>
            <a:spLocks noGrp="1"/>
          </p:cNvSpPr>
          <p:nvPr>
            <p:ph idx="1"/>
          </p:nvPr>
        </p:nvSpPr>
        <p:spPr>
          <a:xfrm>
            <a:off x="1154954" y="2603499"/>
            <a:ext cx="9197585" cy="3573013"/>
          </a:xfrm>
        </p:spPr>
        <p:txBody>
          <a:bodyPr/>
          <a:lstStyle/>
          <a:p>
            <a:r>
              <a:rPr lang="en-US" dirty="0"/>
              <a:t>Examine existing solutions to mitigated the unbalanced situation:</a:t>
            </a:r>
          </a:p>
          <a:p>
            <a:pPr lvl="1"/>
            <a:r>
              <a:rPr lang="en-US" dirty="0"/>
              <a:t>Examine existing prediction models and compare their prediction accuracy of empty docks based on the same large-scale data</a:t>
            </a:r>
          </a:p>
          <a:p>
            <a:pPr lvl="1"/>
            <a:r>
              <a:rPr lang="en-US" dirty="0"/>
              <a:t>Examine to which extent surrounding stations have an impact on the prediction accuracy of the compared models</a:t>
            </a:r>
          </a:p>
          <a:p>
            <a:pPr lvl="1"/>
            <a:r>
              <a:rPr lang="en-US" dirty="0"/>
              <a:t>Investigating the usefulness of external features, such as weather, towards the prediction accuracy</a:t>
            </a:r>
          </a:p>
          <a:p>
            <a:pPr lvl="1"/>
            <a:r>
              <a:rPr lang="en-US" dirty="0"/>
              <a:t>Investigate whether the best performing prediction model can be applied in real-time, in order to be used in an app or other service for actual users.</a:t>
            </a:r>
          </a:p>
        </p:txBody>
      </p:sp>
      <p:sp>
        <p:nvSpPr>
          <p:cNvPr id="4" name="Footer Placeholder 3">
            <a:extLst>
              <a:ext uri="{FF2B5EF4-FFF2-40B4-BE49-F238E27FC236}">
                <a16:creationId xmlns:a16="http://schemas.microsoft.com/office/drawing/2014/main" id="{67164EFA-AE96-4AF2-8F53-1441125DF9B8}"/>
              </a:ext>
            </a:extLst>
          </p:cNvPr>
          <p:cNvSpPr>
            <a:spLocks noGrp="1"/>
          </p:cNvSpPr>
          <p:nvPr>
            <p:ph type="ftr" sz="quarter" idx="11"/>
          </p:nvPr>
        </p:nvSpPr>
        <p:spPr/>
        <p:txBody>
          <a:bodyPr/>
          <a:lstStyle/>
          <a:p>
            <a:r>
              <a:rPr lang="en-US"/>
              <a:t>Tara Morovatdar</a:t>
            </a:r>
          </a:p>
        </p:txBody>
      </p:sp>
      <p:sp>
        <p:nvSpPr>
          <p:cNvPr id="5" name="Slide Number Placeholder 4">
            <a:extLst>
              <a:ext uri="{FF2B5EF4-FFF2-40B4-BE49-F238E27FC236}">
                <a16:creationId xmlns:a16="http://schemas.microsoft.com/office/drawing/2014/main" id="{63890117-29A8-498E-8901-0DAB04540F58}"/>
              </a:ext>
            </a:extLst>
          </p:cNvPr>
          <p:cNvSpPr>
            <a:spLocks noGrp="1"/>
          </p:cNvSpPr>
          <p:nvPr>
            <p:ph type="sldNum" sz="quarter" idx="12"/>
          </p:nvPr>
        </p:nvSpPr>
        <p:spPr/>
        <p:txBody>
          <a:bodyPr/>
          <a:lstStyle/>
          <a:p>
            <a:fld id="{510FFC06-DAFF-4878-935A-6FB3F1FA024A}" type="slidenum">
              <a:rPr lang="en-US" smtClean="0"/>
              <a:t>7</a:t>
            </a:fld>
            <a:endParaRPr lang="en-US"/>
          </a:p>
        </p:txBody>
      </p:sp>
    </p:spTree>
    <p:extLst>
      <p:ext uri="{BB962C8B-B14F-4D97-AF65-F5344CB8AC3E}">
        <p14:creationId xmlns:p14="http://schemas.microsoft.com/office/powerpoint/2010/main" val="187674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A325-EEFC-4E99-87FE-0058DA029FAB}"/>
              </a:ext>
            </a:extLst>
          </p:cNvPr>
          <p:cNvSpPr>
            <a:spLocks noGrp="1"/>
          </p:cNvSpPr>
          <p:nvPr>
            <p:ph type="title"/>
          </p:nvPr>
        </p:nvSpPr>
        <p:spPr/>
        <p:txBody>
          <a:bodyPr/>
          <a:lstStyle/>
          <a:p>
            <a:r>
              <a:rPr lang="en-US" dirty="0"/>
              <a:t>Approach</a:t>
            </a:r>
          </a:p>
        </p:txBody>
      </p:sp>
      <p:sp>
        <p:nvSpPr>
          <p:cNvPr id="7" name="Content Placeholder 6">
            <a:extLst>
              <a:ext uri="{FF2B5EF4-FFF2-40B4-BE49-F238E27FC236}">
                <a16:creationId xmlns:a16="http://schemas.microsoft.com/office/drawing/2014/main" id="{6A59792A-B6C9-461F-B95D-7ACCBB1DAB91}"/>
              </a:ext>
            </a:extLst>
          </p:cNvPr>
          <p:cNvSpPr>
            <a:spLocks noGrp="1"/>
          </p:cNvSpPr>
          <p:nvPr>
            <p:ph idx="1"/>
          </p:nvPr>
        </p:nvSpPr>
        <p:spPr/>
        <p:txBody>
          <a:bodyPr/>
          <a:lstStyle/>
          <a:p>
            <a:r>
              <a:rPr lang="en-US" dirty="0"/>
              <a:t>Usage patterns fluctuates during time</a:t>
            </a:r>
          </a:p>
          <a:p>
            <a:r>
              <a:rPr lang="en-US" dirty="0"/>
              <a:t>Time series decomposition:</a:t>
            </a:r>
          </a:p>
          <a:p>
            <a:pPr lvl="1"/>
            <a:r>
              <a:rPr lang="en-US" dirty="0"/>
              <a:t>Level, Trend, Seasonality, white noise</a:t>
            </a:r>
          </a:p>
          <a:p>
            <a:r>
              <a:rPr lang="en-US" dirty="0"/>
              <a:t>Stationarity condition:</a:t>
            </a:r>
          </a:p>
          <a:p>
            <a:pPr lvl="1"/>
            <a:r>
              <a:rPr lang="en-US" dirty="0"/>
              <a:t>No seasonality, no trend </a:t>
            </a:r>
          </a:p>
          <a:p>
            <a:r>
              <a:rPr lang="en-US" dirty="0"/>
              <a:t>Removing trend by differencing</a:t>
            </a:r>
          </a:p>
          <a:p>
            <a:r>
              <a:rPr lang="en-US" dirty="0"/>
              <a:t>Removing seasonality by Seasonal Adjustment</a:t>
            </a:r>
          </a:p>
          <a:p>
            <a:pPr lvl="1" algn="r" rtl="1"/>
            <a:endParaRPr lang="en-US" dirty="0"/>
          </a:p>
        </p:txBody>
      </p:sp>
      <p:pic>
        <p:nvPicPr>
          <p:cNvPr id="8" name="Content Placeholder 4" descr="Graphical user interface&#10;&#10;Description automatically generated">
            <a:extLst>
              <a:ext uri="{FF2B5EF4-FFF2-40B4-BE49-F238E27FC236}">
                <a16:creationId xmlns:a16="http://schemas.microsoft.com/office/drawing/2014/main" id="{44D7E4B2-8C1F-4608-96A6-2FB45E048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652" y="2304093"/>
            <a:ext cx="4367604" cy="3857519"/>
          </a:xfrm>
          <a:prstGeom prst="rect">
            <a:avLst/>
          </a:prstGeom>
        </p:spPr>
      </p:pic>
      <p:sp>
        <p:nvSpPr>
          <p:cNvPr id="9" name="Footer Placeholder 8">
            <a:extLst>
              <a:ext uri="{FF2B5EF4-FFF2-40B4-BE49-F238E27FC236}">
                <a16:creationId xmlns:a16="http://schemas.microsoft.com/office/drawing/2014/main" id="{CFDB4E40-0DF8-43AF-8898-A99B250A4AFA}"/>
              </a:ext>
            </a:extLst>
          </p:cNvPr>
          <p:cNvSpPr>
            <a:spLocks noGrp="1"/>
          </p:cNvSpPr>
          <p:nvPr>
            <p:ph type="ftr" sz="quarter" idx="11"/>
          </p:nvPr>
        </p:nvSpPr>
        <p:spPr/>
        <p:txBody>
          <a:bodyPr/>
          <a:lstStyle/>
          <a:p>
            <a:r>
              <a:rPr lang="en-US"/>
              <a:t>Tara Morovatdar</a:t>
            </a:r>
          </a:p>
        </p:txBody>
      </p:sp>
      <p:sp>
        <p:nvSpPr>
          <p:cNvPr id="10" name="Slide Number Placeholder 9">
            <a:extLst>
              <a:ext uri="{FF2B5EF4-FFF2-40B4-BE49-F238E27FC236}">
                <a16:creationId xmlns:a16="http://schemas.microsoft.com/office/drawing/2014/main" id="{50CA6695-E419-4CB8-A1FA-AC2569FB77BD}"/>
              </a:ext>
            </a:extLst>
          </p:cNvPr>
          <p:cNvSpPr>
            <a:spLocks noGrp="1"/>
          </p:cNvSpPr>
          <p:nvPr>
            <p:ph type="sldNum" sz="quarter" idx="12"/>
          </p:nvPr>
        </p:nvSpPr>
        <p:spPr/>
        <p:txBody>
          <a:bodyPr/>
          <a:lstStyle/>
          <a:p>
            <a:fld id="{510FFC06-DAFF-4878-935A-6FB3F1FA024A}" type="slidenum">
              <a:rPr lang="en-US" smtClean="0"/>
              <a:t>8</a:t>
            </a:fld>
            <a:endParaRPr lang="en-US"/>
          </a:p>
        </p:txBody>
      </p:sp>
    </p:spTree>
    <p:extLst>
      <p:ext uri="{BB962C8B-B14F-4D97-AF65-F5344CB8AC3E}">
        <p14:creationId xmlns:p14="http://schemas.microsoft.com/office/powerpoint/2010/main" val="117273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915C-8815-47F0-B3A1-B614A72808B6}"/>
              </a:ext>
            </a:extLst>
          </p:cNvPr>
          <p:cNvSpPr>
            <a:spLocks noGrp="1"/>
          </p:cNvSpPr>
          <p:nvPr>
            <p:ph type="title"/>
          </p:nvPr>
        </p:nvSpPr>
        <p:spPr/>
        <p:txBody>
          <a:bodyPr/>
          <a:lstStyle/>
          <a:p>
            <a:r>
              <a:rPr lang="en-US" dirty="0"/>
              <a:t>SARIMA</a:t>
            </a:r>
          </a:p>
        </p:txBody>
      </p:sp>
      <p:sp>
        <p:nvSpPr>
          <p:cNvPr id="3" name="Content Placeholder 2">
            <a:extLst>
              <a:ext uri="{FF2B5EF4-FFF2-40B4-BE49-F238E27FC236}">
                <a16:creationId xmlns:a16="http://schemas.microsoft.com/office/drawing/2014/main" id="{AAE31DCB-341C-4B24-BCAE-5A05B89F4681}"/>
              </a:ext>
            </a:extLst>
          </p:cNvPr>
          <p:cNvSpPr>
            <a:spLocks noGrp="1"/>
          </p:cNvSpPr>
          <p:nvPr>
            <p:ph idx="1"/>
          </p:nvPr>
        </p:nvSpPr>
        <p:spPr>
          <a:xfrm>
            <a:off x="965200" y="2616200"/>
            <a:ext cx="8951167" cy="3403600"/>
          </a:xfrm>
        </p:spPr>
        <p:txBody>
          <a:bodyPr>
            <a:normAutofit/>
          </a:bodyPr>
          <a:lstStyle/>
          <a:p>
            <a:r>
              <a:rPr lang="en-US" dirty="0"/>
              <a:t>A class of statistical models for analyzing and forecasting time series data</a:t>
            </a:r>
          </a:p>
          <a:p>
            <a:r>
              <a:rPr lang="en-US" dirty="0">
                <a:solidFill>
                  <a:schemeClr val="tx1"/>
                </a:solidFill>
              </a:rPr>
              <a:t>Based on the idea that the information in the past values of the time series can alone be used to predict the future values</a:t>
            </a:r>
          </a:p>
          <a:p>
            <a:r>
              <a:rPr lang="en-US" dirty="0"/>
              <a:t>A kind of regression</a:t>
            </a:r>
          </a:p>
          <a:p>
            <a:r>
              <a:rPr lang="en-US" dirty="0"/>
              <a:t>Uses observations from previous time steps called lags as input to a regression equation</a:t>
            </a:r>
          </a:p>
          <a:p>
            <a:r>
              <a:rPr lang="en-US" dirty="0"/>
              <a:t>We took the number of empty docks from previous time steps  to predict the number of empty dock in future</a:t>
            </a:r>
          </a:p>
          <a:p>
            <a:r>
              <a:rPr lang="en-US" dirty="0"/>
              <a:t>The model can take independent variables (SARIMAX)</a:t>
            </a:r>
          </a:p>
          <a:p>
            <a:endParaRPr lang="en-US" dirty="0"/>
          </a:p>
        </p:txBody>
      </p:sp>
      <p:sp>
        <p:nvSpPr>
          <p:cNvPr id="8" name="Footer Placeholder 7">
            <a:extLst>
              <a:ext uri="{FF2B5EF4-FFF2-40B4-BE49-F238E27FC236}">
                <a16:creationId xmlns:a16="http://schemas.microsoft.com/office/drawing/2014/main" id="{A02A80D6-6A0A-485C-9940-1B0C9824748C}"/>
              </a:ext>
            </a:extLst>
          </p:cNvPr>
          <p:cNvSpPr>
            <a:spLocks noGrp="1"/>
          </p:cNvSpPr>
          <p:nvPr>
            <p:ph type="ftr" sz="quarter" idx="11"/>
          </p:nvPr>
        </p:nvSpPr>
        <p:spPr/>
        <p:txBody>
          <a:bodyPr/>
          <a:lstStyle/>
          <a:p>
            <a:r>
              <a:rPr lang="en-US"/>
              <a:t>Tara Morovatdar</a:t>
            </a:r>
          </a:p>
        </p:txBody>
      </p:sp>
      <p:sp>
        <p:nvSpPr>
          <p:cNvPr id="9" name="Slide Number Placeholder 8">
            <a:extLst>
              <a:ext uri="{FF2B5EF4-FFF2-40B4-BE49-F238E27FC236}">
                <a16:creationId xmlns:a16="http://schemas.microsoft.com/office/drawing/2014/main" id="{6AA7D1A3-36DD-4C09-B32E-691EADC50804}"/>
              </a:ext>
            </a:extLst>
          </p:cNvPr>
          <p:cNvSpPr>
            <a:spLocks noGrp="1"/>
          </p:cNvSpPr>
          <p:nvPr>
            <p:ph type="sldNum" sz="quarter" idx="12"/>
          </p:nvPr>
        </p:nvSpPr>
        <p:spPr/>
        <p:txBody>
          <a:bodyPr/>
          <a:lstStyle/>
          <a:p>
            <a:fld id="{510FFC06-DAFF-4878-935A-6FB3F1FA024A}" type="slidenum">
              <a:rPr lang="en-US" smtClean="0"/>
              <a:t>9</a:t>
            </a:fld>
            <a:endParaRPr lang="en-US"/>
          </a:p>
        </p:txBody>
      </p:sp>
    </p:spTree>
    <p:extLst>
      <p:ext uri="{BB962C8B-B14F-4D97-AF65-F5344CB8AC3E}">
        <p14:creationId xmlns:p14="http://schemas.microsoft.com/office/powerpoint/2010/main" val="191803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7504</TotalTime>
  <Words>3905</Words>
  <Application>Microsoft Office PowerPoint</Application>
  <PresentationFormat>Widescreen</PresentationFormat>
  <Paragraphs>410</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 3</vt:lpstr>
      <vt:lpstr>Ion Boardroom</vt:lpstr>
      <vt:lpstr>A fine-grained station usage prediction for the Santander Bike-Sharing System in London</vt:lpstr>
      <vt:lpstr>Overview</vt:lpstr>
      <vt:lpstr>Introduction</vt:lpstr>
      <vt:lpstr>Motivation</vt:lpstr>
      <vt:lpstr>Motivation</vt:lpstr>
      <vt:lpstr>Problem statement</vt:lpstr>
      <vt:lpstr>Goal of the Work</vt:lpstr>
      <vt:lpstr>Approach</vt:lpstr>
      <vt:lpstr>SARIMA</vt:lpstr>
      <vt:lpstr>VAR</vt:lpstr>
      <vt:lpstr>Fb-prophet</vt:lpstr>
      <vt:lpstr>Data</vt:lpstr>
      <vt:lpstr>Data</vt:lpstr>
      <vt:lpstr>Data</vt:lpstr>
      <vt:lpstr>Data</vt:lpstr>
      <vt:lpstr>Evaluation</vt:lpstr>
      <vt:lpstr>Evaluation</vt:lpstr>
      <vt:lpstr>Overall Performance</vt:lpstr>
      <vt:lpstr>Overall Performance</vt:lpstr>
      <vt:lpstr>Overall Performance</vt:lpstr>
      <vt:lpstr>Exogenous variables impacts</vt:lpstr>
      <vt:lpstr>Computational time performance</vt:lpstr>
      <vt:lpstr>Discussion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fine-grained station usage prediction for the Santander Bike-Sharing System in London</dc:title>
  <dc:creator>Tara Morovatdar</dc:creator>
  <cp:lastModifiedBy>Tara Morovatdar</cp:lastModifiedBy>
  <cp:revision>131</cp:revision>
  <dcterms:created xsi:type="dcterms:W3CDTF">2021-02-17T22:03:46Z</dcterms:created>
  <dcterms:modified xsi:type="dcterms:W3CDTF">2021-02-23T11:49:55Z</dcterms:modified>
</cp:coreProperties>
</file>