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1F7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E225-C0A6-CB65-2B36-E17D0AF5CC3A}" v="342" dt="2025-06-09T08:55:39.162"/>
    <p1510:client id="{31E9A92C-42F6-6294-8E44-847E1B12A078}" v="344" dt="2025-06-09T15:48:21.730"/>
    <p1510:client id="{4A808A43-F458-4B6A-74D3-2C2B83E450F1}" v="938" dt="2025-06-10T13:14:46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0">
            <a:extLst>
              <a:ext uri="{FF2B5EF4-FFF2-40B4-BE49-F238E27FC236}">
                <a16:creationId xmlns:a16="http://schemas.microsoft.com/office/drawing/2014/main" id="{EE3B4AB9-869A-4AB4-3658-EC564E83DBAD}"/>
              </a:ext>
            </a:extLst>
          </p:cNvPr>
          <p:cNvSpPr txBox="1">
            <a:spLocks/>
          </p:cNvSpPr>
          <p:nvPr/>
        </p:nvSpPr>
        <p:spPr>
          <a:xfrm>
            <a:off x="6997240" y="256650"/>
            <a:ext cx="4956766" cy="1627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fr-F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3200" b="0" cap="all" baseline="0" err="1">
                <a:latin typeface="Georgia Pro"/>
              </a:rPr>
              <a:t>Sanja</a:t>
            </a:r>
            <a:r>
              <a:rPr lang="fr-FR" sz="3200" b="0" cap="all" baseline="0" dirty="0">
                <a:latin typeface="Georgia Pro"/>
              </a:rPr>
              <a:t> </a:t>
            </a:r>
            <a:r>
              <a:rPr lang="fr-FR" sz="3200" b="0" cap="all" baseline="0" err="1">
                <a:latin typeface="Georgia Pro"/>
              </a:rPr>
              <a:t>Muršič</a:t>
            </a:r>
            <a:endParaRPr lang="fr-FR" sz="3200" cap="all">
              <a:latin typeface="Georgia Pro"/>
            </a:endParaRPr>
          </a:p>
          <a:p>
            <a:pPr marL="0" indent="0" algn="r">
              <a:buNone/>
            </a:pPr>
            <a:r>
              <a:rPr lang="fr-FR" sz="3200" b="0" cap="all" baseline="0" err="1">
                <a:latin typeface="Georgia Pro"/>
              </a:rPr>
              <a:t>Kaja</a:t>
            </a:r>
            <a:r>
              <a:rPr lang="fr-FR" sz="3200" b="0" cap="all" baseline="0" dirty="0">
                <a:latin typeface="Georgia Pro"/>
              </a:rPr>
              <a:t> </a:t>
            </a:r>
            <a:r>
              <a:rPr lang="fr-FR" sz="3200" cap="all" err="1">
                <a:latin typeface="Georgia Pro"/>
              </a:rPr>
              <a:t>Vidmar</a:t>
            </a:r>
            <a:endParaRPr lang="fr-FR" sz="3200" cap="all">
              <a:latin typeface="Georgia Pro"/>
            </a:endParaRPr>
          </a:p>
          <a:p>
            <a:pPr marL="0" indent="0" algn="r">
              <a:buNone/>
            </a:pPr>
            <a:r>
              <a:rPr lang="fr-FR" sz="3200" cap="all" dirty="0">
                <a:latin typeface="Georgia Pro"/>
              </a:rPr>
              <a:t>Tara</a:t>
            </a:r>
            <a:r>
              <a:rPr lang="fr-FR" sz="3200" b="0" cap="all" baseline="0" dirty="0">
                <a:latin typeface="Georgia Pro"/>
              </a:rPr>
              <a:t> </a:t>
            </a:r>
            <a:r>
              <a:rPr lang="fr-FR" sz="3200" b="0" cap="all" baseline="0" err="1">
                <a:latin typeface="Georgia Pro"/>
              </a:rPr>
              <a:t>Sedovšek</a:t>
            </a:r>
            <a:endParaRPr lang="fr-FR" sz="3200" b="0" cap="all" baseline="0">
              <a:latin typeface="Georgia Pr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91B72C-2757-F8A6-0347-96339C386D11}"/>
              </a:ext>
            </a:extLst>
          </p:cNvPr>
          <p:cNvGrpSpPr/>
          <p:nvPr/>
        </p:nvGrpSpPr>
        <p:grpSpPr>
          <a:xfrm>
            <a:off x="-12245" y="1181"/>
            <a:ext cx="11075473" cy="6876089"/>
            <a:chOff x="11945" y="-10914"/>
            <a:chExt cx="11075473" cy="6863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73320-20EE-20A2-17AF-8FEB8FC6A41A}"/>
                </a:ext>
              </a:extLst>
            </p:cNvPr>
            <p:cNvSpPr/>
            <p:nvPr/>
          </p:nvSpPr>
          <p:spPr>
            <a:xfrm rot="16200000">
              <a:off x="879663" y="-878632"/>
              <a:ext cx="6863994" cy="8599429"/>
            </a:xfrm>
            <a:prstGeom prst="flowChartDocument">
              <a:avLst/>
            </a:prstGeom>
            <a:solidFill>
              <a:srgbClr val="351F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re 2">
              <a:extLst>
                <a:ext uri="{FF2B5EF4-FFF2-40B4-BE49-F238E27FC236}">
                  <a16:creationId xmlns:a16="http://schemas.microsoft.com/office/drawing/2014/main" id="{11E0D423-B5FE-016C-3E91-FA851E3677CB}"/>
                </a:ext>
              </a:extLst>
            </p:cNvPr>
            <p:cNvSpPr txBox="1">
              <a:spLocks/>
            </p:cNvSpPr>
            <p:nvPr/>
          </p:nvSpPr>
          <p:spPr>
            <a:xfrm>
              <a:off x="4875594" y="4264959"/>
              <a:ext cx="6211824" cy="1286345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Autofit/>
            </a:bodyPr>
            <a:lstStyle>
              <a:defPPr rtl="0">
                <a:defRPr lang="fr-FR"/>
              </a:defPPr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fr-FR" sz="32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marL="4572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  <a:spcAft>
                  <a:spcPts val="600"/>
                </a:spcAft>
              </a:pPr>
              <a:r>
                <a:rPr lang="fr-FR" sz="8800" b="1" dirty="0">
                  <a:solidFill>
                    <a:schemeClr val="bg1"/>
                  </a:solidFill>
                  <a:latin typeface="Georgia Pro"/>
                </a:rPr>
                <a:t>Ticket</a:t>
              </a:r>
              <a:r>
                <a:rPr lang="fr-FR" sz="8800" b="1" dirty="0">
                  <a:solidFill>
                    <a:schemeClr val="tx1"/>
                  </a:solidFill>
                  <a:latin typeface="Georgia Pro"/>
                </a:rPr>
                <a:t>ray</a:t>
              </a:r>
              <a:endParaRPr lang="fr-FR" sz="8800" b="1" kern="1200" dirty="0">
                <a:solidFill>
                  <a:schemeClr val="tx1"/>
                </a:solidFill>
                <a:latin typeface="Georgia Pro"/>
              </a:endParaRPr>
            </a:p>
          </p:txBody>
        </p:sp>
      </p:grp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CC24015-C81F-3C84-0B11-3E2F3BD384F3}"/>
              </a:ext>
            </a:extLst>
          </p:cNvPr>
          <p:cNvCxnSpPr>
            <a:cxnSpLocks/>
          </p:cNvCxnSpPr>
          <p:nvPr/>
        </p:nvCxnSpPr>
        <p:spPr>
          <a:xfrm flipV="1">
            <a:off x="-9757" y="-38538"/>
            <a:ext cx="3656484" cy="1957994"/>
          </a:xfrm>
          <a:prstGeom prst="curvedConnector3">
            <a:avLst/>
          </a:prstGeom>
          <a:ln w="57150">
            <a:solidFill>
              <a:srgbClr val="0070C0">
                <a:alpha val="6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8A2786-8B43-AC9F-F330-10457C841A11}"/>
              </a:ext>
            </a:extLst>
          </p:cNvPr>
          <p:cNvCxnSpPr>
            <a:cxnSpLocks/>
          </p:cNvCxnSpPr>
          <p:nvPr/>
        </p:nvCxnSpPr>
        <p:spPr>
          <a:xfrm flipV="1">
            <a:off x="-226868" y="-555006"/>
            <a:ext cx="3289395" cy="2982460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9B3119E-7ECA-0E5A-4338-ADF617691215}"/>
              </a:ext>
            </a:extLst>
          </p:cNvPr>
          <p:cNvCxnSpPr>
            <a:cxnSpLocks/>
          </p:cNvCxnSpPr>
          <p:nvPr/>
        </p:nvCxnSpPr>
        <p:spPr>
          <a:xfrm flipV="1">
            <a:off x="9235842" y="4508061"/>
            <a:ext cx="3643784" cy="2529494"/>
          </a:xfrm>
          <a:prstGeom prst="curvedConnector3">
            <a:avLst/>
          </a:prstGeom>
          <a:ln w="57150">
            <a:solidFill>
              <a:srgbClr val="0070C0">
                <a:alpha val="6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5A69FBF-3412-4255-90B0-E5BBD98FC16F}"/>
              </a:ext>
            </a:extLst>
          </p:cNvPr>
          <p:cNvCxnSpPr>
            <a:cxnSpLocks/>
          </p:cNvCxnSpPr>
          <p:nvPr/>
        </p:nvCxnSpPr>
        <p:spPr>
          <a:xfrm flipV="1">
            <a:off x="9921641" y="4000060"/>
            <a:ext cx="2754784" cy="3215294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4F34153-4FD7-5F23-9317-6A3550100C56}"/>
              </a:ext>
            </a:extLst>
          </p:cNvPr>
          <p:cNvCxnSpPr>
            <a:cxnSpLocks/>
          </p:cNvCxnSpPr>
          <p:nvPr/>
        </p:nvCxnSpPr>
        <p:spPr>
          <a:xfrm flipH="1">
            <a:off x="6597614" y="-36575"/>
            <a:ext cx="721693" cy="2696734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1839F32-70D4-DA8D-2000-304FB6489CF9}"/>
              </a:ext>
            </a:extLst>
          </p:cNvPr>
          <p:cNvCxnSpPr>
            <a:cxnSpLocks/>
          </p:cNvCxnSpPr>
          <p:nvPr/>
        </p:nvCxnSpPr>
        <p:spPr>
          <a:xfrm flipH="1">
            <a:off x="8061137" y="5406281"/>
            <a:ext cx="346741" cy="1620258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line drawing of a couple of tickets&#10;&#10;AI-generated content may be incorrect.">
            <a:extLst>
              <a:ext uri="{FF2B5EF4-FFF2-40B4-BE49-F238E27FC236}">
                <a16:creationId xmlns:a16="http://schemas.microsoft.com/office/drawing/2014/main" id="{5EB9DD77-17D4-BDD6-CF48-A63064E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403" y="1917398"/>
            <a:ext cx="6470047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351F72"/>
          </a:solidFill>
          <a:ln w="12700" cap="flat">
            <a:solidFill>
              <a:srgbClr val="351F7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4B86-A45E-3814-2CF2-9AF81C4B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68" y="1238155"/>
            <a:ext cx="3644489" cy="1428371"/>
          </a:xfrm>
        </p:spPr>
        <p:txBody>
          <a:bodyPr anchor="t"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latin typeface="Georgia Pro"/>
              </a:rPr>
              <a:t>Vizija</a:t>
            </a:r>
            <a:endParaRPr lang="en-US" sz="6600">
              <a:solidFill>
                <a:srgbClr val="FFFFFF"/>
              </a:solidFill>
              <a:latin typeface="Georgia Pr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8347CE-15C3-FEC3-947B-14CE0B608EFA}"/>
              </a:ext>
            </a:extLst>
          </p:cNvPr>
          <p:cNvGrpSpPr/>
          <p:nvPr/>
        </p:nvGrpSpPr>
        <p:grpSpPr>
          <a:xfrm rot="-5040000" flipH="1">
            <a:off x="8810018" y="3820766"/>
            <a:ext cx="3643784" cy="3215294"/>
            <a:chOff x="9235842" y="4000060"/>
            <a:chExt cx="3643784" cy="3215294"/>
          </a:xfrm>
        </p:grpSpPr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FD6ECE11-7808-1C55-6B2B-FD033E6EB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FFD37897-B278-0BBF-ADE9-2306A932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136400-5F45-7104-5FC2-F8C5D44F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2</a:t>
            </a:fld>
            <a:endParaRPr lang="en-US" sz="320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941D908-93FC-35EA-064B-E4F8BD26FB69}"/>
              </a:ext>
            </a:extLst>
          </p:cNvPr>
          <p:cNvCxnSpPr>
            <a:cxnSpLocks/>
          </p:cNvCxnSpPr>
          <p:nvPr/>
        </p:nvCxnSpPr>
        <p:spPr>
          <a:xfrm flipV="1">
            <a:off x="2941" y="-1607291"/>
            <a:ext cx="2345968" cy="3006649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A5859C-5C00-7F1A-D5A5-391913217D07}"/>
              </a:ext>
            </a:extLst>
          </p:cNvPr>
          <p:cNvSpPr txBox="1"/>
          <p:nvPr/>
        </p:nvSpPr>
        <p:spPr>
          <a:xfrm>
            <a:off x="154642" y="5849489"/>
            <a:ext cx="8413376" cy="432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400"/>
              </a:lnSpc>
            </a:pPr>
            <a:r>
              <a:rPr lang="sl-SI" sz="3200" dirty="0">
                <a:latin typeface="Gill Sans Nova Light"/>
                <a:cs typeface="Arial"/>
              </a:rPr>
              <a:t>Naš cilj ni bil le iskalnik, bilo je odpravljanje frustracij</a:t>
            </a:r>
            <a:r>
              <a:rPr lang="en-US" sz="3200" dirty="0">
                <a:latin typeface="Gill Sans Nova Light"/>
                <a:cs typeface="Arial"/>
              </a:rPr>
              <a:t>​!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235A0B-1DDC-8A17-C271-AEE0FC0073AD}"/>
              </a:ext>
            </a:extLst>
          </p:cNvPr>
          <p:cNvSpPr txBox="1">
            <a:spLocks/>
          </p:cNvSpPr>
          <p:nvPr/>
        </p:nvSpPr>
        <p:spPr>
          <a:xfrm>
            <a:off x="5883965" y="411056"/>
            <a:ext cx="6007717" cy="5294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sz="3200" dirty="0">
                <a:latin typeface="Gill Sans Nova Light"/>
              </a:rPr>
              <a:t>Sistem omogoča zaposlenim v podpori hitrejše reševanje težav uporabnikov z dostopom do preteklih težav.</a:t>
            </a:r>
          </a:p>
          <a:p>
            <a:r>
              <a:rPr lang="sl-SI" sz="3200" dirty="0">
                <a:latin typeface="Gill Sans Nova Light"/>
              </a:rPr>
              <a:t>Iskalnik ne išče le po ključnih besedah, temveč razumen kontekst. </a:t>
            </a:r>
          </a:p>
          <a:p>
            <a:r>
              <a:rPr lang="sl-SI" sz="3200" dirty="0">
                <a:latin typeface="Gill Sans Nova Light"/>
              </a:rPr>
              <a:t>S prenosom znanja iz preteklih primerov </a:t>
            </a:r>
            <a:r>
              <a:rPr lang="sl-SI" sz="3200" dirty="0" err="1">
                <a:latin typeface="Gill Sans Nova Light"/>
              </a:rPr>
              <a:t>Ticketray</a:t>
            </a:r>
            <a:r>
              <a:rPr lang="sl-SI" sz="3200" dirty="0">
                <a:latin typeface="Gill Sans Nova Light"/>
              </a:rPr>
              <a:t> omogoča učinkovitejše reševanje novih težav.</a:t>
            </a:r>
          </a:p>
        </p:txBody>
      </p:sp>
    </p:spTree>
    <p:extLst>
      <p:ext uri="{BB962C8B-B14F-4D97-AF65-F5344CB8AC3E}">
        <p14:creationId xmlns:p14="http://schemas.microsoft.com/office/powerpoint/2010/main" val="16556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1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2BCB539-3849-E62A-5C6D-D8952A988EA8}"/>
              </a:ext>
            </a:extLst>
          </p:cNvPr>
          <p:cNvSpPr txBox="1">
            <a:spLocks/>
          </p:cNvSpPr>
          <p:nvPr/>
        </p:nvSpPr>
        <p:spPr>
          <a:xfrm>
            <a:off x="336981" y="2713241"/>
            <a:ext cx="3644489" cy="241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>
                <a:solidFill>
                  <a:srgbClr val="FFFFFF"/>
                </a:solidFill>
                <a:latin typeface="Georgia Pro"/>
              </a:rPr>
              <a:t>Problemi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BCA0A2-5318-875C-7ED5-D14490BE87A9}"/>
              </a:ext>
            </a:extLst>
          </p:cNvPr>
          <p:cNvGrpSpPr/>
          <p:nvPr/>
        </p:nvGrpSpPr>
        <p:grpSpPr>
          <a:xfrm rot="5700000">
            <a:off x="-1134544" y="4196288"/>
            <a:ext cx="3873595" cy="2982460"/>
            <a:chOff x="-226868" y="-555006"/>
            <a:chExt cx="3873595" cy="2982460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0C647B0-04A1-7A3F-323D-A94F7C6E6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9757" y="-38538"/>
              <a:ext cx="3656484" cy="19579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3644219-E227-BDFD-99BE-E0970869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6868" y="-555006"/>
              <a:ext cx="3289395" cy="2982460"/>
            </a:xfrm>
            <a:prstGeom prst="curvedConnector3">
              <a:avLst/>
            </a:prstGeom>
            <a:ln w="57150">
              <a:solidFill>
                <a:srgbClr val="FFFFFF">
                  <a:alpha val="66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E51C50-3733-AD00-5FD1-E18DD7BD624C}"/>
              </a:ext>
            </a:extLst>
          </p:cNvPr>
          <p:cNvGrpSpPr/>
          <p:nvPr/>
        </p:nvGrpSpPr>
        <p:grpSpPr>
          <a:xfrm rot="10020000" flipH="1">
            <a:off x="8821224" y="-661587"/>
            <a:ext cx="3643784" cy="3215294"/>
            <a:chOff x="9235842" y="4000060"/>
            <a:chExt cx="3643784" cy="3215294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77E04335-0DDD-0B12-7B30-EFC301D9B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BAFD88CE-BC75-A618-DCC6-F41385B18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F9C1A169-7CF6-98AF-3396-359C6556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3</a:t>
            </a:fld>
            <a:endParaRPr lang="en-US" sz="320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E57AB1F-9667-D139-8C7C-47A03D410F64}"/>
              </a:ext>
            </a:extLst>
          </p:cNvPr>
          <p:cNvCxnSpPr>
            <a:cxnSpLocks/>
          </p:cNvCxnSpPr>
          <p:nvPr/>
        </p:nvCxnSpPr>
        <p:spPr>
          <a:xfrm flipH="1" flipV="1">
            <a:off x="2352188" y="-85461"/>
            <a:ext cx="1713500" cy="2758219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31E7A9-9F2F-3913-3F42-FF6E9C29F3C0}"/>
              </a:ext>
            </a:extLst>
          </p:cNvPr>
          <p:cNvSpPr txBox="1"/>
          <p:nvPr/>
        </p:nvSpPr>
        <p:spPr>
          <a:xfrm>
            <a:off x="4253753" y="824753"/>
            <a:ext cx="6060141" cy="432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sl-SI" sz="3200" dirty="0">
                <a:latin typeface="Gill Sans Nova Light"/>
                <a:cs typeface="Arial"/>
              </a:rPr>
              <a:t>Slabi in pomanjkljivi podatki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6A9A1-3373-1D56-BA73-4BAC254AC8BB}"/>
              </a:ext>
            </a:extLst>
          </p:cNvPr>
          <p:cNvGrpSpPr/>
          <p:nvPr/>
        </p:nvGrpSpPr>
        <p:grpSpPr>
          <a:xfrm>
            <a:off x="459589" y="429268"/>
            <a:ext cx="5907983" cy="1280354"/>
            <a:chOff x="5234748" y="2358127"/>
            <a:chExt cx="5907983" cy="1280354"/>
          </a:xfrm>
        </p:grpSpPr>
        <p:pic>
          <p:nvPicPr>
            <p:cNvPr id="6" name="Picture 5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292578B0-61D5-DEDF-386A-DEC3A662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748" y="2358127"/>
              <a:ext cx="5907983" cy="1280354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9627D8-DE28-F17F-F466-A0EF825E034E}"/>
                </a:ext>
              </a:extLst>
            </p:cNvPr>
            <p:cNvSpPr/>
            <p:nvPr/>
          </p:nvSpPr>
          <p:spPr>
            <a:xfrm flipV="1">
              <a:off x="7869316" y="2407027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78BF8-64FB-A968-46BE-791BD62E68DD}"/>
                </a:ext>
              </a:extLst>
            </p:cNvPr>
            <p:cNvSpPr/>
            <p:nvPr/>
          </p:nvSpPr>
          <p:spPr>
            <a:xfrm flipV="1">
              <a:off x="10276794" y="2727288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C7749E-9684-8B8E-2A96-BF700B79A93D}"/>
                </a:ext>
              </a:extLst>
            </p:cNvPr>
            <p:cNvSpPr/>
            <p:nvPr/>
          </p:nvSpPr>
          <p:spPr>
            <a:xfrm flipV="1">
              <a:off x="7869315" y="3025461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98523A-5AA0-918B-7FC3-1B4753055E57}"/>
                </a:ext>
              </a:extLst>
            </p:cNvPr>
            <p:cNvSpPr/>
            <p:nvPr/>
          </p:nvSpPr>
          <p:spPr>
            <a:xfrm flipV="1">
              <a:off x="7924532" y="3334678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24D15A-553E-CC55-D5B2-C3ADE8A8F7E1}"/>
              </a:ext>
            </a:extLst>
          </p:cNvPr>
          <p:cNvGrpSpPr/>
          <p:nvPr/>
        </p:nvGrpSpPr>
        <p:grpSpPr>
          <a:xfrm>
            <a:off x="4250744" y="2288521"/>
            <a:ext cx="7810500" cy="3733800"/>
            <a:chOff x="158750" y="3627231"/>
            <a:chExt cx="7810500" cy="3733800"/>
          </a:xfrm>
        </p:grpSpPr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C6475E0-5EE9-3903-CD56-CADA8BDBC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50" y="3627231"/>
              <a:ext cx="7810500" cy="3733800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B363D1-8ABF-4765-A3D6-2508D1EB22F4}"/>
                </a:ext>
              </a:extLst>
            </p:cNvPr>
            <p:cNvSpPr/>
            <p:nvPr/>
          </p:nvSpPr>
          <p:spPr>
            <a:xfrm>
              <a:off x="6207779" y="3740131"/>
              <a:ext cx="485800" cy="2895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9AF72DA-0EBF-85CD-35A6-C3E1C721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408" y="2628464"/>
            <a:ext cx="2628900" cy="628650"/>
          </a:xfrm>
          <a:prstGeom prst="rect">
            <a:avLst/>
          </a:prstGeom>
          <a:ln w="28575">
            <a:solidFill>
              <a:srgbClr val="351F72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D176CF-88F8-949E-2A8C-EAD34FBC7239}"/>
              </a:ext>
            </a:extLst>
          </p:cNvPr>
          <p:cNvSpPr/>
          <p:nvPr/>
        </p:nvSpPr>
        <p:spPr>
          <a:xfrm>
            <a:off x="5048027" y="3102795"/>
            <a:ext cx="676259" cy="15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CC3648-A266-E64A-6845-8D5FBF9627EC}"/>
              </a:ext>
            </a:extLst>
          </p:cNvPr>
          <p:cNvGrpSpPr/>
          <p:nvPr/>
        </p:nvGrpSpPr>
        <p:grpSpPr>
          <a:xfrm>
            <a:off x="775939" y="4156380"/>
            <a:ext cx="8896350" cy="1181100"/>
            <a:chOff x="2814237" y="3309123"/>
            <a:chExt cx="8896350" cy="1181100"/>
          </a:xfrm>
        </p:grpSpPr>
        <p:pic>
          <p:nvPicPr>
            <p:cNvPr id="27" name="Picture 26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52476AD-4284-C973-D5B2-49348849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4237" y="3309123"/>
              <a:ext cx="8896350" cy="1181100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598F78-5876-9E69-5616-D6E1BAF6ACA2}"/>
                </a:ext>
              </a:extLst>
            </p:cNvPr>
            <p:cNvSpPr/>
            <p:nvPr/>
          </p:nvSpPr>
          <p:spPr>
            <a:xfrm>
              <a:off x="5335544" y="3864342"/>
              <a:ext cx="648657" cy="386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CC7633-C8C9-EC33-884E-E59E8013426D}"/>
              </a:ext>
            </a:extLst>
          </p:cNvPr>
          <p:cNvGrpSpPr/>
          <p:nvPr/>
        </p:nvGrpSpPr>
        <p:grpSpPr>
          <a:xfrm>
            <a:off x="338454" y="1826969"/>
            <a:ext cx="4886325" cy="847725"/>
            <a:chOff x="7010054" y="5500963"/>
            <a:chExt cx="4886325" cy="847725"/>
          </a:xfrm>
        </p:grpSpPr>
        <p:pic>
          <p:nvPicPr>
            <p:cNvPr id="36" name="Picture 35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40199D9C-E19F-2739-D29C-97A335AAE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0054" y="5500963"/>
              <a:ext cx="4886325" cy="847725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CD7ECE-8455-2C70-3DF3-E1E86C9642B7}"/>
                </a:ext>
              </a:extLst>
            </p:cNvPr>
            <p:cNvSpPr/>
            <p:nvPr/>
          </p:nvSpPr>
          <p:spPr>
            <a:xfrm>
              <a:off x="10941610" y="5520488"/>
              <a:ext cx="786669" cy="607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D3325C-4979-43AF-E8EE-5AB0C4F9D663}"/>
                </a:ext>
              </a:extLst>
            </p:cNvPr>
            <p:cNvSpPr/>
            <p:nvPr/>
          </p:nvSpPr>
          <p:spPr>
            <a:xfrm>
              <a:off x="8714086" y="6210550"/>
              <a:ext cx="717663" cy="12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B1F790-F3A8-7A5E-AB6C-D59F8D4DF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750" y="1601572"/>
            <a:ext cx="2790825" cy="1828800"/>
          </a:xfrm>
          <a:prstGeom prst="rect">
            <a:avLst/>
          </a:prstGeom>
          <a:ln w="28575">
            <a:solidFill>
              <a:srgbClr val="351F72"/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2B7F4CA-DB5A-620C-2220-F6D2393BA9FC}"/>
              </a:ext>
            </a:extLst>
          </p:cNvPr>
          <p:cNvGrpSpPr/>
          <p:nvPr/>
        </p:nvGrpSpPr>
        <p:grpSpPr>
          <a:xfrm>
            <a:off x="7052197" y="356082"/>
            <a:ext cx="4843888" cy="1869394"/>
            <a:chOff x="8721242" y="4252857"/>
            <a:chExt cx="4843888" cy="1869394"/>
          </a:xfrm>
        </p:grpSpPr>
        <p:pic>
          <p:nvPicPr>
            <p:cNvPr id="50" name="Picture 49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BBB375FD-D126-DFDA-6CA0-1F7F41F3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-182" r="13069" b="-466"/>
            <a:stretch>
              <a:fillRect/>
            </a:stretch>
          </p:blipFill>
          <p:spPr>
            <a:xfrm>
              <a:off x="8721242" y="4252857"/>
              <a:ext cx="4843888" cy="1869394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C7BBD7-E490-1431-FDCE-31497AC9F42A}"/>
                </a:ext>
              </a:extLst>
            </p:cNvPr>
            <p:cNvSpPr/>
            <p:nvPr/>
          </p:nvSpPr>
          <p:spPr>
            <a:xfrm>
              <a:off x="12796628" y="4739220"/>
              <a:ext cx="759067" cy="15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8C12DB-37DB-FD3B-44D5-E3BDFB4FAB7E}"/>
                </a:ext>
              </a:extLst>
            </p:cNvPr>
            <p:cNvSpPr/>
            <p:nvPr/>
          </p:nvSpPr>
          <p:spPr>
            <a:xfrm>
              <a:off x="13213422" y="5451421"/>
              <a:ext cx="350569" cy="2456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7573F0-D310-5430-05CD-B27960CF9DAB}"/>
                </a:ext>
              </a:extLst>
            </p:cNvPr>
            <p:cNvSpPr/>
            <p:nvPr/>
          </p:nvSpPr>
          <p:spPr>
            <a:xfrm>
              <a:off x="13213422" y="5848985"/>
              <a:ext cx="350569" cy="2456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96AFBC-2E78-B84E-1C2C-AF43C7350922}"/>
              </a:ext>
            </a:extLst>
          </p:cNvPr>
          <p:cNvGrpSpPr/>
          <p:nvPr/>
        </p:nvGrpSpPr>
        <p:grpSpPr>
          <a:xfrm>
            <a:off x="2698034" y="5465675"/>
            <a:ext cx="9163050" cy="1114425"/>
            <a:chOff x="-1535818" y="2364204"/>
            <a:chExt cx="9163050" cy="1114425"/>
          </a:xfrm>
        </p:grpSpPr>
        <p:pic>
          <p:nvPicPr>
            <p:cNvPr id="30" name="Picture 29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64BADD5C-4935-7961-42CC-DD8466EE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535818" y="2364204"/>
              <a:ext cx="9163050" cy="1114425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3601897-01AD-9F2A-AF0C-C16DB89CF4B1}"/>
                </a:ext>
              </a:extLst>
            </p:cNvPr>
            <p:cNvSpPr/>
            <p:nvPr/>
          </p:nvSpPr>
          <p:spPr>
            <a:xfrm>
              <a:off x="6307158" y="2649834"/>
              <a:ext cx="676259" cy="331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7DAA89-79BE-EBA1-66FE-F0977D66E051}"/>
                </a:ext>
              </a:extLst>
            </p:cNvPr>
            <p:cNvSpPr/>
            <p:nvPr/>
          </p:nvSpPr>
          <p:spPr>
            <a:xfrm>
              <a:off x="2052686" y="3094232"/>
              <a:ext cx="4651923" cy="168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BBA460-6428-3267-B9DF-B13D9016FC4E}"/>
                </a:ext>
              </a:extLst>
            </p:cNvPr>
            <p:cNvSpPr/>
            <p:nvPr/>
          </p:nvSpPr>
          <p:spPr>
            <a:xfrm>
              <a:off x="5365729" y="3326144"/>
              <a:ext cx="621054" cy="12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4CC56A-87EA-408B-3381-071A741976E2}"/>
              </a:ext>
            </a:extLst>
          </p:cNvPr>
          <p:cNvGrpSpPr/>
          <p:nvPr/>
        </p:nvGrpSpPr>
        <p:grpSpPr>
          <a:xfrm>
            <a:off x="794220" y="3594506"/>
            <a:ext cx="10877550" cy="438150"/>
            <a:chOff x="794220" y="3594506"/>
            <a:chExt cx="10877550" cy="43815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C0F01B8-90DF-6A67-357C-6D4A21CD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4220" y="3594506"/>
              <a:ext cx="10877550" cy="43815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46CB71-E623-74C5-F7EA-58B6077CB950}"/>
                </a:ext>
              </a:extLst>
            </p:cNvPr>
            <p:cNvSpPr/>
            <p:nvPr/>
          </p:nvSpPr>
          <p:spPr>
            <a:xfrm>
              <a:off x="9824357" y="3624943"/>
              <a:ext cx="544285" cy="367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EDA875F-7946-CA4B-137B-D8D1EC716C57}"/>
              </a:ext>
            </a:extLst>
          </p:cNvPr>
          <p:cNvSpPr/>
          <p:nvPr/>
        </p:nvSpPr>
        <p:spPr>
          <a:xfrm>
            <a:off x="11116698" y="1081931"/>
            <a:ext cx="759067" cy="157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192D3BFA-259F-82A7-FD30-02DA947F2E5C}"/>
              </a:ext>
            </a:extLst>
          </p:cNvPr>
          <p:cNvSpPr/>
          <p:nvPr/>
        </p:nvSpPr>
        <p:spPr>
          <a:xfrm rot="5400000" flipV="1">
            <a:off x="-1640960" y="1616963"/>
            <a:ext cx="6870887" cy="3608027"/>
          </a:xfrm>
          <a:prstGeom prst="flowChartDocument">
            <a:avLst/>
          </a:prstGeom>
          <a:solidFill>
            <a:srgbClr val="351F72"/>
          </a:solidFill>
          <a:ln>
            <a:solidFill>
              <a:srgbClr val="351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14A3-C0F0-287A-CE31-62E85BE9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955" y="787925"/>
            <a:ext cx="6571130" cy="3992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z="3200" dirty="0">
                <a:latin typeface="Gill Sans Nova Light"/>
              </a:rPr>
              <a:t>Olajšati delo samim uslužbencem v podjetju Informatika, pri spopadanju z vsakodnevnimi nalogami.</a:t>
            </a:r>
          </a:p>
          <a:p>
            <a:r>
              <a:rPr lang="sl-SI" sz="3200" dirty="0">
                <a:solidFill>
                  <a:srgbClr val="000000"/>
                </a:solidFill>
                <a:latin typeface="Gill Sans Nova Light"/>
                <a:ea typeface="+mn-lt"/>
                <a:cs typeface="+mn-lt"/>
              </a:rPr>
              <a:t>Zmanjšati podvajanje dela in povečati učinkovitost, hkrati pa zgraditi sistem, ki se z uporabo izboljšuje in prilagaja potrebam podjetja.</a:t>
            </a:r>
          </a:p>
          <a:p>
            <a:pPr marL="0" indent="0">
              <a:buNone/>
            </a:pPr>
            <a:endParaRPr lang="en-US" sz="3200" dirty="0">
              <a:latin typeface="Gill Sans Nov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379649-DAF9-8DCA-FC87-81F06B5AE9B5}"/>
              </a:ext>
            </a:extLst>
          </p:cNvPr>
          <p:cNvSpPr txBox="1">
            <a:spLocks/>
          </p:cNvSpPr>
          <p:nvPr/>
        </p:nvSpPr>
        <p:spPr>
          <a:xfrm>
            <a:off x="787328" y="790937"/>
            <a:ext cx="2032748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 err="1">
                <a:solidFill>
                  <a:srgbClr val="FFFFFF"/>
                </a:solidFill>
                <a:latin typeface="Georgia Pro"/>
              </a:rPr>
              <a:t>Cilj</a:t>
            </a:r>
            <a:endParaRPr lang="en-US" sz="6600" kern="1200">
              <a:solidFill>
                <a:srgbClr val="FFFFFF"/>
              </a:solidFill>
              <a:latin typeface="Georgia Pro"/>
            </a:endParaRPr>
          </a:p>
        </p:txBody>
      </p:sp>
      <p:sp>
        <p:nvSpPr>
          <p:cNvPr id="20" name="Slide Number Placeholder 10">
            <a:extLst>
              <a:ext uri="{FF2B5EF4-FFF2-40B4-BE49-F238E27FC236}">
                <a16:creationId xmlns:a16="http://schemas.microsoft.com/office/drawing/2014/main" id="{A698A3F9-1373-72EF-360B-98477C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4</a:t>
            </a:fld>
            <a:endParaRPr lang="en-US" sz="3200">
              <a:solidFill>
                <a:srgbClr val="351F72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2CD3E73-5274-7334-3E36-AE335F78DC15}"/>
              </a:ext>
            </a:extLst>
          </p:cNvPr>
          <p:cNvCxnSpPr>
            <a:cxnSpLocks/>
          </p:cNvCxnSpPr>
          <p:nvPr/>
        </p:nvCxnSpPr>
        <p:spPr>
          <a:xfrm flipH="1">
            <a:off x="2823900" y="3446854"/>
            <a:ext cx="516073" cy="3434542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2C97FF3-CCD4-06B0-E6C3-4CE91C8EC882}"/>
              </a:ext>
            </a:extLst>
          </p:cNvPr>
          <p:cNvCxnSpPr>
            <a:cxnSpLocks/>
          </p:cNvCxnSpPr>
          <p:nvPr/>
        </p:nvCxnSpPr>
        <p:spPr>
          <a:xfrm flipH="1">
            <a:off x="3440222" y="-374352"/>
            <a:ext cx="11809" cy="3288866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7C8C6-75FB-3725-DC94-4FE485FD30B3}"/>
              </a:ext>
            </a:extLst>
          </p:cNvPr>
          <p:cNvGrpSpPr/>
          <p:nvPr/>
        </p:nvGrpSpPr>
        <p:grpSpPr>
          <a:xfrm rot="9780000" flipH="1">
            <a:off x="8459256" y="-811710"/>
            <a:ext cx="3643784" cy="3215294"/>
            <a:chOff x="9235842" y="4000060"/>
            <a:chExt cx="3643784" cy="3215294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BA478F08-3FFE-BC74-F61F-BF163236F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1D00146D-F97A-1F1E-6EE4-8CBB87E6C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1FCF8F9-D2EF-A0A9-4ADB-7EA44F32BC2D}"/>
              </a:ext>
            </a:extLst>
          </p:cNvPr>
          <p:cNvCxnSpPr>
            <a:cxnSpLocks/>
          </p:cNvCxnSpPr>
          <p:nvPr/>
        </p:nvCxnSpPr>
        <p:spPr>
          <a:xfrm flipH="1" flipV="1">
            <a:off x="-30225" y="3408604"/>
            <a:ext cx="2354848" cy="3469899"/>
          </a:xfrm>
          <a:prstGeom prst="curvedConnector3">
            <a:avLst/>
          </a:prstGeom>
          <a:ln w="57150">
            <a:solidFill>
              <a:srgbClr val="0070C0">
                <a:alpha val="6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9DDC157-E8BF-5FD6-5C89-4325625B45DE}"/>
              </a:ext>
            </a:extLst>
          </p:cNvPr>
          <p:cNvCxnSpPr>
            <a:cxnSpLocks/>
          </p:cNvCxnSpPr>
          <p:nvPr/>
        </p:nvCxnSpPr>
        <p:spPr>
          <a:xfrm flipH="1" flipV="1">
            <a:off x="-9663" y="4101662"/>
            <a:ext cx="3423460" cy="2813124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1A963-5421-AA77-A3CC-2F8F9529CB14}"/>
              </a:ext>
            </a:extLst>
          </p:cNvPr>
          <p:cNvSpPr txBox="1">
            <a:spLocks/>
          </p:cNvSpPr>
          <p:nvPr/>
        </p:nvSpPr>
        <p:spPr>
          <a:xfrm>
            <a:off x="3753473" y="5052883"/>
            <a:ext cx="6929718" cy="148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latin typeface="Gill Sans Nova Light"/>
              </a:rPr>
              <a:t>Najlepša</a:t>
            </a:r>
            <a:r>
              <a:rPr lang="en-US" sz="3200" dirty="0">
                <a:latin typeface="Gill Sans Nova Light"/>
              </a:rPr>
              <a:t> </a:t>
            </a:r>
            <a:r>
              <a:rPr lang="en-US" sz="3200" dirty="0" err="1">
                <a:latin typeface="Gill Sans Nova Light"/>
              </a:rPr>
              <a:t>hvala</a:t>
            </a:r>
            <a:r>
              <a:rPr lang="en-US" sz="3200" dirty="0">
                <a:latin typeface="Gill Sans Nova Light"/>
              </a:rPr>
              <a:t> </a:t>
            </a:r>
            <a:r>
              <a:rPr lang="en-US" sz="3200" dirty="0" err="1">
                <a:latin typeface="Gill Sans Nova Light"/>
              </a:rPr>
              <a:t>podjetju</a:t>
            </a:r>
            <a:r>
              <a:rPr lang="en-US" sz="3200" dirty="0">
                <a:latin typeface="Gill Sans Nova Light"/>
              </a:rPr>
              <a:t> </a:t>
            </a:r>
            <a:r>
              <a:rPr lang="en-US" sz="3200" dirty="0" err="1">
                <a:latin typeface="Gill Sans Nova Light"/>
              </a:rPr>
              <a:t>Informatika</a:t>
            </a:r>
            <a:r>
              <a:rPr lang="en-US" sz="3200" dirty="0">
                <a:latin typeface="Gill Sans Nova Light"/>
              </a:rPr>
              <a:t> d.o.o. za </a:t>
            </a:r>
            <a:r>
              <a:rPr lang="en-US" sz="3200" dirty="0" err="1">
                <a:latin typeface="Gill Sans Nova Light"/>
              </a:rPr>
              <a:t>sodelovanje</a:t>
            </a:r>
            <a:r>
              <a:rPr lang="en-US" sz="3200" dirty="0">
                <a:latin typeface="Gill Sans Nova Light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Gill Sans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28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119</Words>
  <Application>Microsoft Office PowerPoint</Application>
  <PresentationFormat>Širokozaslonsko</PresentationFormat>
  <Paragraphs>18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Georgia Pro</vt:lpstr>
      <vt:lpstr>Gill Sans Nova Light</vt:lpstr>
      <vt:lpstr>office theme</vt:lpstr>
      <vt:lpstr>PowerPointova predstavitev</vt:lpstr>
      <vt:lpstr>Vizija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 Sedovšek</dc:creator>
  <cp:lastModifiedBy>Tara Sedovšek</cp:lastModifiedBy>
  <cp:revision>821</cp:revision>
  <dcterms:created xsi:type="dcterms:W3CDTF">2025-06-09T08:02:37Z</dcterms:created>
  <dcterms:modified xsi:type="dcterms:W3CDTF">2025-06-12T09:44:18Z</dcterms:modified>
</cp:coreProperties>
</file>