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51F7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AE225-C0A6-CB65-2B36-E17D0AF5CC3A}" v="342" dt="2025-06-09T08:55:39.162"/>
    <p1510:client id="{31E9A92C-42F6-6294-8E44-847E1B12A078}" v="344" dt="2025-06-09T15:48:21.730"/>
    <p1510:client id="{4A808A43-F458-4B6A-74D3-2C2B83E450F1}" v="927" dt="2025-06-10T12:56:01.370"/>
    <p1510:client id="{A4A0D801-EB2A-EA50-D5B3-8192A5198BFB}" v="81" dt="2025-06-10T13:14:55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0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0">
            <a:extLst>
              <a:ext uri="{FF2B5EF4-FFF2-40B4-BE49-F238E27FC236}">
                <a16:creationId xmlns:a16="http://schemas.microsoft.com/office/drawing/2014/main" id="{EE3B4AB9-869A-4AB4-3658-EC564E83DBAD}"/>
              </a:ext>
            </a:extLst>
          </p:cNvPr>
          <p:cNvSpPr txBox="1">
            <a:spLocks/>
          </p:cNvSpPr>
          <p:nvPr/>
        </p:nvSpPr>
        <p:spPr>
          <a:xfrm>
            <a:off x="6997240" y="256650"/>
            <a:ext cx="4956766" cy="16275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fr-F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fr-FR" sz="3200" b="0" cap="all" baseline="0" err="1">
                <a:latin typeface="Georgia Pro"/>
              </a:rPr>
              <a:t>Sanja</a:t>
            </a:r>
            <a:r>
              <a:rPr lang="fr-FR" sz="3200" b="0" cap="all" baseline="0" dirty="0">
                <a:latin typeface="Georgia Pro"/>
              </a:rPr>
              <a:t> </a:t>
            </a:r>
            <a:r>
              <a:rPr lang="fr-FR" sz="3200" b="0" cap="all" baseline="0" err="1">
                <a:latin typeface="Georgia Pro"/>
              </a:rPr>
              <a:t>Muršič</a:t>
            </a:r>
            <a:endParaRPr lang="fr-FR" sz="3200" cap="all">
              <a:latin typeface="Georgia Pro"/>
            </a:endParaRPr>
          </a:p>
          <a:p>
            <a:pPr marL="0" indent="0" algn="r">
              <a:buNone/>
            </a:pPr>
            <a:r>
              <a:rPr lang="fr-FR" sz="3200" b="0" cap="all" baseline="0" err="1">
                <a:latin typeface="Georgia Pro"/>
              </a:rPr>
              <a:t>Kaja</a:t>
            </a:r>
            <a:r>
              <a:rPr lang="fr-FR" sz="3200" b="0" cap="all" baseline="0" dirty="0">
                <a:latin typeface="Georgia Pro"/>
              </a:rPr>
              <a:t> </a:t>
            </a:r>
            <a:r>
              <a:rPr lang="fr-FR" sz="3200" cap="all" err="1">
                <a:latin typeface="Georgia Pro"/>
              </a:rPr>
              <a:t>Vidmar</a:t>
            </a:r>
            <a:endParaRPr lang="fr-FR" sz="3200" cap="all">
              <a:latin typeface="Georgia Pro"/>
            </a:endParaRPr>
          </a:p>
          <a:p>
            <a:pPr marL="0" indent="0" algn="r">
              <a:buNone/>
            </a:pPr>
            <a:r>
              <a:rPr lang="fr-FR" sz="3200" cap="all" dirty="0">
                <a:latin typeface="Georgia Pro"/>
              </a:rPr>
              <a:t>Tara</a:t>
            </a:r>
            <a:r>
              <a:rPr lang="fr-FR" sz="3200" b="0" cap="all" baseline="0" dirty="0">
                <a:latin typeface="Georgia Pro"/>
              </a:rPr>
              <a:t> </a:t>
            </a:r>
            <a:r>
              <a:rPr lang="fr-FR" sz="3200" b="0" cap="all" baseline="0" err="1">
                <a:latin typeface="Georgia Pro"/>
              </a:rPr>
              <a:t>Sedovšek</a:t>
            </a:r>
            <a:endParaRPr lang="fr-FR" sz="3200" b="0" cap="all" baseline="0">
              <a:latin typeface="Georgia Pro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91B72C-2757-F8A6-0347-96339C386D11}"/>
              </a:ext>
            </a:extLst>
          </p:cNvPr>
          <p:cNvGrpSpPr/>
          <p:nvPr/>
        </p:nvGrpSpPr>
        <p:grpSpPr>
          <a:xfrm>
            <a:off x="-12245" y="1181"/>
            <a:ext cx="11075473" cy="6876089"/>
            <a:chOff x="11945" y="-10914"/>
            <a:chExt cx="11075473" cy="68639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373320-20EE-20A2-17AF-8FEB8FC6A41A}"/>
                </a:ext>
              </a:extLst>
            </p:cNvPr>
            <p:cNvSpPr/>
            <p:nvPr/>
          </p:nvSpPr>
          <p:spPr>
            <a:xfrm rot="16200000">
              <a:off x="879663" y="-878632"/>
              <a:ext cx="6863994" cy="8599429"/>
            </a:xfrm>
            <a:prstGeom prst="flowChartDocument">
              <a:avLst/>
            </a:prstGeom>
            <a:solidFill>
              <a:srgbClr val="351F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itre 2">
              <a:extLst>
                <a:ext uri="{FF2B5EF4-FFF2-40B4-BE49-F238E27FC236}">
                  <a16:creationId xmlns:a16="http://schemas.microsoft.com/office/drawing/2014/main" id="{11E0D423-B5FE-016C-3E91-FA851E3677CB}"/>
                </a:ext>
              </a:extLst>
            </p:cNvPr>
            <p:cNvSpPr txBox="1">
              <a:spLocks/>
            </p:cNvSpPr>
            <p:nvPr/>
          </p:nvSpPr>
          <p:spPr>
            <a:xfrm>
              <a:off x="4875594" y="4264959"/>
              <a:ext cx="6211824" cy="1286345"/>
            </a:xfrm>
            <a:prstGeom prst="rect">
              <a:avLst/>
            </a:prstGeom>
          </p:spPr>
          <p:txBody>
            <a:bodyPr vert="horz" lIns="91440" tIns="45720" rIns="91440" bIns="45720" rtlCol="0" anchor="b" anchorCtr="0">
              <a:noAutofit/>
            </a:bodyPr>
            <a:lstStyle>
              <a:defPPr rtl="0">
                <a:defRPr lang="fr-FR"/>
              </a:defPPr>
              <a:lvl1pPr marL="0"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fr-FR" sz="3200" kern="120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  <a:lvl2pPr marL="457200" algn="l" defTabSz="914400" rtl="0" eaLnBrk="1" latinLnBrk="0" hangingPunct="1">
                <a:defRPr lang="fr-F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lang="fr-F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lang="fr-F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lang="fr-F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lang="fr-F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lang="fr-F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lang="fr-F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lang="fr-FR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75000"/>
                </a:lnSpc>
                <a:spcAft>
                  <a:spcPts val="600"/>
                </a:spcAft>
              </a:pPr>
              <a:r>
                <a:rPr lang="fr-FR" sz="8800" b="1" dirty="0">
                  <a:solidFill>
                    <a:schemeClr val="bg1"/>
                  </a:solidFill>
                  <a:latin typeface="Georgia Pro"/>
                </a:rPr>
                <a:t>Ticket</a:t>
              </a:r>
              <a:r>
                <a:rPr lang="fr-FR" sz="8800" b="1" dirty="0">
                  <a:solidFill>
                    <a:schemeClr val="tx1"/>
                  </a:solidFill>
                  <a:latin typeface="Georgia Pro"/>
                </a:rPr>
                <a:t>ray</a:t>
              </a:r>
              <a:endParaRPr lang="fr-FR" sz="8800" b="1" kern="1200" dirty="0">
                <a:solidFill>
                  <a:schemeClr val="tx1"/>
                </a:solidFill>
                <a:latin typeface="Georgia Pro"/>
              </a:endParaRPr>
            </a:p>
          </p:txBody>
        </p:sp>
      </p:grp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CC24015-C81F-3C84-0B11-3E2F3BD384F3}"/>
              </a:ext>
            </a:extLst>
          </p:cNvPr>
          <p:cNvCxnSpPr>
            <a:cxnSpLocks/>
          </p:cNvCxnSpPr>
          <p:nvPr/>
        </p:nvCxnSpPr>
        <p:spPr>
          <a:xfrm flipV="1">
            <a:off x="-9757" y="-38538"/>
            <a:ext cx="3656484" cy="1957994"/>
          </a:xfrm>
          <a:prstGeom prst="curvedConnector3">
            <a:avLst/>
          </a:prstGeom>
          <a:ln w="57150">
            <a:solidFill>
              <a:srgbClr val="0070C0">
                <a:alpha val="68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E8A2786-8B43-AC9F-F330-10457C841A11}"/>
              </a:ext>
            </a:extLst>
          </p:cNvPr>
          <p:cNvCxnSpPr>
            <a:cxnSpLocks/>
          </p:cNvCxnSpPr>
          <p:nvPr/>
        </p:nvCxnSpPr>
        <p:spPr>
          <a:xfrm flipV="1">
            <a:off x="-226868" y="-555006"/>
            <a:ext cx="3289395" cy="2982460"/>
          </a:xfrm>
          <a:prstGeom prst="curvedConnector3">
            <a:avLst/>
          </a:prstGeom>
          <a:ln w="57150">
            <a:solidFill>
              <a:srgbClr val="FFFFFF">
                <a:alpha val="66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D9B3119E-7ECA-0E5A-4338-ADF617691215}"/>
              </a:ext>
            </a:extLst>
          </p:cNvPr>
          <p:cNvCxnSpPr>
            <a:cxnSpLocks/>
          </p:cNvCxnSpPr>
          <p:nvPr/>
        </p:nvCxnSpPr>
        <p:spPr>
          <a:xfrm flipV="1">
            <a:off x="9235842" y="4508061"/>
            <a:ext cx="3643784" cy="2529494"/>
          </a:xfrm>
          <a:prstGeom prst="curvedConnector3">
            <a:avLst/>
          </a:prstGeom>
          <a:ln w="57150">
            <a:solidFill>
              <a:srgbClr val="0070C0">
                <a:alpha val="68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15A69FBF-3412-4255-90B0-E5BBD98FC16F}"/>
              </a:ext>
            </a:extLst>
          </p:cNvPr>
          <p:cNvCxnSpPr>
            <a:cxnSpLocks/>
          </p:cNvCxnSpPr>
          <p:nvPr/>
        </p:nvCxnSpPr>
        <p:spPr>
          <a:xfrm flipV="1">
            <a:off x="9921641" y="4000060"/>
            <a:ext cx="2754784" cy="3215294"/>
          </a:xfrm>
          <a:prstGeom prst="curvedConnector3">
            <a:avLst/>
          </a:prstGeom>
          <a:ln w="57150">
            <a:solidFill>
              <a:srgbClr val="351F7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94F34153-4FD7-5F23-9317-6A3550100C56}"/>
              </a:ext>
            </a:extLst>
          </p:cNvPr>
          <p:cNvCxnSpPr>
            <a:cxnSpLocks/>
          </p:cNvCxnSpPr>
          <p:nvPr/>
        </p:nvCxnSpPr>
        <p:spPr>
          <a:xfrm flipH="1">
            <a:off x="6597614" y="-36575"/>
            <a:ext cx="721693" cy="2696734"/>
          </a:xfrm>
          <a:prstGeom prst="curvedConnector3">
            <a:avLst/>
          </a:prstGeom>
          <a:ln w="57150">
            <a:solidFill>
              <a:srgbClr val="351F7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1839F32-70D4-DA8D-2000-304FB6489CF9}"/>
              </a:ext>
            </a:extLst>
          </p:cNvPr>
          <p:cNvCxnSpPr>
            <a:cxnSpLocks/>
          </p:cNvCxnSpPr>
          <p:nvPr/>
        </p:nvCxnSpPr>
        <p:spPr>
          <a:xfrm flipH="1">
            <a:off x="8061137" y="5406281"/>
            <a:ext cx="346741" cy="1620258"/>
          </a:xfrm>
          <a:prstGeom prst="curvedConnector3">
            <a:avLst/>
          </a:prstGeom>
          <a:ln w="57150">
            <a:solidFill>
              <a:srgbClr val="351F7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white line drawing of a couple of tickets&#10;&#10;AI-generated content may be incorrect.">
            <a:extLst>
              <a:ext uri="{FF2B5EF4-FFF2-40B4-BE49-F238E27FC236}">
                <a16:creationId xmlns:a16="http://schemas.microsoft.com/office/drawing/2014/main" id="{5EB9DD77-17D4-BDD6-CF48-A63064E4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403" y="1917398"/>
            <a:ext cx="6470047" cy="43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rgbClr val="351F72"/>
          </a:solidFill>
          <a:ln w="12700" cap="flat">
            <a:solidFill>
              <a:srgbClr val="351F72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B4B86-A45E-3814-2CF2-9AF81C4B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68" y="1238155"/>
            <a:ext cx="3644489" cy="1428371"/>
          </a:xfrm>
        </p:spPr>
        <p:txBody>
          <a:bodyPr anchor="t">
            <a:normAutofit/>
          </a:bodyPr>
          <a:lstStyle/>
          <a:p>
            <a:r>
              <a:rPr lang="en-US" sz="6600" err="1">
                <a:solidFill>
                  <a:srgbClr val="FFFFFF"/>
                </a:solidFill>
                <a:latin typeface="Georgia Pro"/>
              </a:rPr>
              <a:t>Vizija</a:t>
            </a:r>
            <a:endParaRPr lang="en-US" sz="6600">
              <a:solidFill>
                <a:srgbClr val="FFFFFF"/>
              </a:solidFill>
              <a:latin typeface="Georgia Pro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8347CE-15C3-FEC3-947B-14CE0B608EFA}"/>
              </a:ext>
            </a:extLst>
          </p:cNvPr>
          <p:cNvGrpSpPr/>
          <p:nvPr/>
        </p:nvGrpSpPr>
        <p:grpSpPr>
          <a:xfrm rot="-5040000" flipH="1">
            <a:off x="8810018" y="3820766"/>
            <a:ext cx="3643784" cy="3215294"/>
            <a:chOff x="9235842" y="4000060"/>
            <a:chExt cx="3643784" cy="3215294"/>
          </a:xfrm>
        </p:grpSpPr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FD6ECE11-7808-1C55-6B2B-FD033E6EB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5842" y="4508061"/>
              <a:ext cx="3643784" cy="2529494"/>
            </a:xfrm>
            <a:prstGeom prst="curvedConnector3">
              <a:avLst/>
            </a:prstGeom>
            <a:ln w="57150">
              <a:solidFill>
                <a:srgbClr val="0070C0">
                  <a:alpha val="68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FFD37897-B278-0BBF-ADE9-2306A9322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1641" y="4000060"/>
              <a:ext cx="2754784" cy="3215294"/>
            </a:xfrm>
            <a:prstGeom prst="curvedConnector3">
              <a:avLst/>
            </a:prstGeom>
            <a:ln w="57150">
              <a:solidFill>
                <a:srgbClr val="351F7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1136400-5F45-7104-5FC2-F8C5D44F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2659" y="6020174"/>
            <a:ext cx="3169023" cy="701301"/>
          </a:xfrm>
        </p:spPr>
        <p:txBody>
          <a:bodyPr/>
          <a:lstStyle/>
          <a:p>
            <a:fld id="{330EA680-D336-4FF7-8B7A-9848BB0A1C32}" type="slidenum">
              <a:rPr lang="en-US" sz="3200" dirty="0" smtClean="0"/>
              <a:t>2</a:t>
            </a:fld>
            <a:endParaRPr lang="en-US" sz="320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941D908-93FC-35EA-064B-E4F8BD26FB69}"/>
              </a:ext>
            </a:extLst>
          </p:cNvPr>
          <p:cNvCxnSpPr>
            <a:cxnSpLocks/>
          </p:cNvCxnSpPr>
          <p:nvPr/>
        </p:nvCxnSpPr>
        <p:spPr>
          <a:xfrm flipV="1">
            <a:off x="2941" y="-1607291"/>
            <a:ext cx="2345968" cy="3006649"/>
          </a:xfrm>
          <a:prstGeom prst="curvedConnector3">
            <a:avLst/>
          </a:prstGeom>
          <a:ln w="57150">
            <a:solidFill>
              <a:srgbClr val="FFFFFF">
                <a:alpha val="66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A5859C-5C00-7F1A-D5A5-391913217D07}"/>
              </a:ext>
            </a:extLst>
          </p:cNvPr>
          <p:cNvSpPr txBox="1"/>
          <p:nvPr/>
        </p:nvSpPr>
        <p:spPr>
          <a:xfrm>
            <a:off x="300318" y="5705703"/>
            <a:ext cx="8413376" cy="4323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400"/>
              </a:lnSpc>
            </a:pPr>
            <a:r>
              <a:rPr lang="sl-SI" sz="3200" dirty="0">
                <a:latin typeface="Gill Sans Nova Light"/>
                <a:cs typeface="Arial"/>
              </a:rPr>
              <a:t>Naš cilj ni bil le iskalnik, bilo je odpravljanje frustracij</a:t>
            </a:r>
            <a:r>
              <a:rPr lang="en-US" sz="3200" dirty="0">
                <a:latin typeface="Gill Sans Nova Light"/>
                <a:cs typeface="Arial"/>
              </a:rPr>
              <a:t>​!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277BEA-0385-77FF-496B-FEB94E7EB8FC}"/>
              </a:ext>
            </a:extLst>
          </p:cNvPr>
          <p:cNvSpPr txBox="1">
            <a:spLocks/>
          </p:cNvSpPr>
          <p:nvPr/>
        </p:nvSpPr>
        <p:spPr>
          <a:xfrm>
            <a:off x="5883965" y="411056"/>
            <a:ext cx="6007717" cy="52946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sz="3200" dirty="0">
                <a:latin typeface="Gill Sans Nova Light"/>
              </a:rPr>
              <a:t>Sistem omogoča zaposlenim v podpori hitrejše reševanje težav uporabnikov z dostopom do preteklih težav.</a:t>
            </a:r>
          </a:p>
          <a:p>
            <a:r>
              <a:rPr lang="sl-SI" sz="3200" dirty="0">
                <a:latin typeface="Gill Sans Nova Light"/>
              </a:rPr>
              <a:t>Iskalnik ne išče le po ključnih besedah, temveč razumen kontekst. </a:t>
            </a:r>
          </a:p>
          <a:p>
            <a:r>
              <a:rPr lang="sl-SI" sz="3200" dirty="0">
                <a:latin typeface="Gill Sans Nova Light"/>
              </a:rPr>
              <a:t>S prenosom znanja iz preteklih primerov </a:t>
            </a:r>
            <a:r>
              <a:rPr lang="sl-SI" sz="3200" dirty="0" err="1">
                <a:latin typeface="Gill Sans Nova Light"/>
              </a:rPr>
              <a:t>Ticketray</a:t>
            </a:r>
            <a:r>
              <a:rPr lang="sl-SI" sz="3200" dirty="0">
                <a:latin typeface="Gill Sans Nova Light"/>
              </a:rPr>
              <a:t> omogoča učinkovitejše reševanje novih težav.</a:t>
            </a:r>
          </a:p>
        </p:txBody>
      </p:sp>
    </p:spTree>
    <p:extLst>
      <p:ext uri="{BB962C8B-B14F-4D97-AF65-F5344CB8AC3E}">
        <p14:creationId xmlns:p14="http://schemas.microsoft.com/office/powerpoint/2010/main" val="165563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1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2BCB539-3849-E62A-5C6D-D8952A988EA8}"/>
              </a:ext>
            </a:extLst>
          </p:cNvPr>
          <p:cNvSpPr txBox="1">
            <a:spLocks/>
          </p:cNvSpPr>
          <p:nvPr/>
        </p:nvSpPr>
        <p:spPr>
          <a:xfrm>
            <a:off x="336981" y="2713241"/>
            <a:ext cx="3644489" cy="2414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err="1">
                <a:solidFill>
                  <a:srgbClr val="FFFFFF"/>
                </a:solidFill>
                <a:latin typeface="Georgia Pro"/>
              </a:rPr>
              <a:t>Problemi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BCA0A2-5318-875C-7ED5-D14490BE87A9}"/>
              </a:ext>
            </a:extLst>
          </p:cNvPr>
          <p:cNvGrpSpPr/>
          <p:nvPr/>
        </p:nvGrpSpPr>
        <p:grpSpPr>
          <a:xfrm rot="5700000">
            <a:off x="-1134544" y="4196288"/>
            <a:ext cx="3873595" cy="2982460"/>
            <a:chOff x="-226868" y="-555006"/>
            <a:chExt cx="3873595" cy="2982460"/>
          </a:xfrm>
        </p:grpSpPr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40C647B0-04A1-7A3F-323D-A94F7C6E6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9757" y="-38538"/>
              <a:ext cx="3656484" cy="1957994"/>
            </a:xfrm>
            <a:prstGeom prst="curvedConnector3">
              <a:avLst/>
            </a:prstGeom>
            <a:ln w="57150">
              <a:solidFill>
                <a:srgbClr val="0070C0">
                  <a:alpha val="68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A3644219-E227-BDFD-99BE-E09708690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26868" y="-555006"/>
              <a:ext cx="3289395" cy="2982460"/>
            </a:xfrm>
            <a:prstGeom prst="curvedConnector3">
              <a:avLst/>
            </a:prstGeom>
            <a:ln w="57150">
              <a:solidFill>
                <a:srgbClr val="FFFFFF">
                  <a:alpha val="66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E51C50-3733-AD00-5FD1-E18DD7BD624C}"/>
              </a:ext>
            </a:extLst>
          </p:cNvPr>
          <p:cNvGrpSpPr/>
          <p:nvPr/>
        </p:nvGrpSpPr>
        <p:grpSpPr>
          <a:xfrm rot="10020000" flipH="1">
            <a:off x="8821224" y="-661587"/>
            <a:ext cx="3643784" cy="3215294"/>
            <a:chOff x="9235842" y="4000060"/>
            <a:chExt cx="3643784" cy="3215294"/>
          </a:xfrm>
        </p:grpSpPr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77E04335-0DDD-0B12-7B30-EFC301D9B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5842" y="4508061"/>
              <a:ext cx="3643784" cy="2529494"/>
            </a:xfrm>
            <a:prstGeom prst="curvedConnector3">
              <a:avLst/>
            </a:prstGeom>
            <a:ln w="57150">
              <a:solidFill>
                <a:srgbClr val="0070C0">
                  <a:alpha val="68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BAFD88CE-BC75-A618-DCC6-F41385B18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1641" y="4000060"/>
              <a:ext cx="2754784" cy="3215294"/>
            </a:xfrm>
            <a:prstGeom prst="curvedConnector3">
              <a:avLst/>
            </a:prstGeom>
            <a:ln w="57150">
              <a:solidFill>
                <a:srgbClr val="351F7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F9C1A169-7CF6-98AF-3396-359C6556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2659" y="6020174"/>
            <a:ext cx="3169023" cy="701301"/>
          </a:xfrm>
        </p:spPr>
        <p:txBody>
          <a:bodyPr/>
          <a:lstStyle/>
          <a:p>
            <a:fld id="{330EA680-D336-4FF7-8B7A-9848BB0A1C32}" type="slidenum">
              <a:rPr lang="en-US" sz="3200" dirty="0" smtClean="0"/>
              <a:t>3</a:t>
            </a:fld>
            <a:endParaRPr lang="en-US" sz="320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5E57AB1F-9667-D139-8C7C-47A03D410F64}"/>
              </a:ext>
            </a:extLst>
          </p:cNvPr>
          <p:cNvCxnSpPr>
            <a:cxnSpLocks/>
          </p:cNvCxnSpPr>
          <p:nvPr/>
        </p:nvCxnSpPr>
        <p:spPr>
          <a:xfrm flipH="1" flipV="1">
            <a:off x="2352188" y="-85461"/>
            <a:ext cx="1713500" cy="2758219"/>
          </a:xfrm>
          <a:prstGeom prst="curvedConnector3">
            <a:avLst/>
          </a:prstGeom>
          <a:ln w="57150">
            <a:solidFill>
              <a:srgbClr val="351F7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31E7A9-9F2F-3913-3F42-FF6E9C29F3C0}"/>
              </a:ext>
            </a:extLst>
          </p:cNvPr>
          <p:cNvSpPr txBox="1"/>
          <p:nvPr/>
        </p:nvSpPr>
        <p:spPr>
          <a:xfrm>
            <a:off x="4253753" y="824753"/>
            <a:ext cx="6060141" cy="4323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2400"/>
              </a:lnSpc>
              <a:buFont typeface="Arial"/>
              <a:buChar char="•"/>
            </a:pPr>
            <a:r>
              <a:rPr lang="sl-SI" sz="3200" dirty="0">
                <a:latin typeface="Gill Sans Nova Light"/>
                <a:cs typeface="Arial"/>
              </a:rPr>
              <a:t>Slabi in pomanjkljivi podatki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C6A9A1-3373-1D56-BA73-4BAC254AC8BB}"/>
              </a:ext>
            </a:extLst>
          </p:cNvPr>
          <p:cNvGrpSpPr/>
          <p:nvPr/>
        </p:nvGrpSpPr>
        <p:grpSpPr>
          <a:xfrm>
            <a:off x="459589" y="429268"/>
            <a:ext cx="5907983" cy="1280354"/>
            <a:chOff x="5234748" y="2358127"/>
            <a:chExt cx="5907983" cy="1280354"/>
          </a:xfrm>
        </p:grpSpPr>
        <p:pic>
          <p:nvPicPr>
            <p:cNvPr id="6" name="Picture 5" descr="A screenshot of a phone&#10;&#10;AI-generated content may be incorrect.">
              <a:extLst>
                <a:ext uri="{FF2B5EF4-FFF2-40B4-BE49-F238E27FC236}">
                  <a16:creationId xmlns:a16="http://schemas.microsoft.com/office/drawing/2014/main" id="{292578B0-61D5-DEDF-386A-DEC3A6628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4748" y="2358127"/>
              <a:ext cx="5907983" cy="1280354"/>
            </a:xfrm>
            <a:prstGeom prst="rect">
              <a:avLst/>
            </a:prstGeom>
            <a:ln w="28575">
              <a:solidFill>
                <a:srgbClr val="351F72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9627D8-DE28-F17F-F466-A0EF825E034E}"/>
                </a:ext>
              </a:extLst>
            </p:cNvPr>
            <p:cNvSpPr/>
            <p:nvPr/>
          </p:nvSpPr>
          <p:spPr>
            <a:xfrm flipV="1">
              <a:off x="7869316" y="2407027"/>
              <a:ext cx="742570" cy="198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378BF8-64FB-A968-46BE-791BD62E68DD}"/>
                </a:ext>
              </a:extLst>
            </p:cNvPr>
            <p:cNvSpPr/>
            <p:nvPr/>
          </p:nvSpPr>
          <p:spPr>
            <a:xfrm flipV="1">
              <a:off x="10276794" y="2727288"/>
              <a:ext cx="742570" cy="1988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C7749E-9684-8B8E-2A96-BF700B79A93D}"/>
                </a:ext>
              </a:extLst>
            </p:cNvPr>
            <p:cNvSpPr/>
            <p:nvPr/>
          </p:nvSpPr>
          <p:spPr>
            <a:xfrm flipV="1">
              <a:off x="7869315" y="3025461"/>
              <a:ext cx="742570" cy="198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98523A-5AA0-918B-7FC3-1B4753055E57}"/>
                </a:ext>
              </a:extLst>
            </p:cNvPr>
            <p:cNvSpPr/>
            <p:nvPr/>
          </p:nvSpPr>
          <p:spPr>
            <a:xfrm flipV="1">
              <a:off x="7924532" y="3334678"/>
              <a:ext cx="742570" cy="198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24D15A-553E-CC55-D5B2-C3ADE8A8F7E1}"/>
              </a:ext>
            </a:extLst>
          </p:cNvPr>
          <p:cNvGrpSpPr/>
          <p:nvPr/>
        </p:nvGrpSpPr>
        <p:grpSpPr>
          <a:xfrm>
            <a:off x="4250744" y="2288521"/>
            <a:ext cx="7810500" cy="3733800"/>
            <a:chOff x="158750" y="3627231"/>
            <a:chExt cx="7810500" cy="3733800"/>
          </a:xfrm>
        </p:grpSpPr>
        <p:pic>
          <p:nvPicPr>
            <p:cNvPr id="9" name="Picture 8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4C6475E0-5EE9-3903-CD56-CADA8BDBC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750" y="3627231"/>
              <a:ext cx="7810500" cy="3733800"/>
            </a:xfrm>
            <a:prstGeom prst="rect">
              <a:avLst/>
            </a:prstGeom>
            <a:ln w="28575">
              <a:solidFill>
                <a:srgbClr val="351F72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B363D1-8ABF-4765-A3D6-2508D1EB22F4}"/>
                </a:ext>
              </a:extLst>
            </p:cNvPr>
            <p:cNvSpPr/>
            <p:nvPr/>
          </p:nvSpPr>
          <p:spPr>
            <a:xfrm>
              <a:off x="6207779" y="3740131"/>
              <a:ext cx="485800" cy="2895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9AF72DA-0EBF-85CD-35A6-C3E1C7215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408" y="2628464"/>
            <a:ext cx="2628900" cy="628650"/>
          </a:xfrm>
          <a:prstGeom prst="rect">
            <a:avLst/>
          </a:prstGeom>
          <a:ln w="28575">
            <a:solidFill>
              <a:srgbClr val="351F72"/>
            </a:solidFill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5D176CF-88F8-949E-2A8C-EAD34FBC7239}"/>
              </a:ext>
            </a:extLst>
          </p:cNvPr>
          <p:cNvSpPr/>
          <p:nvPr/>
        </p:nvSpPr>
        <p:spPr>
          <a:xfrm>
            <a:off x="5048027" y="3102795"/>
            <a:ext cx="676259" cy="151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CC3648-A266-E64A-6845-8D5FBF9627EC}"/>
              </a:ext>
            </a:extLst>
          </p:cNvPr>
          <p:cNvGrpSpPr/>
          <p:nvPr/>
        </p:nvGrpSpPr>
        <p:grpSpPr>
          <a:xfrm>
            <a:off x="775939" y="4156380"/>
            <a:ext cx="8896350" cy="1181100"/>
            <a:chOff x="2814237" y="3309123"/>
            <a:chExt cx="8896350" cy="1181100"/>
          </a:xfrm>
        </p:grpSpPr>
        <p:pic>
          <p:nvPicPr>
            <p:cNvPr id="27" name="Picture 26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652476AD-4284-C973-D5B2-493488491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14237" y="3309123"/>
              <a:ext cx="8896350" cy="1181100"/>
            </a:xfrm>
            <a:prstGeom prst="rect">
              <a:avLst/>
            </a:prstGeom>
            <a:ln w="28575">
              <a:solidFill>
                <a:srgbClr val="351F72"/>
              </a:solidFill>
            </a:ln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D598F78-5876-9E69-5616-D6E1BAF6ACA2}"/>
                </a:ext>
              </a:extLst>
            </p:cNvPr>
            <p:cNvSpPr/>
            <p:nvPr/>
          </p:nvSpPr>
          <p:spPr>
            <a:xfrm>
              <a:off x="5335544" y="3864342"/>
              <a:ext cx="648657" cy="3864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6CC7633-C8C9-EC33-884E-E59E8013426D}"/>
              </a:ext>
            </a:extLst>
          </p:cNvPr>
          <p:cNvGrpSpPr/>
          <p:nvPr/>
        </p:nvGrpSpPr>
        <p:grpSpPr>
          <a:xfrm>
            <a:off x="338454" y="1826969"/>
            <a:ext cx="4886325" cy="847725"/>
            <a:chOff x="7010054" y="5500963"/>
            <a:chExt cx="4886325" cy="847725"/>
          </a:xfrm>
        </p:grpSpPr>
        <p:pic>
          <p:nvPicPr>
            <p:cNvPr id="36" name="Picture 35" descr="A screenshot of a phone&#10;&#10;AI-generated content may be incorrect.">
              <a:extLst>
                <a:ext uri="{FF2B5EF4-FFF2-40B4-BE49-F238E27FC236}">
                  <a16:creationId xmlns:a16="http://schemas.microsoft.com/office/drawing/2014/main" id="{40199D9C-E19F-2739-D29C-97A335AAE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10054" y="5500963"/>
              <a:ext cx="4886325" cy="847725"/>
            </a:xfrm>
            <a:prstGeom prst="rect">
              <a:avLst/>
            </a:prstGeom>
            <a:ln w="28575">
              <a:solidFill>
                <a:srgbClr val="351F72"/>
              </a:solidFill>
            </a:ln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5CD7ECE-8455-2C70-3DF3-E1E86C9642B7}"/>
                </a:ext>
              </a:extLst>
            </p:cNvPr>
            <p:cNvSpPr/>
            <p:nvPr/>
          </p:nvSpPr>
          <p:spPr>
            <a:xfrm>
              <a:off x="10941610" y="5520488"/>
              <a:ext cx="786669" cy="607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5D3325C-4979-43AF-E8EE-5AB0C4F9D663}"/>
                </a:ext>
              </a:extLst>
            </p:cNvPr>
            <p:cNvSpPr/>
            <p:nvPr/>
          </p:nvSpPr>
          <p:spPr>
            <a:xfrm>
              <a:off x="8714086" y="6210550"/>
              <a:ext cx="717663" cy="12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Picture 4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B1F790-F3A8-7A5E-AB6C-D59F8D4DFC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7750" y="1601572"/>
            <a:ext cx="2790825" cy="1828800"/>
          </a:xfrm>
          <a:prstGeom prst="rect">
            <a:avLst/>
          </a:prstGeom>
          <a:ln w="28575">
            <a:solidFill>
              <a:srgbClr val="351F72"/>
            </a:solidFill>
          </a:ln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82B7F4CA-DB5A-620C-2220-F6D2393BA9FC}"/>
              </a:ext>
            </a:extLst>
          </p:cNvPr>
          <p:cNvGrpSpPr/>
          <p:nvPr/>
        </p:nvGrpSpPr>
        <p:grpSpPr>
          <a:xfrm>
            <a:off x="7052197" y="356082"/>
            <a:ext cx="4843888" cy="1869394"/>
            <a:chOff x="8721242" y="4252857"/>
            <a:chExt cx="4843888" cy="1869394"/>
          </a:xfrm>
        </p:grpSpPr>
        <p:pic>
          <p:nvPicPr>
            <p:cNvPr id="50" name="Picture 49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BBB375FD-D126-DFDA-6CA0-1F7F41F3C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-182" r="13069" b="-466"/>
            <a:stretch>
              <a:fillRect/>
            </a:stretch>
          </p:blipFill>
          <p:spPr>
            <a:xfrm>
              <a:off x="8721242" y="4252857"/>
              <a:ext cx="4843888" cy="1869394"/>
            </a:xfrm>
            <a:prstGeom prst="rect">
              <a:avLst/>
            </a:prstGeom>
            <a:ln w="28575">
              <a:solidFill>
                <a:srgbClr val="351F72"/>
              </a:solidFill>
            </a:ln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AC7BBD7-E490-1431-FDCE-31497AC9F42A}"/>
                </a:ext>
              </a:extLst>
            </p:cNvPr>
            <p:cNvSpPr/>
            <p:nvPr/>
          </p:nvSpPr>
          <p:spPr>
            <a:xfrm>
              <a:off x="12796628" y="4739220"/>
              <a:ext cx="759067" cy="157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58C12DB-37DB-FD3B-44D5-E3BDFB4FAB7E}"/>
                </a:ext>
              </a:extLst>
            </p:cNvPr>
            <p:cNvSpPr/>
            <p:nvPr/>
          </p:nvSpPr>
          <p:spPr>
            <a:xfrm>
              <a:off x="13213422" y="5451421"/>
              <a:ext cx="350569" cy="2456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77573F0-D310-5430-05CD-B27960CF9DAB}"/>
                </a:ext>
              </a:extLst>
            </p:cNvPr>
            <p:cNvSpPr/>
            <p:nvPr/>
          </p:nvSpPr>
          <p:spPr>
            <a:xfrm>
              <a:off x="13213422" y="5848985"/>
              <a:ext cx="350569" cy="2456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396AFBC-2E78-B84E-1C2C-AF43C7350922}"/>
              </a:ext>
            </a:extLst>
          </p:cNvPr>
          <p:cNvGrpSpPr/>
          <p:nvPr/>
        </p:nvGrpSpPr>
        <p:grpSpPr>
          <a:xfrm>
            <a:off x="2698034" y="5465675"/>
            <a:ext cx="9163050" cy="1114425"/>
            <a:chOff x="-1535818" y="2364204"/>
            <a:chExt cx="9163050" cy="1114425"/>
          </a:xfrm>
        </p:grpSpPr>
        <p:pic>
          <p:nvPicPr>
            <p:cNvPr id="30" name="Picture 29" descr="A screenshot of a phone&#10;&#10;AI-generated content may be incorrect.">
              <a:extLst>
                <a:ext uri="{FF2B5EF4-FFF2-40B4-BE49-F238E27FC236}">
                  <a16:creationId xmlns:a16="http://schemas.microsoft.com/office/drawing/2014/main" id="{64BADD5C-4935-7961-42CC-DD8466EED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535818" y="2364204"/>
              <a:ext cx="9163050" cy="1114425"/>
            </a:xfrm>
            <a:prstGeom prst="rect">
              <a:avLst/>
            </a:prstGeom>
            <a:ln w="28575">
              <a:solidFill>
                <a:srgbClr val="351F72"/>
              </a:solidFill>
            </a:ln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3601897-01AD-9F2A-AF0C-C16DB89CF4B1}"/>
                </a:ext>
              </a:extLst>
            </p:cNvPr>
            <p:cNvSpPr/>
            <p:nvPr/>
          </p:nvSpPr>
          <p:spPr>
            <a:xfrm>
              <a:off x="6307158" y="2649834"/>
              <a:ext cx="676259" cy="331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27DAA89-79BE-EBA1-66FE-F0977D66E051}"/>
                </a:ext>
              </a:extLst>
            </p:cNvPr>
            <p:cNvSpPr/>
            <p:nvPr/>
          </p:nvSpPr>
          <p:spPr>
            <a:xfrm>
              <a:off x="2052686" y="3094232"/>
              <a:ext cx="4651923" cy="168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9BBA460-6428-3267-B9DF-B13D9016FC4E}"/>
                </a:ext>
              </a:extLst>
            </p:cNvPr>
            <p:cNvSpPr/>
            <p:nvPr/>
          </p:nvSpPr>
          <p:spPr>
            <a:xfrm>
              <a:off x="5365729" y="3326144"/>
              <a:ext cx="621054" cy="1242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C4CC56A-87EA-408B-3381-071A741976E2}"/>
              </a:ext>
            </a:extLst>
          </p:cNvPr>
          <p:cNvGrpSpPr/>
          <p:nvPr/>
        </p:nvGrpSpPr>
        <p:grpSpPr>
          <a:xfrm>
            <a:off x="794220" y="3594506"/>
            <a:ext cx="10877550" cy="438150"/>
            <a:chOff x="794220" y="3594506"/>
            <a:chExt cx="10877550" cy="43815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C0F01B8-90DF-6A67-357C-6D4A21CDE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4220" y="3594506"/>
              <a:ext cx="10877550" cy="438150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446CB71-E623-74C5-F7EA-58B6077CB950}"/>
                </a:ext>
              </a:extLst>
            </p:cNvPr>
            <p:cNvSpPr/>
            <p:nvPr/>
          </p:nvSpPr>
          <p:spPr>
            <a:xfrm>
              <a:off x="9824357" y="3624943"/>
              <a:ext cx="544285" cy="3673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DEDA875F-7946-CA4B-137B-D8D1EC716C57}"/>
              </a:ext>
            </a:extLst>
          </p:cNvPr>
          <p:cNvSpPr/>
          <p:nvPr/>
        </p:nvSpPr>
        <p:spPr>
          <a:xfrm>
            <a:off x="11116698" y="1081931"/>
            <a:ext cx="759067" cy="157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351F7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87EF-51DB-A008-A284-B9414929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495" y="1398965"/>
            <a:ext cx="5585012" cy="6990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F9CB80D-8132-657A-4E2B-8DA5C21372BC}"/>
              </a:ext>
            </a:extLst>
          </p:cNvPr>
          <p:cNvSpPr txBox="1">
            <a:spLocks/>
          </p:cNvSpPr>
          <p:nvPr/>
        </p:nvSpPr>
        <p:spPr>
          <a:xfrm>
            <a:off x="1174376" y="367604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err="1">
                <a:solidFill>
                  <a:srgbClr val="FFFFFF"/>
                </a:solidFill>
                <a:latin typeface="Georgia Pro"/>
              </a:rPr>
              <a:t>Funkcionalnosti</a:t>
            </a:r>
            <a:endParaRPr lang="en-US" sz="6600">
              <a:solidFill>
                <a:srgbClr val="FFFFFF"/>
              </a:solidFill>
              <a:latin typeface="Georgia Pro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4F69F9-A9E6-8AF6-6D48-9FBD022229C2}"/>
              </a:ext>
            </a:extLst>
          </p:cNvPr>
          <p:cNvGrpSpPr/>
          <p:nvPr/>
        </p:nvGrpSpPr>
        <p:grpSpPr>
          <a:xfrm rot="-5040000" flipH="1">
            <a:off x="9078959" y="4011266"/>
            <a:ext cx="3643784" cy="3215294"/>
            <a:chOff x="9235842" y="4000060"/>
            <a:chExt cx="3643784" cy="3215294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7E902213-D2A7-09D9-2C82-7CCA51404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5842" y="4508061"/>
              <a:ext cx="3643784" cy="2529494"/>
            </a:xfrm>
            <a:prstGeom prst="curvedConnector3">
              <a:avLst/>
            </a:prstGeom>
            <a:ln w="57150">
              <a:solidFill>
                <a:srgbClr val="0070C0">
                  <a:alpha val="68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1F254AF4-C69F-2B5B-61DD-A0F42E6EC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1641" y="4000060"/>
              <a:ext cx="2754784" cy="3215294"/>
            </a:xfrm>
            <a:prstGeom prst="curvedConnector3">
              <a:avLst/>
            </a:prstGeom>
            <a:ln w="57150">
              <a:solidFill>
                <a:srgbClr val="351F7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D822B483-EDDD-BDD0-F0EF-7842F8DC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2659" y="6020174"/>
            <a:ext cx="3169023" cy="701301"/>
          </a:xfrm>
        </p:spPr>
        <p:txBody>
          <a:bodyPr/>
          <a:lstStyle/>
          <a:p>
            <a:fld id="{330EA680-D336-4FF7-8B7A-9848BB0A1C32}" type="slidenum">
              <a:rPr lang="en-US" sz="3200" dirty="0" smtClean="0"/>
              <a:t>4</a:t>
            </a:fld>
            <a:endParaRPr lang="en-US" sz="320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09BB015-807E-6488-288D-F5FF01867632}"/>
              </a:ext>
            </a:extLst>
          </p:cNvPr>
          <p:cNvCxnSpPr>
            <a:cxnSpLocks/>
          </p:cNvCxnSpPr>
          <p:nvPr/>
        </p:nvCxnSpPr>
        <p:spPr>
          <a:xfrm flipV="1">
            <a:off x="2941" y="-1607291"/>
            <a:ext cx="2345968" cy="3006649"/>
          </a:xfrm>
          <a:prstGeom prst="curvedConnector3">
            <a:avLst/>
          </a:prstGeom>
          <a:ln w="57150">
            <a:solidFill>
              <a:srgbClr val="FFFFFF">
                <a:alpha val="66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703FA9-DCA3-6557-D560-84A660A548D2}"/>
              </a:ext>
            </a:extLst>
          </p:cNvPr>
          <p:cNvGrpSpPr/>
          <p:nvPr/>
        </p:nvGrpSpPr>
        <p:grpSpPr>
          <a:xfrm rot="3660000">
            <a:off x="8659397" y="-801535"/>
            <a:ext cx="3873595" cy="2982460"/>
            <a:chOff x="7572426" y="-723094"/>
            <a:chExt cx="3873595" cy="2982460"/>
          </a:xfrm>
        </p:grpSpPr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2895CC56-1975-3808-AF84-07CCCAE79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9537" y="-206626"/>
              <a:ext cx="3656484" cy="1957994"/>
            </a:xfrm>
            <a:prstGeom prst="curvedConnector3">
              <a:avLst/>
            </a:prstGeom>
            <a:ln w="57150">
              <a:solidFill>
                <a:srgbClr val="0070C0">
                  <a:alpha val="68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0C56903A-A55E-26AB-327A-CA5E2E162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2426" y="-723094"/>
              <a:ext cx="3289395" cy="2982460"/>
            </a:xfrm>
            <a:prstGeom prst="curvedConnector3">
              <a:avLst/>
            </a:prstGeom>
            <a:ln w="57150">
              <a:solidFill>
                <a:srgbClr val="FFFFFF">
                  <a:alpha val="66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A screenshot of a ticket tray&#10;&#10;AI-generated content may be incorrect.">
            <a:extLst>
              <a:ext uri="{FF2B5EF4-FFF2-40B4-BE49-F238E27FC236}">
                <a16:creationId xmlns:a16="http://schemas.microsoft.com/office/drawing/2014/main" id="{A92B82EC-F6B4-2AB2-7C3B-B1A0E13F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5" t="-1260" r="1039" b="32546"/>
          <a:stretch>
            <a:fillRect/>
          </a:stretch>
        </p:blipFill>
        <p:spPr>
          <a:xfrm>
            <a:off x="7412226" y="2287451"/>
            <a:ext cx="4258672" cy="3056887"/>
          </a:xfrm>
          <a:prstGeom prst="rect">
            <a:avLst/>
          </a:prstGeom>
        </p:spPr>
      </p:pic>
      <p:pic>
        <p:nvPicPr>
          <p:cNvPr id="4" name="Picture 3" descr="A screenshot of a ticket&#10;&#10;AI-generated content may be incorrect.">
            <a:extLst>
              <a:ext uri="{FF2B5EF4-FFF2-40B4-BE49-F238E27FC236}">
                <a16:creationId xmlns:a16="http://schemas.microsoft.com/office/drawing/2014/main" id="{6567AB56-3B0F-49BD-0279-5D39115FC7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61" r="454" b="44227"/>
          <a:stretch>
            <a:fillRect/>
          </a:stretch>
        </p:blipFill>
        <p:spPr>
          <a:xfrm>
            <a:off x="691726" y="1893794"/>
            <a:ext cx="4911338" cy="2770568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AABD64-32D6-5988-7609-742A04FA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834" t="24096" r="8870" b="31033"/>
          <a:stretch>
            <a:fillRect/>
          </a:stretch>
        </p:blipFill>
        <p:spPr>
          <a:xfrm>
            <a:off x="691727" y="4798103"/>
            <a:ext cx="7281707" cy="19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1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ED893A-EF3E-8032-BFFD-0851F242B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9A43F-194E-AD05-B1E2-FC2DA0773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5876463-6DAB-9774-9AE5-C7CBB6105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351F7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EC4D-F0C6-BD9A-F925-1A13D8A6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495" y="1398965"/>
            <a:ext cx="5585012" cy="6990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0737E60-11E0-8BBD-C36C-84331096970D}"/>
              </a:ext>
            </a:extLst>
          </p:cNvPr>
          <p:cNvSpPr txBox="1">
            <a:spLocks/>
          </p:cNvSpPr>
          <p:nvPr/>
        </p:nvSpPr>
        <p:spPr>
          <a:xfrm>
            <a:off x="1174376" y="367604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err="1">
                <a:solidFill>
                  <a:srgbClr val="FFFFFF"/>
                </a:solidFill>
                <a:latin typeface="Georgia Pro"/>
              </a:rPr>
              <a:t>Funkcionalnosti</a:t>
            </a:r>
            <a:endParaRPr lang="en-US" sz="6600">
              <a:solidFill>
                <a:srgbClr val="FFFFFF"/>
              </a:solidFill>
              <a:latin typeface="Georgia Pro"/>
            </a:endParaRPr>
          </a:p>
        </p:txBody>
      </p:sp>
      <p:sp>
        <p:nvSpPr>
          <p:cNvPr id="13" name="Slide Number Placeholder 10">
            <a:extLst>
              <a:ext uri="{FF2B5EF4-FFF2-40B4-BE49-F238E27FC236}">
                <a16:creationId xmlns:a16="http://schemas.microsoft.com/office/drawing/2014/main" id="{C339FCA9-49C4-1A2F-9562-5490A5DE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2659" y="6020174"/>
            <a:ext cx="3169023" cy="701301"/>
          </a:xfrm>
        </p:spPr>
        <p:txBody>
          <a:bodyPr/>
          <a:lstStyle/>
          <a:p>
            <a:fld id="{330EA680-D336-4FF7-8B7A-9848BB0A1C32}" type="slidenum">
              <a:rPr lang="en-US" sz="3200" dirty="0" smtClean="0"/>
              <a:t>5</a:t>
            </a:fld>
            <a:endParaRPr lang="en-US" sz="32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5769D0-B681-895E-B50C-346856AD1407}"/>
              </a:ext>
            </a:extLst>
          </p:cNvPr>
          <p:cNvGrpSpPr/>
          <p:nvPr/>
        </p:nvGrpSpPr>
        <p:grpSpPr>
          <a:xfrm rot="-5040000" flipH="1">
            <a:off x="9078959" y="4011266"/>
            <a:ext cx="3643784" cy="3215294"/>
            <a:chOff x="9235842" y="4000060"/>
            <a:chExt cx="3643784" cy="3215294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287D1F0C-DD0F-D65C-C29B-6FD2CBBB0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5842" y="4508061"/>
              <a:ext cx="3643784" cy="2529494"/>
            </a:xfrm>
            <a:prstGeom prst="curvedConnector3">
              <a:avLst/>
            </a:prstGeom>
            <a:ln w="57150">
              <a:solidFill>
                <a:srgbClr val="0070C0">
                  <a:alpha val="68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ACC6DF23-5F11-7D3C-29A2-48799C97D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1641" y="4000060"/>
              <a:ext cx="2754784" cy="3215294"/>
            </a:xfrm>
            <a:prstGeom prst="curvedConnector3">
              <a:avLst/>
            </a:prstGeom>
            <a:ln w="57150">
              <a:solidFill>
                <a:srgbClr val="351F7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1AB3FDA-FB2E-53F5-68BC-EEDBB1318DC6}"/>
              </a:ext>
            </a:extLst>
          </p:cNvPr>
          <p:cNvCxnSpPr>
            <a:cxnSpLocks/>
          </p:cNvCxnSpPr>
          <p:nvPr/>
        </p:nvCxnSpPr>
        <p:spPr>
          <a:xfrm flipV="1">
            <a:off x="2941" y="-1607291"/>
            <a:ext cx="2345968" cy="3006649"/>
          </a:xfrm>
          <a:prstGeom prst="curvedConnector3">
            <a:avLst/>
          </a:prstGeom>
          <a:ln w="57150">
            <a:solidFill>
              <a:srgbClr val="FFFFFF">
                <a:alpha val="66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B44C12-E241-2FB1-6AED-7C11C15B3ECD}"/>
              </a:ext>
            </a:extLst>
          </p:cNvPr>
          <p:cNvGrpSpPr/>
          <p:nvPr/>
        </p:nvGrpSpPr>
        <p:grpSpPr>
          <a:xfrm rot="3660000">
            <a:off x="8659397" y="-801535"/>
            <a:ext cx="3873595" cy="2982460"/>
            <a:chOff x="7572426" y="-723094"/>
            <a:chExt cx="3873595" cy="2982460"/>
          </a:xfrm>
        </p:grpSpPr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876A2318-9374-7FC9-B308-6F97445D7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9537" y="-206626"/>
              <a:ext cx="3656484" cy="1957994"/>
            </a:xfrm>
            <a:prstGeom prst="curvedConnector3">
              <a:avLst/>
            </a:prstGeom>
            <a:ln w="57150">
              <a:solidFill>
                <a:srgbClr val="0070C0">
                  <a:alpha val="68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9A58F3DE-781E-2B57-D635-B0A2015F7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2426" y="-723094"/>
              <a:ext cx="3289395" cy="2982460"/>
            </a:xfrm>
            <a:prstGeom prst="curvedConnector3">
              <a:avLst/>
            </a:prstGeom>
            <a:ln w="57150">
              <a:solidFill>
                <a:srgbClr val="FFFFFF">
                  <a:alpha val="66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screenshot of a ticket&#10;&#10;AI-generated content may be incorrect.">
            <a:extLst>
              <a:ext uri="{FF2B5EF4-FFF2-40B4-BE49-F238E27FC236}">
                <a16:creationId xmlns:a16="http://schemas.microsoft.com/office/drawing/2014/main" id="{D24986B2-4B8F-30CF-3A32-74A5B145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71" y="2346825"/>
            <a:ext cx="4307061" cy="4336677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E5B15D81-C954-5979-B189-9072E19E1F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2" t="9565" r="750"/>
          <a:stretch>
            <a:fillRect/>
          </a:stretch>
        </p:blipFill>
        <p:spPr>
          <a:xfrm>
            <a:off x="5127537" y="2344610"/>
            <a:ext cx="6595703" cy="3717903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C16757C8-9224-135D-AF86-64938287A8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1" t="2067" r="191" b="-25"/>
          <a:stretch>
            <a:fillRect/>
          </a:stretch>
        </p:blipFill>
        <p:spPr>
          <a:xfrm>
            <a:off x="2046347" y="2525896"/>
            <a:ext cx="6796783" cy="386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1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192D3BFA-259F-82A7-FD30-02DA947F2E5C}"/>
              </a:ext>
            </a:extLst>
          </p:cNvPr>
          <p:cNvSpPr/>
          <p:nvPr/>
        </p:nvSpPr>
        <p:spPr>
          <a:xfrm rot="5400000" flipV="1">
            <a:off x="-1640960" y="1616963"/>
            <a:ext cx="6870887" cy="3608027"/>
          </a:xfrm>
          <a:prstGeom prst="flowChartDocument">
            <a:avLst/>
          </a:prstGeom>
          <a:solidFill>
            <a:srgbClr val="351F72"/>
          </a:solidFill>
          <a:ln>
            <a:solidFill>
              <a:srgbClr val="351F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F14A3-C0F0-287A-CE31-62E85BE98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955" y="787925"/>
            <a:ext cx="6571130" cy="39927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 sz="3200" dirty="0">
                <a:latin typeface="Gill Sans Nova Light"/>
              </a:rPr>
              <a:t>Olajšati delo samim uslužbencem v podjetju Informatika, pri spopadanju z vsakodnevnimi nalogami.</a:t>
            </a:r>
          </a:p>
          <a:p>
            <a:r>
              <a:rPr lang="sl-SI" sz="3200" dirty="0">
                <a:solidFill>
                  <a:srgbClr val="000000"/>
                </a:solidFill>
                <a:latin typeface="Gill Sans Nova Light"/>
                <a:ea typeface="+mn-lt"/>
                <a:cs typeface="+mn-lt"/>
              </a:rPr>
              <a:t>Zmanjšati podvajanje dela in povečati učinkovitost, hkrati pa zgraditi sistem, ki se z uporabo izboljšuje in prilagaja potrebam podjetja.</a:t>
            </a:r>
          </a:p>
          <a:p>
            <a:pPr marL="0" indent="0">
              <a:buNone/>
            </a:pPr>
            <a:endParaRPr lang="en-US" sz="3200" dirty="0">
              <a:latin typeface="Gill Sans Nov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379649-DAF9-8DCA-FC87-81F06B5AE9B5}"/>
              </a:ext>
            </a:extLst>
          </p:cNvPr>
          <p:cNvSpPr txBox="1">
            <a:spLocks/>
          </p:cNvSpPr>
          <p:nvPr/>
        </p:nvSpPr>
        <p:spPr>
          <a:xfrm>
            <a:off x="787328" y="790937"/>
            <a:ext cx="2032748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dirty="0" err="1">
                <a:solidFill>
                  <a:srgbClr val="FFFFFF"/>
                </a:solidFill>
                <a:latin typeface="Georgia Pro"/>
              </a:rPr>
              <a:t>Cilj</a:t>
            </a:r>
            <a:endParaRPr lang="en-US" sz="6600" kern="1200">
              <a:solidFill>
                <a:srgbClr val="FFFFFF"/>
              </a:solidFill>
              <a:latin typeface="Georgia Pro"/>
            </a:endParaRPr>
          </a:p>
        </p:txBody>
      </p:sp>
      <p:sp>
        <p:nvSpPr>
          <p:cNvPr id="20" name="Slide Number Placeholder 10">
            <a:extLst>
              <a:ext uri="{FF2B5EF4-FFF2-40B4-BE49-F238E27FC236}">
                <a16:creationId xmlns:a16="http://schemas.microsoft.com/office/drawing/2014/main" id="{A698A3F9-1373-72EF-360B-98477C2E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2659" y="6020174"/>
            <a:ext cx="3169023" cy="701301"/>
          </a:xfrm>
        </p:spPr>
        <p:txBody>
          <a:bodyPr/>
          <a:lstStyle/>
          <a:p>
            <a:fld id="{330EA680-D336-4FF7-8B7A-9848BB0A1C32}" type="slidenum">
              <a:rPr lang="en-US" sz="3200" dirty="0" smtClean="0"/>
              <a:t>6</a:t>
            </a:fld>
            <a:endParaRPr lang="en-US" sz="3200">
              <a:solidFill>
                <a:srgbClr val="351F72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2CD3E73-5274-7334-3E36-AE335F78DC15}"/>
              </a:ext>
            </a:extLst>
          </p:cNvPr>
          <p:cNvCxnSpPr>
            <a:cxnSpLocks/>
          </p:cNvCxnSpPr>
          <p:nvPr/>
        </p:nvCxnSpPr>
        <p:spPr>
          <a:xfrm flipH="1">
            <a:off x="2823900" y="3446854"/>
            <a:ext cx="516073" cy="3434542"/>
          </a:xfrm>
          <a:prstGeom prst="curvedConnector3">
            <a:avLst/>
          </a:prstGeom>
          <a:ln w="57150">
            <a:solidFill>
              <a:srgbClr val="351F7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2C97FF3-CCD4-06B0-E6C3-4CE91C8EC882}"/>
              </a:ext>
            </a:extLst>
          </p:cNvPr>
          <p:cNvCxnSpPr>
            <a:cxnSpLocks/>
          </p:cNvCxnSpPr>
          <p:nvPr/>
        </p:nvCxnSpPr>
        <p:spPr>
          <a:xfrm flipH="1">
            <a:off x="3440222" y="-374352"/>
            <a:ext cx="11809" cy="3288866"/>
          </a:xfrm>
          <a:prstGeom prst="curvedConnector3">
            <a:avLst/>
          </a:prstGeom>
          <a:ln w="57150">
            <a:solidFill>
              <a:srgbClr val="351F7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7C8C6-75FB-3725-DC94-4FE485FD30B3}"/>
              </a:ext>
            </a:extLst>
          </p:cNvPr>
          <p:cNvGrpSpPr/>
          <p:nvPr/>
        </p:nvGrpSpPr>
        <p:grpSpPr>
          <a:xfrm rot="9780000" flipH="1">
            <a:off x="8459256" y="-811710"/>
            <a:ext cx="3643784" cy="3215294"/>
            <a:chOff x="9235842" y="4000060"/>
            <a:chExt cx="3643784" cy="3215294"/>
          </a:xfrm>
        </p:grpSpPr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BA478F08-3FFE-BC74-F61F-BF163236F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5842" y="4508061"/>
              <a:ext cx="3643784" cy="2529494"/>
            </a:xfrm>
            <a:prstGeom prst="curvedConnector3">
              <a:avLst/>
            </a:prstGeom>
            <a:ln w="57150">
              <a:solidFill>
                <a:srgbClr val="0070C0">
                  <a:alpha val="68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1D00146D-F97A-1F1E-6EE4-8CBB87E6C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1641" y="4000060"/>
              <a:ext cx="2754784" cy="3215294"/>
            </a:xfrm>
            <a:prstGeom prst="curvedConnector3">
              <a:avLst/>
            </a:prstGeom>
            <a:ln w="57150">
              <a:solidFill>
                <a:srgbClr val="351F7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1FCF8F9-D2EF-A0A9-4ADB-7EA44F32BC2D}"/>
              </a:ext>
            </a:extLst>
          </p:cNvPr>
          <p:cNvCxnSpPr>
            <a:cxnSpLocks/>
          </p:cNvCxnSpPr>
          <p:nvPr/>
        </p:nvCxnSpPr>
        <p:spPr>
          <a:xfrm flipH="1" flipV="1">
            <a:off x="-30225" y="3408604"/>
            <a:ext cx="2354848" cy="3469899"/>
          </a:xfrm>
          <a:prstGeom prst="curvedConnector3">
            <a:avLst/>
          </a:prstGeom>
          <a:ln w="57150">
            <a:solidFill>
              <a:srgbClr val="0070C0">
                <a:alpha val="68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9DDC157-E8BF-5FD6-5C89-4325625B45DE}"/>
              </a:ext>
            </a:extLst>
          </p:cNvPr>
          <p:cNvCxnSpPr>
            <a:cxnSpLocks/>
          </p:cNvCxnSpPr>
          <p:nvPr/>
        </p:nvCxnSpPr>
        <p:spPr>
          <a:xfrm flipH="1" flipV="1">
            <a:off x="-9663" y="4101662"/>
            <a:ext cx="3423460" cy="2813124"/>
          </a:xfrm>
          <a:prstGeom prst="curvedConnector3">
            <a:avLst/>
          </a:prstGeom>
          <a:ln w="57150">
            <a:solidFill>
              <a:srgbClr val="FFFFFF">
                <a:alpha val="66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91A963-5421-AA77-A3CC-2F8F9529CB14}"/>
              </a:ext>
            </a:extLst>
          </p:cNvPr>
          <p:cNvSpPr txBox="1">
            <a:spLocks/>
          </p:cNvSpPr>
          <p:nvPr/>
        </p:nvSpPr>
        <p:spPr>
          <a:xfrm>
            <a:off x="3753473" y="5052883"/>
            <a:ext cx="6929718" cy="148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>
                <a:latin typeface="Gill Sans Nova Light"/>
              </a:rPr>
              <a:t>Najlepša</a:t>
            </a:r>
            <a:r>
              <a:rPr lang="en-US" sz="3200" dirty="0">
                <a:latin typeface="Gill Sans Nova Light"/>
              </a:rPr>
              <a:t> </a:t>
            </a:r>
            <a:r>
              <a:rPr lang="en-US" sz="3200" dirty="0" err="1">
                <a:latin typeface="Gill Sans Nova Light"/>
              </a:rPr>
              <a:t>hvala</a:t>
            </a:r>
            <a:r>
              <a:rPr lang="en-US" sz="3200" dirty="0">
                <a:latin typeface="Gill Sans Nova Light"/>
              </a:rPr>
              <a:t> </a:t>
            </a:r>
            <a:r>
              <a:rPr lang="en-US" sz="3200" dirty="0" err="1">
                <a:latin typeface="Gill Sans Nova Light"/>
              </a:rPr>
              <a:t>podjetju</a:t>
            </a:r>
            <a:r>
              <a:rPr lang="en-US" sz="3200" dirty="0">
                <a:latin typeface="Gill Sans Nova Light"/>
              </a:rPr>
              <a:t> </a:t>
            </a:r>
            <a:r>
              <a:rPr lang="en-US" sz="3200" dirty="0" err="1">
                <a:latin typeface="Gill Sans Nova Light"/>
              </a:rPr>
              <a:t>Informatika</a:t>
            </a:r>
            <a:r>
              <a:rPr lang="en-US" sz="3200" dirty="0">
                <a:latin typeface="Gill Sans Nova Light"/>
              </a:rPr>
              <a:t> d.o.o. za </a:t>
            </a:r>
            <a:r>
              <a:rPr lang="en-US" sz="3200" dirty="0" err="1">
                <a:latin typeface="Gill Sans Nova Light"/>
              </a:rPr>
              <a:t>sodelovanje</a:t>
            </a:r>
            <a:r>
              <a:rPr lang="en-US" sz="3200" dirty="0">
                <a:latin typeface="Gill Sans Nova Light"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Gill Sans Nov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288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123</Words>
  <Application>Microsoft Office PowerPoint</Application>
  <PresentationFormat>Širokozaslonsko</PresentationFormat>
  <Paragraphs>22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5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Georgia Pro</vt:lpstr>
      <vt:lpstr>Gill Sans Nova Light</vt:lpstr>
      <vt:lpstr>office theme</vt:lpstr>
      <vt:lpstr>PowerPointova predstavitev</vt:lpstr>
      <vt:lpstr>Vizija</vt:lpstr>
      <vt:lpstr>PowerPointova predstavitev</vt:lpstr>
      <vt:lpstr>PowerPointova predstavitev</vt:lpstr>
      <vt:lpstr>PowerPointova predstavitev</vt:lpstr>
      <vt:lpstr>PowerPointova predstavitev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Tara Sedovšek</dc:creator>
  <cp:lastModifiedBy>Tara Sedovšek</cp:lastModifiedBy>
  <cp:revision>857</cp:revision>
  <dcterms:created xsi:type="dcterms:W3CDTF">2025-06-09T08:02:37Z</dcterms:created>
  <dcterms:modified xsi:type="dcterms:W3CDTF">2025-06-12T09:44:37Z</dcterms:modified>
</cp:coreProperties>
</file>