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0c8645a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0c8645a3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c8645a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c8645a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52b1e03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52b1e03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c8645a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0c8645a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52b1e03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52b1e03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2ccaf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52ccaf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2ccaf7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2ccaf7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52ccaf7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52ccaf7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lideshare.net/unthank/game-design-2-lecture-5-game-ui-wireframes-and-paper-prototyp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Maze Game Wireframes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Design Notation learned from:</a:t>
            </a:r>
            <a:endParaRPr/>
          </a:p>
          <a:p>
            <a:pPr indent="0" lvl="0" marL="0" rtl="0" algn="ctr">
              <a:spcBef>
                <a:spcPts val="0"/>
              </a:spcBef>
              <a:spcAft>
                <a:spcPts val="0"/>
              </a:spcAft>
              <a:buNone/>
            </a:pPr>
            <a:r>
              <a:rPr lang="en-GB" sz="1100" u="sng">
                <a:solidFill>
                  <a:schemeClr val="hlink"/>
                </a:solidFill>
                <a:hlinkClick r:id="rId3"/>
              </a:rPr>
              <a:t>https://www.slideshare.net/unthank/game-design-2-lecture-5-game-ui-wireframes-and-paper-prototypes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501800" y="0"/>
            <a:ext cx="8391300" cy="7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Legends - All objects within a certain ‘type’ will have the attributes associated with its legend. Any unique traits will be defined in the instance of the object in a wireframe.</a:t>
            </a:r>
            <a:endParaRPr/>
          </a:p>
        </p:txBody>
      </p:sp>
      <p:sp>
        <p:nvSpPr>
          <p:cNvPr id="61" name="Google Shape;61;p14"/>
          <p:cNvSpPr txBox="1"/>
          <p:nvPr/>
        </p:nvSpPr>
        <p:spPr>
          <a:xfrm>
            <a:off x="3143250" y="929825"/>
            <a:ext cx="2885400" cy="14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Legend for ‘button’ type object:</a:t>
            </a:r>
            <a:endParaRPr b="1"/>
          </a:p>
          <a:p>
            <a:pPr indent="0" lvl="0" marL="0" rtl="0" algn="l">
              <a:spcBef>
                <a:spcPts val="0"/>
              </a:spcBef>
              <a:spcAft>
                <a:spcPts val="0"/>
              </a:spcAft>
              <a:buNone/>
            </a:pPr>
            <a:r>
              <a:rPr i="1" lang="en-GB"/>
              <a:t>Font: Candara</a:t>
            </a:r>
            <a:endParaRPr i="1"/>
          </a:p>
          <a:p>
            <a:pPr indent="0" lvl="0" marL="0" rtl="0" algn="l">
              <a:spcBef>
                <a:spcPts val="0"/>
              </a:spcBef>
              <a:spcAft>
                <a:spcPts val="0"/>
              </a:spcAft>
              <a:buNone/>
            </a:pPr>
            <a:r>
              <a:rPr i="1" lang="en-GB"/>
              <a:t>Font Colour: RGB(89,103,181)</a:t>
            </a:r>
            <a:endParaRPr i="1"/>
          </a:p>
          <a:p>
            <a:pPr indent="0" lvl="0" marL="0" rtl="0" algn="l">
              <a:spcBef>
                <a:spcPts val="0"/>
              </a:spcBef>
              <a:spcAft>
                <a:spcPts val="0"/>
              </a:spcAft>
              <a:buNone/>
            </a:pPr>
            <a:r>
              <a:rPr i="1" lang="en-GB"/>
              <a:t>Button colour: RGB(124,176,255)</a:t>
            </a:r>
            <a:endParaRPr i="1"/>
          </a:p>
          <a:p>
            <a:pPr indent="0" lvl="0" marL="0" rtl="0" algn="l">
              <a:spcBef>
                <a:spcPts val="0"/>
              </a:spcBef>
              <a:spcAft>
                <a:spcPts val="0"/>
              </a:spcAft>
              <a:buNone/>
            </a:pPr>
            <a:r>
              <a:rPr i="1" lang="en-GB"/>
              <a:t>Button border colour: RGB(89,103,181)</a:t>
            </a:r>
            <a:endParaRPr i="1"/>
          </a:p>
          <a:p>
            <a:pPr indent="0" lvl="0" marL="0" rtl="0" algn="l">
              <a:spcBef>
                <a:spcPts val="0"/>
              </a:spcBef>
              <a:spcAft>
                <a:spcPts val="0"/>
              </a:spcAft>
              <a:buNone/>
            </a:pPr>
            <a:r>
              <a:rPr i="1" lang="en-GB"/>
              <a:t>Text align: centre</a:t>
            </a:r>
            <a:endParaRPr i="1"/>
          </a:p>
        </p:txBody>
      </p:sp>
      <p:sp>
        <p:nvSpPr>
          <p:cNvPr id="62" name="Google Shape;62;p14"/>
          <p:cNvSpPr/>
          <p:nvPr/>
        </p:nvSpPr>
        <p:spPr>
          <a:xfrm>
            <a:off x="3115350" y="929825"/>
            <a:ext cx="2787900" cy="1767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3115350" y="2697350"/>
            <a:ext cx="27321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Legend for ‘text’ type object:</a:t>
            </a:r>
            <a:endParaRPr b="1"/>
          </a:p>
          <a:p>
            <a:pPr indent="0" lvl="0" marL="0" rtl="0" algn="l">
              <a:spcBef>
                <a:spcPts val="0"/>
              </a:spcBef>
              <a:spcAft>
                <a:spcPts val="0"/>
              </a:spcAft>
              <a:buNone/>
            </a:pPr>
            <a:r>
              <a:rPr i="1" lang="en-GB"/>
              <a:t>Font: Candara</a:t>
            </a:r>
            <a:endParaRPr i="1"/>
          </a:p>
        </p:txBody>
      </p:sp>
      <p:sp>
        <p:nvSpPr>
          <p:cNvPr id="64" name="Google Shape;64;p14"/>
          <p:cNvSpPr/>
          <p:nvPr/>
        </p:nvSpPr>
        <p:spPr>
          <a:xfrm>
            <a:off x="3115350" y="2697350"/>
            <a:ext cx="2787900" cy="59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697107" y="1255694"/>
            <a:ext cx="5186999" cy="3190856"/>
          </a:xfrm>
          <a:prstGeom prst="rect">
            <a:avLst/>
          </a:prstGeom>
          <a:noFill/>
          <a:ln>
            <a:noFill/>
          </a:ln>
        </p:spPr>
      </p:pic>
      <p:cxnSp>
        <p:nvCxnSpPr>
          <p:cNvPr id="70" name="Google Shape;70;p15"/>
          <p:cNvCxnSpPr/>
          <p:nvPr/>
        </p:nvCxnSpPr>
        <p:spPr>
          <a:xfrm>
            <a:off x="819943" y="1190058"/>
            <a:ext cx="5137800" cy="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rot="10800000">
            <a:off x="672724" y="1190058"/>
            <a:ext cx="5137800" cy="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p:nvPr/>
        </p:nvCxnSpPr>
        <p:spPr>
          <a:xfrm>
            <a:off x="596631" y="1406019"/>
            <a:ext cx="36900" cy="29673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p:nvPr/>
        </p:nvCxnSpPr>
        <p:spPr>
          <a:xfrm rot="10800000">
            <a:off x="596748" y="1255653"/>
            <a:ext cx="36900" cy="31494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5"/>
          <p:cNvSpPr txBox="1"/>
          <p:nvPr/>
        </p:nvSpPr>
        <p:spPr>
          <a:xfrm>
            <a:off x="2886136" y="712663"/>
            <a:ext cx="10056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1200px</a:t>
            </a:r>
            <a:endParaRPr/>
          </a:p>
        </p:txBody>
      </p:sp>
      <p:sp>
        <p:nvSpPr>
          <p:cNvPr id="75" name="Google Shape;75;p15"/>
          <p:cNvSpPr txBox="1"/>
          <p:nvPr/>
        </p:nvSpPr>
        <p:spPr>
          <a:xfrm rot="-5400000">
            <a:off x="-92600" y="2508857"/>
            <a:ext cx="8478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720px</a:t>
            </a:r>
            <a:endParaRPr/>
          </a:p>
        </p:txBody>
      </p:sp>
      <p:sp>
        <p:nvSpPr>
          <p:cNvPr id="76" name="Google Shape;76;p15"/>
          <p:cNvSpPr txBox="1"/>
          <p:nvPr/>
        </p:nvSpPr>
        <p:spPr>
          <a:xfrm>
            <a:off x="1293754" y="104675"/>
            <a:ext cx="50487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Main Menu Wireframe (Continue unclicked)</a:t>
            </a:r>
            <a:endParaRPr u="sng"/>
          </a:p>
        </p:txBody>
      </p:sp>
      <p:sp>
        <p:nvSpPr>
          <p:cNvPr id="77" name="Google Shape;77;p15"/>
          <p:cNvSpPr txBox="1"/>
          <p:nvPr/>
        </p:nvSpPr>
        <p:spPr>
          <a:xfrm>
            <a:off x="6246200" y="390950"/>
            <a:ext cx="28977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Maze Text Commentary</a:t>
            </a:r>
            <a:endParaRPr b="1" sz="1100"/>
          </a:p>
          <a:p>
            <a:pPr indent="0" lvl="0" marL="0" rtl="0" algn="l">
              <a:spcBef>
                <a:spcPts val="0"/>
              </a:spcBef>
              <a:spcAft>
                <a:spcPts val="0"/>
              </a:spcAft>
              <a:buNone/>
            </a:pPr>
            <a:r>
              <a:rPr i="1" lang="en-GB" sz="1100"/>
              <a:t>Object Type: </a:t>
            </a:r>
            <a:r>
              <a:rPr lang="en-GB" sz="1100"/>
              <a:t>Text</a:t>
            </a:r>
            <a:endParaRPr sz="1100"/>
          </a:p>
          <a:p>
            <a:pPr indent="0" lvl="0" marL="0" rtl="0" algn="l">
              <a:spcBef>
                <a:spcPts val="0"/>
              </a:spcBef>
              <a:spcAft>
                <a:spcPts val="0"/>
              </a:spcAft>
              <a:buNone/>
            </a:pPr>
            <a:r>
              <a:rPr i="1" lang="en-GB" sz="1100"/>
              <a:t>Font colour: </a:t>
            </a:r>
            <a:r>
              <a:rPr lang="en-GB" sz="1100"/>
              <a:t>RGB(89,103,181)</a:t>
            </a:r>
            <a:endParaRPr sz="1100"/>
          </a:p>
          <a:p>
            <a:pPr indent="0" lvl="0" marL="0" rtl="0" algn="l">
              <a:spcBef>
                <a:spcPts val="0"/>
              </a:spcBef>
              <a:spcAft>
                <a:spcPts val="0"/>
              </a:spcAft>
              <a:buNone/>
            </a:pPr>
            <a:r>
              <a:rPr i="1" lang="en-GB" sz="1100"/>
              <a:t>Size:</a:t>
            </a:r>
            <a:r>
              <a:rPr lang="en-GB" sz="1100"/>
              <a:t> 96px</a:t>
            </a:r>
            <a:endParaRPr sz="1100"/>
          </a:p>
          <a:p>
            <a:pPr indent="0" lvl="0" marL="0" rtl="0" algn="l">
              <a:spcBef>
                <a:spcPts val="0"/>
              </a:spcBef>
              <a:spcAft>
                <a:spcPts val="0"/>
              </a:spcAft>
              <a:buNone/>
            </a:pPr>
            <a:r>
              <a:rPr i="1" lang="en-GB" sz="1100"/>
              <a:t>Function:</a:t>
            </a:r>
            <a:r>
              <a:rPr lang="en-GB" sz="1100"/>
              <a:t> Main Menu Title</a:t>
            </a:r>
            <a:endParaRPr sz="1100"/>
          </a:p>
        </p:txBody>
      </p:sp>
      <p:sp>
        <p:nvSpPr>
          <p:cNvPr id="78" name="Google Shape;78;p15"/>
          <p:cNvSpPr txBox="1"/>
          <p:nvPr/>
        </p:nvSpPr>
        <p:spPr>
          <a:xfrm>
            <a:off x="6294200" y="1338825"/>
            <a:ext cx="28017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Start Button Commentary</a:t>
            </a:r>
            <a:endParaRPr b="1" sz="1100"/>
          </a:p>
          <a:p>
            <a:pPr indent="0" lvl="0" marL="0" rtl="0" algn="l">
              <a:spcBef>
                <a:spcPts val="0"/>
              </a:spcBef>
              <a:spcAft>
                <a:spcPts val="0"/>
              </a:spcAft>
              <a:buNone/>
            </a:pPr>
            <a:r>
              <a:rPr i="1" lang="en-GB" sz="1100"/>
              <a:t>Object Type:</a:t>
            </a:r>
            <a:r>
              <a:rPr lang="en-GB" sz="1100"/>
              <a:t> Button</a:t>
            </a:r>
            <a:endParaRPr sz="1100"/>
          </a:p>
          <a:p>
            <a:pPr indent="0" lvl="0" marL="0" rtl="0" algn="l">
              <a:spcBef>
                <a:spcPts val="0"/>
              </a:spcBef>
              <a:spcAft>
                <a:spcPts val="0"/>
              </a:spcAft>
              <a:buNone/>
            </a:pPr>
            <a:r>
              <a:rPr i="1" lang="en-GB" sz="1100"/>
              <a:t>Font </a:t>
            </a:r>
            <a:r>
              <a:rPr i="1" lang="en-GB" sz="1100"/>
              <a:t>Size:</a:t>
            </a:r>
            <a:r>
              <a:rPr lang="en-GB" sz="1100"/>
              <a:t> 48px</a:t>
            </a:r>
            <a:endParaRPr sz="1100"/>
          </a:p>
          <a:p>
            <a:pPr indent="0" lvl="0" marL="0" rtl="0" algn="l">
              <a:spcBef>
                <a:spcPts val="0"/>
              </a:spcBef>
              <a:spcAft>
                <a:spcPts val="0"/>
              </a:spcAft>
              <a:buNone/>
            </a:pPr>
            <a:r>
              <a:rPr i="1" lang="en-GB" sz="1100"/>
              <a:t>Function:</a:t>
            </a:r>
            <a:r>
              <a:rPr lang="en-GB" sz="1100"/>
              <a:t> Starts up main game (see ‘Main Game, no esc menu’ wireframe)</a:t>
            </a:r>
            <a:endParaRPr sz="1100"/>
          </a:p>
        </p:txBody>
      </p:sp>
      <p:sp>
        <p:nvSpPr>
          <p:cNvPr id="79" name="Google Shape;79;p15"/>
          <p:cNvSpPr txBox="1"/>
          <p:nvPr/>
        </p:nvSpPr>
        <p:spPr>
          <a:xfrm>
            <a:off x="6280400" y="2286700"/>
            <a:ext cx="27333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Continue Button Commentary</a:t>
            </a:r>
            <a:endParaRPr b="1" sz="1100"/>
          </a:p>
          <a:p>
            <a:pPr indent="0" lvl="0" marL="0" rtl="0" algn="l">
              <a:spcBef>
                <a:spcPts val="0"/>
              </a:spcBef>
              <a:spcAft>
                <a:spcPts val="0"/>
              </a:spcAft>
              <a:buNone/>
            </a:pPr>
            <a:r>
              <a:rPr i="1" lang="en-GB" sz="1100"/>
              <a:t>Object Type:</a:t>
            </a:r>
            <a:r>
              <a:rPr lang="en-GB" sz="1100"/>
              <a:t> Button</a:t>
            </a:r>
            <a:endParaRPr sz="1100"/>
          </a:p>
          <a:p>
            <a:pPr indent="0" lvl="0" marL="0" rtl="0" algn="l">
              <a:spcBef>
                <a:spcPts val="0"/>
              </a:spcBef>
              <a:spcAft>
                <a:spcPts val="0"/>
              </a:spcAft>
              <a:buNone/>
            </a:pPr>
            <a:r>
              <a:rPr i="1" lang="en-GB" sz="1100"/>
              <a:t>Font Size:</a:t>
            </a:r>
            <a:r>
              <a:rPr lang="en-GB" sz="1100"/>
              <a:t> 36px</a:t>
            </a:r>
            <a:endParaRPr sz="1100"/>
          </a:p>
          <a:p>
            <a:pPr indent="0" lvl="0" marL="0" rtl="0" algn="l">
              <a:spcBef>
                <a:spcPts val="0"/>
              </a:spcBef>
              <a:spcAft>
                <a:spcPts val="0"/>
              </a:spcAft>
              <a:buNone/>
            </a:pPr>
            <a:r>
              <a:rPr i="1" lang="en-GB" sz="1100"/>
              <a:t>Function:</a:t>
            </a:r>
            <a:r>
              <a:rPr lang="en-GB" sz="1100"/>
              <a:t> Checks if there is a save file and if there is, loads the data. If there is not, it displays an error message (See next page)</a:t>
            </a:r>
            <a:endParaRPr sz="1100"/>
          </a:p>
          <a:p>
            <a:pPr indent="0" lvl="0" marL="0" rtl="0" algn="l">
              <a:spcBef>
                <a:spcPts val="0"/>
              </a:spcBef>
              <a:spcAft>
                <a:spcPts val="0"/>
              </a:spcAft>
              <a:buNone/>
            </a:pPr>
            <a:r>
              <a:rPr b="1" lang="en-GB" sz="1100"/>
              <a:t>Quit Button Commentary</a:t>
            </a:r>
            <a:endParaRPr b="1" sz="1100"/>
          </a:p>
          <a:p>
            <a:pPr indent="0" lvl="0" marL="0" rtl="0" algn="l">
              <a:spcBef>
                <a:spcPts val="0"/>
              </a:spcBef>
              <a:spcAft>
                <a:spcPts val="0"/>
              </a:spcAft>
              <a:buNone/>
            </a:pPr>
            <a:r>
              <a:rPr i="1" lang="en-GB" sz="1100"/>
              <a:t>Object Type: </a:t>
            </a:r>
            <a:r>
              <a:rPr lang="en-GB" sz="1100"/>
              <a:t>Button</a:t>
            </a:r>
            <a:endParaRPr sz="1100"/>
          </a:p>
          <a:p>
            <a:pPr indent="0" lvl="0" marL="0" rtl="0" algn="l">
              <a:spcBef>
                <a:spcPts val="0"/>
              </a:spcBef>
              <a:spcAft>
                <a:spcPts val="0"/>
              </a:spcAft>
              <a:buNone/>
            </a:pPr>
            <a:r>
              <a:rPr i="1" lang="en-GB" sz="1100"/>
              <a:t>Font Size </a:t>
            </a:r>
            <a:r>
              <a:rPr lang="en-GB" sz="1100"/>
              <a:t>36px</a:t>
            </a:r>
            <a:endParaRPr sz="1100"/>
          </a:p>
          <a:p>
            <a:pPr indent="0" lvl="0" marL="0" rtl="0" algn="l">
              <a:spcBef>
                <a:spcPts val="0"/>
              </a:spcBef>
              <a:spcAft>
                <a:spcPts val="0"/>
              </a:spcAft>
              <a:buNone/>
            </a:pPr>
            <a:r>
              <a:rPr i="1" lang="en-GB" sz="1100"/>
              <a:t>Function: </a:t>
            </a:r>
            <a:r>
              <a:rPr lang="en-GB" sz="1100"/>
              <a:t>Uninitialised the game and closes it.</a:t>
            </a:r>
            <a:endParaRPr sz="1100"/>
          </a:p>
          <a:p>
            <a:pPr indent="0" lvl="0" marL="0" rtl="0" algn="l">
              <a:spcBef>
                <a:spcPts val="0"/>
              </a:spcBef>
              <a:spcAft>
                <a:spcPts val="0"/>
              </a:spcAft>
              <a:buNone/>
            </a:pPr>
            <a:r>
              <a:rPr b="1" lang="en-GB" sz="1100"/>
              <a:t>General commentary</a:t>
            </a:r>
            <a:endParaRPr b="1" sz="1100"/>
          </a:p>
          <a:p>
            <a:pPr indent="0" lvl="0" marL="0" rtl="0" algn="l">
              <a:spcBef>
                <a:spcPts val="0"/>
              </a:spcBef>
              <a:spcAft>
                <a:spcPts val="0"/>
              </a:spcAft>
              <a:buNone/>
            </a:pPr>
            <a:r>
              <a:rPr lang="en-GB" sz="1100"/>
              <a:t>All Screens seen from henceforth will be 1200px * 720px.</a:t>
            </a:r>
            <a:endParaRPr sz="1100"/>
          </a:p>
          <a:p>
            <a:pPr indent="0" lvl="0" marL="0" rtl="0" algn="l">
              <a:spcBef>
                <a:spcPts val="0"/>
              </a:spcBef>
              <a:spcAft>
                <a:spcPts val="0"/>
              </a:spcAft>
              <a:buNone/>
            </a:pPr>
            <a:r>
              <a:rPr lang="en-GB" sz="1100"/>
              <a:t>Background Colour: RGB(0,0,0)</a:t>
            </a:r>
            <a:endParaRPr sz="1100"/>
          </a:p>
        </p:txBody>
      </p:sp>
      <p:sp>
        <p:nvSpPr>
          <p:cNvPr id="80" name="Google Shape;80;p15"/>
          <p:cNvSpPr txBox="1"/>
          <p:nvPr/>
        </p:nvSpPr>
        <p:spPr>
          <a:xfrm>
            <a:off x="6866450" y="104675"/>
            <a:ext cx="1561200" cy="2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Commentary</a:t>
            </a:r>
            <a:endParaRPr u="sng"/>
          </a:p>
        </p:txBody>
      </p:sp>
      <p:cxnSp>
        <p:nvCxnSpPr>
          <p:cNvPr id="81" name="Google Shape;81;p15"/>
          <p:cNvCxnSpPr/>
          <p:nvPr/>
        </p:nvCxnSpPr>
        <p:spPr>
          <a:xfrm flipH="1">
            <a:off x="3907525" y="865875"/>
            <a:ext cx="2420100" cy="7920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p:nvPr/>
        </p:nvCxnSpPr>
        <p:spPr>
          <a:xfrm flipH="1">
            <a:off x="5017825" y="2183200"/>
            <a:ext cx="1309800" cy="75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p:nvPr/>
        </p:nvCxnSpPr>
        <p:spPr>
          <a:xfrm rot="10800000">
            <a:off x="4610500" y="2693975"/>
            <a:ext cx="1665300" cy="147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5"/>
          <p:cNvCxnSpPr/>
          <p:nvPr/>
        </p:nvCxnSpPr>
        <p:spPr>
          <a:xfrm rot="10800000">
            <a:off x="4610500" y="3204475"/>
            <a:ext cx="1687500" cy="76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574375" y="920175"/>
            <a:ext cx="5476500" cy="3303151"/>
          </a:xfrm>
          <a:prstGeom prst="rect">
            <a:avLst/>
          </a:prstGeom>
          <a:noFill/>
          <a:ln>
            <a:noFill/>
          </a:ln>
        </p:spPr>
      </p:pic>
      <p:sp>
        <p:nvSpPr>
          <p:cNvPr id="90" name="Google Shape;90;p16"/>
          <p:cNvSpPr txBox="1"/>
          <p:nvPr/>
        </p:nvSpPr>
        <p:spPr>
          <a:xfrm>
            <a:off x="1305775" y="238875"/>
            <a:ext cx="4419000" cy="4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Main Menu Wireframe (Continue clicked)</a:t>
            </a:r>
            <a:endParaRPr u="sng"/>
          </a:p>
        </p:txBody>
      </p:sp>
      <p:sp>
        <p:nvSpPr>
          <p:cNvPr id="91" name="Google Shape;91;p16"/>
          <p:cNvSpPr txBox="1"/>
          <p:nvPr/>
        </p:nvSpPr>
        <p:spPr>
          <a:xfrm>
            <a:off x="6481150" y="52400"/>
            <a:ext cx="4586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Commentary</a:t>
            </a:r>
            <a:endParaRPr u="sng"/>
          </a:p>
        </p:txBody>
      </p:sp>
      <p:sp>
        <p:nvSpPr>
          <p:cNvPr id="92" name="Google Shape;92;p16"/>
          <p:cNvSpPr txBox="1"/>
          <p:nvPr/>
        </p:nvSpPr>
        <p:spPr>
          <a:xfrm>
            <a:off x="6409450" y="458450"/>
            <a:ext cx="2547900" cy="4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General Commentary</a:t>
            </a:r>
            <a:endParaRPr b="1" sz="1100"/>
          </a:p>
          <a:p>
            <a:pPr indent="0" lvl="0" marL="0" rtl="0" algn="l">
              <a:spcBef>
                <a:spcPts val="0"/>
              </a:spcBef>
              <a:spcAft>
                <a:spcPts val="0"/>
              </a:spcAft>
              <a:buNone/>
            </a:pPr>
            <a:r>
              <a:rPr lang="en-GB" sz="1100"/>
              <a:t>Start and quit buttons have the exact same attributes as Main Menu Wireframe (Continue unclicked).</a:t>
            </a:r>
            <a:endParaRPr sz="1100"/>
          </a:p>
          <a:p>
            <a:pPr indent="0" lvl="0" marL="0" rtl="0" algn="l">
              <a:spcBef>
                <a:spcPts val="0"/>
              </a:spcBef>
              <a:spcAft>
                <a:spcPts val="0"/>
              </a:spcAft>
              <a:buNone/>
            </a:pPr>
            <a:r>
              <a:rPr lang="en-GB" sz="1100"/>
              <a:t>Background colour is same as previously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GB" sz="1100"/>
              <a:t>Continue Button/No save error commentary</a:t>
            </a:r>
            <a:endParaRPr b="1" sz="1100"/>
          </a:p>
          <a:p>
            <a:pPr indent="0" lvl="0" marL="0" rtl="0" algn="l">
              <a:spcBef>
                <a:spcPts val="0"/>
              </a:spcBef>
              <a:spcAft>
                <a:spcPts val="0"/>
              </a:spcAft>
              <a:buNone/>
            </a:pPr>
            <a:r>
              <a:rPr lang="en-GB" sz="1100"/>
              <a:t>Previous continue button is no longer useable and ‘No Save File Available has been painted over it. This occurs if the continue button has been pressed without a save file present.</a:t>
            </a:r>
            <a:endParaRPr sz="1100"/>
          </a:p>
          <a:p>
            <a:pPr indent="0" lvl="0" marL="0" rtl="0" algn="l">
              <a:spcBef>
                <a:spcPts val="0"/>
              </a:spcBef>
              <a:spcAft>
                <a:spcPts val="0"/>
              </a:spcAft>
              <a:buNone/>
            </a:pPr>
            <a:r>
              <a:rPr i="1" lang="en-GB" sz="1100"/>
              <a:t>Object Type: </a:t>
            </a:r>
            <a:r>
              <a:rPr lang="en-GB" sz="1100"/>
              <a:t>Error Message</a:t>
            </a:r>
            <a:endParaRPr sz="1100"/>
          </a:p>
          <a:p>
            <a:pPr indent="0" lvl="0" marL="0" rtl="0" algn="l">
              <a:spcBef>
                <a:spcPts val="0"/>
              </a:spcBef>
              <a:spcAft>
                <a:spcPts val="0"/>
              </a:spcAft>
              <a:buNone/>
            </a:pPr>
            <a:r>
              <a:rPr i="1" lang="en-GB" sz="1100">
                <a:solidFill>
                  <a:schemeClr val="dk1"/>
                </a:solidFill>
              </a:rPr>
              <a:t>Font: </a:t>
            </a:r>
            <a:r>
              <a:rPr lang="en-GB" sz="1100">
                <a:solidFill>
                  <a:schemeClr val="dk1"/>
                </a:solidFill>
              </a:rPr>
              <a:t>Candara</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Font Size: </a:t>
            </a:r>
            <a:r>
              <a:rPr lang="en-GB" sz="1100">
                <a:solidFill>
                  <a:schemeClr val="dk1"/>
                </a:solidFill>
              </a:rPr>
              <a:t>36px</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Font Colour: </a:t>
            </a:r>
            <a:r>
              <a:rPr lang="en-GB" sz="1100">
                <a:solidFill>
                  <a:schemeClr val="dk1"/>
                </a:solidFill>
              </a:rPr>
              <a:t>RGB(29,41,81)</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Background colour: </a:t>
            </a:r>
            <a:r>
              <a:rPr lang="en-GB" sz="1100">
                <a:solidFill>
                  <a:schemeClr val="dk1"/>
                </a:solidFill>
              </a:rPr>
              <a:t>RGB(89,103,181)</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Border colour: </a:t>
            </a:r>
            <a:r>
              <a:rPr lang="en-GB" sz="1100">
                <a:solidFill>
                  <a:schemeClr val="dk1"/>
                </a:solidFill>
              </a:rPr>
              <a:t>RGB(29,41,81)</a:t>
            </a:r>
            <a:endParaRPr sz="1100">
              <a:solidFill>
                <a:schemeClr val="dk1"/>
              </a:solidFill>
            </a:endParaRPr>
          </a:p>
          <a:p>
            <a:pPr indent="0" lvl="0" marL="0" rtl="0" algn="l">
              <a:spcBef>
                <a:spcPts val="0"/>
              </a:spcBef>
              <a:spcAft>
                <a:spcPts val="0"/>
              </a:spcAft>
              <a:buNone/>
            </a:pPr>
            <a:r>
              <a:rPr i="1" lang="en-GB" sz="1100">
                <a:solidFill>
                  <a:schemeClr val="dk1"/>
                </a:solidFill>
              </a:rPr>
              <a:t>Text align: </a:t>
            </a:r>
            <a:r>
              <a:rPr lang="en-GB" sz="1100">
                <a:solidFill>
                  <a:schemeClr val="dk1"/>
                </a:solidFill>
              </a:rPr>
              <a:t>centre</a:t>
            </a:r>
            <a:endParaRPr sz="1100">
              <a:solidFill>
                <a:schemeClr val="dk1"/>
              </a:solidFill>
            </a:endParaRPr>
          </a:p>
          <a:p>
            <a:pPr indent="0" lvl="0" marL="0" rtl="0" algn="l">
              <a:spcBef>
                <a:spcPts val="0"/>
              </a:spcBef>
              <a:spcAft>
                <a:spcPts val="0"/>
              </a:spcAft>
              <a:buClr>
                <a:schemeClr val="dk1"/>
              </a:buClr>
              <a:buSzPts val="1100"/>
              <a:buFont typeface="Arial"/>
              <a:buNone/>
            </a:pPr>
            <a:r>
              <a:rPr i="1" lang="en-GB" sz="1100">
                <a:solidFill>
                  <a:schemeClr val="dk1"/>
                </a:solidFill>
              </a:rPr>
              <a:t>Function: </a:t>
            </a:r>
            <a:r>
              <a:rPr lang="en-GB" sz="1100">
                <a:solidFill>
                  <a:schemeClr val="dk1"/>
                </a:solidFill>
              </a:rPr>
              <a:t>Placeholder when there is no save file.</a:t>
            </a:r>
            <a:endParaRPr sz="1100">
              <a:solidFill>
                <a:schemeClr val="dk1"/>
              </a:solidFill>
            </a:endParaRPr>
          </a:p>
        </p:txBody>
      </p:sp>
      <p:cxnSp>
        <p:nvCxnSpPr>
          <p:cNvPr id="93" name="Google Shape;93;p16"/>
          <p:cNvCxnSpPr/>
          <p:nvPr/>
        </p:nvCxnSpPr>
        <p:spPr>
          <a:xfrm rot="10800000">
            <a:off x="4987925" y="2434750"/>
            <a:ext cx="1487700" cy="5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439525" y="1048700"/>
            <a:ext cx="5177575" cy="3123950"/>
          </a:xfrm>
          <a:prstGeom prst="rect">
            <a:avLst/>
          </a:prstGeom>
          <a:noFill/>
          <a:ln>
            <a:noFill/>
          </a:ln>
        </p:spPr>
      </p:pic>
      <p:sp>
        <p:nvSpPr>
          <p:cNvPr id="99" name="Google Shape;99;p17"/>
          <p:cNvSpPr txBox="1"/>
          <p:nvPr/>
        </p:nvSpPr>
        <p:spPr>
          <a:xfrm>
            <a:off x="1175854" y="116400"/>
            <a:ext cx="50487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Main Game (first maze), no esc menu Wireframe</a:t>
            </a:r>
            <a:endParaRPr u="sng"/>
          </a:p>
        </p:txBody>
      </p:sp>
      <p:sp>
        <p:nvSpPr>
          <p:cNvPr id="100" name="Google Shape;100;p17"/>
          <p:cNvSpPr txBox="1"/>
          <p:nvPr/>
        </p:nvSpPr>
        <p:spPr>
          <a:xfrm>
            <a:off x="6349825" y="-110400"/>
            <a:ext cx="25014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Commentary</a:t>
            </a:r>
            <a:endParaRPr u="sng"/>
          </a:p>
        </p:txBody>
      </p:sp>
      <p:sp>
        <p:nvSpPr>
          <p:cNvPr id="101" name="Google Shape;101;p17"/>
          <p:cNvSpPr txBox="1"/>
          <p:nvPr/>
        </p:nvSpPr>
        <p:spPr>
          <a:xfrm>
            <a:off x="5913325" y="185500"/>
            <a:ext cx="2982300" cy="4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Maze commentary</a:t>
            </a:r>
            <a:endParaRPr b="1" sz="1100"/>
          </a:p>
          <a:p>
            <a:pPr indent="0" lvl="0" marL="0" rtl="0" algn="l">
              <a:spcBef>
                <a:spcPts val="0"/>
              </a:spcBef>
              <a:spcAft>
                <a:spcPts val="0"/>
              </a:spcAft>
              <a:buNone/>
            </a:pPr>
            <a:r>
              <a:rPr lang="en-GB" sz="1100"/>
              <a:t>All coloured in blocks are the ‘walls’ of the maze. The player cannot collide with them. All blank spaces are space which the player can move through. Each wall is made up by one ‘block’. </a:t>
            </a:r>
            <a:endParaRPr sz="1100"/>
          </a:p>
          <a:p>
            <a:pPr indent="0" lvl="0" marL="0" rtl="0" algn="l">
              <a:spcBef>
                <a:spcPts val="0"/>
              </a:spcBef>
              <a:spcAft>
                <a:spcPts val="0"/>
              </a:spcAft>
              <a:buNone/>
            </a:pPr>
            <a:r>
              <a:rPr i="1" lang="en-GB" sz="1100"/>
              <a:t>Object type: </a:t>
            </a:r>
            <a:r>
              <a:rPr lang="en-GB" sz="1100"/>
              <a:t>Block</a:t>
            </a:r>
            <a:endParaRPr sz="1100"/>
          </a:p>
          <a:p>
            <a:pPr indent="0" lvl="0" marL="0" rtl="0" algn="l">
              <a:spcBef>
                <a:spcPts val="0"/>
              </a:spcBef>
              <a:spcAft>
                <a:spcPts val="0"/>
              </a:spcAft>
              <a:buNone/>
            </a:pPr>
            <a:r>
              <a:rPr i="1" lang="en-GB" sz="1100"/>
              <a:t>Block Colour: </a:t>
            </a:r>
            <a:r>
              <a:rPr lang="en-GB" sz="1100"/>
              <a:t>RGB(124,176,255)</a:t>
            </a:r>
            <a:endParaRPr sz="1100"/>
          </a:p>
          <a:p>
            <a:pPr indent="0" lvl="0" marL="0" rtl="0" algn="l">
              <a:spcBef>
                <a:spcPts val="0"/>
              </a:spcBef>
              <a:spcAft>
                <a:spcPts val="0"/>
              </a:spcAft>
              <a:buNone/>
            </a:pPr>
            <a:r>
              <a:rPr i="1" lang="en-GB" sz="1100"/>
              <a:t>Block Border: Colour: </a:t>
            </a:r>
            <a:r>
              <a:rPr lang="en-GB" sz="1100"/>
              <a:t>RGB</a:t>
            </a:r>
            <a:r>
              <a:rPr lang="en-GB" sz="1100">
                <a:solidFill>
                  <a:schemeClr val="dk1"/>
                </a:solidFill>
              </a:rPr>
              <a:t>(89,103,181)</a:t>
            </a:r>
            <a:endParaRPr sz="1100">
              <a:solidFill>
                <a:schemeClr val="dk1"/>
              </a:solidFill>
            </a:endParaRPr>
          </a:p>
          <a:p>
            <a:pPr indent="0" lvl="0" marL="0" rtl="0" algn="l">
              <a:spcBef>
                <a:spcPts val="0"/>
              </a:spcBef>
              <a:spcAft>
                <a:spcPts val="0"/>
              </a:spcAft>
              <a:buNone/>
            </a:pPr>
            <a:r>
              <a:rPr i="1" lang="en-GB" sz="1100">
                <a:solidFill>
                  <a:schemeClr val="dk1"/>
                </a:solidFill>
              </a:rPr>
              <a:t>Block Width: (1200/10)px</a:t>
            </a:r>
            <a:endParaRPr i="1" sz="1100">
              <a:solidFill>
                <a:schemeClr val="dk1"/>
              </a:solidFill>
            </a:endParaRPr>
          </a:p>
          <a:p>
            <a:pPr indent="0" lvl="0" marL="0" rtl="0" algn="l">
              <a:spcBef>
                <a:spcPts val="0"/>
              </a:spcBef>
              <a:spcAft>
                <a:spcPts val="0"/>
              </a:spcAft>
              <a:buNone/>
            </a:pPr>
            <a:r>
              <a:rPr i="1" lang="en-GB" sz="1100">
                <a:solidFill>
                  <a:schemeClr val="dk1"/>
                </a:solidFill>
              </a:rPr>
              <a:t>Block Height: (720/10)px</a:t>
            </a:r>
            <a:endParaRPr sz="1100"/>
          </a:p>
          <a:p>
            <a:pPr indent="0" lvl="0" marL="0" rtl="0" algn="l">
              <a:spcBef>
                <a:spcPts val="0"/>
              </a:spcBef>
              <a:spcAft>
                <a:spcPts val="0"/>
              </a:spcAft>
              <a:buNone/>
            </a:pPr>
            <a:r>
              <a:rPr b="1" lang="en-GB" sz="1100"/>
              <a:t>Player commentary</a:t>
            </a:r>
            <a:endParaRPr b="1" sz="1100"/>
          </a:p>
          <a:p>
            <a:pPr indent="0" lvl="0" marL="0" rtl="0" algn="l">
              <a:spcBef>
                <a:spcPts val="0"/>
              </a:spcBef>
              <a:spcAft>
                <a:spcPts val="0"/>
              </a:spcAft>
              <a:buNone/>
            </a:pPr>
            <a:r>
              <a:rPr lang="en-GB" sz="1100"/>
              <a:t>The box with the X in it represents the place where the player block spawns if the game is not being loaded from a save file. The player can move through any of the white spaces. It will be represented by a red block, 10px less in width and height than the maze wall boxes, centred in each ‘block’ area.</a:t>
            </a:r>
            <a:endParaRPr sz="1100"/>
          </a:p>
          <a:p>
            <a:pPr indent="0" lvl="0" marL="0" rtl="0" algn="l">
              <a:spcBef>
                <a:spcPts val="0"/>
              </a:spcBef>
              <a:spcAft>
                <a:spcPts val="0"/>
              </a:spcAft>
              <a:buNone/>
            </a:pPr>
            <a:r>
              <a:rPr lang="en-GB" sz="1100"/>
              <a:t>When being loaded in, the player block may spawn in any of the blank spaces, based on the save data. If player reaches the edge of the screen, the ‘you win’ screen will appear. (See winning Wireframe)</a:t>
            </a:r>
            <a:endParaRPr sz="1100"/>
          </a:p>
          <a:p>
            <a:pPr indent="0" lvl="0" marL="0" rtl="0" algn="l">
              <a:spcBef>
                <a:spcPts val="0"/>
              </a:spcBef>
              <a:spcAft>
                <a:spcPts val="0"/>
              </a:spcAft>
              <a:buNone/>
            </a:pPr>
            <a:r>
              <a:rPr i="1" lang="en-GB" sz="1100"/>
              <a:t>Object Type</a:t>
            </a:r>
            <a:r>
              <a:rPr lang="en-GB" sz="1100"/>
              <a:t>: Player</a:t>
            </a:r>
            <a:endParaRPr sz="1100"/>
          </a:p>
          <a:p>
            <a:pPr indent="0" lvl="0" marL="0" rtl="0" algn="l">
              <a:spcBef>
                <a:spcPts val="0"/>
              </a:spcBef>
              <a:spcAft>
                <a:spcPts val="0"/>
              </a:spcAft>
              <a:buNone/>
            </a:pPr>
            <a:r>
              <a:rPr i="1" lang="en-GB" sz="1100"/>
              <a:t>Player Colour: </a:t>
            </a:r>
            <a:r>
              <a:rPr lang="en-GB" sz="1100"/>
              <a:t>RGB(220,20,60).</a:t>
            </a:r>
            <a:endParaRPr sz="1100"/>
          </a:p>
          <a:p>
            <a:pPr indent="0" lvl="0" marL="0" rtl="0" algn="l">
              <a:spcBef>
                <a:spcPts val="0"/>
              </a:spcBef>
              <a:spcAft>
                <a:spcPts val="0"/>
              </a:spcAft>
              <a:buNone/>
            </a:pPr>
            <a:r>
              <a:rPr i="1" lang="en-GB" sz="1100"/>
              <a:t>Player Width: Block Width - 10px</a:t>
            </a:r>
            <a:endParaRPr i="1" sz="1100"/>
          </a:p>
          <a:p>
            <a:pPr indent="0" lvl="0" marL="0" rtl="0" algn="l">
              <a:spcBef>
                <a:spcPts val="0"/>
              </a:spcBef>
              <a:spcAft>
                <a:spcPts val="0"/>
              </a:spcAft>
              <a:buNone/>
            </a:pPr>
            <a:r>
              <a:rPr i="1" lang="en-GB" sz="1100"/>
              <a:t>Player Height: Block Height - 10px</a:t>
            </a:r>
            <a:endParaRPr i="1" sz="1100"/>
          </a:p>
          <a:p>
            <a:pPr indent="0" lvl="0" marL="0" rtl="0" algn="l">
              <a:spcBef>
                <a:spcPts val="0"/>
              </a:spcBef>
              <a:spcAft>
                <a:spcPts val="0"/>
              </a:spcAft>
              <a:buNone/>
            </a:pPr>
            <a:r>
              <a:t/>
            </a:r>
            <a:endParaRPr sz="1100"/>
          </a:p>
        </p:txBody>
      </p:sp>
      <p:sp>
        <p:nvSpPr>
          <p:cNvPr id="102" name="Google Shape;102;p17"/>
          <p:cNvSpPr txBox="1"/>
          <p:nvPr/>
        </p:nvSpPr>
        <p:spPr>
          <a:xfrm>
            <a:off x="1798375" y="430388"/>
            <a:ext cx="47514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Background colour: RGB (0,0,0)</a:t>
            </a:r>
            <a:endParaRPr sz="1100"/>
          </a:p>
        </p:txBody>
      </p:sp>
      <p:cxnSp>
        <p:nvCxnSpPr>
          <p:cNvPr id="103" name="Google Shape;103;p17"/>
          <p:cNvCxnSpPr/>
          <p:nvPr/>
        </p:nvCxnSpPr>
        <p:spPr>
          <a:xfrm flipH="1">
            <a:off x="5224975" y="710475"/>
            <a:ext cx="754800" cy="355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101" idx="1"/>
          </p:cNvCxnSpPr>
          <p:nvPr/>
        </p:nvCxnSpPr>
        <p:spPr>
          <a:xfrm rot="10800000">
            <a:off x="1502425" y="1546750"/>
            <a:ext cx="4410900" cy="86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399275" y="1297850"/>
            <a:ext cx="4545176" cy="2743699"/>
          </a:xfrm>
          <a:prstGeom prst="rect">
            <a:avLst/>
          </a:prstGeom>
          <a:noFill/>
          <a:ln>
            <a:noFill/>
          </a:ln>
        </p:spPr>
      </p:pic>
      <p:sp>
        <p:nvSpPr>
          <p:cNvPr id="110" name="Google Shape;110;p18"/>
          <p:cNvSpPr txBox="1"/>
          <p:nvPr/>
        </p:nvSpPr>
        <p:spPr>
          <a:xfrm>
            <a:off x="554829" y="371200"/>
            <a:ext cx="50487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Main Game (first maze), with esc menu</a:t>
            </a:r>
            <a:endParaRPr u="sng"/>
          </a:p>
        </p:txBody>
      </p:sp>
      <p:sp>
        <p:nvSpPr>
          <p:cNvPr id="111" name="Google Shape;111;p18"/>
          <p:cNvSpPr txBox="1"/>
          <p:nvPr/>
        </p:nvSpPr>
        <p:spPr>
          <a:xfrm>
            <a:off x="6378275" y="0"/>
            <a:ext cx="20703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Commentary</a:t>
            </a:r>
            <a:endParaRPr u="sng"/>
          </a:p>
        </p:txBody>
      </p:sp>
      <p:sp>
        <p:nvSpPr>
          <p:cNvPr id="112" name="Google Shape;112;p18"/>
          <p:cNvSpPr txBox="1"/>
          <p:nvPr/>
        </p:nvSpPr>
        <p:spPr>
          <a:xfrm>
            <a:off x="5922275" y="311750"/>
            <a:ext cx="2982300" cy="44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General Commentary</a:t>
            </a:r>
            <a:endParaRPr b="1" sz="1100"/>
          </a:p>
          <a:p>
            <a:pPr indent="0" lvl="0" marL="0" rtl="0" algn="l">
              <a:spcBef>
                <a:spcPts val="0"/>
              </a:spcBef>
              <a:spcAft>
                <a:spcPts val="0"/>
              </a:spcAft>
              <a:buNone/>
            </a:pPr>
            <a:r>
              <a:rPr lang="en-GB" sz="1100"/>
              <a:t>Everything ‘behind’ the menu will be completely paused and user will only be able to interact with menu</a:t>
            </a:r>
            <a:endParaRPr sz="1100"/>
          </a:p>
          <a:p>
            <a:pPr indent="0" lvl="0" marL="0" rtl="0" algn="l">
              <a:spcBef>
                <a:spcPts val="0"/>
              </a:spcBef>
              <a:spcAft>
                <a:spcPts val="0"/>
              </a:spcAft>
              <a:buNone/>
            </a:pPr>
            <a:r>
              <a:rPr lang="en-GB" sz="1100"/>
              <a:t>Maze and player are the same, as is background colour.</a:t>
            </a:r>
            <a:endParaRPr sz="1100"/>
          </a:p>
          <a:p>
            <a:pPr indent="0" lvl="0" marL="0" rtl="0" algn="l">
              <a:spcBef>
                <a:spcPts val="0"/>
              </a:spcBef>
              <a:spcAft>
                <a:spcPts val="0"/>
              </a:spcAft>
              <a:buNone/>
            </a:pPr>
            <a:r>
              <a:rPr b="1" lang="en-GB" sz="1100"/>
              <a:t>Menu Border Commentary</a:t>
            </a:r>
            <a:endParaRPr sz="1100"/>
          </a:p>
          <a:p>
            <a:pPr indent="0" lvl="0" marL="0" rtl="0" algn="l">
              <a:spcBef>
                <a:spcPts val="0"/>
              </a:spcBef>
              <a:spcAft>
                <a:spcPts val="0"/>
              </a:spcAft>
              <a:buNone/>
            </a:pPr>
            <a:r>
              <a:rPr i="1" lang="en-GB" sz="1100"/>
              <a:t>Object Type: </a:t>
            </a:r>
            <a:r>
              <a:rPr lang="en-GB" sz="1100"/>
              <a:t>In-Game Menu</a:t>
            </a:r>
            <a:endParaRPr sz="1100"/>
          </a:p>
          <a:p>
            <a:pPr indent="0" lvl="0" marL="0" rtl="0" algn="l">
              <a:spcBef>
                <a:spcPts val="0"/>
              </a:spcBef>
              <a:spcAft>
                <a:spcPts val="0"/>
              </a:spcAft>
              <a:buNone/>
            </a:pPr>
            <a:r>
              <a:rPr i="1" lang="en-GB" sz="1100"/>
              <a:t>Menu fill colour: </a:t>
            </a:r>
            <a:r>
              <a:rPr lang="en-GB" sz="1100"/>
              <a:t>RGB(89,103,181)</a:t>
            </a:r>
            <a:endParaRPr sz="1100"/>
          </a:p>
          <a:p>
            <a:pPr indent="0" lvl="0" marL="0" rtl="0" algn="l">
              <a:spcBef>
                <a:spcPts val="0"/>
              </a:spcBef>
              <a:spcAft>
                <a:spcPts val="0"/>
              </a:spcAft>
              <a:buNone/>
            </a:pPr>
            <a:r>
              <a:rPr i="1" lang="en-GB" sz="1100"/>
              <a:t>Menu border colour:</a:t>
            </a:r>
            <a:r>
              <a:rPr lang="en-GB" sz="1100"/>
              <a:t> RGB(29,41,81)</a:t>
            </a:r>
            <a:endParaRPr sz="1100"/>
          </a:p>
          <a:p>
            <a:pPr indent="0" lvl="0" marL="0" rtl="0" algn="l">
              <a:spcBef>
                <a:spcPts val="0"/>
              </a:spcBef>
              <a:spcAft>
                <a:spcPts val="0"/>
              </a:spcAft>
              <a:buNone/>
            </a:pPr>
            <a:r>
              <a:rPr i="1" lang="en-GB" sz="1100"/>
              <a:t>Menu Width: </a:t>
            </a:r>
            <a:r>
              <a:rPr lang="en-GB" sz="1100"/>
              <a:t>(1200/25)*7</a:t>
            </a:r>
            <a:endParaRPr sz="1100"/>
          </a:p>
          <a:p>
            <a:pPr indent="0" lvl="0" marL="0" rtl="0" algn="l">
              <a:spcBef>
                <a:spcPts val="0"/>
              </a:spcBef>
              <a:spcAft>
                <a:spcPts val="0"/>
              </a:spcAft>
              <a:buNone/>
            </a:pPr>
            <a:r>
              <a:rPr i="1" lang="en-GB" sz="1100"/>
              <a:t>Menu Height: </a:t>
            </a:r>
            <a:r>
              <a:rPr lang="en-GB" sz="1100"/>
              <a:t>(720/20)*7</a:t>
            </a:r>
            <a:endParaRPr sz="1100"/>
          </a:p>
          <a:p>
            <a:pPr indent="0" lvl="0" marL="0" rtl="0" algn="l">
              <a:spcBef>
                <a:spcPts val="0"/>
              </a:spcBef>
              <a:spcAft>
                <a:spcPts val="0"/>
              </a:spcAft>
              <a:buNone/>
            </a:pPr>
            <a:r>
              <a:rPr i="1" lang="en-GB" sz="1100"/>
              <a:t>Function: </a:t>
            </a:r>
            <a:r>
              <a:rPr lang="en-GB" sz="1100"/>
              <a:t>Differentiates between menu and maze.</a:t>
            </a:r>
            <a:endParaRPr sz="1100"/>
          </a:p>
          <a:p>
            <a:pPr indent="0" lvl="0" marL="0" rtl="0" algn="l">
              <a:spcBef>
                <a:spcPts val="0"/>
              </a:spcBef>
              <a:spcAft>
                <a:spcPts val="0"/>
              </a:spcAft>
              <a:buNone/>
            </a:pPr>
            <a:r>
              <a:rPr b="1" lang="en-GB" sz="1100"/>
              <a:t>Save Button Commentary</a:t>
            </a:r>
            <a:endParaRPr sz="1100"/>
          </a:p>
          <a:p>
            <a:pPr indent="0" lvl="0" marL="0" rtl="0" algn="l">
              <a:spcBef>
                <a:spcPts val="0"/>
              </a:spcBef>
              <a:spcAft>
                <a:spcPts val="0"/>
              </a:spcAft>
              <a:buNone/>
            </a:pPr>
            <a:r>
              <a:rPr i="1" lang="en-GB" sz="1100"/>
              <a:t>Object Type: </a:t>
            </a:r>
            <a:r>
              <a:rPr lang="en-GB" sz="1100"/>
              <a:t>Button</a:t>
            </a:r>
            <a:endParaRPr sz="1100"/>
          </a:p>
          <a:p>
            <a:pPr indent="0" lvl="0" marL="0" rtl="0" algn="l">
              <a:spcBef>
                <a:spcPts val="0"/>
              </a:spcBef>
              <a:spcAft>
                <a:spcPts val="0"/>
              </a:spcAft>
              <a:buNone/>
            </a:pPr>
            <a:r>
              <a:rPr i="1" lang="en-GB" sz="1100"/>
              <a:t>Button border colour: </a:t>
            </a:r>
            <a:r>
              <a:rPr lang="en-GB" sz="1100"/>
              <a:t>RGB(29,41,81)</a:t>
            </a:r>
            <a:endParaRPr sz="1100"/>
          </a:p>
          <a:p>
            <a:pPr indent="0" lvl="0" marL="0" rtl="0" algn="l">
              <a:spcBef>
                <a:spcPts val="0"/>
              </a:spcBef>
              <a:spcAft>
                <a:spcPts val="0"/>
              </a:spcAft>
              <a:buNone/>
            </a:pPr>
            <a:r>
              <a:rPr i="1" lang="en-GB" sz="1100"/>
              <a:t>Font Size: </a:t>
            </a:r>
            <a:r>
              <a:rPr lang="en-GB" sz="1100"/>
              <a:t>38px</a:t>
            </a:r>
            <a:endParaRPr sz="1100"/>
          </a:p>
          <a:p>
            <a:pPr indent="0" lvl="0" marL="0" rtl="0" algn="l">
              <a:spcBef>
                <a:spcPts val="0"/>
              </a:spcBef>
              <a:spcAft>
                <a:spcPts val="0"/>
              </a:spcAft>
              <a:buNone/>
            </a:pPr>
            <a:r>
              <a:rPr i="1" lang="en-GB" sz="1100"/>
              <a:t>Function: </a:t>
            </a:r>
            <a:r>
              <a:rPr lang="en-GB" sz="1100"/>
              <a:t>Saves player position and maze to an external file</a:t>
            </a:r>
            <a:endParaRPr sz="1100"/>
          </a:p>
          <a:p>
            <a:pPr indent="0" lvl="0" marL="0" rtl="0" algn="l">
              <a:spcBef>
                <a:spcPts val="0"/>
              </a:spcBef>
              <a:spcAft>
                <a:spcPts val="0"/>
              </a:spcAft>
              <a:buNone/>
            </a:pPr>
            <a:r>
              <a:rPr b="1" lang="en-GB" sz="1100"/>
              <a:t>Quit Button Commentary</a:t>
            </a:r>
            <a:endParaRPr sz="1100"/>
          </a:p>
          <a:p>
            <a:pPr indent="0" lvl="0" marL="0" rtl="0" algn="l">
              <a:spcBef>
                <a:spcPts val="0"/>
              </a:spcBef>
              <a:spcAft>
                <a:spcPts val="0"/>
              </a:spcAft>
              <a:buNone/>
            </a:pPr>
            <a:r>
              <a:rPr i="1" lang="en-GB" sz="1100"/>
              <a:t>Object Type: </a:t>
            </a:r>
            <a:r>
              <a:rPr lang="en-GB" sz="1100"/>
              <a:t>Button</a:t>
            </a:r>
            <a:endParaRPr sz="1100"/>
          </a:p>
          <a:p>
            <a:pPr indent="0" lvl="0" marL="0" rtl="0" algn="l">
              <a:spcBef>
                <a:spcPts val="0"/>
              </a:spcBef>
              <a:spcAft>
                <a:spcPts val="0"/>
              </a:spcAft>
              <a:buNone/>
            </a:pPr>
            <a:r>
              <a:rPr i="1" lang="en-GB" sz="1100"/>
              <a:t>Button border colour:</a:t>
            </a:r>
            <a:r>
              <a:rPr lang="en-GB" sz="1100"/>
              <a:t> RGB(29,41,81)</a:t>
            </a:r>
            <a:endParaRPr sz="1100"/>
          </a:p>
          <a:p>
            <a:pPr indent="0" lvl="0" marL="0" rtl="0" algn="l">
              <a:spcBef>
                <a:spcPts val="0"/>
              </a:spcBef>
              <a:spcAft>
                <a:spcPts val="0"/>
              </a:spcAft>
              <a:buNone/>
            </a:pPr>
            <a:r>
              <a:rPr i="1" lang="en-GB" sz="1100"/>
              <a:t>Font Size: </a:t>
            </a:r>
            <a:r>
              <a:rPr lang="en-GB" sz="1100"/>
              <a:t>38px</a:t>
            </a:r>
            <a:endParaRPr sz="1100"/>
          </a:p>
          <a:p>
            <a:pPr indent="0" lvl="0" marL="0" rtl="0" algn="l">
              <a:spcBef>
                <a:spcPts val="0"/>
              </a:spcBef>
              <a:spcAft>
                <a:spcPts val="0"/>
              </a:spcAft>
              <a:buNone/>
            </a:pPr>
            <a:r>
              <a:rPr i="1" lang="en-GB" sz="1100"/>
              <a:t>Function:</a:t>
            </a:r>
            <a:r>
              <a:rPr lang="en-GB" sz="1100"/>
              <a:t> Returns to the Main Menu (See Main Menu, continue unclicked)</a:t>
            </a:r>
            <a:endParaRPr sz="1100"/>
          </a:p>
        </p:txBody>
      </p:sp>
      <p:cxnSp>
        <p:nvCxnSpPr>
          <p:cNvPr id="113" name="Google Shape;113;p18"/>
          <p:cNvCxnSpPr/>
          <p:nvPr/>
        </p:nvCxnSpPr>
        <p:spPr>
          <a:xfrm flipH="1">
            <a:off x="3308075" y="2212825"/>
            <a:ext cx="2686500" cy="3477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p:nvPr/>
        </p:nvCxnSpPr>
        <p:spPr>
          <a:xfrm rot="10800000">
            <a:off x="3152575" y="2723325"/>
            <a:ext cx="2827200" cy="570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8"/>
          <p:cNvCxnSpPr/>
          <p:nvPr/>
        </p:nvCxnSpPr>
        <p:spPr>
          <a:xfrm rot="10800000">
            <a:off x="3145175" y="3145250"/>
            <a:ext cx="2827200" cy="143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67200" y="819150"/>
            <a:ext cx="6017499" cy="3643500"/>
          </a:xfrm>
          <a:prstGeom prst="rect">
            <a:avLst/>
          </a:prstGeom>
          <a:noFill/>
          <a:ln>
            <a:noFill/>
          </a:ln>
        </p:spPr>
      </p:pic>
      <p:sp>
        <p:nvSpPr>
          <p:cNvPr id="121" name="Google Shape;121;p19"/>
          <p:cNvSpPr txBox="1"/>
          <p:nvPr/>
        </p:nvSpPr>
        <p:spPr>
          <a:xfrm>
            <a:off x="2272025" y="229425"/>
            <a:ext cx="54987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Winning Page</a:t>
            </a:r>
            <a:endParaRPr u="sng"/>
          </a:p>
        </p:txBody>
      </p:sp>
      <p:sp>
        <p:nvSpPr>
          <p:cNvPr id="122" name="Google Shape;122;p19"/>
          <p:cNvSpPr txBox="1"/>
          <p:nvPr/>
        </p:nvSpPr>
        <p:spPr>
          <a:xfrm>
            <a:off x="6497825" y="643875"/>
            <a:ext cx="2553300" cy="38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General commentary</a:t>
            </a:r>
            <a:endParaRPr b="1" sz="1100"/>
          </a:p>
          <a:p>
            <a:pPr indent="0" lvl="0" marL="0" rtl="0" algn="l">
              <a:spcBef>
                <a:spcPts val="0"/>
              </a:spcBef>
              <a:spcAft>
                <a:spcPts val="0"/>
              </a:spcAft>
              <a:buNone/>
            </a:pPr>
            <a:r>
              <a:rPr lang="en-GB" sz="1100"/>
              <a:t>This will appear for a few seconds after the player has reached the edge of the screen. After a few seconds, the screen will return to the Main Menu.</a:t>
            </a:r>
            <a:endParaRPr sz="1100"/>
          </a:p>
          <a:p>
            <a:pPr indent="0" lvl="0" marL="0" rtl="0" algn="l">
              <a:spcBef>
                <a:spcPts val="0"/>
              </a:spcBef>
              <a:spcAft>
                <a:spcPts val="0"/>
              </a:spcAft>
              <a:buNone/>
            </a:pPr>
            <a:r>
              <a:rPr i="1" lang="en-GB" sz="1100"/>
              <a:t>Background colour: </a:t>
            </a:r>
            <a:r>
              <a:rPr lang="en-GB" sz="1100"/>
              <a:t>RGB(0,0,0)</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GB" sz="1100"/>
              <a:t>‘You win’ Text</a:t>
            </a:r>
            <a:endParaRPr sz="1100"/>
          </a:p>
          <a:p>
            <a:pPr indent="0" lvl="0" marL="0" rtl="0" algn="l">
              <a:spcBef>
                <a:spcPts val="0"/>
              </a:spcBef>
              <a:spcAft>
                <a:spcPts val="0"/>
              </a:spcAft>
              <a:buNone/>
            </a:pPr>
            <a:r>
              <a:rPr i="1" lang="en-GB" sz="1100"/>
              <a:t>Object Type: </a:t>
            </a:r>
            <a:r>
              <a:rPr lang="en-GB" sz="1100"/>
              <a:t>Text</a:t>
            </a:r>
            <a:endParaRPr sz="1100"/>
          </a:p>
          <a:p>
            <a:pPr indent="0" lvl="0" marL="0" rtl="0" algn="l">
              <a:spcBef>
                <a:spcPts val="0"/>
              </a:spcBef>
              <a:spcAft>
                <a:spcPts val="0"/>
              </a:spcAft>
              <a:buNone/>
            </a:pPr>
            <a:r>
              <a:rPr i="1" lang="en-GB" sz="1100"/>
              <a:t>Font Colour: </a:t>
            </a:r>
            <a:r>
              <a:rPr lang="en-GB" sz="1100"/>
              <a:t>RGB(255,255,255)</a:t>
            </a:r>
            <a:endParaRPr sz="1100"/>
          </a:p>
          <a:p>
            <a:pPr indent="0" lvl="0" marL="0" rtl="0" algn="l">
              <a:spcBef>
                <a:spcPts val="0"/>
              </a:spcBef>
              <a:spcAft>
                <a:spcPts val="0"/>
              </a:spcAft>
              <a:buNone/>
            </a:pPr>
            <a:r>
              <a:rPr i="1" lang="en-GB" sz="1100"/>
              <a:t>Font Size:</a:t>
            </a:r>
            <a:r>
              <a:rPr lang="en-GB" sz="1100"/>
              <a:t> 76px</a:t>
            </a:r>
            <a:endParaRPr sz="1100"/>
          </a:p>
        </p:txBody>
      </p:sp>
      <p:cxnSp>
        <p:nvCxnSpPr>
          <p:cNvPr id="123" name="Google Shape;123;p19"/>
          <p:cNvCxnSpPr>
            <a:stCxn id="122" idx="1"/>
          </p:cNvCxnSpPr>
          <p:nvPr/>
        </p:nvCxnSpPr>
        <p:spPr>
          <a:xfrm flipH="1">
            <a:off x="4003925" y="2553225"/>
            <a:ext cx="2493900" cy="7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nvSpPr>
        <p:spPr>
          <a:xfrm>
            <a:off x="3167525" y="264475"/>
            <a:ext cx="34635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t>Main Menu Page </a:t>
            </a:r>
            <a:r>
              <a:rPr lang="en-GB" u="sng"/>
              <a:t>flowchart</a:t>
            </a:r>
            <a:endParaRPr u="sng"/>
          </a:p>
        </p:txBody>
      </p:sp>
      <p:sp>
        <p:nvSpPr>
          <p:cNvPr id="129" name="Google Shape;129;p20"/>
          <p:cNvSpPr/>
          <p:nvPr/>
        </p:nvSpPr>
        <p:spPr>
          <a:xfrm>
            <a:off x="2862925" y="2790100"/>
            <a:ext cx="780900" cy="39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Menu</a:t>
            </a:r>
            <a:endParaRPr sz="900"/>
          </a:p>
          <a:p>
            <a:pPr indent="0" lvl="0" marL="0" rtl="0" algn="l">
              <a:spcBef>
                <a:spcPts val="0"/>
              </a:spcBef>
              <a:spcAft>
                <a:spcPts val="0"/>
              </a:spcAft>
              <a:buNone/>
            </a:pPr>
            <a:r>
              <a:rPr lang="en-GB" sz="900"/>
              <a:t>(Continue Unclicked)</a:t>
            </a:r>
            <a:endParaRPr sz="900"/>
          </a:p>
        </p:txBody>
      </p:sp>
      <p:sp>
        <p:nvSpPr>
          <p:cNvPr id="130" name="Google Shape;130;p20"/>
          <p:cNvSpPr/>
          <p:nvPr/>
        </p:nvSpPr>
        <p:spPr>
          <a:xfrm>
            <a:off x="2862925" y="1709575"/>
            <a:ext cx="799200" cy="39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Uninitialise python and quit game</a:t>
            </a:r>
            <a:endParaRPr sz="900"/>
          </a:p>
        </p:txBody>
      </p:sp>
      <p:cxnSp>
        <p:nvCxnSpPr>
          <p:cNvPr id="131" name="Google Shape;131;p20"/>
          <p:cNvCxnSpPr>
            <a:stCxn id="129" idx="0"/>
            <a:endCxn id="130" idx="2"/>
          </p:cNvCxnSpPr>
          <p:nvPr/>
        </p:nvCxnSpPr>
        <p:spPr>
          <a:xfrm flipH="1" rot="10800000">
            <a:off x="3253375" y="2101600"/>
            <a:ext cx="9300" cy="6885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0"/>
          <p:cNvSpPr txBox="1"/>
          <p:nvPr/>
        </p:nvSpPr>
        <p:spPr>
          <a:xfrm>
            <a:off x="3010825" y="2192375"/>
            <a:ext cx="5034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quit button</a:t>
            </a:r>
            <a:endParaRPr sz="900"/>
          </a:p>
        </p:txBody>
      </p:sp>
      <p:cxnSp>
        <p:nvCxnSpPr>
          <p:cNvPr id="133" name="Google Shape;133;p20"/>
          <p:cNvCxnSpPr>
            <a:stCxn id="129" idx="3"/>
            <a:endCxn id="134" idx="2"/>
          </p:cNvCxnSpPr>
          <p:nvPr/>
        </p:nvCxnSpPr>
        <p:spPr>
          <a:xfrm flipH="1" rot="10800000">
            <a:off x="3643825" y="2789950"/>
            <a:ext cx="381300" cy="1962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20"/>
          <p:cNvSpPr/>
          <p:nvPr/>
        </p:nvSpPr>
        <p:spPr>
          <a:xfrm>
            <a:off x="3928275" y="2530925"/>
            <a:ext cx="969475" cy="51805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Is there a save file?</a:t>
            </a:r>
            <a:endParaRPr sz="900"/>
          </a:p>
        </p:txBody>
      </p:sp>
      <p:sp>
        <p:nvSpPr>
          <p:cNvPr id="135" name="Google Shape;135;p20"/>
          <p:cNvSpPr txBox="1"/>
          <p:nvPr/>
        </p:nvSpPr>
        <p:spPr>
          <a:xfrm>
            <a:off x="3507475" y="2290675"/>
            <a:ext cx="6567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continue button</a:t>
            </a:r>
            <a:endParaRPr sz="900"/>
          </a:p>
        </p:txBody>
      </p:sp>
      <p:cxnSp>
        <p:nvCxnSpPr>
          <p:cNvPr id="136" name="Google Shape;136;p20"/>
          <p:cNvCxnSpPr>
            <a:stCxn id="134" idx="5"/>
            <a:endCxn id="137" idx="0"/>
          </p:cNvCxnSpPr>
          <p:nvPr/>
        </p:nvCxnSpPr>
        <p:spPr>
          <a:xfrm>
            <a:off x="4800803" y="2789950"/>
            <a:ext cx="307200" cy="5703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stCxn id="129" idx="3"/>
            <a:endCxn id="137" idx="1"/>
          </p:cNvCxnSpPr>
          <p:nvPr/>
        </p:nvCxnSpPr>
        <p:spPr>
          <a:xfrm>
            <a:off x="3643825" y="2986150"/>
            <a:ext cx="874200" cy="7182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0"/>
          <p:cNvSpPr/>
          <p:nvPr/>
        </p:nvSpPr>
        <p:spPr>
          <a:xfrm>
            <a:off x="4517900" y="3360125"/>
            <a:ext cx="1180500" cy="6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Game (No esc pressed, player position based on loading or not loading)</a:t>
            </a:r>
            <a:endParaRPr sz="900"/>
          </a:p>
        </p:txBody>
      </p:sp>
      <p:sp>
        <p:nvSpPr>
          <p:cNvPr id="139" name="Google Shape;139;p20"/>
          <p:cNvSpPr txBox="1"/>
          <p:nvPr/>
        </p:nvSpPr>
        <p:spPr>
          <a:xfrm>
            <a:off x="3424725" y="3141513"/>
            <a:ext cx="656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Start button</a:t>
            </a:r>
            <a:endParaRPr sz="900"/>
          </a:p>
        </p:txBody>
      </p:sp>
      <p:cxnSp>
        <p:nvCxnSpPr>
          <p:cNvPr id="140" name="Google Shape;140;p20"/>
          <p:cNvCxnSpPr>
            <a:stCxn id="134" idx="0"/>
            <a:endCxn id="141" idx="2"/>
          </p:cNvCxnSpPr>
          <p:nvPr/>
        </p:nvCxnSpPr>
        <p:spPr>
          <a:xfrm rot="10800000">
            <a:off x="4507260" y="2134925"/>
            <a:ext cx="2700" cy="3960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0"/>
          <p:cNvSpPr txBox="1"/>
          <p:nvPr/>
        </p:nvSpPr>
        <p:spPr>
          <a:xfrm>
            <a:off x="4502150" y="2237525"/>
            <a:ext cx="347700" cy="1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N</a:t>
            </a:r>
            <a:endParaRPr sz="900"/>
          </a:p>
        </p:txBody>
      </p:sp>
      <p:sp>
        <p:nvSpPr>
          <p:cNvPr id="143" name="Google Shape;143;p20"/>
          <p:cNvSpPr txBox="1"/>
          <p:nvPr/>
        </p:nvSpPr>
        <p:spPr>
          <a:xfrm>
            <a:off x="4921250" y="2729200"/>
            <a:ext cx="281100" cy="1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Y</a:t>
            </a:r>
            <a:endParaRPr sz="900"/>
          </a:p>
        </p:txBody>
      </p:sp>
      <p:sp>
        <p:nvSpPr>
          <p:cNvPr id="141" name="Google Shape;141;p20"/>
          <p:cNvSpPr/>
          <p:nvPr/>
        </p:nvSpPr>
        <p:spPr>
          <a:xfrm>
            <a:off x="4116850" y="1742850"/>
            <a:ext cx="780900" cy="39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Menu</a:t>
            </a:r>
            <a:endParaRPr sz="900"/>
          </a:p>
          <a:p>
            <a:pPr indent="0" lvl="0" marL="0" rtl="0" algn="l">
              <a:spcBef>
                <a:spcPts val="0"/>
              </a:spcBef>
              <a:spcAft>
                <a:spcPts val="0"/>
              </a:spcAft>
              <a:buNone/>
            </a:pPr>
            <a:r>
              <a:rPr lang="en-GB" sz="900"/>
              <a:t>(Continue clicked)</a:t>
            </a:r>
            <a:endParaRPr sz="900"/>
          </a:p>
        </p:txBody>
      </p:sp>
      <p:cxnSp>
        <p:nvCxnSpPr>
          <p:cNvPr id="144" name="Google Shape;144;p20"/>
          <p:cNvCxnSpPr>
            <a:stCxn id="141" idx="1"/>
            <a:endCxn id="130" idx="3"/>
          </p:cNvCxnSpPr>
          <p:nvPr/>
        </p:nvCxnSpPr>
        <p:spPr>
          <a:xfrm rot="10800000">
            <a:off x="3662050" y="1905600"/>
            <a:ext cx="454800" cy="33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0"/>
          <p:cNvSpPr txBox="1"/>
          <p:nvPr/>
        </p:nvSpPr>
        <p:spPr>
          <a:xfrm>
            <a:off x="3637750" y="1402825"/>
            <a:ext cx="5034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quit button</a:t>
            </a:r>
            <a:endParaRPr sz="900"/>
          </a:p>
        </p:txBody>
      </p:sp>
      <p:cxnSp>
        <p:nvCxnSpPr>
          <p:cNvPr id="146" name="Google Shape;146;p20"/>
          <p:cNvCxnSpPr>
            <a:stCxn id="141" idx="0"/>
          </p:cNvCxnSpPr>
          <p:nvPr/>
        </p:nvCxnSpPr>
        <p:spPr>
          <a:xfrm flipH="1" rot="10800000">
            <a:off x="4507300" y="1247550"/>
            <a:ext cx="2400" cy="4953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0"/>
          <p:cNvCxnSpPr/>
          <p:nvPr/>
        </p:nvCxnSpPr>
        <p:spPr>
          <a:xfrm flipH="1">
            <a:off x="2733400" y="1262425"/>
            <a:ext cx="1746600" cy="297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p:nvPr/>
        </p:nvCxnSpPr>
        <p:spPr>
          <a:xfrm>
            <a:off x="2733425" y="1299425"/>
            <a:ext cx="0" cy="23979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0"/>
          <p:cNvCxnSpPr>
            <a:endCxn id="137" idx="1"/>
          </p:cNvCxnSpPr>
          <p:nvPr/>
        </p:nvCxnSpPr>
        <p:spPr>
          <a:xfrm flipH="1" rot="10800000">
            <a:off x="2745800" y="3704375"/>
            <a:ext cx="1772100" cy="11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nvSpPr>
        <p:spPr>
          <a:xfrm>
            <a:off x="3225000" y="340425"/>
            <a:ext cx="26940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Main Game Page flowchart (Assume there is a save game)</a:t>
            </a:r>
            <a:endParaRPr/>
          </a:p>
        </p:txBody>
      </p:sp>
      <p:cxnSp>
        <p:nvCxnSpPr>
          <p:cNvPr id="155" name="Google Shape;155;p21"/>
          <p:cNvCxnSpPr>
            <a:stCxn id="156" idx="3"/>
            <a:endCxn id="157" idx="1"/>
          </p:cNvCxnSpPr>
          <p:nvPr/>
        </p:nvCxnSpPr>
        <p:spPr>
          <a:xfrm flipH="1" rot="10800000">
            <a:off x="2693750" y="1643275"/>
            <a:ext cx="615000" cy="10872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21"/>
          <p:cNvSpPr/>
          <p:nvPr/>
        </p:nvSpPr>
        <p:spPr>
          <a:xfrm>
            <a:off x="1783550" y="2457025"/>
            <a:ext cx="9102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Menu (See previous page)</a:t>
            </a:r>
            <a:endParaRPr sz="900"/>
          </a:p>
        </p:txBody>
      </p:sp>
      <p:sp>
        <p:nvSpPr>
          <p:cNvPr id="158" name="Google Shape;158;p21"/>
          <p:cNvSpPr txBox="1"/>
          <p:nvPr/>
        </p:nvSpPr>
        <p:spPr>
          <a:xfrm>
            <a:off x="2819675" y="2397825"/>
            <a:ext cx="266400" cy="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2257325" y="1828475"/>
            <a:ext cx="8286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continue /Start button</a:t>
            </a:r>
            <a:endParaRPr sz="900"/>
          </a:p>
        </p:txBody>
      </p:sp>
      <p:sp>
        <p:nvSpPr>
          <p:cNvPr id="157" name="Google Shape;157;p21"/>
          <p:cNvSpPr/>
          <p:nvPr/>
        </p:nvSpPr>
        <p:spPr>
          <a:xfrm>
            <a:off x="3308750" y="1284600"/>
            <a:ext cx="1087800" cy="71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Game (No esc pressed, player position dependent on loading status)</a:t>
            </a:r>
            <a:endParaRPr sz="900"/>
          </a:p>
        </p:txBody>
      </p:sp>
      <p:sp>
        <p:nvSpPr>
          <p:cNvPr id="160" name="Google Shape;160;p21"/>
          <p:cNvSpPr/>
          <p:nvPr/>
        </p:nvSpPr>
        <p:spPr>
          <a:xfrm>
            <a:off x="3469400" y="2448263"/>
            <a:ext cx="766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Main game (esc pressed)</a:t>
            </a:r>
            <a:endParaRPr sz="900"/>
          </a:p>
        </p:txBody>
      </p:sp>
      <p:sp>
        <p:nvSpPr>
          <p:cNvPr id="161" name="Google Shape;161;p21"/>
          <p:cNvSpPr/>
          <p:nvPr/>
        </p:nvSpPr>
        <p:spPr>
          <a:xfrm>
            <a:off x="4730650" y="2457025"/>
            <a:ext cx="7665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Data saved to file</a:t>
            </a:r>
            <a:endParaRPr sz="900"/>
          </a:p>
        </p:txBody>
      </p:sp>
      <p:cxnSp>
        <p:nvCxnSpPr>
          <p:cNvPr id="162" name="Google Shape;162;p21"/>
          <p:cNvCxnSpPr>
            <a:stCxn id="160" idx="3"/>
            <a:endCxn id="161" idx="1"/>
          </p:cNvCxnSpPr>
          <p:nvPr/>
        </p:nvCxnSpPr>
        <p:spPr>
          <a:xfrm>
            <a:off x="4235900" y="2721713"/>
            <a:ext cx="494700" cy="87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1"/>
          <p:cNvCxnSpPr/>
          <p:nvPr/>
        </p:nvCxnSpPr>
        <p:spPr>
          <a:xfrm rot="10800000">
            <a:off x="4255350" y="2905350"/>
            <a:ext cx="495900" cy="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1"/>
          <p:cNvCxnSpPr>
            <a:stCxn id="160" idx="1"/>
            <a:endCxn id="156" idx="3"/>
          </p:cNvCxnSpPr>
          <p:nvPr/>
        </p:nvCxnSpPr>
        <p:spPr>
          <a:xfrm flipH="1">
            <a:off x="2693900" y="2721713"/>
            <a:ext cx="775500" cy="87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1"/>
          <p:cNvCxnSpPr>
            <a:stCxn id="157" idx="2"/>
            <a:endCxn id="160" idx="0"/>
          </p:cNvCxnSpPr>
          <p:nvPr/>
        </p:nvCxnSpPr>
        <p:spPr>
          <a:xfrm>
            <a:off x="3852650" y="2001900"/>
            <a:ext cx="0" cy="44640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21"/>
          <p:cNvSpPr/>
          <p:nvPr/>
        </p:nvSpPr>
        <p:spPr>
          <a:xfrm>
            <a:off x="5991900" y="2465675"/>
            <a:ext cx="942600" cy="51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Win Game Screen</a:t>
            </a:r>
            <a:endParaRPr sz="900"/>
          </a:p>
        </p:txBody>
      </p:sp>
      <p:cxnSp>
        <p:nvCxnSpPr>
          <p:cNvPr id="167" name="Google Shape;167;p21"/>
          <p:cNvCxnSpPr/>
          <p:nvPr/>
        </p:nvCxnSpPr>
        <p:spPr>
          <a:xfrm flipH="1" rot="10800000">
            <a:off x="4025975" y="2017400"/>
            <a:ext cx="7500" cy="436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1"/>
          <p:cNvCxnSpPr>
            <a:stCxn id="157" idx="3"/>
            <a:endCxn id="166" idx="0"/>
          </p:cNvCxnSpPr>
          <p:nvPr/>
        </p:nvCxnSpPr>
        <p:spPr>
          <a:xfrm>
            <a:off x="4396550" y="1643250"/>
            <a:ext cx="2066700" cy="8223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1"/>
          <p:cNvCxnSpPr>
            <a:stCxn id="166" idx="2"/>
          </p:cNvCxnSpPr>
          <p:nvPr/>
        </p:nvCxnSpPr>
        <p:spPr>
          <a:xfrm>
            <a:off x="6463200" y="2977775"/>
            <a:ext cx="12300" cy="9786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1"/>
          <p:cNvCxnSpPr/>
          <p:nvPr/>
        </p:nvCxnSpPr>
        <p:spPr>
          <a:xfrm rot="10800000">
            <a:off x="2257325" y="3934150"/>
            <a:ext cx="4240500" cy="369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1"/>
          <p:cNvCxnSpPr>
            <a:endCxn id="156" idx="2"/>
          </p:cNvCxnSpPr>
          <p:nvPr/>
        </p:nvCxnSpPr>
        <p:spPr>
          <a:xfrm rot="10800000">
            <a:off x="2238650" y="3003925"/>
            <a:ext cx="18600" cy="9300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1"/>
          <p:cNvSpPr txBox="1"/>
          <p:nvPr/>
        </p:nvSpPr>
        <p:spPr>
          <a:xfrm>
            <a:off x="4025975" y="1923300"/>
            <a:ext cx="4947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esc key</a:t>
            </a:r>
            <a:endParaRPr sz="900"/>
          </a:p>
        </p:txBody>
      </p:sp>
      <p:sp>
        <p:nvSpPr>
          <p:cNvPr id="173" name="Google Shape;173;p21"/>
          <p:cNvSpPr txBox="1"/>
          <p:nvPr/>
        </p:nvSpPr>
        <p:spPr>
          <a:xfrm>
            <a:off x="3419413" y="1923300"/>
            <a:ext cx="4959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esc key</a:t>
            </a:r>
            <a:endParaRPr sz="900"/>
          </a:p>
        </p:txBody>
      </p:sp>
      <p:sp>
        <p:nvSpPr>
          <p:cNvPr id="174" name="Google Shape;174;p21"/>
          <p:cNvSpPr txBox="1"/>
          <p:nvPr/>
        </p:nvSpPr>
        <p:spPr>
          <a:xfrm>
            <a:off x="2774075" y="2694575"/>
            <a:ext cx="615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quit button</a:t>
            </a:r>
            <a:endParaRPr sz="900"/>
          </a:p>
        </p:txBody>
      </p:sp>
      <p:sp>
        <p:nvSpPr>
          <p:cNvPr id="175" name="Google Shape;175;p21"/>
          <p:cNvSpPr txBox="1"/>
          <p:nvPr/>
        </p:nvSpPr>
        <p:spPr>
          <a:xfrm>
            <a:off x="4195800" y="2786375"/>
            <a:ext cx="615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Press save button</a:t>
            </a:r>
            <a:endParaRPr sz="900"/>
          </a:p>
        </p:txBody>
      </p:sp>
      <p:sp>
        <p:nvSpPr>
          <p:cNvPr id="176" name="Google Shape;176;p21"/>
          <p:cNvSpPr txBox="1"/>
          <p:nvPr/>
        </p:nvSpPr>
        <p:spPr>
          <a:xfrm>
            <a:off x="5060525" y="1476888"/>
            <a:ext cx="9102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Player reaches edge of screen</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