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4" r:id="rId2"/>
    <p:sldId id="347" r:id="rId3"/>
    <p:sldId id="345" r:id="rId4"/>
    <p:sldId id="389" r:id="rId5"/>
    <p:sldId id="346" r:id="rId6"/>
    <p:sldId id="351" r:id="rId7"/>
    <p:sldId id="355" r:id="rId8"/>
    <p:sldId id="356" r:id="rId9"/>
    <p:sldId id="360" r:id="rId10"/>
    <p:sldId id="361" r:id="rId11"/>
    <p:sldId id="337" r:id="rId12"/>
    <p:sldId id="358" r:id="rId13"/>
    <p:sldId id="339" r:id="rId14"/>
    <p:sldId id="470" r:id="rId15"/>
    <p:sldId id="477" r:id="rId16"/>
    <p:sldId id="476" r:id="rId17"/>
    <p:sldId id="340" r:id="rId18"/>
    <p:sldId id="491" r:id="rId19"/>
    <p:sldId id="494" r:id="rId20"/>
    <p:sldId id="495" r:id="rId21"/>
    <p:sldId id="496" r:id="rId22"/>
    <p:sldId id="509" r:id="rId23"/>
    <p:sldId id="497" r:id="rId24"/>
    <p:sldId id="498" r:id="rId25"/>
    <p:sldId id="510" r:id="rId26"/>
    <p:sldId id="499" r:id="rId27"/>
    <p:sldId id="500" r:id="rId28"/>
    <p:sldId id="502" r:id="rId29"/>
    <p:sldId id="503" r:id="rId30"/>
    <p:sldId id="501" r:id="rId31"/>
    <p:sldId id="504" r:id="rId32"/>
    <p:sldId id="505" r:id="rId33"/>
    <p:sldId id="506" r:id="rId34"/>
    <p:sldId id="507" r:id="rId35"/>
    <p:sldId id="508" r:id="rId36"/>
    <p:sldId id="341" r:id="rId37"/>
    <p:sldId id="490" r:id="rId38"/>
    <p:sldId id="493" r:id="rId39"/>
    <p:sldId id="342" r:id="rId40"/>
  </p:sldIdLst>
  <p:sldSz cx="9144000" cy="6858000" type="screen4x3"/>
  <p:notesSz cx="6858000" cy="9144000"/>
  <p:defaultTextStyle>
    <a:defPPr>
      <a:defRPr lang="en-AU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74" autoAdjust="0"/>
    <p:restoredTop sz="94631" autoAdjust="0"/>
  </p:normalViewPr>
  <p:slideViewPr>
    <p:cSldViewPr>
      <p:cViewPr>
        <p:scale>
          <a:sx n="90" d="100"/>
          <a:sy n="90" d="100"/>
        </p:scale>
        <p:origin x="-14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062F7-A1C4-4C5F-92AB-98CE5DE0F241}" type="datetimeFigureOut">
              <a:rPr lang="en-AU" smtClean="0"/>
              <a:pPr/>
              <a:t>12/03/2014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B0DF-A849-4069-97E5-AEE4B36E7C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38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Exact</a:t>
            </a:r>
            <a:r>
              <a:rPr lang="en-AU" baseline="0" dirty="0" smtClean="0"/>
              <a:t> Data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943-B4AC-4194-8DA5-943178DFA4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572000"/>
            <a:ext cx="7848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410200"/>
            <a:ext cx="7848600" cy="457200"/>
          </a:xfrm>
        </p:spPr>
        <p:txBody>
          <a:bodyPr anchor="ctr"/>
          <a:lstStyle>
            <a:lvl1pPr marL="0" indent="0">
              <a:buFontTx/>
              <a:buNone/>
              <a:tabLst>
                <a:tab pos="4919663" algn="l"/>
              </a:tabLst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3174" name="Rectangle 10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176" name="Rectangle 10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6C9737-546D-47FB-AAB5-F258A7205BF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E34B-CA54-409C-A294-76D745820E6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4550" y="152400"/>
            <a:ext cx="19240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56197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B85C-E6B6-4071-9A0A-E0A044197D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BEB7-C591-47FC-A37E-EE74F863542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06DC-22B5-4833-9292-D9E4B402AE1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3771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447800"/>
            <a:ext cx="3771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34799-D0E7-4D15-9C26-FD5BE1589E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1237F-8623-4E18-9F42-49E5C8A3D32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A6DB-0659-417C-A5B4-B0471267A56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F575F-1EDC-4326-B250-6BB40DE3A99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A7C27-410F-44BD-BBDC-C91A199675B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CE99B-3354-449B-95AB-603B24BE109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403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87638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477000"/>
            <a:ext cx="2171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9E5EA41-FAFC-4B93-A127-3A25C3FF4AAD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84" r:id="rId13"/>
    <p:sldLayoutId id="2147483685" r:id="rId14"/>
    <p:sldLayoutId id="2147483686" r:id="rId15"/>
    <p:sldLayoutId id="2147483687" r:id="rId16"/>
    <p:sldLayoutId id="2147483727" r:id="rId17"/>
    <p:sldLayoutId id="2147483733" r:id="rId18"/>
    <p:sldLayoutId id="2147483752" r:id="rId1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clinicalmodels.org/" TargetMode="External"/><Relationship Id="rId2" Type="http://schemas.openxmlformats.org/officeDocument/2006/relationships/hyperlink" Target="http://informatics.mayo.edu/CIMI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github.com/clinicalmodels/cimi/issues?page=1&amp;state=open" TargetMode="External"/><Relationship Id="rId4" Type="http://schemas.openxmlformats.org/officeDocument/2006/relationships/hyperlink" Target="http://groups.google.com/group/cimi-modelling-taskforce?hl=en-GB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Foundation 1: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err="1" smtClean="0">
                <a:solidFill>
                  <a:schemeClr val="tx1"/>
                </a:solidFill>
              </a:rPr>
              <a:t>Cimi</a:t>
            </a:r>
            <a:r>
              <a:rPr lang="en-AU" dirty="0" smtClean="0">
                <a:solidFill>
                  <a:schemeClr val="tx1"/>
                </a:solidFill>
              </a:rPr>
              <a:t> Reference Model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805264"/>
            <a:ext cx="9200913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844550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ENTRY.clinical_entry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19872" y="5373216"/>
            <a:ext cx="86409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144000" cy="451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01096" y="555817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Foundation 4: 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Style guides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Archetype Map for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2485" y="131393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2" y="1334646"/>
            <a:ext cx="1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Composition: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04" y="2809645"/>
            <a:ext cx="105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Entry: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32" y="384952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Cluster:</a:t>
            </a:r>
            <a:endParaRPr lang="en-AU" b="1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6634" y="1986199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04" y="3507144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25826" y="2217251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5" idx="2"/>
            <a:endCxn id="28" idx="0"/>
          </p:cNvCxnSpPr>
          <p:nvPr/>
        </p:nvCxnSpPr>
        <p:spPr>
          <a:xfrm flipH="1">
            <a:off x="1417564" y="1791599"/>
            <a:ext cx="3276659" cy="425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48575" y="2768503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Patient Encounter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27521" y="275039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Laboratory Test Request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2871" y="246426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32" idx="0"/>
          </p:cNvCxnSpPr>
          <p:nvPr/>
        </p:nvCxnSpPr>
        <p:spPr>
          <a:xfrm flipH="1">
            <a:off x="2940313" y="1791599"/>
            <a:ext cx="1753910" cy="976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3" idx="0"/>
          </p:cNvCxnSpPr>
          <p:nvPr/>
        </p:nvCxnSpPr>
        <p:spPr>
          <a:xfrm>
            <a:off x="4694223" y="1791599"/>
            <a:ext cx="825036" cy="958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4" idx="0"/>
          </p:cNvCxnSpPr>
          <p:nvPr/>
        </p:nvCxnSpPr>
        <p:spPr>
          <a:xfrm>
            <a:off x="4694223" y="1791599"/>
            <a:ext cx="3200386" cy="672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98450" y="566569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42752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2752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02871" y="4273653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Result Group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58" idx="0"/>
          </p:cNvCxnSpPr>
          <p:nvPr/>
        </p:nvCxnSpPr>
        <p:spPr>
          <a:xfrm>
            <a:off x="7894609" y="2941928"/>
            <a:ext cx="0" cy="867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2"/>
            <a:endCxn id="89" idx="0"/>
          </p:cNvCxnSpPr>
          <p:nvPr/>
        </p:nvCxnSpPr>
        <p:spPr>
          <a:xfrm>
            <a:off x="5519259" y="3228058"/>
            <a:ext cx="0" cy="1523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68" idx="0"/>
          </p:cNvCxnSpPr>
          <p:nvPr/>
        </p:nvCxnSpPr>
        <p:spPr>
          <a:xfrm flipH="1">
            <a:off x="1390188" y="2694914"/>
            <a:ext cx="27376" cy="2970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32" idx="2"/>
            <a:endCxn id="66" idx="0"/>
          </p:cNvCxnSpPr>
          <p:nvPr/>
        </p:nvCxnSpPr>
        <p:spPr>
          <a:xfrm>
            <a:off x="2940313" y="3246166"/>
            <a:ext cx="0" cy="1505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802871" y="3809414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27521" y="569321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48575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287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Range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287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Specimen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2871" y="570664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Laboratory model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specialisations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Laboratory Model Specialisations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093024" cy="418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 Manual Differential Panel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 Auto Differential Panel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without Differential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Gas and Carbon Monoxide Panel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Specialisations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958506" y="4012600"/>
            <a:ext cx="2183476" cy="477663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0"/>
            <a:endCxn id="6" idx="2"/>
          </p:cNvCxnSpPr>
          <p:nvPr/>
        </p:nvCxnSpPr>
        <p:spPr>
          <a:xfrm flipH="1" flipV="1">
            <a:off x="4046476" y="3509447"/>
            <a:ext cx="3768" cy="5031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954738" y="3031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11" idx="2"/>
          </p:cNvCxnSpPr>
          <p:nvPr/>
        </p:nvCxnSpPr>
        <p:spPr>
          <a:xfrm flipH="1" flipV="1">
            <a:off x="4036596" y="2627935"/>
            <a:ext cx="9880" cy="4038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4858" y="1214168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534" y="362149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238" y="265432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44858" y="21502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8" idx="2"/>
          </p:cNvCxnSpPr>
          <p:nvPr/>
        </p:nvCxnSpPr>
        <p:spPr>
          <a:xfrm flipV="1">
            <a:off x="4036596" y="1691831"/>
            <a:ext cx="0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4358" y="17492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6" idx="0"/>
            <a:endCxn id="4" idx="2"/>
          </p:cNvCxnSpPr>
          <p:nvPr/>
        </p:nvCxnSpPr>
        <p:spPr>
          <a:xfrm flipH="1" flipV="1">
            <a:off x="4050244" y="4490263"/>
            <a:ext cx="15670" cy="475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3684" y="45566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4176" y="4966120"/>
            <a:ext cx="2183476" cy="477663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536" y="6038704"/>
            <a:ext cx="218347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Without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87824" y="6038704"/>
            <a:ext cx="218347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 Auto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68144" y="6038704"/>
            <a:ext cx="230425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 Manual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  <a:endCxn id="16" idx="2"/>
          </p:cNvCxnSpPr>
          <p:nvPr/>
        </p:nvCxnSpPr>
        <p:spPr>
          <a:xfrm flipV="1">
            <a:off x="1487274" y="5443783"/>
            <a:ext cx="2578640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6" idx="2"/>
          </p:cNvCxnSpPr>
          <p:nvPr/>
        </p:nvCxnSpPr>
        <p:spPr>
          <a:xfrm flipH="1" flipV="1">
            <a:off x="4065914" y="5443783"/>
            <a:ext cx="13648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16" idx="2"/>
          </p:cNvCxnSpPr>
          <p:nvPr/>
        </p:nvCxnSpPr>
        <p:spPr>
          <a:xfrm flipH="1" flipV="1">
            <a:off x="4065914" y="5443783"/>
            <a:ext cx="2954358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54452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5470" y="55892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8064" y="54452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499" y="2276872"/>
            <a:ext cx="9252520" cy="319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Without Differential</a:t>
            </a:r>
            <a:endParaRPr lang="en-A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578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3356992"/>
            <a:ext cx="1080120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340768"/>
            <a:ext cx="47529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436320" y="2340893"/>
            <a:ext cx="863872" cy="22401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7925" y="4282033"/>
            <a:ext cx="2886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660232" y="3501008"/>
            <a:ext cx="50405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Demographics models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20000" cy="838200"/>
          </a:xfrm>
        </p:spPr>
        <p:txBody>
          <a:bodyPr/>
          <a:lstStyle/>
          <a:p>
            <a:pPr algn="ctr"/>
            <a:r>
              <a:rPr lang="en-AU" dirty="0" smtClean="0"/>
              <a:t>Participation &amp; Party Reference Model</a:t>
            </a: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27" y="1241724"/>
            <a:ext cx="7169737" cy="128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80" y="2463189"/>
            <a:ext cx="7200800" cy="439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CIMI Demographics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47800"/>
            <a:ext cx="6949008" cy="5221560"/>
          </a:xfrm>
        </p:spPr>
        <p:txBody>
          <a:bodyPr/>
          <a:lstStyle/>
          <a:p>
            <a:r>
              <a:rPr lang="en-AU" sz="2400" dirty="0" smtClean="0"/>
              <a:t>CLUSTER</a:t>
            </a:r>
          </a:p>
          <a:p>
            <a:pPr lvl="1"/>
            <a:r>
              <a:rPr lang="en-AU" sz="2000" dirty="0" smtClean="0"/>
              <a:t>Location</a:t>
            </a:r>
          </a:p>
          <a:p>
            <a:pPr lvl="1"/>
            <a:r>
              <a:rPr lang="en-AU" sz="2000" dirty="0" smtClean="0"/>
              <a:t>Address</a:t>
            </a:r>
          </a:p>
          <a:p>
            <a:pPr lvl="1"/>
            <a:r>
              <a:rPr lang="en-AU" sz="2000" dirty="0" smtClean="0"/>
              <a:t>Electronic Contact</a:t>
            </a:r>
          </a:p>
          <a:p>
            <a:pPr lvl="1"/>
            <a:r>
              <a:rPr lang="en-AU" sz="2000" dirty="0" smtClean="0"/>
              <a:t>Party Name</a:t>
            </a:r>
          </a:p>
          <a:p>
            <a:r>
              <a:rPr lang="en-AU" sz="2400" dirty="0" smtClean="0"/>
              <a:t>PARTY</a:t>
            </a:r>
          </a:p>
          <a:p>
            <a:pPr lvl="1"/>
            <a:r>
              <a:rPr lang="en-AU" sz="2000" dirty="0" smtClean="0"/>
              <a:t>ACTOR</a:t>
            </a:r>
          </a:p>
          <a:p>
            <a:pPr lvl="2"/>
            <a:r>
              <a:rPr lang="en-AU" sz="1600" dirty="0" smtClean="0"/>
              <a:t>Person</a:t>
            </a:r>
          </a:p>
          <a:p>
            <a:pPr lvl="2"/>
            <a:r>
              <a:rPr lang="en-AU" sz="1600" dirty="0" smtClean="0"/>
              <a:t>Organisation</a:t>
            </a:r>
          </a:p>
          <a:p>
            <a:pPr lvl="1"/>
            <a:r>
              <a:rPr lang="en-AU" sz="2000" dirty="0" smtClean="0"/>
              <a:t>ROLE</a:t>
            </a:r>
          </a:p>
          <a:p>
            <a:pPr lvl="2"/>
            <a:r>
              <a:rPr lang="en-AU" sz="1600" dirty="0" smtClean="0"/>
              <a:t>Person Role</a:t>
            </a:r>
          </a:p>
          <a:p>
            <a:pPr lvl="2"/>
            <a:r>
              <a:rPr lang="en-AU" sz="1600" dirty="0" smtClean="0"/>
              <a:t>Healthcare Consumer</a:t>
            </a:r>
          </a:p>
          <a:p>
            <a:pPr lvl="2"/>
            <a:r>
              <a:rPr lang="en-AU" sz="1600" dirty="0" smtClean="0"/>
              <a:t>Healthcare Provider</a:t>
            </a:r>
          </a:p>
          <a:p>
            <a:pPr lvl="3"/>
            <a:r>
              <a:rPr lang="en-AU" sz="1200" dirty="0" smtClean="0"/>
              <a:t>Healthcare Provider Individual</a:t>
            </a:r>
          </a:p>
          <a:p>
            <a:pPr lvl="3"/>
            <a:r>
              <a:rPr lang="en-AU" sz="1200" dirty="0" smtClean="0"/>
              <a:t>Healthcare Provider Organisation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Reference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Model - Core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750" y="1307604"/>
            <a:ext cx="9240431" cy="499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Location</a:t>
            </a:r>
            <a:endParaRPr lang="en-A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42670"/>
            <a:ext cx="9144000" cy="402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347864" y="148478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H="1" flipV="1">
            <a:off x="4439602" y="1962447"/>
            <a:ext cx="2030" cy="1826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23703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Address</a:t>
            </a:r>
            <a:endParaRPr lang="en-A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51247"/>
            <a:ext cx="9144000" cy="367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480000" y="156667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H="1" flipV="1">
            <a:off x="3571738" y="2044335"/>
            <a:ext cx="2030" cy="1826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3976" y="245225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376" y="2821872"/>
            <a:ext cx="7448552" cy="501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Address Detailed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256490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Address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80000" y="156667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0"/>
            <a:endCxn id="11" idx="2"/>
          </p:cNvCxnSpPr>
          <p:nvPr/>
        </p:nvCxnSpPr>
        <p:spPr>
          <a:xfrm flipH="1" flipV="1">
            <a:off x="3571738" y="2044335"/>
            <a:ext cx="3768" cy="5205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3976" y="213285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3563888" y="3042567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7744" y="328498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Electronic Contact</a:t>
            </a:r>
            <a:endParaRPr lang="en-A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2815183"/>
            <a:ext cx="9134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15816" y="210033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995936" y="2577994"/>
            <a:ext cx="11618" cy="1178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298591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3514725"/>
            <a:ext cx="88487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5076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 Name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119675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2267744" y="1674415"/>
            <a:ext cx="11618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7952" y="172229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1392" y="2805057"/>
            <a:ext cx="11618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1600" y="285293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1600" y="32849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 Name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20944" y="3741162"/>
            <a:ext cx="25266" cy="1127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800" y="41705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725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 Name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1547664" y="177281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Person Name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27784" y="2276872"/>
            <a:ext cx="25266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263691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1340768"/>
            <a:ext cx="0" cy="407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</a:t>
            </a:r>
            <a:endParaRPr lang="en-A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50137"/>
            <a:ext cx="9144000" cy="15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713440" y="1799209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779912" y="2276872"/>
            <a:ext cx="2526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251438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87769"/>
            <a:ext cx="9324528" cy="188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Actor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522368" y="161556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PARTY: 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4" idx="2"/>
          </p:cNvCxnSpPr>
          <p:nvPr/>
        </p:nvCxnSpPr>
        <p:spPr>
          <a:xfrm flipH="1" flipV="1">
            <a:off x="3614106" y="2093224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2696" y="233073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26136" y="288531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14106" y="3367882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696" y="36053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244409" cy="32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Person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2964588" y="126876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2" idx="0"/>
            <a:endCxn id="7" idx="2"/>
          </p:cNvCxnSpPr>
          <p:nvPr/>
        </p:nvCxnSpPr>
        <p:spPr>
          <a:xfrm flipV="1">
            <a:off x="4056326" y="1746423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6556" y="174642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4588" y="206084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H="1" flipV="1">
            <a:off x="4056326" y="2538511"/>
            <a:ext cx="1019730" cy="110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2168" y="260961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222" y="4077072"/>
            <a:ext cx="7066066" cy="28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Organisation</a:t>
            </a:r>
            <a:endParaRPr lang="en-AU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90" y="3563136"/>
            <a:ext cx="9082210" cy="232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65944" y="170080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4157682" y="2178471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7912" y="2178471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5944" y="249289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4146064" y="2970559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5328" y="304166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Foundation 2: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Archetype Object model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952"/>
            <a:ext cx="9144000" cy="21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Role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713732" y="161556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PARTY: 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H="1" flipV="1">
            <a:off x="3805470" y="2093224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4060" y="233073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7500" y="288531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05470" y="3367882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4060" y="36053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551249"/>
            <a:ext cx="9144000" cy="254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Person Role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713440" y="171445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3805178" y="2192119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25408" y="2192119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3440" y="250654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793560" y="2984207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2824" y="305531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06014"/>
            <a:ext cx="9143999" cy="311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Consumer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256388" y="126876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348126" y="1746423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8356" y="174642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56388" y="206084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0"/>
            <a:endCxn id="7" idx="2"/>
          </p:cNvCxnSpPr>
          <p:nvPr/>
        </p:nvCxnSpPr>
        <p:spPr>
          <a:xfrm flipH="1" flipV="1">
            <a:off x="4348126" y="2538511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5772" y="260961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14" idx="2"/>
          </p:cNvCxnSpPr>
          <p:nvPr/>
        </p:nvCxnSpPr>
        <p:spPr>
          <a:xfrm flipH="1" flipV="1">
            <a:off x="4353946" y="3505679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7824" y="36450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2208" y="302801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Person Role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7936"/>
            <a:ext cx="9144000" cy="21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242740" y="174175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334478" y="2219415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54708" y="2219415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42740" y="25338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4309212" y="3011503"/>
            <a:ext cx="25266" cy="1236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2124" y="308260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 Individual</a:t>
            </a:r>
            <a:endParaRPr lang="en-A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33056"/>
            <a:ext cx="9144000" cy="24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188148" y="1484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8" idx="0"/>
            <a:endCxn id="5" idx="2"/>
          </p:cNvCxnSpPr>
          <p:nvPr/>
        </p:nvCxnSpPr>
        <p:spPr>
          <a:xfrm flipV="1">
            <a:off x="4279886" y="1962447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0116" y="196244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88148" y="22768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3" idx="0"/>
            <a:endCxn id="8" idx="2"/>
          </p:cNvCxnSpPr>
          <p:nvPr/>
        </p:nvCxnSpPr>
        <p:spPr>
          <a:xfrm flipH="1" flipV="1">
            <a:off x="4279886" y="2754535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7532" y="2825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3" idx="2"/>
          </p:cNvCxnSpPr>
          <p:nvPr/>
        </p:nvCxnSpPr>
        <p:spPr>
          <a:xfrm flipH="1" flipV="1">
            <a:off x="4285706" y="3721703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9584" y="386104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93968" y="32440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Healthcare Provider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2895"/>
            <a:ext cx="9144000" cy="205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 Organisation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188148" y="1484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279886" y="1962447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00116" y="196244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88148" y="22768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2" idx="0"/>
            <a:endCxn id="7" idx="2"/>
          </p:cNvCxnSpPr>
          <p:nvPr/>
        </p:nvCxnSpPr>
        <p:spPr>
          <a:xfrm flipH="1" flipV="1">
            <a:off x="4279886" y="2754535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7532" y="2825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endCxn id="12" idx="2"/>
          </p:cNvCxnSpPr>
          <p:nvPr/>
        </p:nvCxnSpPr>
        <p:spPr>
          <a:xfrm flipH="1" flipV="1">
            <a:off x="4285706" y="3721703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9584" y="386104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3968" y="32440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Healthcare Provider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Future work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16" y="1340768"/>
            <a:ext cx="7696200" cy="5661248"/>
          </a:xfrm>
        </p:spPr>
        <p:txBody>
          <a:bodyPr/>
          <a:lstStyle/>
          <a:p>
            <a:r>
              <a:rPr lang="en-AU" sz="1600" dirty="0" smtClean="0"/>
              <a:t>Foundations</a:t>
            </a:r>
          </a:p>
          <a:p>
            <a:pPr lvl="1"/>
            <a:r>
              <a:rPr lang="en-AU" sz="1400" dirty="0" smtClean="0"/>
              <a:t>Reference model</a:t>
            </a:r>
          </a:p>
          <a:p>
            <a:pPr lvl="2"/>
            <a:r>
              <a:rPr lang="en-AU" sz="1200" dirty="0" smtClean="0"/>
              <a:t>Documentation and implementation</a:t>
            </a:r>
          </a:p>
          <a:p>
            <a:pPr lvl="1"/>
            <a:r>
              <a:rPr lang="en-AU" sz="1400" dirty="0" smtClean="0"/>
              <a:t>Archetype object model</a:t>
            </a:r>
          </a:p>
          <a:p>
            <a:pPr lvl="2"/>
            <a:r>
              <a:rPr lang="en-AU" sz="1200" dirty="0" smtClean="0"/>
              <a:t>Extensions to support terminology</a:t>
            </a:r>
          </a:p>
          <a:p>
            <a:pPr lvl="1"/>
            <a:r>
              <a:rPr lang="en-AU" sz="1400" dirty="0" smtClean="0"/>
              <a:t>Modelling patterns</a:t>
            </a:r>
          </a:p>
          <a:p>
            <a:pPr lvl="2"/>
            <a:r>
              <a:rPr lang="en-AU" sz="1200" dirty="0" smtClean="0"/>
              <a:t>Documentation and terminology bindings</a:t>
            </a:r>
          </a:p>
          <a:p>
            <a:pPr lvl="2"/>
            <a:r>
              <a:rPr lang="en-AU" sz="1200" dirty="0" smtClean="0"/>
              <a:t>Add new patterns to support new models</a:t>
            </a:r>
          </a:p>
          <a:p>
            <a:pPr lvl="1"/>
            <a:r>
              <a:rPr lang="en-AU" sz="1400" dirty="0" smtClean="0"/>
              <a:t>Style guides</a:t>
            </a:r>
          </a:p>
          <a:p>
            <a:pPr lvl="2"/>
            <a:r>
              <a:rPr lang="en-AU" sz="1200" dirty="0" smtClean="0"/>
              <a:t>Complete content</a:t>
            </a:r>
          </a:p>
          <a:p>
            <a:r>
              <a:rPr lang="en-AU" sz="1600" dirty="0" smtClean="0"/>
              <a:t>Models</a:t>
            </a:r>
          </a:p>
          <a:p>
            <a:pPr lvl="1"/>
            <a:r>
              <a:rPr lang="en-AU" sz="1400" dirty="0" smtClean="0"/>
              <a:t>Laboratory Results models</a:t>
            </a:r>
          </a:p>
          <a:p>
            <a:pPr lvl="2"/>
            <a:r>
              <a:rPr lang="en-AU" sz="1100" dirty="0" smtClean="0"/>
              <a:t>Add instances, specialisations and complete terminology bindings</a:t>
            </a:r>
          </a:p>
          <a:p>
            <a:pPr lvl="1"/>
            <a:r>
              <a:rPr lang="en-AU" sz="1400" dirty="0" smtClean="0"/>
              <a:t>Immunization models</a:t>
            </a:r>
          </a:p>
          <a:p>
            <a:pPr lvl="1"/>
            <a:r>
              <a:rPr lang="en-AU" sz="1400" dirty="0" smtClean="0"/>
              <a:t>Temperature and other priorities</a:t>
            </a:r>
            <a:endParaRPr lang="en-AU" sz="1600" dirty="0" smtClean="0"/>
          </a:p>
          <a:p>
            <a:r>
              <a:rPr lang="en-AU" sz="1600" dirty="0" smtClean="0"/>
              <a:t>Implementation</a:t>
            </a:r>
          </a:p>
          <a:p>
            <a:pPr lvl="1"/>
            <a:r>
              <a:rPr lang="en-AU" sz="1200" dirty="0" smtClean="0"/>
              <a:t>Generate ADL 1.5 for all modelling patterns and models</a:t>
            </a:r>
          </a:p>
          <a:p>
            <a:pPr lvl="1"/>
            <a:r>
              <a:rPr lang="en-AU" sz="1200" dirty="0" smtClean="0"/>
              <a:t>Build modelling foundations in tooling infrastructure</a:t>
            </a:r>
          </a:p>
          <a:p>
            <a:pPr lvl="1"/>
            <a:r>
              <a:rPr lang="en-AU" sz="1200" dirty="0" smtClean="0"/>
              <a:t>Create associated tooling, including instance generation and visualisations</a:t>
            </a:r>
          </a:p>
          <a:p>
            <a:pPr lvl="1"/>
            <a:r>
              <a:rPr lang="en-AU" sz="1200" dirty="0" smtClean="0"/>
              <a:t>Create transformations to priority implementation formats</a:t>
            </a:r>
          </a:p>
          <a:p>
            <a:r>
              <a:rPr lang="en-AU" sz="1600" dirty="0" smtClean="0"/>
              <a:t>Governance</a:t>
            </a:r>
          </a:p>
          <a:p>
            <a:pPr lvl="1"/>
            <a:r>
              <a:rPr lang="en-AU" sz="1200" dirty="0" smtClean="0"/>
              <a:t>Establish modelling development, review and publication processes and procedures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496" y="1555845"/>
            <a:ext cx="8659504" cy="5232210"/>
          </a:xfrm>
        </p:spPr>
        <p:txBody>
          <a:bodyPr/>
          <a:lstStyle/>
          <a:p>
            <a:r>
              <a:rPr lang="en-AU" sz="2800" dirty="0" smtClean="0"/>
              <a:t>CIMI Web Page</a:t>
            </a:r>
          </a:p>
          <a:p>
            <a:pPr lvl="1"/>
            <a:r>
              <a:rPr lang="en-AU" sz="2400" dirty="0" smtClean="0">
                <a:hlinkClick r:id="rId2"/>
              </a:rPr>
              <a:t>http://informatics.mayo.edu/CIMI</a:t>
            </a:r>
            <a:r>
              <a:rPr lang="en-AU" sz="2400" dirty="0" smtClean="0"/>
              <a:t> </a:t>
            </a:r>
          </a:p>
          <a:p>
            <a:r>
              <a:rPr lang="en-AU" sz="2800" dirty="0" smtClean="0"/>
              <a:t>Google doc repository</a:t>
            </a:r>
          </a:p>
          <a:p>
            <a:pPr lvl="1"/>
            <a:r>
              <a:rPr lang="en-AU" sz="2400" u="sng" dirty="0" smtClean="0">
                <a:hlinkClick r:id="rId3"/>
              </a:rPr>
              <a:t>http://content.clinicalmodels.org</a:t>
            </a:r>
            <a:endParaRPr lang="en-AU" sz="2400" dirty="0" smtClean="0"/>
          </a:p>
          <a:p>
            <a:r>
              <a:rPr lang="en-AU" sz="2800" dirty="0" smtClean="0"/>
              <a:t>Google groups email list (</a:t>
            </a:r>
            <a:r>
              <a:rPr lang="en-AU" sz="2800" dirty="0" err="1" smtClean="0"/>
              <a:t>cimi</a:t>
            </a:r>
            <a:r>
              <a:rPr lang="en-AU" sz="2800" dirty="0" smtClean="0"/>
              <a:t>-modelling-taskforce)</a:t>
            </a:r>
          </a:p>
          <a:p>
            <a:pPr lvl="1"/>
            <a:r>
              <a:rPr lang="en-AU" sz="2400" u="sng" dirty="0" smtClean="0">
                <a:hlinkClick r:id="rId4"/>
              </a:rPr>
              <a:t>http://groups.google.com/group/cimi-modelling-taskforce?hl=en-GB</a:t>
            </a:r>
            <a:endParaRPr lang="en-AU" sz="2400" dirty="0" smtClean="0"/>
          </a:p>
          <a:p>
            <a:r>
              <a:rPr lang="en-AU" sz="2800" dirty="0" smtClean="0"/>
              <a:t>Issue tracking (</a:t>
            </a:r>
            <a:r>
              <a:rPr lang="en-AU" sz="2800" dirty="0" err="1" smtClean="0"/>
              <a:t>github</a:t>
            </a:r>
            <a:r>
              <a:rPr lang="en-AU" sz="2800" dirty="0" smtClean="0"/>
              <a:t>)</a:t>
            </a:r>
          </a:p>
          <a:p>
            <a:pPr lvl="1"/>
            <a:r>
              <a:rPr lang="en-AU" sz="2400" dirty="0" smtClean="0">
                <a:hlinkClick r:id="rId5"/>
              </a:rPr>
              <a:t>https://github.com/clinicalmodels/cimi/</a:t>
            </a:r>
            <a:endParaRPr lang="en-AU" sz="2400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Online References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questions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Archetype Object Model (AOM) 1.5</a:t>
            </a:r>
            <a:endParaRPr lang="en-AU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018341" cy="517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Foundation 3: CIMI Modelling patterns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Layers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271431"/>
            <a:ext cx="8610600" cy="48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Model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357031"/>
            <a:ext cx="2060030" cy="91703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Patterns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5354401"/>
            <a:ext cx="160283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Observable, Finding, Action, Material Entity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5357031"/>
            <a:ext cx="160283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Observation,</a:t>
            </a:r>
          </a:p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Clinical Activity</a:t>
            </a:r>
          </a:p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Request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5357031"/>
            <a:ext cx="160020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Clinical List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5354401"/>
            <a:ext cx="175260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Clinical Report</a:t>
            </a:r>
            <a:endParaRPr lang="en-AU" sz="1400" b="1" i="1" u="sn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24599"/>
            <a:ext cx="2060030" cy="73243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Models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4621969"/>
            <a:ext cx="160283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Test Result Item,</a:t>
            </a:r>
          </a:p>
          <a:p>
            <a:pPr algn="ctr"/>
            <a:r>
              <a:rPr lang="en-AU" sz="1400" b="1" i="1" dirty="0" err="1" smtClean="0">
                <a:solidFill>
                  <a:schemeClr val="tx1"/>
                </a:solidFill>
              </a:rPr>
              <a:t>Refernce</a:t>
            </a:r>
            <a:r>
              <a:rPr lang="en-AU" sz="1400" b="1" i="1" dirty="0" smtClean="0">
                <a:solidFill>
                  <a:schemeClr val="tx1"/>
                </a:solidFill>
              </a:rPr>
              <a:t> Range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4624599"/>
            <a:ext cx="160283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Test Observation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4624599"/>
            <a:ext cx="160020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Medication List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6600" y="4621969"/>
            <a:ext cx="175260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Results Report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3919535"/>
            <a:ext cx="2060030" cy="68843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Specialty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3916905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Biochemistry Test Result Item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919535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Microbiology Test Observation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3919535"/>
            <a:ext cx="16002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Cardiology Medication List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6600" y="3916905"/>
            <a:ext cx="17526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Biochemistry Laboratory Results Report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3370" y="1191904"/>
            <a:ext cx="1602830" cy="4782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3570" y="1191904"/>
            <a:ext cx="1600200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3770" y="1191904"/>
            <a:ext cx="1597574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SECTION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3970" y="1189274"/>
            <a:ext cx="1749724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700" b="1" dirty="0" smtClean="0">
                <a:solidFill>
                  <a:schemeClr val="tx1"/>
                </a:solidFill>
              </a:rPr>
              <a:t>COMPOSITION</a:t>
            </a:r>
            <a:endParaRPr lang="en-AU" sz="17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2467470"/>
            <a:ext cx="2060030" cy="773018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Care Setting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0" y="2464840"/>
            <a:ext cx="160283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Inpatient Laboratory Test Result Item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86200" y="2467470"/>
            <a:ext cx="160283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Outpatient Laboratory Test Observation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86400" y="2467470"/>
            <a:ext cx="160020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Outpatient Clinic Current Medication List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6600" y="2464840"/>
            <a:ext cx="175260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Inpatient Laboratory Results Report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1672760"/>
            <a:ext cx="2060030" cy="79208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Implementation Purpose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0" y="1670130"/>
            <a:ext cx="160283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Test Result Item API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1672760"/>
            <a:ext cx="160283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Test Observation GUI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86400" y="1672760"/>
            <a:ext cx="160020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Current Medication List in EHR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86600" y="1670130"/>
            <a:ext cx="175260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Laboratory Report Message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3243118"/>
            <a:ext cx="2060030" cy="68843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Use Case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3240488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Full Blood Count Test Result Item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3243118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Gas and  Carbon Monoxide Panel Observation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86400" y="3243118"/>
            <a:ext cx="16002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bg2">
                    <a:lumMod val="50000"/>
                  </a:schemeClr>
                </a:solidFill>
              </a:rPr>
              <a:t>Current Medication List</a:t>
            </a:r>
            <a:endParaRPr lang="en-AU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6600" y="3240488"/>
            <a:ext cx="17526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i="1" dirty="0" smtClean="0">
                <a:solidFill>
                  <a:schemeClr val="tx1"/>
                </a:solidFill>
              </a:rPr>
              <a:t>Full Blood Count Results Report</a:t>
            </a:r>
            <a:endParaRPr lang="en-AU" sz="14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852322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COMPOSITION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modelling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 patterns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3634833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2" idx="0"/>
            <a:endCxn id="8" idx="2"/>
          </p:cNvCxnSpPr>
          <p:nvPr/>
        </p:nvCxnSpPr>
        <p:spPr>
          <a:xfrm flipV="1">
            <a:off x="4367594" y="2898551"/>
            <a:ext cx="0" cy="736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75856" y="2420888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COMPOSITION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1574" y="3121425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844550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COMPOSITION.clinical_report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494116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1590"/>
            <a:ext cx="9144000" cy="329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05264"/>
            <a:ext cx="9144000" cy="82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403648" y="4365105"/>
            <a:ext cx="2448272" cy="1512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852322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ENTRY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modelling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 patterns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16316" y="350756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2" idx="0"/>
            <a:endCxn id="15" idx="2"/>
          </p:cNvCxnSpPr>
          <p:nvPr/>
        </p:nvCxnSpPr>
        <p:spPr>
          <a:xfrm flipV="1">
            <a:off x="1608054" y="2946024"/>
            <a:ext cx="2775020" cy="56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91336" y="246836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08037" y="575964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 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0"/>
            <a:endCxn id="24" idx="2"/>
          </p:cNvCxnSpPr>
          <p:nvPr/>
        </p:nvCxnSpPr>
        <p:spPr>
          <a:xfrm flipV="1">
            <a:off x="4399775" y="5118443"/>
            <a:ext cx="0" cy="641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308037" y="464078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  <a:endCxn id="27" idx="2"/>
          </p:cNvCxnSpPr>
          <p:nvPr/>
        </p:nvCxnSpPr>
        <p:spPr>
          <a:xfrm flipH="1" flipV="1">
            <a:off x="4386958" y="3985232"/>
            <a:ext cx="12817" cy="655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95220" y="350756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Activity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0"/>
            <a:endCxn id="15" idx="2"/>
          </p:cNvCxnSpPr>
          <p:nvPr/>
        </p:nvCxnSpPr>
        <p:spPr>
          <a:xfrm flipH="1" flipV="1">
            <a:off x="4383074" y="2946024"/>
            <a:ext cx="3884" cy="56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28880" y="350756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  <a:endCxn id="15" idx="2"/>
          </p:cNvCxnSpPr>
          <p:nvPr/>
        </p:nvCxnSpPr>
        <p:spPr>
          <a:xfrm flipH="1" flipV="1">
            <a:off x="4383074" y="2946024"/>
            <a:ext cx="2837544" cy="56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30" idx="2"/>
          </p:cNvCxnSpPr>
          <p:nvPr/>
        </p:nvCxnSpPr>
        <p:spPr>
          <a:xfrm flipV="1">
            <a:off x="4383074" y="2034455"/>
            <a:ext cx="3884" cy="433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295220" y="15567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3785" y="2075399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5513" y="2928509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6108" y="3169015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8649" y="296945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9952" y="414908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9952" y="523887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stethoscope design template">
  <a:themeElements>
    <a:clrScheme name="">
      <a:dk1>
        <a:srgbClr val="000066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NATU_TXT_New_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SNATU_TXT_New_Lif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4">
        <a:dk1>
          <a:srgbClr val="000066"/>
        </a:dk1>
        <a:lt1>
          <a:srgbClr val="FFFFFF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6">
        <a:dk1>
          <a:srgbClr val="FFFFFF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stethoscope design template</Template>
  <TotalTime>4562</TotalTime>
  <Words>565</Words>
  <Application>Microsoft Office PowerPoint</Application>
  <PresentationFormat>On-screen Show (4:3)</PresentationFormat>
  <Paragraphs>241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Medical stethoscope design template</vt:lpstr>
      <vt:lpstr>Foundation 1: Cimi Reference Model</vt:lpstr>
      <vt:lpstr>PowerPoint Presentation</vt:lpstr>
      <vt:lpstr>Foundation 2: Archetype Object model</vt:lpstr>
      <vt:lpstr>Archetype Object Model (AOM) 1.5</vt:lpstr>
      <vt:lpstr>Foundation 3: CIMI Modelling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 4:  Style guides</vt:lpstr>
      <vt:lpstr>PowerPoint Presentation</vt:lpstr>
      <vt:lpstr>Laboratory model specialisations</vt:lpstr>
      <vt:lpstr>Laboratory Model Specialisations</vt:lpstr>
      <vt:lpstr>Complete Blood Count Specialisations</vt:lpstr>
      <vt:lpstr>Complete Blood Count Without Differential</vt:lpstr>
      <vt:lpstr>Demographics models</vt:lpstr>
      <vt:lpstr>Participation &amp; Party Reference Model</vt:lpstr>
      <vt:lpstr>CIMI Demographics Models</vt:lpstr>
      <vt:lpstr>Location</vt:lpstr>
      <vt:lpstr>Address</vt:lpstr>
      <vt:lpstr>Address Detailed</vt:lpstr>
      <vt:lpstr>Electronic Contact</vt:lpstr>
      <vt:lpstr>Party Name</vt:lpstr>
      <vt:lpstr>Party Name</vt:lpstr>
      <vt:lpstr>Party</vt:lpstr>
      <vt:lpstr>Actor</vt:lpstr>
      <vt:lpstr>Person</vt:lpstr>
      <vt:lpstr>Organisation</vt:lpstr>
      <vt:lpstr>Role</vt:lpstr>
      <vt:lpstr>Person Role</vt:lpstr>
      <vt:lpstr>Healthcare Consumer</vt:lpstr>
      <vt:lpstr>Healthcare Provider</vt:lpstr>
      <vt:lpstr>Healthcare Provider Individual</vt:lpstr>
      <vt:lpstr>Healthcare Provider Organisation</vt:lpstr>
      <vt:lpstr>Future work</vt:lpstr>
      <vt:lpstr>Future Work</vt:lpstr>
      <vt:lpstr>PowerPoint Presentation</vt:lpstr>
      <vt:lpstr>questions</vt:lpstr>
    </vt:vector>
  </TitlesOfParts>
  <Company>Genesys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</dc:creator>
  <cp:lastModifiedBy>Stanley M. Huff</cp:lastModifiedBy>
  <cp:revision>217</cp:revision>
  <dcterms:created xsi:type="dcterms:W3CDTF">2013-04-09T03:56:19Z</dcterms:created>
  <dcterms:modified xsi:type="dcterms:W3CDTF">2014-03-13T23:25:06Z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TC102862121033</vt:lpwstr>
  </property>
</Properties>
</file>