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338" r:id="rId3"/>
    <p:sldId id="359" r:id="rId4"/>
    <p:sldId id="440" r:id="rId5"/>
    <p:sldId id="357" r:id="rId6"/>
    <p:sldId id="358" r:id="rId7"/>
    <p:sldId id="412" r:id="rId8"/>
    <p:sldId id="413" r:id="rId9"/>
    <p:sldId id="441" r:id="rId10"/>
    <p:sldId id="442" r:id="rId11"/>
    <p:sldId id="445" r:id="rId12"/>
    <p:sldId id="446" r:id="rId13"/>
    <p:sldId id="447" r:id="rId14"/>
    <p:sldId id="448" r:id="rId15"/>
    <p:sldId id="443" r:id="rId16"/>
    <p:sldId id="444" r:id="rId17"/>
    <p:sldId id="449" r:id="rId18"/>
    <p:sldId id="452" r:id="rId19"/>
    <p:sldId id="453" r:id="rId20"/>
    <p:sldId id="454" r:id="rId21"/>
    <p:sldId id="455" r:id="rId22"/>
    <p:sldId id="463" r:id="rId23"/>
    <p:sldId id="464" r:id="rId24"/>
    <p:sldId id="456" r:id="rId25"/>
    <p:sldId id="457" r:id="rId26"/>
    <p:sldId id="458" r:id="rId27"/>
    <p:sldId id="459" r:id="rId28"/>
    <p:sldId id="460" r:id="rId29"/>
    <p:sldId id="461" r:id="rId30"/>
    <p:sldId id="467" r:id="rId31"/>
    <p:sldId id="468" r:id="rId32"/>
    <p:sldId id="469" r:id="rId33"/>
    <p:sldId id="465" r:id="rId34"/>
    <p:sldId id="466" r:id="rId35"/>
    <p:sldId id="339" r:id="rId36"/>
    <p:sldId id="470" r:id="rId37"/>
    <p:sldId id="471" r:id="rId38"/>
    <p:sldId id="472" r:id="rId39"/>
    <p:sldId id="473" r:id="rId40"/>
    <p:sldId id="474" r:id="rId41"/>
    <p:sldId id="475" r:id="rId42"/>
    <p:sldId id="477" r:id="rId43"/>
    <p:sldId id="476" r:id="rId44"/>
    <p:sldId id="478" r:id="rId45"/>
    <p:sldId id="483" r:id="rId46"/>
    <p:sldId id="481" r:id="rId47"/>
    <p:sldId id="482" r:id="rId48"/>
    <p:sldId id="484" r:id="rId49"/>
    <p:sldId id="485" r:id="rId50"/>
    <p:sldId id="486" r:id="rId51"/>
    <p:sldId id="487" r:id="rId52"/>
    <p:sldId id="488" r:id="rId53"/>
    <p:sldId id="489" r:id="rId54"/>
    <p:sldId id="340" r:id="rId55"/>
    <p:sldId id="491" r:id="rId56"/>
    <p:sldId id="512" r:id="rId57"/>
    <p:sldId id="492" r:id="rId58"/>
    <p:sldId id="494" r:id="rId59"/>
    <p:sldId id="495" r:id="rId60"/>
    <p:sldId id="496" r:id="rId61"/>
    <p:sldId id="509" r:id="rId62"/>
    <p:sldId id="497" r:id="rId63"/>
    <p:sldId id="498" r:id="rId64"/>
    <p:sldId id="510" r:id="rId65"/>
    <p:sldId id="499" r:id="rId66"/>
    <p:sldId id="500" r:id="rId67"/>
    <p:sldId id="502" r:id="rId68"/>
    <p:sldId id="503" r:id="rId69"/>
    <p:sldId id="501" r:id="rId70"/>
    <p:sldId id="504" r:id="rId71"/>
    <p:sldId id="505" r:id="rId72"/>
    <p:sldId id="506" r:id="rId73"/>
    <p:sldId id="507" r:id="rId74"/>
    <p:sldId id="508" r:id="rId75"/>
    <p:sldId id="341" r:id="rId76"/>
    <p:sldId id="490" r:id="rId77"/>
    <p:sldId id="493" r:id="rId78"/>
    <p:sldId id="342" r:id="rId79"/>
  </p:sldIdLst>
  <p:sldSz cx="9144000" cy="6858000" type="screen4x3"/>
  <p:notesSz cx="6858000" cy="9144000"/>
  <p:defaultTextStyle>
    <a:defPPr>
      <a:defRPr lang="en-AU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31" autoAdjust="0"/>
  </p:normalViewPr>
  <p:slideViewPr>
    <p:cSldViewPr>
      <p:cViewPr>
        <p:scale>
          <a:sx n="70" d="100"/>
          <a:sy n="70" d="100"/>
        </p:scale>
        <p:origin x="-1992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062F7-A1C4-4C5F-92AB-98CE5DE0F241}" type="datetimeFigureOut">
              <a:rPr lang="en-AU" smtClean="0"/>
              <a:pPr/>
              <a:t>13/03/2014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FB0DF-A849-4069-97E5-AEE4B36E7CF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38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572000"/>
            <a:ext cx="7848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410200"/>
            <a:ext cx="7848600" cy="457200"/>
          </a:xfrm>
        </p:spPr>
        <p:txBody>
          <a:bodyPr anchor="ctr"/>
          <a:lstStyle>
            <a:lvl1pPr marL="0" indent="0">
              <a:buFontTx/>
              <a:buNone/>
              <a:tabLst>
                <a:tab pos="4919663" algn="l"/>
              </a:tabLst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3174" name="Rectangle 10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176" name="Rectangle 10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6C9737-546D-47FB-AAB5-F258A7205BF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E34B-CA54-409C-A294-76D745820E6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4550" y="152400"/>
            <a:ext cx="19240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56197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B85C-E6B6-4071-9A0A-E0A044197D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6538"/>
            <a:ext cx="9142413" cy="13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Picture 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7738" y="6478588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7B484-1C38-4F42-AF18-EFE7FA0935EB}" type="datetime1">
              <a:rPr lang="en-US"/>
              <a:pPr>
                <a:defRPr/>
              </a:pPr>
              <a:t>3/13/2014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765E-7FF9-4ABD-B906-4572994CA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FBEB7-C591-47FC-A37E-EE74F863542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06DC-22B5-4833-9292-D9E4B402AE1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3771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6700" y="1447800"/>
            <a:ext cx="3771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34799-D0E7-4D15-9C26-FD5BE1589ED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1237F-8623-4E18-9F42-49E5C8A3D32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FA6DB-0659-417C-A5B4-B0471267A56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F575F-1EDC-4326-B250-6BB40DE3A99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A7C27-410F-44BD-BBDC-C91A199675B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CE99B-3354-449B-95AB-603B24BE109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403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/>
          </a:p>
        </p:txBody>
      </p:sp>
      <p:sp>
        <p:nvSpPr>
          <p:cNvPr id="1053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87638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477000"/>
            <a:ext cx="2171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E9E5EA41-FAFC-4B93-A127-3A25C3FF4AAD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  <p:sldLayoutId id="2147483685" r:id="rId13"/>
    <p:sldLayoutId id="2147483732" r:id="rId14"/>
    <p:sldLayoutId id="2147483733" r:id="rId15"/>
    <p:sldLayoutId id="2147483734" r:id="rId16"/>
    <p:sldLayoutId id="2147483751" r:id="rId17"/>
    <p:sldLayoutId id="214748375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5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clinicalmodels.org/" TargetMode="External"/><Relationship Id="rId2" Type="http://schemas.openxmlformats.org/officeDocument/2006/relationships/hyperlink" Target="http://informatics.mayo.edu/CIMI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clinicalmodels/cimi/issues?page=1&amp;state=open" TargetMode="External"/><Relationship Id="rId4" Type="http://schemas.openxmlformats.org/officeDocument/2006/relationships/hyperlink" Target="http://groups.google.com/group/cimi-modelling-taskforce?hl=en-GB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CIMI Modelling Taskforce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10200"/>
            <a:ext cx="7848600" cy="125916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Dr Linda Bird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April 2013</a:t>
            </a:r>
            <a:endParaRPr lang="en-US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97702"/>
            <a:ext cx="9324528" cy="238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179512" y="0"/>
            <a:ext cx="8280920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ENTRY.laboratory_report_header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43" name="Straight Arrow Connector 42"/>
          <p:cNvCxnSpPr>
            <a:endCxn id="52" idx="2"/>
          </p:cNvCxnSpPr>
          <p:nvPr/>
        </p:nvCxnSpPr>
        <p:spPr>
          <a:xfrm flipV="1">
            <a:off x="5274668" y="4184504"/>
            <a:ext cx="11618" cy="1188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194548" y="37068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2" idx="0"/>
            <a:endCxn id="14" idx="2"/>
          </p:cNvCxnSpPr>
          <p:nvPr/>
        </p:nvCxnSpPr>
        <p:spPr>
          <a:xfrm flipH="1" flipV="1">
            <a:off x="5280462" y="3056215"/>
            <a:ext cx="5824" cy="650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98312" y="1439169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42210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314503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88724" y="257855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8" idx="2"/>
          </p:cNvCxnSpPr>
          <p:nvPr/>
        </p:nvCxnSpPr>
        <p:spPr>
          <a:xfrm flipV="1">
            <a:off x="5280462" y="1916832"/>
            <a:ext cx="9588" cy="661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98224" y="1999031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Entry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Patient Encounter Summary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833928" y="5229200"/>
            <a:ext cx="2183476" cy="864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Patient Encounter Summary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35" idx="0"/>
            <a:endCxn id="27" idx="2"/>
          </p:cNvCxnSpPr>
          <p:nvPr/>
        </p:nvCxnSpPr>
        <p:spPr>
          <a:xfrm flipV="1">
            <a:off x="3925666" y="4566030"/>
            <a:ext cx="292" cy="663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834220" y="4088367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Activity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  <a:endCxn id="32" idx="2"/>
          </p:cNvCxnSpPr>
          <p:nvPr/>
        </p:nvCxnSpPr>
        <p:spPr>
          <a:xfrm flipV="1">
            <a:off x="3925958" y="3355542"/>
            <a:ext cx="3768" cy="73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837988" y="172229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720" y="460261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368" y="352249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837988" y="287787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0"/>
            <a:endCxn id="29" idx="2"/>
          </p:cNvCxnSpPr>
          <p:nvPr/>
        </p:nvCxnSpPr>
        <p:spPr>
          <a:xfrm flipV="1">
            <a:off x="3929726" y="2199957"/>
            <a:ext cx="0" cy="677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47488" y="229835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9232335" cy="93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892480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ENTRY.patient_encounter_summary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43" name="Straight Arrow Connector 42"/>
          <p:cNvCxnSpPr>
            <a:endCxn id="52" idx="2"/>
          </p:cNvCxnSpPr>
          <p:nvPr/>
        </p:nvCxnSpPr>
        <p:spPr>
          <a:xfrm flipV="1">
            <a:off x="3923928" y="4566030"/>
            <a:ext cx="15678" cy="8071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847868" y="4088367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Activity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2" idx="0"/>
            <a:endCxn id="10" idx="2"/>
          </p:cNvCxnSpPr>
          <p:nvPr/>
        </p:nvCxnSpPr>
        <p:spPr>
          <a:xfrm flipH="1" flipV="1">
            <a:off x="3929726" y="3355542"/>
            <a:ext cx="9880" cy="73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37988" y="172229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368" y="460261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368" y="352249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37988" y="287787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  <a:endCxn id="8" idx="2"/>
          </p:cNvCxnSpPr>
          <p:nvPr/>
        </p:nvCxnSpPr>
        <p:spPr>
          <a:xfrm flipV="1">
            <a:off x="3929726" y="2199957"/>
            <a:ext cx="0" cy="6779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7488" y="229835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Entry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Request Summary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388232" y="5962928"/>
            <a:ext cx="2183476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 Summary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79160" y="212196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4" idx="2"/>
          </p:cNvCxnSpPr>
          <p:nvPr/>
        </p:nvCxnSpPr>
        <p:spPr>
          <a:xfrm flipV="1">
            <a:off x="3474782" y="5505638"/>
            <a:ext cx="0" cy="444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383044" y="5027975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 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4" idx="0"/>
            <a:endCxn id="46" idx="2"/>
          </p:cNvCxnSpPr>
          <p:nvPr/>
        </p:nvCxnSpPr>
        <p:spPr>
          <a:xfrm flipV="1">
            <a:off x="3474782" y="4551969"/>
            <a:ext cx="0" cy="476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383044" y="407430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8" idx="2"/>
          </p:cNvCxnSpPr>
          <p:nvPr/>
        </p:nvCxnSpPr>
        <p:spPr>
          <a:xfrm flipV="1">
            <a:off x="3474782" y="3541590"/>
            <a:ext cx="0" cy="532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83044" y="3063927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Activity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8" idx="0"/>
            <a:endCxn id="42" idx="2"/>
          </p:cNvCxnSpPr>
          <p:nvPr/>
        </p:nvCxnSpPr>
        <p:spPr>
          <a:xfrm flipH="1" flipV="1">
            <a:off x="3470898" y="2599632"/>
            <a:ext cx="3884" cy="464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  <a:endCxn id="51" idx="2"/>
          </p:cNvCxnSpPr>
          <p:nvPr/>
        </p:nvCxnSpPr>
        <p:spPr>
          <a:xfrm flipV="1">
            <a:off x="3470898" y="1688063"/>
            <a:ext cx="3884" cy="433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383044" y="12104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5470" y="172900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6892" y="272537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2428" y="362179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15470" y="557106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09964" y="46394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59559"/>
            <a:ext cx="9143999" cy="99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ENTRY.laboratory_test_request</a:t>
            </a: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_ summary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79160" y="2121969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 flipH="1" flipV="1">
            <a:off x="3474782" y="5505638"/>
            <a:ext cx="17098" cy="5876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83044" y="5027975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 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0"/>
            <a:endCxn id="21" idx="2"/>
          </p:cNvCxnSpPr>
          <p:nvPr/>
        </p:nvCxnSpPr>
        <p:spPr>
          <a:xfrm flipV="1">
            <a:off x="3474782" y="4551969"/>
            <a:ext cx="0" cy="476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383044" y="407430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23" idx="2"/>
          </p:cNvCxnSpPr>
          <p:nvPr/>
        </p:nvCxnSpPr>
        <p:spPr>
          <a:xfrm flipV="1">
            <a:off x="3474782" y="3541590"/>
            <a:ext cx="0" cy="532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83044" y="3063927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Activity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  <a:endCxn id="17" idx="2"/>
          </p:cNvCxnSpPr>
          <p:nvPr/>
        </p:nvCxnSpPr>
        <p:spPr>
          <a:xfrm flipH="1" flipV="1">
            <a:off x="3470898" y="2599632"/>
            <a:ext cx="3884" cy="464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6" idx="2"/>
          </p:cNvCxnSpPr>
          <p:nvPr/>
        </p:nvCxnSpPr>
        <p:spPr>
          <a:xfrm flipV="1">
            <a:off x="3470898" y="1688063"/>
            <a:ext cx="3884" cy="433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83044" y="12104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5470" y="172900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96892" y="272537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2428" y="362179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5470" y="557106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09964" y="46394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Entry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Observation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99792" y="5301208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35" idx="0"/>
            <a:endCxn id="24" idx="2"/>
          </p:cNvCxnSpPr>
          <p:nvPr/>
        </p:nvCxnSpPr>
        <p:spPr>
          <a:xfrm flipH="1" flipV="1">
            <a:off x="3787762" y="4546928"/>
            <a:ext cx="3768" cy="754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696024" y="4069265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  <a:endCxn id="29" idx="2"/>
          </p:cNvCxnSpPr>
          <p:nvPr/>
        </p:nvCxnSpPr>
        <p:spPr>
          <a:xfrm flipH="1" flipV="1">
            <a:off x="3777882" y="3217336"/>
            <a:ext cx="9880" cy="851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686144" y="148478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32820" y="461626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5524" y="337847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86144" y="2739673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  <a:endCxn id="26" idx="2"/>
          </p:cNvCxnSpPr>
          <p:nvPr/>
        </p:nvCxnSpPr>
        <p:spPr>
          <a:xfrm flipV="1">
            <a:off x="3777882" y="1962447"/>
            <a:ext cx="0" cy="777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95644" y="216015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4074"/>
            <a:ext cx="9144000" cy="184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ENTRY.laboratory_test_observation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43" name="Straight Arrow Connector 42"/>
          <p:cNvCxnSpPr>
            <a:endCxn id="52" idx="2"/>
          </p:cNvCxnSpPr>
          <p:nvPr/>
        </p:nvCxnSpPr>
        <p:spPr>
          <a:xfrm flipV="1">
            <a:off x="3779912" y="4546928"/>
            <a:ext cx="7850" cy="1114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696024" y="4069265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2" idx="0"/>
            <a:endCxn id="14" idx="2"/>
          </p:cNvCxnSpPr>
          <p:nvPr/>
        </p:nvCxnSpPr>
        <p:spPr>
          <a:xfrm flipH="1" flipV="1">
            <a:off x="3777882" y="3217336"/>
            <a:ext cx="9880" cy="851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86144" y="148478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2820" y="461626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524" y="337847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86144" y="2739673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0"/>
            <a:endCxn id="8" idx="2"/>
          </p:cNvCxnSpPr>
          <p:nvPr/>
        </p:nvCxnSpPr>
        <p:spPr>
          <a:xfrm flipV="1">
            <a:off x="3777882" y="1962447"/>
            <a:ext cx="0" cy="777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44" y="216015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Archetype Map for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2485" y="131393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2" y="1334646"/>
            <a:ext cx="1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Composition: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04" y="2809645"/>
            <a:ext cx="105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Entry: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32" y="384952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Cluster:</a:t>
            </a:r>
            <a:endParaRPr lang="en-AU" b="1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6634" y="1986199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04" y="3507144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25826" y="2217251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5" idx="2"/>
            <a:endCxn id="28" idx="0"/>
          </p:cNvCxnSpPr>
          <p:nvPr/>
        </p:nvCxnSpPr>
        <p:spPr>
          <a:xfrm flipH="1">
            <a:off x="1417564" y="1791599"/>
            <a:ext cx="3276659" cy="425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48575" y="2768503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Patient Encounter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27521" y="275039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Laboratory Test Request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2871" y="246426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32" idx="0"/>
          </p:cNvCxnSpPr>
          <p:nvPr/>
        </p:nvCxnSpPr>
        <p:spPr>
          <a:xfrm flipH="1">
            <a:off x="2940313" y="1791599"/>
            <a:ext cx="1753910" cy="976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3" idx="0"/>
          </p:cNvCxnSpPr>
          <p:nvPr/>
        </p:nvCxnSpPr>
        <p:spPr>
          <a:xfrm>
            <a:off x="4694223" y="1791599"/>
            <a:ext cx="825036" cy="958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4" idx="0"/>
          </p:cNvCxnSpPr>
          <p:nvPr/>
        </p:nvCxnSpPr>
        <p:spPr>
          <a:xfrm>
            <a:off x="4694223" y="1791599"/>
            <a:ext cx="3200386" cy="672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98450" y="566569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42752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2752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02871" y="4273653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Result Group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58" idx="0"/>
          </p:cNvCxnSpPr>
          <p:nvPr/>
        </p:nvCxnSpPr>
        <p:spPr>
          <a:xfrm>
            <a:off x="7894609" y="2941928"/>
            <a:ext cx="0" cy="867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2"/>
            <a:endCxn id="89" idx="0"/>
          </p:cNvCxnSpPr>
          <p:nvPr/>
        </p:nvCxnSpPr>
        <p:spPr>
          <a:xfrm>
            <a:off x="5519259" y="3228058"/>
            <a:ext cx="0" cy="1523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68" idx="0"/>
          </p:cNvCxnSpPr>
          <p:nvPr/>
        </p:nvCxnSpPr>
        <p:spPr>
          <a:xfrm flipH="1">
            <a:off x="1390188" y="2694914"/>
            <a:ext cx="27376" cy="2970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32" idx="2"/>
            <a:endCxn id="66" idx="0"/>
          </p:cNvCxnSpPr>
          <p:nvPr/>
        </p:nvCxnSpPr>
        <p:spPr>
          <a:xfrm>
            <a:off x="2940313" y="3246166"/>
            <a:ext cx="0" cy="1505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802871" y="3809414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27521" y="569321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48575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287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Range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287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Specimen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2871" y="570664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Observable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779628" y="4509120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6" idx="2"/>
          </p:cNvCxnSpPr>
          <p:nvPr/>
        </p:nvCxnSpPr>
        <p:spPr>
          <a:xfrm flipV="1">
            <a:off x="3869628" y="3704287"/>
            <a:ext cx="11618" cy="818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89508" y="193048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596" y="38026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89508" y="322662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Observable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3881246" y="2408143"/>
            <a:ext cx="0" cy="818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9008" y="252803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3958"/>
            <a:ext cx="9106793" cy="206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CIMI-CLUSTER.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laboratory_test_observable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endCxn id="21" idx="2"/>
          </p:cNvCxnSpPr>
          <p:nvPr/>
        </p:nvCxnSpPr>
        <p:spPr>
          <a:xfrm flipV="1">
            <a:off x="3869628" y="3704287"/>
            <a:ext cx="11618" cy="818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789508" y="193048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1596" y="38026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89508" y="322662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Observable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3881246" y="2408143"/>
            <a:ext cx="0" cy="818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99008" y="252803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Laboratory models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Result Group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3" name="Straight Arrow Connector 12"/>
          <p:cNvCxnSpPr>
            <a:stCxn id="19" idx="0"/>
            <a:endCxn id="16" idx="2"/>
          </p:cNvCxnSpPr>
          <p:nvPr/>
        </p:nvCxnSpPr>
        <p:spPr>
          <a:xfrm flipH="1" flipV="1">
            <a:off x="4356290" y="3186583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264552" y="15567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3936" y="329863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64552" y="270892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4356290" y="2034455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4052" y="215434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68612" y="3815433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Group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9" idx="2"/>
          </p:cNvCxnSpPr>
          <p:nvPr/>
        </p:nvCxnSpPr>
        <p:spPr>
          <a:xfrm flipV="1">
            <a:off x="4344672" y="4293096"/>
            <a:ext cx="1567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85678" y="431458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79624" y="5085184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Result Group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" y="4548302"/>
            <a:ext cx="9143999" cy="20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CIMI-CLUSTER.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laboratory_test_result_group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stCxn id="25" idx="0"/>
            <a:endCxn id="21" idx="2"/>
          </p:cNvCxnSpPr>
          <p:nvPr/>
        </p:nvCxnSpPr>
        <p:spPr>
          <a:xfrm flipH="1" flipV="1">
            <a:off x="4356290" y="3186583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264552" y="15567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83936" y="329863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64552" y="270892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4356290" y="2034455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74052" y="215434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68612" y="3815433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Group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 flipV="1">
            <a:off x="4344672" y="4293096"/>
            <a:ext cx="1567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85678" y="431458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Result Item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3" name="Straight Arrow Connector 12"/>
          <p:cNvCxnSpPr>
            <a:stCxn id="19" idx="0"/>
            <a:endCxn id="16" idx="2"/>
          </p:cNvCxnSpPr>
          <p:nvPr/>
        </p:nvCxnSpPr>
        <p:spPr>
          <a:xfrm flipH="1" flipV="1">
            <a:off x="4700338" y="289855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08600" y="126876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301060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08600" y="242088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4700338" y="174642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100" y="186631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12660" y="352740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Item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9" idx="2"/>
          </p:cNvCxnSpPr>
          <p:nvPr/>
        </p:nvCxnSpPr>
        <p:spPr>
          <a:xfrm flipH="1" flipV="1">
            <a:off x="4704398" y="4005064"/>
            <a:ext cx="11618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412178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35896" y="4941168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Result Item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5" y="4094008"/>
            <a:ext cx="9143999" cy="276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CIMI-CLUSTER.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laboratory_test_result_item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stCxn id="25" idx="0"/>
            <a:endCxn id="21" idx="2"/>
          </p:cNvCxnSpPr>
          <p:nvPr/>
        </p:nvCxnSpPr>
        <p:spPr>
          <a:xfrm flipH="1" flipV="1">
            <a:off x="4700338" y="289855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08600" y="126876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301060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8600" y="242088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4700338" y="174642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18100" y="186631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12660" y="352740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Item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 flipH="1" flipV="1">
            <a:off x="4704398" y="4005064"/>
            <a:ext cx="11618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47864" y="412178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Reference Range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77944" y="5085184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Range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9" idx="0"/>
            <a:endCxn id="16" idx="2"/>
          </p:cNvCxnSpPr>
          <p:nvPr/>
        </p:nvCxnSpPr>
        <p:spPr>
          <a:xfrm flipH="1" flipV="1">
            <a:off x="4062146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70408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9792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0408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4062146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08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4468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Item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9" idx="2"/>
          </p:cNvCxnSpPr>
          <p:nvPr/>
        </p:nvCxnSpPr>
        <p:spPr>
          <a:xfrm flipV="1">
            <a:off x="4050528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1534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96" y="4664942"/>
            <a:ext cx="9144000" cy="139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CLUSTER.reference_range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stCxn id="25" idx="0"/>
            <a:endCxn id="21" idx="2"/>
          </p:cNvCxnSpPr>
          <p:nvPr/>
        </p:nvCxnSpPr>
        <p:spPr>
          <a:xfrm flipH="1" flipV="1">
            <a:off x="4062146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970408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9792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70408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4062146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9908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974468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Finding Item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 flipV="1">
            <a:off x="4050528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1534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Specimen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783680" y="429309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Specimen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5" idx="0"/>
            <a:endCxn id="16" idx="2"/>
          </p:cNvCxnSpPr>
          <p:nvPr/>
        </p:nvCxnSpPr>
        <p:spPr>
          <a:xfrm flipH="1" flipV="1">
            <a:off x="4864114" y="3402607"/>
            <a:ext cx="11304" cy="890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772376" y="1772816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1760" y="351465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72376" y="292494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Material Entity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4864114" y="2250479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81876" y="23703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" y="3775392"/>
            <a:ext cx="9144000" cy="272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CLUSTER.specimen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endCxn id="21" idx="2"/>
          </p:cNvCxnSpPr>
          <p:nvPr/>
        </p:nvCxnSpPr>
        <p:spPr>
          <a:xfrm flipV="1">
            <a:off x="4852496" y="3402607"/>
            <a:ext cx="11618" cy="14665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772376" y="1772816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760" y="351465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772376" y="292494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Material Entity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4864114" y="2250479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81876" y="23703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Specimen Collection Site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3" name="Straight Arrow Connector 12"/>
          <p:cNvCxnSpPr>
            <a:stCxn id="19" idx="0"/>
            <a:endCxn id="16" idx="2"/>
          </p:cNvCxnSpPr>
          <p:nvPr/>
        </p:nvCxnSpPr>
        <p:spPr>
          <a:xfrm flipH="1" flipV="1">
            <a:off x="4268290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76552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76552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Material Entity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14" idx="2"/>
          </p:cNvCxnSpPr>
          <p:nvPr/>
        </p:nvCxnSpPr>
        <p:spPr>
          <a:xfrm flipV="1">
            <a:off x="4268290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86052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80612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Anatomical Location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9" idx="2"/>
          </p:cNvCxnSpPr>
          <p:nvPr/>
        </p:nvCxnSpPr>
        <p:spPr>
          <a:xfrm flipV="1">
            <a:off x="4256672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7678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176552" y="5085184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Specimen Collection Site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16" y="4937400"/>
            <a:ext cx="7991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CLUSTER.specimen_collection_site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stCxn id="25" idx="0"/>
            <a:endCxn id="21" idx="2"/>
          </p:cNvCxnSpPr>
          <p:nvPr/>
        </p:nvCxnSpPr>
        <p:spPr>
          <a:xfrm flipH="1" flipV="1">
            <a:off x="4268290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76552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5936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76552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Material Entity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4268290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86052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80612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Anatomical Location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 flipV="1">
            <a:off x="4256672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7678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556791"/>
            <a:ext cx="8892480" cy="5002663"/>
          </a:xfrm>
        </p:spPr>
        <p:txBody>
          <a:bodyPr>
            <a:noAutofit/>
          </a:bodyPr>
          <a:lstStyle/>
          <a:p>
            <a:pPr lvl="0"/>
            <a:r>
              <a:rPr lang="en-GB" sz="2800" dirty="0" smtClean="0"/>
              <a:t>FHIR			Lab Report resource</a:t>
            </a:r>
            <a:endParaRPr lang="en-AU" sz="2800" dirty="0" smtClean="0"/>
          </a:p>
          <a:p>
            <a:r>
              <a:rPr lang="en-GB" sz="2800" dirty="0" smtClean="0"/>
              <a:t>Intermountain		Standard Lab </a:t>
            </a:r>
            <a:r>
              <a:rPr lang="en-GB" sz="2800" dirty="0" err="1" smtClean="0"/>
              <a:t>Obs</a:t>
            </a:r>
            <a:endParaRPr lang="en-AU" sz="2800" dirty="0" smtClean="0"/>
          </a:p>
          <a:p>
            <a:pPr lvl="0"/>
            <a:r>
              <a:rPr lang="en-GB" sz="2800" dirty="0" smtClean="0"/>
              <a:t>NEHTA			Pathology Test Result</a:t>
            </a:r>
            <a:endParaRPr lang="en-AU" sz="2800" dirty="0" smtClean="0"/>
          </a:p>
          <a:p>
            <a:pPr lvl="0"/>
            <a:r>
              <a:rPr lang="en-GB" sz="2800" dirty="0" smtClean="0"/>
              <a:t>MOHH 			</a:t>
            </a:r>
            <a:r>
              <a:rPr lang="en-AU" sz="2800" dirty="0" smtClean="0"/>
              <a:t>Investigation Composition</a:t>
            </a:r>
          </a:p>
          <a:p>
            <a:pPr lvl="0"/>
            <a:r>
              <a:rPr lang="en-GB" sz="2800" dirty="0" smtClean="0"/>
              <a:t>HL7 			Clinical Care Document</a:t>
            </a:r>
          </a:p>
          <a:p>
            <a:pPr lvl="0"/>
            <a:r>
              <a:rPr lang="en-GB" sz="2800" dirty="0" smtClean="0"/>
              <a:t>Netherlands (NFU)	Lab Results</a:t>
            </a:r>
          </a:p>
          <a:p>
            <a:pPr lvl="0"/>
            <a:r>
              <a:rPr lang="en-GB" sz="2800" dirty="0" smtClean="0"/>
              <a:t>EN13606 Assoc 	Lab Test</a:t>
            </a:r>
          </a:p>
          <a:p>
            <a:pPr lvl="0"/>
            <a:r>
              <a:rPr lang="en-GB" sz="2800" dirty="0" smtClean="0"/>
              <a:t>Canada </a:t>
            </a:r>
            <a:r>
              <a:rPr lang="en-GB" sz="2800" dirty="0" err="1" smtClean="0"/>
              <a:t>InfoWay</a:t>
            </a:r>
            <a:r>
              <a:rPr lang="en-GB" sz="2800" dirty="0" smtClean="0"/>
              <a:t>	HL7 v3 </a:t>
            </a:r>
            <a:r>
              <a:rPr lang="en-US" sz="2800" dirty="0" smtClean="0"/>
              <a:t>POLB_MT004000UV</a:t>
            </a:r>
            <a:endParaRPr lang="en-AU" sz="2800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600074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Submitted Models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 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Actions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1876" y="327266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Observe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82937" y="211039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0" idx="0"/>
            <a:endCxn id="15" idx="2"/>
          </p:cNvCxnSpPr>
          <p:nvPr/>
        </p:nvCxnSpPr>
        <p:spPr>
          <a:xfrm flipV="1">
            <a:off x="1716014" y="2588057"/>
            <a:ext cx="2858661" cy="1162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4276" y="3750325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Interpret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2" idx="0"/>
            <a:endCxn id="15" idx="2"/>
          </p:cNvCxnSpPr>
          <p:nvPr/>
        </p:nvCxnSpPr>
        <p:spPr>
          <a:xfrm flipV="1">
            <a:off x="1920966" y="2588057"/>
            <a:ext cx="2653709" cy="1639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29228" y="422798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Approve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4" idx="0"/>
            <a:endCxn id="15" idx="2"/>
          </p:cNvCxnSpPr>
          <p:nvPr/>
        </p:nvCxnSpPr>
        <p:spPr>
          <a:xfrm flipV="1">
            <a:off x="2125917" y="2588057"/>
            <a:ext cx="2448758" cy="21175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34179" y="4705651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Report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6" idx="0"/>
            <a:endCxn id="15" idx="2"/>
          </p:cNvCxnSpPr>
          <p:nvPr/>
        </p:nvCxnSpPr>
        <p:spPr>
          <a:xfrm flipV="1">
            <a:off x="2391199" y="2588057"/>
            <a:ext cx="2183476" cy="2595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299461" y="5183314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Cancel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29909" y="3750325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Author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40722" y="422798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Issue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33355" y="4705651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Custodian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85677" y="628435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565320" y="327266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Receive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58151" y="279499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Collect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666413" y="5183314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Requested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3482937" y="5183313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0" idx="0"/>
            <a:endCxn id="15" idx="2"/>
          </p:cNvCxnSpPr>
          <p:nvPr/>
        </p:nvCxnSpPr>
        <p:spPr>
          <a:xfrm flipV="1">
            <a:off x="4574675" y="2588057"/>
            <a:ext cx="0" cy="2595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0"/>
            <a:endCxn id="70" idx="2"/>
          </p:cNvCxnSpPr>
          <p:nvPr/>
        </p:nvCxnSpPr>
        <p:spPr>
          <a:xfrm flipH="1" flipV="1">
            <a:off x="4574675" y="5660976"/>
            <a:ext cx="2740" cy="623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0"/>
            <a:endCxn id="15" idx="2"/>
          </p:cNvCxnSpPr>
          <p:nvPr/>
        </p:nvCxnSpPr>
        <p:spPr>
          <a:xfrm flipH="1" flipV="1">
            <a:off x="4574675" y="2588057"/>
            <a:ext cx="2183476" cy="2595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6" idx="0"/>
            <a:endCxn id="15" idx="2"/>
          </p:cNvCxnSpPr>
          <p:nvPr/>
        </p:nvCxnSpPr>
        <p:spPr>
          <a:xfrm flipH="1" flipV="1">
            <a:off x="4574675" y="2588057"/>
            <a:ext cx="2450418" cy="21175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5" idx="0"/>
            <a:endCxn id="15" idx="2"/>
          </p:cNvCxnSpPr>
          <p:nvPr/>
        </p:nvCxnSpPr>
        <p:spPr>
          <a:xfrm flipH="1" flipV="1">
            <a:off x="4574675" y="2588057"/>
            <a:ext cx="2657785" cy="1639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4" idx="0"/>
            <a:endCxn id="15" idx="2"/>
          </p:cNvCxnSpPr>
          <p:nvPr/>
        </p:nvCxnSpPr>
        <p:spPr>
          <a:xfrm flipH="1" flipV="1">
            <a:off x="4574675" y="2588057"/>
            <a:ext cx="2846972" cy="1162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0"/>
            <a:endCxn id="15" idx="2"/>
          </p:cNvCxnSpPr>
          <p:nvPr/>
        </p:nvCxnSpPr>
        <p:spPr>
          <a:xfrm flipH="1" flipV="1">
            <a:off x="4574675" y="2588057"/>
            <a:ext cx="3082383" cy="684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0"/>
            <a:endCxn id="15" idx="2"/>
          </p:cNvCxnSpPr>
          <p:nvPr/>
        </p:nvCxnSpPr>
        <p:spPr>
          <a:xfrm flipH="1" flipV="1">
            <a:off x="4574675" y="2588057"/>
            <a:ext cx="3275214" cy="206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07723" y="279499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Encounter 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85677" y="12778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5" idx="0"/>
            <a:endCxn id="39" idx="2"/>
          </p:cNvCxnSpPr>
          <p:nvPr/>
        </p:nvCxnSpPr>
        <p:spPr>
          <a:xfrm flipV="1">
            <a:off x="4574675" y="1755555"/>
            <a:ext cx="2740" cy="3548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  <a:endCxn id="15" idx="2"/>
          </p:cNvCxnSpPr>
          <p:nvPr/>
        </p:nvCxnSpPr>
        <p:spPr>
          <a:xfrm flipV="1">
            <a:off x="1299461" y="2588057"/>
            <a:ext cx="3275214" cy="206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0"/>
            <a:endCxn id="15" idx="2"/>
          </p:cNvCxnSpPr>
          <p:nvPr/>
        </p:nvCxnSpPr>
        <p:spPr>
          <a:xfrm flipV="1">
            <a:off x="1563614" y="2588057"/>
            <a:ext cx="3011061" cy="684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Test Request Action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835696" y="5085184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6" idx="0"/>
            <a:endCxn id="32" idx="2"/>
          </p:cNvCxnSpPr>
          <p:nvPr/>
        </p:nvCxnSpPr>
        <p:spPr>
          <a:xfrm flipH="1" flipV="1">
            <a:off x="2927434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835696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55080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5696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0"/>
            <a:endCxn id="21" idx="2"/>
          </p:cNvCxnSpPr>
          <p:nvPr/>
        </p:nvCxnSpPr>
        <p:spPr>
          <a:xfrm flipV="1">
            <a:off x="2927434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5196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39756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6" idx="2"/>
          </p:cNvCxnSpPr>
          <p:nvPr/>
        </p:nvCxnSpPr>
        <p:spPr>
          <a:xfrm flipV="1">
            <a:off x="2915816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6822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5" y="4608424"/>
            <a:ext cx="76295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CIMI-CLUSTER. 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laboratory_test_request_action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stCxn id="25" idx="0"/>
            <a:endCxn id="21" idx="2"/>
          </p:cNvCxnSpPr>
          <p:nvPr/>
        </p:nvCxnSpPr>
        <p:spPr>
          <a:xfrm flipH="1" flipV="1">
            <a:off x="2927434" y="3258591"/>
            <a:ext cx="4060" cy="628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35696" y="162880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55080" y="3370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35696" y="278092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2927434" y="2106463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45196" y="222635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39756" y="38874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Request 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 flipV="1">
            <a:off x="2915816" y="4365104"/>
            <a:ext cx="1567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56822" y="45180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Cluster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Approve Action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0" name="Straight Arrow Connector 9"/>
          <p:cNvCxnSpPr>
            <a:endCxn id="13" idx="2"/>
          </p:cNvCxnSpPr>
          <p:nvPr/>
        </p:nvCxnSpPr>
        <p:spPr>
          <a:xfrm flipH="1" flipV="1">
            <a:off x="2423378" y="3186583"/>
            <a:ext cx="636454" cy="110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331640" y="15567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3569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31640" y="270892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>
          <a:xfrm flipV="1">
            <a:off x="2423378" y="2034455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1140" y="215434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925120" y="4221088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Approve Action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4721" y="2390775"/>
            <a:ext cx="6581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0" y="0"/>
            <a:ext cx="8676456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4000" dirty="0" err="1" smtClean="0">
                <a:solidFill>
                  <a:schemeClr val="bg1"/>
                </a:solidFill>
                <a:latin typeface="Calibri" pitchFamily="34" charset="0"/>
              </a:rPr>
              <a:t>CLUSTER.approve_action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18" name="Straight Arrow Connector 17"/>
          <p:cNvCxnSpPr>
            <a:endCxn id="21" idx="2"/>
          </p:cNvCxnSpPr>
          <p:nvPr/>
        </p:nvCxnSpPr>
        <p:spPr>
          <a:xfrm flipH="1" flipV="1">
            <a:off x="2423378" y="3186583"/>
            <a:ext cx="636454" cy="110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331640" y="155679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7624" y="33569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31640" y="270892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  <a:endCxn id="19" idx="2"/>
          </p:cNvCxnSpPr>
          <p:nvPr/>
        </p:nvCxnSpPr>
        <p:spPr>
          <a:xfrm flipV="1">
            <a:off x="2423378" y="2034455"/>
            <a:ext cx="0" cy="674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41140" y="215434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Laboratory model</a:t>
            </a:r>
            <a:br>
              <a:rPr lang="en-AU" dirty="0" smtClean="0">
                <a:solidFill>
                  <a:schemeClr val="tx1"/>
                </a:solidFill>
              </a:rPr>
            </a:br>
            <a:r>
              <a:rPr lang="en-AU" dirty="0" smtClean="0">
                <a:solidFill>
                  <a:schemeClr val="tx1"/>
                </a:solidFill>
              </a:rPr>
              <a:t>specialisations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Laboratory Model Specialisations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093024" cy="4183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 Manual Differential Panel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 Auto Differential Panel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Blood Count without Differential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Gas and Carbon Monoxide Panel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862652"/>
            <a:ext cx="9361586" cy="19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699792" y="4067192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  <a:endCxn id="7" idx="2"/>
          </p:cNvCxnSpPr>
          <p:nvPr/>
        </p:nvCxnSpPr>
        <p:spPr>
          <a:xfrm flipH="1" flipV="1">
            <a:off x="3787762" y="3564039"/>
            <a:ext cx="3768" cy="5031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696024" y="308637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12" idx="2"/>
          </p:cNvCxnSpPr>
          <p:nvPr/>
        </p:nvCxnSpPr>
        <p:spPr>
          <a:xfrm flipH="1" flipV="1">
            <a:off x="3777882" y="2682527"/>
            <a:ext cx="9880" cy="4038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86144" y="1268760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2820" y="36760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524" y="270892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86144" y="220486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0"/>
            <a:endCxn id="9" idx="2"/>
          </p:cNvCxnSpPr>
          <p:nvPr/>
        </p:nvCxnSpPr>
        <p:spPr>
          <a:xfrm flipV="1">
            <a:off x="3777882" y="1746423"/>
            <a:ext cx="0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5644" y="180388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3779912" y="4544855"/>
            <a:ext cx="11618" cy="1044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4970" y="4611289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5589240"/>
            <a:ext cx="57816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81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</a:t>
            </a: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492896"/>
            <a:ext cx="9234106" cy="283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9222" idx="2"/>
          </p:cNvCxnSpPr>
          <p:nvPr/>
        </p:nvCxnSpPr>
        <p:spPr>
          <a:xfrm>
            <a:off x="4654526" y="2402235"/>
            <a:ext cx="1645666" cy="16266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20072" y="3645024"/>
            <a:ext cx="1512168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89240"/>
            <a:ext cx="2790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611560" y="4365104"/>
            <a:ext cx="144016" cy="129614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27584" y="3573016"/>
            <a:ext cx="1080120" cy="20882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</a:t>
            </a:r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361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05264"/>
            <a:ext cx="2790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11560" y="4653136"/>
            <a:ext cx="72008" cy="122413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509120"/>
            <a:ext cx="3286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907704" y="4077072"/>
            <a:ext cx="72008" cy="43204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96136" y="3068960"/>
            <a:ext cx="72008" cy="100811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4131" y="3573016"/>
            <a:ext cx="336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Archetype Map for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2485" y="131393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2" y="1334646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Composition:</a:t>
            </a:r>
            <a:endParaRPr lang="en-AU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16832"/>
            <a:ext cx="9237172" cy="356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</a:t>
            </a:r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21557" y="4005064"/>
            <a:ext cx="72008" cy="100811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336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067944" y="2132856"/>
            <a:ext cx="720080" cy="14401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429000"/>
            <a:ext cx="25431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stCxn id="11269" idx="0"/>
          </p:cNvCxnSpPr>
          <p:nvPr/>
        </p:nvCxnSpPr>
        <p:spPr>
          <a:xfrm flipH="1" flipV="1">
            <a:off x="5364088" y="2348880"/>
            <a:ext cx="839540" cy="108012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88840"/>
            <a:ext cx="3923928" cy="79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</a:t>
            </a:r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9" y="1815289"/>
            <a:ext cx="9077991" cy="40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797152"/>
            <a:ext cx="25431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691680" y="3861048"/>
            <a:ext cx="335484" cy="9361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9992" y="2060848"/>
            <a:ext cx="72008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96136" y="2276872"/>
            <a:ext cx="8384" cy="99972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700808"/>
            <a:ext cx="39147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924944"/>
            <a:ext cx="25431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Specialisations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958506" y="4012600"/>
            <a:ext cx="2183476" cy="477663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0"/>
            <a:endCxn id="6" idx="2"/>
          </p:cNvCxnSpPr>
          <p:nvPr/>
        </p:nvCxnSpPr>
        <p:spPr>
          <a:xfrm flipH="1" flipV="1">
            <a:off x="4046476" y="3509447"/>
            <a:ext cx="3768" cy="5031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954738" y="3031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  <a:endCxn id="11" idx="2"/>
          </p:cNvCxnSpPr>
          <p:nvPr/>
        </p:nvCxnSpPr>
        <p:spPr>
          <a:xfrm flipH="1" flipV="1">
            <a:off x="4036596" y="2627935"/>
            <a:ext cx="9880" cy="4038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44858" y="1214168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534" y="362149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4238" y="265432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44858" y="21502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  <a:endCxn id="8" idx="2"/>
          </p:cNvCxnSpPr>
          <p:nvPr/>
        </p:nvCxnSpPr>
        <p:spPr>
          <a:xfrm flipV="1">
            <a:off x="4036596" y="1691831"/>
            <a:ext cx="0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4358" y="17492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6" idx="0"/>
            <a:endCxn id="4" idx="2"/>
          </p:cNvCxnSpPr>
          <p:nvPr/>
        </p:nvCxnSpPr>
        <p:spPr>
          <a:xfrm flipH="1" flipV="1">
            <a:off x="4050244" y="4490263"/>
            <a:ext cx="15670" cy="475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3684" y="455669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4176" y="4966120"/>
            <a:ext cx="2183476" cy="477663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5536" y="6038704"/>
            <a:ext cx="218347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Without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987824" y="6038704"/>
            <a:ext cx="218347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 Auto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68144" y="6038704"/>
            <a:ext cx="2304256" cy="76470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Complete Blood Count With Manual Differential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  <a:endCxn id="16" idx="2"/>
          </p:cNvCxnSpPr>
          <p:nvPr/>
        </p:nvCxnSpPr>
        <p:spPr>
          <a:xfrm flipV="1">
            <a:off x="1487274" y="5443783"/>
            <a:ext cx="2578640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0"/>
            <a:endCxn id="16" idx="2"/>
          </p:cNvCxnSpPr>
          <p:nvPr/>
        </p:nvCxnSpPr>
        <p:spPr>
          <a:xfrm flipH="1" flipV="1">
            <a:off x="4065914" y="5443783"/>
            <a:ext cx="13648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16" idx="2"/>
          </p:cNvCxnSpPr>
          <p:nvPr/>
        </p:nvCxnSpPr>
        <p:spPr>
          <a:xfrm flipH="1" flipV="1">
            <a:off x="4065914" y="5443783"/>
            <a:ext cx="2954358" cy="5949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47664" y="54452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5470" y="55892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8064" y="54452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499" y="2276872"/>
            <a:ext cx="9252520" cy="319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Without Differential</a:t>
            </a:r>
            <a:endParaRPr lang="en-A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578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59632" y="3356992"/>
            <a:ext cx="1080120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340768"/>
            <a:ext cx="47529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436320" y="2340893"/>
            <a:ext cx="863872" cy="22401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7925" y="4282033"/>
            <a:ext cx="2886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660232" y="3501008"/>
            <a:ext cx="50405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300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Without Differential</a:t>
            </a:r>
            <a:endParaRPr lang="en-A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578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916832"/>
            <a:ext cx="34575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2483768" y="2564904"/>
            <a:ext cx="14401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391384" y="2263224"/>
            <a:ext cx="3672408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4340" idx="3"/>
          </p:cNvCxnSpPr>
          <p:nvPr/>
        </p:nvCxnSpPr>
        <p:spPr>
          <a:xfrm>
            <a:off x="5005239" y="2340695"/>
            <a:ext cx="574873" cy="818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3665" y="1316260"/>
            <a:ext cx="383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477442"/>
            <a:ext cx="9182326" cy="28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Manual Differential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75656" y="3356992"/>
            <a:ext cx="1080120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08328" y="2276872"/>
            <a:ext cx="863872" cy="22401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7925" y="4282033"/>
            <a:ext cx="2886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660232" y="3501008"/>
            <a:ext cx="50405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45224"/>
            <a:ext cx="3209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4824"/>
            <a:ext cx="9211512" cy="324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597" y="1772816"/>
            <a:ext cx="3800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Manual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87749" y="2636912"/>
            <a:ext cx="14401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3209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6444208" y="2636912"/>
            <a:ext cx="576065" cy="57606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6093" y="2348880"/>
            <a:ext cx="94059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4005064"/>
            <a:ext cx="336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6975" y="3068960"/>
            <a:ext cx="2867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84784"/>
            <a:ext cx="9144000" cy="404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Manual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797152"/>
            <a:ext cx="2867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12776"/>
            <a:ext cx="29813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3275856" y="1700809"/>
            <a:ext cx="1512168" cy="14401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2492896"/>
            <a:ext cx="2505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3635896" y="1916832"/>
            <a:ext cx="1152128" cy="9361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3750" y="1951606"/>
            <a:ext cx="8916230" cy="403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Manual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3076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3779912" y="1988840"/>
            <a:ext cx="1224136" cy="21602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636912"/>
            <a:ext cx="31527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3600271" y="2409013"/>
            <a:ext cx="1403777" cy="5159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997" y="4725144"/>
            <a:ext cx="31908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2274040"/>
            <a:ext cx="9143998" cy="278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Auto Differential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75656" y="3284984"/>
            <a:ext cx="1152128" cy="223224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4221900"/>
            <a:ext cx="2886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6660232" y="3381500"/>
            <a:ext cx="360040" cy="91159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3076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1268760"/>
            <a:ext cx="3228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>
            <a:off x="5508328" y="2276872"/>
            <a:ext cx="863872" cy="22401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Archetype Map for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2485" y="131393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2" y="1334646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Composition: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04" y="2809645"/>
            <a:ext cx="148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Entry:</a:t>
            </a:r>
            <a:endParaRPr lang="en-AU" b="1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6634" y="1986199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25826" y="2217251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5" idx="2"/>
            <a:endCxn id="28" idx="0"/>
          </p:cNvCxnSpPr>
          <p:nvPr/>
        </p:nvCxnSpPr>
        <p:spPr>
          <a:xfrm flipH="1">
            <a:off x="1417564" y="1791599"/>
            <a:ext cx="3276659" cy="425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48575" y="2768503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Patient Encounter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27521" y="2750395"/>
            <a:ext cx="2183476" cy="4625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Laboratory Test Request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2871" y="246426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32" idx="0"/>
          </p:cNvCxnSpPr>
          <p:nvPr/>
        </p:nvCxnSpPr>
        <p:spPr>
          <a:xfrm flipH="1">
            <a:off x="2940313" y="1791599"/>
            <a:ext cx="1753910" cy="976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3" idx="0"/>
          </p:cNvCxnSpPr>
          <p:nvPr/>
        </p:nvCxnSpPr>
        <p:spPr>
          <a:xfrm>
            <a:off x="4694223" y="1791599"/>
            <a:ext cx="825036" cy="958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4" idx="0"/>
          </p:cNvCxnSpPr>
          <p:nvPr/>
        </p:nvCxnSpPr>
        <p:spPr>
          <a:xfrm>
            <a:off x="4694223" y="1791599"/>
            <a:ext cx="3200386" cy="672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074"/>
            <a:ext cx="9144000" cy="318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Auto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87749" y="2564904"/>
            <a:ext cx="144016" cy="7920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444208" y="2636912"/>
            <a:ext cx="576065" cy="57606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6093" y="2348880"/>
            <a:ext cx="94059" cy="21602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005064"/>
            <a:ext cx="3362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45224"/>
            <a:ext cx="3076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1844824"/>
            <a:ext cx="3438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068960"/>
            <a:ext cx="28098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10766"/>
            <a:ext cx="9143999" cy="375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Auto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75856" y="1844825"/>
            <a:ext cx="1512168" cy="14401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24021" y="2037098"/>
            <a:ext cx="1152128" cy="93610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97152"/>
            <a:ext cx="2714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364518"/>
            <a:ext cx="2981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564904"/>
            <a:ext cx="3781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9" y="2000715"/>
            <a:ext cx="86201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Complete Blood Count With Auto Differential Panel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55576" y="4077072"/>
            <a:ext cx="288032" cy="14401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79912" y="1988840"/>
            <a:ext cx="1224136" cy="21602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00271" y="2409013"/>
            <a:ext cx="1403777" cy="5159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41168"/>
            <a:ext cx="3781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12776"/>
            <a:ext cx="4086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492896"/>
            <a:ext cx="4505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Gas and Carbon Monoxide Panel</a:t>
            </a:r>
            <a:endParaRPr lang="en-A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88840"/>
            <a:ext cx="9189686" cy="329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157192"/>
            <a:ext cx="2638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31640" y="4509120"/>
            <a:ext cx="72008" cy="64807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Demographics models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20000" cy="838200"/>
          </a:xfrm>
        </p:spPr>
        <p:txBody>
          <a:bodyPr/>
          <a:lstStyle/>
          <a:p>
            <a:pPr algn="ctr"/>
            <a:r>
              <a:rPr lang="en-AU" dirty="0" smtClean="0"/>
              <a:t>Participation &amp; Party Reference Model</a:t>
            </a:r>
            <a:endParaRPr lang="en-A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927" y="1241724"/>
            <a:ext cx="7169737" cy="128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280" y="2463189"/>
            <a:ext cx="7200800" cy="439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452048" cy="838200"/>
          </a:xfrm>
        </p:spPr>
        <p:txBody>
          <a:bodyPr/>
          <a:lstStyle/>
          <a:p>
            <a:r>
              <a:rPr lang="en-AU" dirty="0" smtClean="0"/>
              <a:t>When is demographics </a:t>
            </a:r>
            <a:r>
              <a:rPr lang="en-AU" dirty="0" err="1" smtClean="0"/>
              <a:t>demographics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724400"/>
          </a:xfrm>
        </p:spPr>
        <p:txBody>
          <a:bodyPr/>
          <a:lstStyle/>
          <a:p>
            <a:r>
              <a:rPr lang="en-AU" sz="2000" u="sng" dirty="0" smtClean="0"/>
              <a:t>Question</a:t>
            </a:r>
            <a:r>
              <a:rPr lang="en-AU" sz="2000" dirty="0" smtClean="0"/>
              <a:t>: </a:t>
            </a:r>
            <a:r>
              <a:rPr lang="en-AU" sz="2000" i="1" dirty="0" smtClean="0"/>
              <a:t>When is CIMI information modelled using the ‘PARTY’ model, and when is it modelled using the core reference model?</a:t>
            </a:r>
            <a:endParaRPr lang="en-AU" sz="2000" dirty="0" smtClean="0"/>
          </a:p>
          <a:p>
            <a:r>
              <a:rPr lang="en-AU" sz="2000" u="sng" dirty="0" smtClean="0"/>
              <a:t>Proposed Criteria</a:t>
            </a:r>
            <a:r>
              <a:rPr lang="en-AU" sz="2000" dirty="0" smtClean="0"/>
              <a:t>:</a:t>
            </a:r>
          </a:p>
          <a:p>
            <a:pPr lvl="1"/>
            <a:r>
              <a:rPr lang="en-AU" sz="1800" dirty="0" smtClean="0"/>
              <a:t>Does the information relate to a specific healthcare event or not?</a:t>
            </a:r>
          </a:p>
          <a:p>
            <a:pPr lvl="2"/>
            <a:r>
              <a:rPr lang="en-AU" sz="1400" dirty="0" smtClean="0"/>
              <a:t>Does it record the results of an observation, evaluation, assessment, or activity?</a:t>
            </a:r>
          </a:p>
          <a:p>
            <a:pPr lvl="2"/>
            <a:r>
              <a:rPr lang="en-AU" sz="1400" dirty="0" smtClean="0"/>
              <a:t>If yes, then use Core Reference Model</a:t>
            </a:r>
          </a:p>
          <a:p>
            <a:pPr lvl="2"/>
            <a:r>
              <a:rPr lang="en-AU" sz="1400" dirty="0" smtClean="0"/>
              <a:t>E.g. Age is specific to a point in time, Living Dependency is an assessment and Biologic Sex is an observation</a:t>
            </a:r>
          </a:p>
          <a:p>
            <a:pPr lvl="1"/>
            <a:r>
              <a:rPr lang="en-AU" sz="1800" dirty="0" smtClean="0"/>
              <a:t>Is this information only relevant to the Subject of Care, or do we need to record this about other Parties participating in the record as well?</a:t>
            </a:r>
          </a:p>
          <a:p>
            <a:pPr lvl="2"/>
            <a:r>
              <a:rPr lang="en-AU" sz="1400" dirty="0" smtClean="0"/>
              <a:t>If needed about other Parties, then usually use Party model</a:t>
            </a:r>
          </a:p>
          <a:p>
            <a:pPr lvl="2"/>
            <a:r>
              <a:rPr lang="en-AU" sz="1400" dirty="0" smtClean="0"/>
              <a:t>E.g. Address may be relevant for Next of Kin; Disability may be relevant for a Dependent</a:t>
            </a:r>
          </a:p>
          <a:p>
            <a:pPr lvl="1"/>
            <a:r>
              <a:rPr lang="en-AU" sz="1800" dirty="0" smtClean="0"/>
              <a:t>How is it commonly used in systems?</a:t>
            </a:r>
          </a:p>
          <a:p>
            <a:pPr lvl="2"/>
            <a:r>
              <a:rPr lang="en-AU" sz="1400" dirty="0" smtClean="0"/>
              <a:t>Source models are used to determine common implementation practice</a:t>
            </a:r>
          </a:p>
          <a:p>
            <a:pPr lvl="3"/>
            <a:endParaRPr lang="en-AU" sz="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Demographics Source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7696200" cy="5517232"/>
          </a:xfrm>
        </p:spPr>
        <p:txBody>
          <a:bodyPr/>
          <a:lstStyle/>
          <a:p>
            <a:pPr marL="1371600" lvl="2" indent="-457200"/>
            <a:r>
              <a:rPr lang="en-GB" dirty="0" smtClean="0"/>
              <a:t>HL7 v3 RIM</a:t>
            </a:r>
          </a:p>
          <a:p>
            <a:pPr marL="1371600" lvl="2" indent="-457200"/>
            <a:r>
              <a:rPr lang="en-GB" dirty="0" smtClean="0"/>
              <a:t>NHS LRA</a:t>
            </a:r>
          </a:p>
          <a:p>
            <a:pPr marL="1371600" lvl="2" indent="-457200"/>
            <a:r>
              <a:rPr lang="en-GB" dirty="0" smtClean="0"/>
              <a:t>NEHTA (Participation)</a:t>
            </a:r>
          </a:p>
          <a:p>
            <a:pPr marL="1371600" lvl="2" indent="-457200"/>
            <a:r>
              <a:rPr lang="en-GB" dirty="0" smtClean="0"/>
              <a:t>FHIM (Federal Health Information Model) Demographics model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HL7 FHIR (Organisation, Person, Patient, Agent, Group)</a:t>
            </a:r>
            <a:endParaRPr lang="en-AU" dirty="0" smtClean="0"/>
          </a:p>
          <a:p>
            <a:pPr marL="1371600" lvl="2" indent="-457200"/>
            <a:r>
              <a:rPr lang="en-GB" dirty="0" err="1" smtClean="0"/>
              <a:t>openEHR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ISO13606 (Standard and new draft)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ISO-22220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MOHH (Singapore)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DCM (The Netherlands)</a:t>
            </a:r>
            <a:endParaRPr lang="en-AU" dirty="0" smtClean="0"/>
          </a:p>
          <a:p>
            <a:pPr marL="1371600" lvl="2" indent="-457200"/>
            <a:r>
              <a:rPr lang="en-GB" dirty="0" smtClean="0"/>
              <a:t>Intermountain Healthcare</a:t>
            </a:r>
            <a:endParaRPr lang="en-AU" dirty="0" smtClean="0"/>
          </a:p>
          <a:p>
            <a:pPr marL="514350" indent="-514350"/>
            <a:endParaRPr lang="en-A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CIMI Demographics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47800"/>
            <a:ext cx="6949008" cy="5221560"/>
          </a:xfrm>
        </p:spPr>
        <p:txBody>
          <a:bodyPr/>
          <a:lstStyle/>
          <a:p>
            <a:r>
              <a:rPr lang="en-AU" sz="2400" dirty="0" smtClean="0"/>
              <a:t>CLUSTER</a:t>
            </a:r>
          </a:p>
          <a:p>
            <a:pPr lvl="1"/>
            <a:r>
              <a:rPr lang="en-AU" sz="2000" dirty="0" smtClean="0"/>
              <a:t>Location</a:t>
            </a:r>
          </a:p>
          <a:p>
            <a:pPr lvl="1"/>
            <a:r>
              <a:rPr lang="en-AU" sz="2000" dirty="0" smtClean="0"/>
              <a:t>Address</a:t>
            </a:r>
          </a:p>
          <a:p>
            <a:pPr lvl="1"/>
            <a:r>
              <a:rPr lang="en-AU" sz="2000" dirty="0" smtClean="0"/>
              <a:t>Electronic Contact</a:t>
            </a:r>
          </a:p>
          <a:p>
            <a:pPr lvl="1"/>
            <a:r>
              <a:rPr lang="en-AU" sz="2000" dirty="0" smtClean="0"/>
              <a:t>Party Name</a:t>
            </a:r>
          </a:p>
          <a:p>
            <a:r>
              <a:rPr lang="en-AU" sz="2400" dirty="0" smtClean="0"/>
              <a:t>PARTY</a:t>
            </a:r>
          </a:p>
          <a:p>
            <a:pPr lvl="1"/>
            <a:r>
              <a:rPr lang="en-AU" sz="2000" dirty="0" smtClean="0"/>
              <a:t>ACTOR</a:t>
            </a:r>
          </a:p>
          <a:p>
            <a:pPr lvl="2"/>
            <a:r>
              <a:rPr lang="en-AU" sz="1600" dirty="0" smtClean="0"/>
              <a:t>Person</a:t>
            </a:r>
          </a:p>
          <a:p>
            <a:pPr lvl="2"/>
            <a:r>
              <a:rPr lang="en-AU" sz="1600" dirty="0" smtClean="0"/>
              <a:t>Organisation</a:t>
            </a:r>
          </a:p>
          <a:p>
            <a:pPr lvl="1"/>
            <a:r>
              <a:rPr lang="en-AU" sz="2000" dirty="0" smtClean="0"/>
              <a:t>ROLE</a:t>
            </a:r>
          </a:p>
          <a:p>
            <a:pPr lvl="2"/>
            <a:r>
              <a:rPr lang="en-AU" sz="1600" dirty="0" smtClean="0"/>
              <a:t>Person Role</a:t>
            </a:r>
          </a:p>
          <a:p>
            <a:pPr lvl="2"/>
            <a:r>
              <a:rPr lang="en-AU" sz="1600" dirty="0" smtClean="0"/>
              <a:t>Healthcare Consumer</a:t>
            </a:r>
          </a:p>
          <a:p>
            <a:pPr lvl="2"/>
            <a:r>
              <a:rPr lang="en-AU" sz="1600" dirty="0" smtClean="0"/>
              <a:t>Healthcare Provider</a:t>
            </a:r>
          </a:p>
          <a:p>
            <a:pPr lvl="3"/>
            <a:r>
              <a:rPr lang="en-AU" sz="1200" dirty="0" smtClean="0"/>
              <a:t>Healthcare Provider Individual</a:t>
            </a:r>
          </a:p>
          <a:p>
            <a:pPr lvl="3"/>
            <a:r>
              <a:rPr lang="en-AU" sz="1200" dirty="0" smtClean="0"/>
              <a:t>Healthcare Provider Organisation</a:t>
            </a:r>
            <a:endParaRPr lang="en-AU" sz="1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Location</a:t>
            </a:r>
            <a:endParaRPr lang="en-A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42670"/>
            <a:ext cx="9144000" cy="402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347864" y="1484784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H="1" flipV="1">
            <a:off x="4439602" y="1962447"/>
            <a:ext cx="2030" cy="1826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31840" y="23703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Archetype Map for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2485" y="1313936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532" y="1334646"/>
            <a:ext cx="17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Composition: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804" y="2809645"/>
            <a:ext cx="105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Entry:</a:t>
            </a:r>
            <a:endParaRPr lang="en-AU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32" y="384952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1" dirty="0" smtClean="0">
                <a:solidFill>
                  <a:schemeClr val="accent2"/>
                </a:solidFill>
              </a:rPr>
              <a:t>Cluster:</a:t>
            </a:r>
            <a:endParaRPr lang="en-AU" b="1" dirty="0">
              <a:solidFill>
                <a:schemeClr val="accent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6634" y="1986199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804" y="3507144"/>
            <a:ext cx="88497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25826" y="2217251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35" idx="2"/>
            <a:endCxn id="28" idx="0"/>
          </p:cNvCxnSpPr>
          <p:nvPr/>
        </p:nvCxnSpPr>
        <p:spPr>
          <a:xfrm flipH="1">
            <a:off x="1417564" y="1791599"/>
            <a:ext cx="3276659" cy="4256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848575" y="2768503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Patient Encounter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27521" y="275039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Laboratory Test Request Summary</a:t>
            </a:r>
            <a:endParaRPr lang="en-AU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02871" y="2464265"/>
            <a:ext cx="2183476" cy="4776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Observation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32" idx="0"/>
          </p:cNvCxnSpPr>
          <p:nvPr/>
        </p:nvCxnSpPr>
        <p:spPr>
          <a:xfrm flipH="1">
            <a:off x="2940313" y="1791599"/>
            <a:ext cx="1753910" cy="9769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33" idx="0"/>
          </p:cNvCxnSpPr>
          <p:nvPr/>
        </p:nvCxnSpPr>
        <p:spPr>
          <a:xfrm>
            <a:off x="4694223" y="1791599"/>
            <a:ext cx="825036" cy="958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4" idx="0"/>
          </p:cNvCxnSpPr>
          <p:nvPr/>
        </p:nvCxnSpPr>
        <p:spPr>
          <a:xfrm>
            <a:off x="4694223" y="1791599"/>
            <a:ext cx="3200386" cy="672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98450" y="566569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42752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Request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42752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02871" y="4273653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Result Group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58" idx="0"/>
          </p:cNvCxnSpPr>
          <p:nvPr/>
        </p:nvCxnSpPr>
        <p:spPr>
          <a:xfrm>
            <a:off x="7894609" y="2941928"/>
            <a:ext cx="0" cy="867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2"/>
            <a:endCxn id="89" idx="0"/>
          </p:cNvCxnSpPr>
          <p:nvPr/>
        </p:nvCxnSpPr>
        <p:spPr>
          <a:xfrm>
            <a:off x="5519259" y="3228058"/>
            <a:ext cx="0" cy="1523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68" idx="0"/>
          </p:cNvCxnSpPr>
          <p:nvPr/>
        </p:nvCxnSpPr>
        <p:spPr>
          <a:xfrm flipH="1">
            <a:off x="1390188" y="2694914"/>
            <a:ext cx="27376" cy="2970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32" idx="2"/>
            <a:endCxn id="66" idx="0"/>
          </p:cNvCxnSpPr>
          <p:nvPr/>
        </p:nvCxnSpPr>
        <p:spPr>
          <a:xfrm>
            <a:off x="2940313" y="3246166"/>
            <a:ext cx="0" cy="1505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802871" y="3809414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Test Observable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27521" y="5693218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48575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02871" y="5228979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Reference Range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802871" y="4751316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Specimen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02871" y="5706642"/>
            <a:ext cx="2183476" cy="477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Action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Address</a:t>
            </a:r>
            <a:endParaRPr lang="en-A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51247"/>
            <a:ext cx="9144000" cy="367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2480000" y="156667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H="1" flipV="1">
            <a:off x="3571738" y="2044335"/>
            <a:ext cx="2030" cy="18265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3976" y="245225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376" y="2821872"/>
            <a:ext cx="7448552" cy="501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Address Detailed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483768" y="256490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Address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80000" y="156667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0"/>
            <a:endCxn id="11" idx="2"/>
          </p:cNvCxnSpPr>
          <p:nvPr/>
        </p:nvCxnSpPr>
        <p:spPr>
          <a:xfrm flipH="1" flipV="1">
            <a:off x="3571738" y="2044335"/>
            <a:ext cx="3768" cy="5205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3976" y="213285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3563888" y="3042567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7744" y="328498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Electronic Contact</a:t>
            </a:r>
            <a:endParaRPr lang="en-A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2815183"/>
            <a:ext cx="9134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915816" y="210033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995936" y="2577994"/>
            <a:ext cx="11618" cy="1178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298591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3514725"/>
            <a:ext cx="88487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0848"/>
            <a:ext cx="50768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 Name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1196752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CLUSTER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2267744" y="1674415"/>
            <a:ext cx="11618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7952" y="172229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1392" y="2805057"/>
            <a:ext cx="11618" cy="4584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1600" y="285293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1600" y="32849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 Name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20944" y="3741162"/>
            <a:ext cx="25266" cy="1127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800" y="417056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91725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 Name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1547664" y="177281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Person Name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627784" y="2276872"/>
            <a:ext cx="25266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263691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627784" y="1340768"/>
            <a:ext cx="0" cy="407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Party</a:t>
            </a:r>
            <a:endParaRPr lang="en-A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50137"/>
            <a:ext cx="9144000" cy="15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2713440" y="1799209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779912" y="2276872"/>
            <a:ext cx="25266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251438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87769"/>
            <a:ext cx="9324528" cy="1885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Actor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522368" y="161556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PARTY: 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0"/>
            <a:endCxn id="4" idx="2"/>
          </p:cNvCxnSpPr>
          <p:nvPr/>
        </p:nvCxnSpPr>
        <p:spPr>
          <a:xfrm flipH="1" flipV="1">
            <a:off x="3614106" y="2093224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2696" y="233073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26136" y="288531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14106" y="3367882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92696" y="36053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244409" cy="323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Person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2964588" y="126876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2" idx="0"/>
            <a:endCxn id="7" idx="2"/>
          </p:cNvCxnSpPr>
          <p:nvPr/>
        </p:nvCxnSpPr>
        <p:spPr>
          <a:xfrm flipV="1">
            <a:off x="4056326" y="1746423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76556" y="174642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64588" y="206084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H="1" flipV="1">
            <a:off x="4056326" y="2538511"/>
            <a:ext cx="1019730" cy="110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2168" y="260961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222" y="4077072"/>
            <a:ext cx="7066066" cy="28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Organisation</a:t>
            </a:r>
            <a:endParaRPr lang="en-AU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90" y="3563136"/>
            <a:ext cx="9082210" cy="232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065944" y="170080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4157682" y="2178471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7912" y="2178471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65944" y="249289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Actor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4146064" y="2970559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5328" y="304166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952"/>
            <a:ext cx="9144000" cy="21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Role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713732" y="1615561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PARTY: 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H="1" flipV="1">
            <a:off x="3805470" y="2093224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4060" y="233073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7500" y="288531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05470" y="3367882"/>
            <a:ext cx="376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4060" y="360539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Composition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Results Report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10372" y="4718853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Results Report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5" idx="0"/>
            <a:endCxn id="52" idx="2"/>
          </p:cNvCxnSpPr>
          <p:nvPr/>
        </p:nvCxnSpPr>
        <p:spPr>
          <a:xfrm flipV="1">
            <a:off x="3702110" y="3982571"/>
            <a:ext cx="0" cy="736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610372" y="350490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2" idx="0"/>
            <a:endCxn id="8" idx="2"/>
          </p:cNvCxnSpPr>
          <p:nvPr/>
        </p:nvCxnSpPr>
        <p:spPr>
          <a:xfrm flipV="1">
            <a:off x="3702110" y="2768626"/>
            <a:ext cx="0" cy="736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10372" y="2290963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COMPOSITION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7518" y="419250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518" y="299150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551249"/>
            <a:ext cx="9144000" cy="254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Person Role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2713440" y="171445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3805178" y="2192119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25408" y="2192119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13440" y="250654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793560" y="2984207"/>
            <a:ext cx="11618" cy="1538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2824" y="3055312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06014"/>
            <a:ext cx="9143999" cy="311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Consumer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256388" y="126876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348126" y="1746423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68356" y="174642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56388" y="206084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4" idx="0"/>
            <a:endCxn id="7" idx="2"/>
          </p:cNvCxnSpPr>
          <p:nvPr/>
        </p:nvCxnSpPr>
        <p:spPr>
          <a:xfrm flipH="1" flipV="1">
            <a:off x="4348126" y="2538511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85772" y="2609616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endCxn id="14" idx="2"/>
          </p:cNvCxnSpPr>
          <p:nvPr/>
        </p:nvCxnSpPr>
        <p:spPr>
          <a:xfrm flipH="1" flipV="1">
            <a:off x="4353946" y="3505679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7824" y="3645024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62208" y="3028016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Person Role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97936"/>
            <a:ext cx="9144000" cy="21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242740" y="174175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334478" y="2219415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54708" y="2219415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42740" y="25338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4309212" y="3011503"/>
            <a:ext cx="25266" cy="1236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2124" y="308260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 Individual</a:t>
            </a:r>
            <a:endParaRPr lang="en-AU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33056"/>
            <a:ext cx="9144000" cy="24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188148" y="1484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8" idx="0"/>
            <a:endCxn id="5" idx="2"/>
          </p:cNvCxnSpPr>
          <p:nvPr/>
        </p:nvCxnSpPr>
        <p:spPr>
          <a:xfrm flipV="1">
            <a:off x="4279886" y="1962447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0116" y="196244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88148" y="22768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3" idx="0"/>
            <a:endCxn id="8" idx="2"/>
          </p:cNvCxnSpPr>
          <p:nvPr/>
        </p:nvCxnSpPr>
        <p:spPr>
          <a:xfrm flipH="1" flipV="1">
            <a:off x="4279886" y="2754535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7532" y="2825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endCxn id="13" idx="2"/>
          </p:cNvCxnSpPr>
          <p:nvPr/>
        </p:nvCxnSpPr>
        <p:spPr>
          <a:xfrm flipH="1" flipV="1">
            <a:off x="4285706" y="3721703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9584" y="386104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93968" y="32440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Healthcare Provider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2895"/>
            <a:ext cx="9144000" cy="205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Healthcare Provider Organisation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188148" y="1484784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Party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0"/>
            <a:endCxn id="4" idx="2"/>
          </p:cNvCxnSpPr>
          <p:nvPr/>
        </p:nvCxnSpPr>
        <p:spPr>
          <a:xfrm flipV="1">
            <a:off x="4279886" y="1962447"/>
            <a:ext cx="0" cy="314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00116" y="1962447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88148" y="227687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Role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2" idx="0"/>
            <a:endCxn id="7" idx="2"/>
          </p:cNvCxnSpPr>
          <p:nvPr/>
        </p:nvCxnSpPr>
        <p:spPr>
          <a:xfrm flipH="1" flipV="1">
            <a:off x="4279886" y="2754535"/>
            <a:ext cx="5820" cy="4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7532" y="282564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endCxn id="12" idx="2"/>
          </p:cNvCxnSpPr>
          <p:nvPr/>
        </p:nvCxnSpPr>
        <p:spPr>
          <a:xfrm flipH="1" flipV="1">
            <a:off x="4285706" y="3721703"/>
            <a:ext cx="2030" cy="12194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9584" y="386104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93968" y="3244040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Healthcare Provider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Future work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16" y="1340768"/>
            <a:ext cx="7696200" cy="5661248"/>
          </a:xfrm>
        </p:spPr>
        <p:txBody>
          <a:bodyPr/>
          <a:lstStyle/>
          <a:p>
            <a:r>
              <a:rPr lang="en-AU" sz="1600" dirty="0" smtClean="0"/>
              <a:t>Foundations</a:t>
            </a:r>
          </a:p>
          <a:p>
            <a:pPr lvl="1"/>
            <a:r>
              <a:rPr lang="en-AU" sz="1400" dirty="0" smtClean="0"/>
              <a:t>Reference model</a:t>
            </a:r>
          </a:p>
          <a:p>
            <a:pPr lvl="2"/>
            <a:r>
              <a:rPr lang="en-AU" sz="1200" dirty="0" smtClean="0"/>
              <a:t>Documentation and implementation</a:t>
            </a:r>
          </a:p>
          <a:p>
            <a:pPr lvl="1"/>
            <a:r>
              <a:rPr lang="en-AU" sz="1400" dirty="0" smtClean="0"/>
              <a:t>Archetype object model</a:t>
            </a:r>
          </a:p>
          <a:p>
            <a:pPr lvl="2"/>
            <a:r>
              <a:rPr lang="en-AU" sz="1200" dirty="0" smtClean="0"/>
              <a:t>Extensions to support terminology</a:t>
            </a:r>
          </a:p>
          <a:p>
            <a:pPr lvl="1"/>
            <a:r>
              <a:rPr lang="en-AU" sz="1400" dirty="0" smtClean="0"/>
              <a:t>Modelling patterns</a:t>
            </a:r>
          </a:p>
          <a:p>
            <a:pPr lvl="2"/>
            <a:r>
              <a:rPr lang="en-AU" sz="1200" dirty="0" smtClean="0"/>
              <a:t>Documentation and terminology bindings</a:t>
            </a:r>
          </a:p>
          <a:p>
            <a:pPr lvl="2"/>
            <a:r>
              <a:rPr lang="en-AU" sz="1200" dirty="0" smtClean="0"/>
              <a:t>Add new patterns to support new models</a:t>
            </a:r>
          </a:p>
          <a:p>
            <a:pPr lvl="1"/>
            <a:r>
              <a:rPr lang="en-AU" sz="1400" dirty="0" smtClean="0"/>
              <a:t>Style guides</a:t>
            </a:r>
          </a:p>
          <a:p>
            <a:pPr lvl="2"/>
            <a:r>
              <a:rPr lang="en-AU" sz="1200" dirty="0" smtClean="0"/>
              <a:t>Complete content</a:t>
            </a:r>
          </a:p>
          <a:p>
            <a:r>
              <a:rPr lang="en-AU" sz="1600" dirty="0" smtClean="0"/>
              <a:t>Models</a:t>
            </a:r>
          </a:p>
          <a:p>
            <a:pPr lvl="1"/>
            <a:r>
              <a:rPr lang="en-AU" sz="1400" dirty="0" smtClean="0"/>
              <a:t>Laboratory Results models</a:t>
            </a:r>
          </a:p>
          <a:p>
            <a:pPr lvl="2"/>
            <a:r>
              <a:rPr lang="en-AU" sz="1100" dirty="0" smtClean="0"/>
              <a:t>Add instances, specialisations and complete terminology bindings</a:t>
            </a:r>
          </a:p>
          <a:p>
            <a:pPr lvl="1"/>
            <a:r>
              <a:rPr lang="en-AU" sz="1400" dirty="0" smtClean="0"/>
              <a:t>Immunization models</a:t>
            </a:r>
          </a:p>
          <a:p>
            <a:pPr lvl="1"/>
            <a:r>
              <a:rPr lang="en-AU" sz="1400" dirty="0" smtClean="0"/>
              <a:t>Temperature and other priorities</a:t>
            </a:r>
            <a:endParaRPr lang="en-AU" sz="1600" dirty="0" smtClean="0"/>
          </a:p>
          <a:p>
            <a:r>
              <a:rPr lang="en-AU" sz="1600" dirty="0" smtClean="0"/>
              <a:t>Implementation</a:t>
            </a:r>
          </a:p>
          <a:p>
            <a:pPr lvl="1"/>
            <a:r>
              <a:rPr lang="en-AU" sz="1200" dirty="0" smtClean="0"/>
              <a:t>Generate ADL 1.5 for all modelling patterns and models</a:t>
            </a:r>
          </a:p>
          <a:p>
            <a:pPr lvl="1"/>
            <a:r>
              <a:rPr lang="en-AU" sz="1200" dirty="0" smtClean="0"/>
              <a:t>Build modelling foundations in tooling infrastructure</a:t>
            </a:r>
          </a:p>
          <a:p>
            <a:pPr lvl="1"/>
            <a:r>
              <a:rPr lang="en-AU" sz="1200" dirty="0" smtClean="0"/>
              <a:t>Create associated tooling, including instance generation and visualisations</a:t>
            </a:r>
          </a:p>
          <a:p>
            <a:pPr lvl="1"/>
            <a:r>
              <a:rPr lang="en-AU" sz="1200" dirty="0" smtClean="0"/>
              <a:t>Create transformations to priority implementation formats</a:t>
            </a:r>
          </a:p>
          <a:p>
            <a:r>
              <a:rPr lang="en-AU" sz="1600" dirty="0" smtClean="0"/>
              <a:t>Governance</a:t>
            </a:r>
          </a:p>
          <a:p>
            <a:pPr lvl="1"/>
            <a:r>
              <a:rPr lang="en-AU" sz="1200" dirty="0" smtClean="0"/>
              <a:t>Establish modelling development, review and publication processes and procedures</a:t>
            </a:r>
            <a:endParaRPr lang="en-AU" sz="1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496" y="1555845"/>
            <a:ext cx="8659504" cy="5232210"/>
          </a:xfrm>
        </p:spPr>
        <p:txBody>
          <a:bodyPr/>
          <a:lstStyle/>
          <a:p>
            <a:r>
              <a:rPr lang="en-AU" sz="2800" dirty="0" smtClean="0"/>
              <a:t>CIMI Web Page</a:t>
            </a:r>
          </a:p>
          <a:p>
            <a:pPr lvl="1"/>
            <a:r>
              <a:rPr lang="en-AU" sz="2400" dirty="0" smtClean="0">
                <a:hlinkClick r:id="rId2"/>
              </a:rPr>
              <a:t>http://informatics.mayo.edu/CIMI</a:t>
            </a:r>
            <a:r>
              <a:rPr lang="en-AU" sz="2400" dirty="0" smtClean="0"/>
              <a:t> </a:t>
            </a:r>
          </a:p>
          <a:p>
            <a:r>
              <a:rPr lang="en-AU" sz="2800" dirty="0" smtClean="0"/>
              <a:t>Google doc repository</a:t>
            </a:r>
          </a:p>
          <a:p>
            <a:pPr lvl="1"/>
            <a:r>
              <a:rPr lang="en-AU" sz="2400" u="sng" dirty="0" smtClean="0">
                <a:hlinkClick r:id="rId3"/>
              </a:rPr>
              <a:t>http://content.clinicalmodels.org</a:t>
            </a:r>
            <a:endParaRPr lang="en-AU" sz="2400" dirty="0" smtClean="0"/>
          </a:p>
          <a:p>
            <a:r>
              <a:rPr lang="en-AU" sz="2800" dirty="0" smtClean="0"/>
              <a:t>Google groups email list (</a:t>
            </a:r>
            <a:r>
              <a:rPr lang="en-AU" sz="2800" dirty="0" err="1" smtClean="0"/>
              <a:t>cimi</a:t>
            </a:r>
            <a:r>
              <a:rPr lang="en-AU" sz="2800" dirty="0" smtClean="0"/>
              <a:t>-modelling-taskforce)</a:t>
            </a:r>
          </a:p>
          <a:p>
            <a:pPr lvl="1"/>
            <a:r>
              <a:rPr lang="en-AU" sz="2400" u="sng" dirty="0" smtClean="0">
                <a:hlinkClick r:id="rId4"/>
              </a:rPr>
              <a:t>http://groups.google.com/group/cimi-modelling-taskforce?hl=en-GB</a:t>
            </a:r>
            <a:endParaRPr lang="en-AU" sz="2400" dirty="0" smtClean="0"/>
          </a:p>
          <a:p>
            <a:r>
              <a:rPr lang="en-AU" sz="2800" dirty="0" smtClean="0"/>
              <a:t>Issue tracking (</a:t>
            </a:r>
            <a:r>
              <a:rPr lang="en-AU" sz="2800" dirty="0" err="1" smtClean="0"/>
              <a:t>github</a:t>
            </a:r>
            <a:r>
              <a:rPr lang="en-AU" sz="2800" dirty="0" smtClean="0"/>
              <a:t>)</a:t>
            </a:r>
          </a:p>
          <a:p>
            <a:pPr lvl="1"/>
            <a:r>
              <a:rPr lang="en-AU" sz="2400" dirty="0" smtClean="0">
                <a:hlinkClick r:id="rId5"/>
              </a:rPr>
              <a:t>https://github.com/clinicalmodels/cimi/</a:t>
            </a:r>
            <a:endParaRPr lang="en-AU" sz="2400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-112761"/>
            <a:ext cx="6864350" cy="11449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ヒラギノ角ゴ Pro W3" pitchFamily="-105" charset="-128"/>
                <a:cs typeface="+mn-cs"/>
              </a:rPr>
              <a:t>Online References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522095" cy="2844031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questions</a:t>
            </a:r>
            <a:endParaRPr lang="en-A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4337808"/>
            <a:ext cx="102310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8445500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CIMI-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COMPOSITION.laboratory_results_report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21" name="Straight Arrow Connector 20"/>
          <p:cNvCxnSpPr>
            <a:endCxn id="22" idx="2"/>
          </p:cNvCxnSpPr>
          <p:nvPr/>
        </p:nvCxnSpPr>
        <p:spPr>
          <a:xfrm flipV="1">
            <a:off x="3699310" y="3982571"/>
            <a:ext cx="0" cy="736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607572" y="3504908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  <a:endCxn id="24" idx="2"/>
          </p:cNvCxnSpPr>
          <p:nvPr/>
        </p:nvCxnSpPr>
        <p:spPr>
          <a:xfrm flipV="1">
            <a:off x="3699310" y="2768626"/>
            <a:ext cx="0" cy="736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607572" y="2290963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COMPOSITION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4718" y="4192503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44718" y="2991500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 bwMode="white">
          <a:xfrm>
            <a:off x="298450" y="0"/>
            <a:ext cx="7852322" cy="10322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Entry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Laboratory Report Header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ヒラギノ角ゴ Pro W3" pitchFamily="-105" charset="-128"/>
              <a:cs typeface="+mn-cs"/>
            </a:endParaRPr>
          </a:p>
        </p:txBody>
      </p:sp>
      <p:cxnSp>
        <p:nvCxnSpPr>
          <p:cNvPr id="22" name="Straight Arrow Connector 21"/>
          <p:cNvCxnSpPr>
            <a:endCxn id="23" idx="2"/>
          </p:cNvCxnSpPr>
          <p:nvPr/>
        </p:nvCxnSpPr>
        <p:spPr>
          <a:xfrm flipV="1">
            <a:off x="5274668" y="4184504"/>
            <a:ext cx="11618" cy="1188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94548" y="3706841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Report Header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  <a:endCxn id="28" idx="2"/>
          </p:cNvCxnSpPr>
          <p:nvPr/>
        </p:nvCxnSpPr>
        <p:spPr>
          <a:xfrm flipH="1" flipV="1">
            <a:off x="5280462" y="3056215"/>
            <a:ext cx="5824" cy="650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98312" y="1439169"/>
            <a:ext cx="2183476" cy="4776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ENTRY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422108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3145038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88724" y="2578552"/>
            <a:ext cx="2183476" cy="4776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Clinical Entry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25" idx="2"/>
          </p:cNvCxnSpPr>
          <p:nvPr/>
        </p:nvCxnSpPr>
        <p:spPr>
          <a:xfrm flipV="1">
            <a:off x="5280462" y="1916832"/>
            <a:ext cx="9588" cy="661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98224" y="1999031"/>
            <a:ext cx="135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 smtClean="0">
                <a:solidFill>
                  <a:srgbClr val="FF0000"/>
                </a:solidFill>
              </a:rPr>
              <a:t>constrains</a:t>
            </a:r>
            <a:endParaRPr lang="en-AU" sz="1600" i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11960" y="5085184"/>
            <a:ext cx="2183476" cy="4776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Laboratory Report Header</a:t>
            </a:r>
            <a:endParaRPr lang="en-A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stethoscope design template">
  <a:themeElements>
    <a:clrScheme name="">
      <a:dk1>
        <a:srgbClr val="000066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NATU_TXT_New_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P_SNATU_TXT_New_Lif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NATU_TXT_New_Life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4">
        <a:dk1>
          <a:srgbClr val="000066"/>
        </a:dk1>
        <a:lt1>
          <a:srgbClr val="FFFFFF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NATU_TXT_New_Life 16">
        <a:dk1>
          <a:srgbClr val="FFFFFF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stethoscope design template</Template>
  <TotalTime>3137</TotalTime>
  <Words>1119</Words>
  <Application>Microsoft Office PowerPoint</Application>
  <PresentationFormat>On-screen Show (4:3)</PresentationFormat>
  <Paragraphs>483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Medical stethoscope design template</vt:lpstr>
      <vt:lpstr>CIMI Modelling Taskforce Report</vt:lpstr>
      <vt:lpstr>Laboratory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Laboratory model specialisations</vt:lpstr>
      <vt:lpstr>Laboratory Model Specialisations</vt:lpstr>
      <vt:lpstr>Complete Blood Count</vt:lpstr>
      <vt:lpstr>Complete Blood Count</vt:lpstr>
      <vt:lpstr>Complete Blood Count</vt:lpstr>
      <vt:lpstr>Complete Blood Count</vt:lpstr>
      <vt:lpstr>Complete Blood Count</vt:lpstr>
      <vt:lpstr>Complete Blood Count Specialisations</vt:lpstr>
      <vt:lpstr>Complete Blood Count Without Differential</vt:lpstr>
      <vt:lpstr>Complete Blood Count Without Differential</vt:lpstr>
      <vt:lpstr>Complete Blood Count With Manual Differential</vt:lpstr>
      <vt:lpstr>Complete Blood Count With Manual Differential Panel</vt:lpstr>
      <vt:lpstr>Complete Blood Count With Manual Differential Panel</vt:lpstr>
      <vt:lpstr>Complete Blood Count With Manual Differential Panel</vt:lpstr>
      <vt:lpstr>Complete Blood Count With Auto Differential</vt:lpstr>
      <vt:lpstr>Complete Blood Count With Auto Differential Panel</vt:lpstr>
      <vt:lpstr>Complete Blood Count With Auto Differential Panel</vt:lpstr>
      <vt:lpstr>Complete Blood Count With Auto Differential Panel</vt:lpstr>
      <vt:lpstr>Gas and Carbon Monoxide Panel</vt:lpstr>
      <vt:lpstr>Demographics models</vt:lpstr>
      <vt:lpstr>Participation &amp; Party Reference Model</vt:lpstr>
      <vt:lpstr>When is demographics demographics?</vt:lpstr>
      <vt:lpstr>Demographics Source Models</vt:lpstr>
      <vt:lpstr>CIMI Demographics Models</vt:lpstr>
      <vt:lpstr>Location</vt:lpstr>
      <vt:lpstr>Address</vt:lpstr>
      <vt:lpstr>Address Detailed</vt:lpstr>
      <vt:lpstr>Electronic Contact</vt:lpstr>
      <vt:lpstr>Party Name</vt:lpstr>
      <vt:lpstr>Party Name</vt:lpstr>
      <vt:lpstr>Party</vt:lpstr>
      <vt:lpstr>Actor</vt:lpstr>
      <vt:lpstr>Person</vt:lpstr>
      <vt:lpstr>Organisation</vt:lpstr>
      <vt:lpstr>Role</vt:lpstr>
      <vt:lpstr>Person Role</vt:lpstr>
      <vt:lpstr>Healthcare Consumer</vt:lpstr>
      <vt:lpstr>Healthcare Provider</vt:lpstr>
      <vt:lpstr>Healthcare Provider Individual</vt:lpstr>
      <vt:lpstr>Healthcare Provider Organisation</vt:lpstr>
      <vt:lpstr>Future work</vt:lpstr>
      <vt:lpstr>Future Work</vt:lpstr>
      <vt:lpstr>PowerPoint Presentation</vt:lpstr>
      <vt:lpstr>questions</vt:lpstr>
    </vt:vector>
  </TitlesOfParts>
  <Company>Genesys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</dc:creator>
  <cp:lastModifiedBy>Stanley M. Huff</cp:lastModifiedBy>
  <cp:revision>216</cp:revision>
  <dcterms:created xsi:type="dcterms:W3CDTF">2013-04-09T03:56:19Z</dcterms:created>
  <dcterms:modified xsi:type="dcterms:W3CDTF">2014-03-13T23:25:43Z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TC102862121033</vt:lpwstr>
  </property>
</Properties>
</file>