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3" r:id="rId2"/>
    <p:sldMasterId id="2147483743" r:id="rId3"/>
    <p:sldMasterId id="2147483802" r:id="rId4"/>
  </p:sldMasterIdLst>
  <p:notesMasterIdLst>
    <p:notesMasterId r:id="rId57"/>
  </p:notesMasterIdLst>
  <p:sldIdLst>
    <p:sldId id="468" r:id="rId5"/>
    <p:sldId id="700" r:id="rId6"/>
    <p:sldId id="655" r:id="rId7"/>
    <p:sldId id="683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64" r:id="rId18"/>
    <p:sldId id="669" r:id="rId19"/>
    <p:sldId id="670" r:id="rId20"/>
    <p:sldId id="658" r:id="rId21"/>
    <p:sldId id="659" r:id="rId22"/>
    <p:sldId id="660" r:id="rId23"/>
    <p:sldId id="685" r:id="rId24"/>
    <p:sldId id="686" r:id="rId25"/>
    <p:sldId id="662" r:id="rId26"/>
    <p:sldId id="663" r:id="rId27"/>
    <p:sldId id="687" r:id="rId28"/>
    <p:sldId id="654" r:id="rId29"/>
    <p:sldId id="672" r:id="rId30"/>
    <p:sldId id="673" r:id="rId31"/>
    <p:sldId id="674" r:id="rId32"/>
    <p:sldId id="675" r:id="rId33"/>
    <p:sldId id="676" r:id="rId34"/>
    <p:sldId id="697" r:id="rId35"/>
    <p:sldId id="701" r:id="rId36"/>
    <p:sldId id="698" r:id="rId37"/>
    <p:sldId id="702" r:id="rId38"/>
    <p:sldId id="699" r:id="rId39"/>
    <p:sldId id="703" r:id="rId40"/>
    <p:sldId id="652" r:id="rId41"/>
    <p:sldId id="653" r:id="rId42"/>
    <p:sldId id="678" r:id="rId43"/>
    <p:sldId id="704" r:id="rId44"/>
    <p:sldId id="705" r:id="rId45"/>
    <p:sldId id="706" r:id="rId46"/>
    <p:sldId id="709" r:id="rId47"/>
    <p:sldId id="712" r:id="rId48"/>
    <p:sldId id="713" r:id="rId49"/>
    <p:sldId id="715" r:id="rId50"/>
    <p:sldId id="651" r:id="rId51"/>
    <p:sldId id="679" r:id="rId52"/>
    <p:sldId id="680" r:id="rId53"/>
    <p:sldId id="681" r:id="rId54"/>
    <p:sldId id="682" r:id="rId55"/>
    <p:sldId id="519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394"/>
    <a:srgbClr val="EBC8C7"/>
    <a:srgbClr val="C5ABE7"/>
    <a:srgbClr val="4E2684"/>
    <a:srgbClr val="4530A0"/>
    <a:srgbClr val="C0504D"/>
    <a:srgbClr val="9989DB"/>
    <a:srgbClr val="8000FF"/>
    <a:srgbClr val="8D949A"/>
    <a:srgbClr val="173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4035" autoAdjust="0"/>
    <p:restoredTop sz="97210" autoAdjust="0"/>
  </p:normalViewPr>
  <p:slideViewPr>
    <p:cSldViewPr snapToGrid="0" snapToObjects="1">
      <p:cViewPr>
        <p:scale>
          <a:sx n="50" d="100"/>
          <a:sy n="50" d="100"/>
        </p:scale>
        <p:origin x="-880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168"/>
    </p:cViewPr>
  </p:sorterViewPr>
  <p:notesViewPr>
    <p:cSldViewPr snapToGrid="0" snapToObjects="1"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12D41A-2392-401E-ABC2-345FF20E2933}" type="datetimeFigureOut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336B9F-2392-4E07-8923-27DC2C5FA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6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C515-680B-45BA-9D93-A2DBC03BB47B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0C0C-AA97-4BE3-9DB8-0E7268DDF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2B7A-E4E6-487B-B1E3-F74D4EE8DE51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202C-EE7E-4C01-AD49-B41906F39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2A58A-5F58-4C8A-A548-BA695B8268E5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9C358-AC73-407E-BEBD-0E52CAAF6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840" y="0"/>
            <a:ext cx="4657499" cy="578529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98450" y="1524000"/>
            <a:ext cx="4502150" cy="1752600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Title in Arial Bold 32pt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3429000"/>
            <a:ext cx="2978150" cy="9906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 smtClean="0"/>
              <a:t>Date in Arial Bold 18pt</a:t>
            </a:r>
            <a:endParaRPr lang="en-US" dirty="0"/>
          </a:p>
        </p:txBody>
      </p:sp>
      <p:pic>
        <p:nvPicPr>
          <p:cNvPr id="6" name="Picture 5" descr="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34477"/>
            <a:ext cx="9220200" cy="1857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OHH_ppt cover_graphi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5220023"/>
            <a:ext cx="9143994" cy="95097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585" y="2016774"/>
            <a:ext cx="7751034" cy="161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339148" y="4278768"/>
            <a:ext cx="420246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20"/>
              </a:lnSpc>
              <a:defRPr/>
            </a:pPr>
            <a:r>
              <a:rPr lang="en-US" sz="800" dirty="0">
                <a:solidFill>
                  <a:srgbClr val="4E2684"/>
                </a:solidFill>
                <a:latin typeface="Arial"/>
                <a:cs typeface="Arial"/>
              </a:rPr>
              <a:t>This material contains information that is confidential to MOH Holdings Pte Ltd (MOHH)</a:t>
            </a:r>
            <a:r>
              <a:rPr lang="en-US" sz="800" dirty="0" smtClean="0">
                <a:solidFill>
                  <a:srgbClr val="4E2684"/>
                </a:solidFill>
                <a:latin typeface="Arial"/>
                <a:cs typeface="Arial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4E2684"/>
                </a:solidFill>
                <a:latin typeface="Arial"/>
                <a:cs typeface="Arial"/>
              </a:rPr>
              <a:t>and should </a:t>
            </a:r>
            <a:r>
              <a:rPr lang="en-US" sz="800" dirty="0">
                <a:solidFill>
                  <a:srgbClr val="4E2684"/>
                </a:solidFill>
                <a:latin typeface="Arial"/>
                <a:cs typeface="Arial"/>
              </a:rPr>
              <a:t>not be circulated beyond MOHH without permission</a:t>
            </a:r>
            <a:r>
              <a:rPr lang="en-US" sz="800" dirty="0" smtClean="0">
                <a:solidFill>
                  <a:srgbClr val="4E2684"/>
                </a:solidFill>
                <a:latin typeface="+mn-lt"/>
                <a:cs typeface="Arial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4E2684"/>
                </a:solidFill>
                <a:latin typeface="+mn-lt"/>
                <a:cs typeface="Arial"/>
              </a:rPr>
              <a:t>© All Rights Reserved</a:t>
            </a:r>
          </a:p>
          <a:p>
            <a:pPr>
              <a:lnSpc>
                <a:spcPts val="1220"/>
              </a:lnSpc>
              <a:defRPr/>
            </a:pPr>
            <a:endParaRPr lang="en-US" sz="800" dirty="0">
              <a:solidFill>
                <a:srgbClr val="4E2684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4887" y="760013"/>
            <a:ext cx="35489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E2684"/>
                </a:solidFill>
                <a:latin typeface="Arial"/>
                <a:cs typeface="Arial"/>
              </a:rPr>
              <a:t>Thank You</a:t>
            </a:r>
            <a:endParaRPr lang="en-US" sz="3200" dirty="0">
              <a:solidFill>
                <a:srgbClr val="4E2684"/>
              </a:solidFill>
              <a:latin typeface="Arial"/>
              <a:cs typeface="Arial"/>
            </a:endParaRPr>
          </a:p>
        </p:txBody>
      </p:sp>
      <p:pic>
        <p:nvPicPr>
          <p:cNvPr id="7" name="Picture 6" descr="Untitled-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740" y="6293229"/>
            <a:ext cx="1601477" cy="328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ical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l-Head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7"/>
            <a:ext cx="9144000" cy="1141208"/>
          </a:xfrm>
          <a:prstGeom prst="rect">
            <a:avLst/>
          </a:prstGeom>
        </p:spPr>
      </p:pic>
      <p:sp>
        <p:nvSpPr>
          <p:cNvPr id="13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04800" y="1752600"/>
            <a:ext cx="8229600" cy="4114800"/>
          </a:xfrm>
        </p:spPr>
        <p:txBody>
          <a:bodyPr/>
          <a:lstStyle>
            <a:lvl1pPr rtl="0">
              <a:lnSpc>
                <a:spcPct val="100000"/>
              </a:lnSpc>
              <a:buSzPts val="2000"/>
              <a:buFont typeface="Arial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rtl="0">
              <a:lnSpc>
                <a:spcPct val="100000"/>
              </a:lnSpc>
              <a:buSzPts val="1800"/>
              <a:buFont typeface="Lucida Grande"/>
              <a:buChar char="–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lang="en-SG" sz="1800" b="0" i="0" u="none" strike="noStrike" kern="1200" baseline="0" dirty="0" smtClean="0">
                <a:solidFill>
                  <a:srgbClr val="595959"/>
                </a:solidFill>
                <a:latin typeface="Arial"/>
                <a:ea typeface="+mn-ea"/>
                <a:cs typeface="+mn-cs"/>
              </a:defRPr>
            </a:lvl3pPr>
          </a:lstStyle>
          <a:p>
            <a:pPr rtl="0">
              <a:buSzPts val="2000"/>
              <a:buFont typeface="Arial"/>
              <a:buChar char="•"/>
            </a:pPr>
            <a:r>
              <a:rPr lang="en-SG" sz="2000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All bullet points are 20pt Arial</a:t>
            </a:r>
          </a:p>
          <a:p>
            <a:pPr rtl="0"/>
            <a:endParaRPr lang="en-SG" sz="2000" b="0" i="0" u="none" strike="noStrike" kern="1200" baseline="0" dirty="0" smtClean="0">
              <a:solidFill>
                <a:srgbClr val="595959"/>
              </a:solidFill>
              <a:latin typeface="Arial"/>
            </a:endParaRPr>
          </a:p>
          <a:p>
            <a:pPr rtl="0">
              <a:buSzPts val="2000"/>
              <a:buFont typeface="Arial"/>
              <a:buChar char="•"/>
            </a:pPr>
            <a:r>
              <a:rPr lang="en-SG" sz="2000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Bullet points should be constrained to a maximum of</a:t>
            </a:r>
            <a:br>
              <a:rPr lang="en-SG" sz="2000" b="0" i="0" u="none" strike="noStrike" kern="1200" baseline="0" dirty="0" smtClean="0">
                <a:solidFill>
                  <a:srgbClr val="595959"/>
                </a:solidFill>
                <a:latin typeface="Arial"/>
              </a:rPr>
            </a:br>
            <a:r>
              <a:rPr lang="en-SG" sz="2000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two lines where possible</a:t>
            </a:r>
          </a:p>
          <a:p>
            <a:pPr rtl="0"/>
            <a:endParaRPr lang="en-SG" sz="2000" b="0" i="0" u="none" strike="noStrike" kern="1200" baseline="0" dirty="0" smtClean="0">
              <a:solidFill>
                <a:srgbClr val="595959"/>
              </a:solidFill>
              <a:latin typeface="Arial"/>
            </a:endParaRPr>
          </a:p>
          <a:p>
            <a:pPr rtl="0">
              <a:buSzPts val="2000"/>
              <a:buFont typeface="Arial"/>
              <a:buChar char="•"/>
            </a:pPr>
            <a:r>
              <a:rPr lang="en-SG" sz="2000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All bullet points are 20pt Arial</a:t>
            </a:r>
          </a:p>
          <a:p>
            <a:pPr lvl="1" rtl="0">
              <a:buSzPts val="1800"/>
              <a:buFont typeface="Lucida Grande"/>
              <a:buChar char="–"/>
            </a:pPr>
            <a:r>
              <a:rPr lang="en-SG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Third level bullet points are 18pt Arial</a:t>
            </a:r>
          </a:p>
          <a:p>
            <a:pPr lvl="1" rtl="0">
              <a:buSzPts val="1800"/>
              <a:buFont typeface="Lucida Grande"/>
              <a:buChar char="–"/>
            </a:pPr>
            <a:r>
              <a:rPr lang="en-SG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Third level bullet points should also be constrained</a:t>
            </a:r>
            <a:br>
              <a:rPr lang="en-SG" b="0" i="0" u="none" strike="noStrike" kern="1200" baseline="0" dirty="0" smtClean="0">
                <a:solidFill>
                  <a:srgbClr val="595959"/>
                </a:solidFill>
                <a:latin typeface="Arial"/>
              </a:rPr>
            </a:br>
            <a:r>
              <a:rPr lang="en-SG" b="0" i="0" u="none" strike="noStrike" kern="1200" baseline="0" dirty="0" smtClean="0">
                <a:solidFill>
                  <a:srgbClr val="595959"/>
                </a:solidFill>
                <a:latin typeface="Arial"/>
              </a:rPr>
              <a:t>to a maximum of two lines</a:t>
            </a:r>
          </a:p>
          <a:p>
            <a:pPr lvl="2" rtl="0">
              <a:buSzPts val="1800"/>
              <a:buFont typeface="Lucida Grande"/>
              <a:buChar char="–"/>
            </a:pPr>
            <a:endParaRPr lang="en-SG" b="0" i="0" u="none" strike="noStrike" kern="1200" baseline="0" dirty="0" smtClean="0">
              <a:solidFill>
                <a:srgbClr val="595959"/>
              </a:solidFill>
              <a:latin typeface="Arial"/>
            </a:endParaRPr>
          </a:p>
          <a:p>
            <a:pPr rtl="0"/>
            <a:endParaRPr lang="en-SG" sz="2000" b="0" i="0" u="none" strike="noStrike" kern="1200" baseline="0" dirty="0" smtClean="0">
              <a:solidFill>
                <a:srgbClr val="595959"/>
              </a:solidFill>
              <a:latin typeface="Arial"/>
            </a:endParaRP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98450" y="-3577"/>
            <a:ext cx="6864350" cy="114498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 in Arial Minimum 22pt and Maximum 32pt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9D16-D1D0-44C5-AE47-51D910AFE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445A-CB36-4B5A-9161-04DBCD2AA3D2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444A-136D-446D-9790-3E1658001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C5FD-E574-4304-A6E5-C9B377D07494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8F3BD-106B-41B3-8AF4-E49C2F8B2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  <a:ea typeface="+mn-ea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DCACA-08C1-4AC7-9D1C-8DE3D3441764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CACA2-15C4-48B6-BBD2-636A49943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5B33FCC2-CDF5-4A55-BBD1-B7A58FD4488E}" type="datetimeFigureOut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2/11/15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F713B8D0-FA13-46FF-98C8-C1F133447282}" type="slidenum">
              <a:rPr lang="en-GB" smtClean="0">
                <a:solidFill>
                  <a:prstClr val="black"/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1pPr>
            <a:lvl2pPr>
              <a:defRPr lang="en-US" sz="1800" kern="1200" dirty="0" smtClean="0">
                <a:solidFill>
                  <a:srgbClr val="595959"/>
                </a:solidFill>
                <a:latin typeface="Arial" charset="0"/>
                <a:ea typeface="ヒラギノ角ゴ Pro W3" pitchFamily="-105" charset="-128"/>
                <a:cs typeface="Arial" charset="0"/>
              </a:defRPr>
            </a:lvl2pPr>
            <a:lvl3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aseline="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7F68-20DB-4B51-B268-27726D57B77A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57735-8166-4D91-A303-6562CE3BD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icture 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03207" y="6437312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498D3-8646-4513-B1EB-9BE8D8F4364A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9CD12-002C-4F55-B1FD-7EAA5577D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9" descr="Picture 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14331" y="6437312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87DC0-B8E8-4505-92AD-939FF4FA152E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EEDC8-ED1E-4D61-B34E-3986913A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6D63-BF1A-4B78-8607-33FA3879C521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9B4D3-6E6F-46C2-BFFA-B9CDB9D42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C8D0C13-0F68-4902-B2D0-2AD9368A8817}" type="datetime1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6E05EA2-9F91-4CC6-8048-CBD0336F7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717" r:id="rId12"/>
    <p:sldLayoutId id="2147483722" r:id="rId13"/>
    <p:sldLayoutId id="2147483818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05" charset="-128"/>
          <a:cs typeface="ヒラギノ角ゴ Pro W3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5" charset="-128"/>
          <a:cs typeface="ヒラギノ角ゴ Pro W3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5" charset="-128"/>
          <a:cs typeface="ヒラギノ角ゴ Pro W3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5" charset="-128"/>
          <a:cs typeface="ヒラギノ角ゴ Pro W3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pitchFamily="-105" charset="-128"/>
          <a:cs typeface="ヒラギノ角ゴ Pro W3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05" charset="-128"/>
          <a:cs typeface="ヒラギノ角ゴ Pro W3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 descr="Picture 1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2pPr>
      <a:lvl3pPr marL="11430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3pPr>
      <a:lvl4pPr marL="16002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4pPr>
      <a:lvl5pPr marL="20574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kumimoji="0" lang="en-GB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 descr="Picture 1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2pPr>
      <a:lvl3pPr marL="11430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3pPr>
      <a:lvl4pPr marL="16002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4pPr>
      <a:lvl5pPr marL="20574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kumimoji="0" lang="en-GB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87" y="0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7" descr="Picture 1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180263" y="6337300"/>
            <a:ext cx="1389062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charset="0"/>
          <a:ea typeface="ヒラギノ角ゴ Pro W3" pitchFamily="-105" charset="-128"/>
          <a:cs typeface="Arial" charset="0"/>
        </a:defRPr>
      </a:lvl2pPr>
      <a:lvl3pPr marL="11430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3pPr>
      <a:lvl4pPr marL="16002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4pPr>
      <a:lvl5pPr marL="2057400" marR="0" indent="-2286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kumimoji="0" lang="en-GB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Arial" pitchFamily="34" charset="0"/>
          <a:ea typeface="ヒラギノ角ゴ Pro W3" pitchFamily="-105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13606.org/wiki/index.php?title=Patient_Syste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13606.org/wiki/index.php?title=Patient_Syste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svn.connectingforhealth.nhs.uk/svn/public/lra/PUB/discharge/content/classes/EAID_E579705E_D884_4079_AA17_E1AD04E91732.html" TargetMode="External"/><Relationship Id="rId20" Type="http://schemas.openxmlformats.org/officeDocument/2006/relationships/hyperlink" Target="https://svn.connectingforhealth.nhs.uk/svn/public/lra/PUB/discharge/content/classes/EAID_35F2730A_E4C9_4a5d_A7D7_4A27C2AEC043.html" TargetMode="External"/><Relationship Id="rId21" Type="http://schemas.openxmlformats.org/officeDocument/2006/relationships/hyperlink" Target="https://svn.connectingforhealth.nhs.uk/svn/public/lra/PUB/discharge/content/classes/EAID_8E1AD33D_B81D_4328_ACE2_DA90A9A6A685.html" TargetMode="External"/><Relationship Id="rId22" Type="http://schemas.openxmlformats.org/officeDocument/2006/relationships/hyperlink" Target="https://svn.connectingforhealth.nhs.uk/svn/public/lra/PUB/discharge/content/classes/EAID_560D54C6_1BA5_4a43_A715_ADA9AEC94564.html" TargetMode="External"/><Relationship Id="rId23" Type="http://schemas.openxmlformats.org/officeDocument/2006/relationships/hyperlink" Target="https://svn.connectingforhealth.nhs.uk/svn/public/lra/PUB/discharge/content/classes/EAID_3425C1C8_E111_462c_AE58_F10C008FD460.html" TargetMode="External"/><Relationship Id="rId24" Type="http://schemas.openxmlformats.org/officeDocument/2006/relationships/hyperlink" Target="https://svn.connectingforhealth.nhs.uk/svn/public/lra/PUB/discharge/content/classes/EAID_3BE4DC84_BDAE_4bdb_9597_E15E8AE7B4C4.html" TargetMode="External"/><Relationship Id="rId25" Type="http://schemas.openxmlformats.org/officeDocument/2006/relationships/hyperlink" Target="https://svn.connectingforhealth.nhs.uk/svn/public/lra/PUB/discharge/content/classes/EAID_E8BE4D61_F6C8_4191_964D_4C3FF5D768D0.html" TargetMode="External"/><Relationship Id="rId26" Type="http://schemas.openxmlformats.org/officeDocument/2006/relationships/hyperlink" Target="https://svn.connectingforhealth.nhs.uk/svn/public/lra/PUB/discharge/content/classes/EAID_A8A6A416_860B_4de0_B69E_7004EBBA8C50.html" TargetMode="External"/><Relationship Id="rId27" Type="http://schemas.openxmlformats.org/officeDocument/2006/relationships/hyperlink" Target="https://svn.connectingforhealth.nhs.uk/svn/public/lra/PUB/discharge/content/classes/EAID_889E82E2_289F_4372_B103_D9518688633F.html" TargetMode="External"/><Relationship Id="rId28" Type="http://schemas.openxmlformats.org/officeDocument/2006/relationships/hyperlink" Target="https://svn.connectingforhealth.nhs.uk/svn/public/lra/PUB/discharge/content/classes/EAID_4DCDED13_84BB_47f3_B23A_71DB822A3400.html" TargetMode="External"/><Relationship Id="rId29" Type="http://schemas.openxmlformats.org/officeDocument/2006/relationships/hyperlink" Target="https://svn.connectingforhealth.nhs.uk/svn/public/lra/PUB/discharge/content/classes/EAID_49307C71_5292_4f24_A1E1_8017A3B86F04.html" TargetMode="External"/><Relationship Id="rId30" Type="http://schemas.openxmlformats.org/officeDocument/2006/relationships/hyperlink" Target="https://svn.connectingforhealth.nhs.uk/svn/public/lra/PUB/discharge/content/classes/EAID_48F4E02A_541E_4037_8F43_1D4244A38E11.html" TargetMode="External"/><Relationship Id="rId10" Type="http://schemas.openxmlformats.org/officeDocument/2006/relationships/hyperlink" Target="https://svn.connectingforhealth.nhs.uk/svn/public/lra/PUB/discharge/content/classes/EAID_32828FEC_54F9_46c4_B59F_7EAD3EE45E09.html" TargetMode="External"/><Relationship Id="rId11" Type="http://schemas.openxmlformats.org/officeDocument/2006/relationships/hyperlink" Target="https://svn.connectingforhealth.nhs.uk/svn/public/lra/PUB/discharge/content/classes/EAID_EE567C8D_493E_4a69_9DCB_88BB7588D95B.html" TargetMode="External"/><Relationship Id="rId12" Type="http://schemas.openxmlformats.org/officeDocument/2006/relationships/hyperlink" Target="https://svn.connectingforhealth.nhs.uk/svn/public/lra/PUB/discharge/content/classes/EAID_D63ED41C_B1FD_4bd7_966F_BF4AA0819B5C.html" TargetMode="External"/><Relationship Id="rId13" Type="http://schemas.openxmlformats.org/officeDocument/2006/relationships/hyperlink" Target="https://svn.connectingforhealth.nhs.uk/svn/public/lra/PUB/discharge/content/classes/EAID_7EB96158_B2EB_4771_A27C_28DAA0957AC8.html" TargetMode="External"/><Relationship Id="rId14" Type="http://schemas.openxmlformats.org/officeDocument/2006/relationships/hyperlink" Target="https://svn.connectingforhealth.nhs.uk/svn/public/lra/PUB/discharge/content/classes/EAID_0007664D_1AEE_4efe_BF37_19FEB2FCB93C.html" TargetMode="External"/><Relationship Id="rId15" Type="http://schemas.openxmlformats.org/officeDocument/2006/relationships/hyperlink" Target="https://svn.connectingforhealth.nhs.uk/svn/public/lra/PUB/discharge/content/classes/EAID_C7113FFE_A4EC_40c9_8603_71B60E57964C.html" TargetMode="External"/><Relationship Id="rId16" Type="http://schemas.openxmlformats.org/officeDocument/2006/relationships/hyperlink" Target="https://svn.connectingforhealth.nhs.uk/svn/public/lra/PUB/discharge/content/classes/EAID_9301D11E_47BE_45c2_B3B8_C503C3747BC3.html" TargetMode="External"/><Relationship Id="rId17" Type="http://schemas.openxmlformats.org/officeDocument/2006/relationships/hyperlink" Target="https://svn.connectingforhealth.nhs.uk/svn/public/lra/PUB/discharge/content/classes/EAID_E76BB15D_D095_43c5_9B03_1538627FFB71.html" TargetMode="External"/><Relationship Id="rId18" Type="http://schemas.openxmlformats.org/officeDocument/2006/relationships/hyperlink" Target="https://svn.connectingforhealth.nhs.uk/svn/public/lra/PUB/discharge/content/classes/EAID_B1C74BD5_E629_46b8_A22E_993C322B4650.html" TargetMode="External"/><Relationship Id="rId19" Type="http://schemas.openxmlformats.org/officeDocument/2006/relationships/hyperlink" Target="https://svn.connectingforhealth.nhs.uk/svn/public/lra/PUB/discharge/content/classes/EAID_F21079F1_7781_42df_A18F_D43590A7638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onnectingforhealth.nhs.uk/svn/public/lra/PUB/discharge/content/classes/EAID_69BC04B8_0EC6_4d76_9D2C_0271B093AA77.html" TargetMode="External"/><Relationship Id="rId3" Type="http://schemas.openxmlformats.org/officeDocument/2006/relationships/hyperlink" Target="https://svn.connectingforhealth.nhs.uk/svn/public/lra/PUB/discharge/content/classes/EAID_999530ED_005A_4fa5_8925_003CE2064590.html" TargetMode="External"/><Relationship Id="rId4" Type="http://schemas.openxmlformats.org/officeDocument/2006/relationships/hyperlink" Target="https://svn.connectingforhealth.nhs.uk/svn/public/lra/PUB/discharge/content/classes/EAID_A978DF0E_3AD8_40b2_9DDA_4F16843BE91E.html" TargetMode="External"/><Relationship Id="rId5" Type="http://schemas.openxmlformats.org/officeDocument/2006/relationships/hyperlink" Target="https://svn.connectingforhealth.nhs.uk/svn/public/lra/PUB/discharge/content/classes/EAID_5D6B356C_1FCC_4d42_9C6E_E82FED887DB3.html" TargetMode="External"/><Relationship Id="rId6" Type="http://schemas.openxmlformats.org/officeDocument/2006/relationships/hyperlink" Target="https://svn.connectingforhealth.nhs.uk/svn/public/lra/PUB/discharge/content/classes/EAID_B77A6C12_CBD3_4b8e_90E5_A52BE988397A.html" TargetMode="External"/><Relationship Id="rId7" Type="http://schemas.openxmlformats.org/officeDocument/2006/relationships/hyperlink" Target="https://svn.connectingforhealth.nhs.uk/svn/public/lra/PUB/discharge/content/classes/EAID_676FC265_F991_42b6_8F04_CD35027F4CE9.html" TargetMode="External"/><Relationship Id="rId8" Type="http://schemas.openxmlformats.org/officeDocument/2006/relationships/hyperlink" Target="https://svn.connectingforhealth.nhs.uk/svn/public/lra/PUB/discharge/content/classes/EAID_6072B69C_A98A_42c7_BA6F_AA9B7FD0B98D.html" TargetMode="External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hyperlink" Target="https://svn.connectingforhealth.nhs.uk/svn/public/lra/PUB/discharge/content/classes/EAID_EB9067AC_4F41_430f_B74B_C0C6D98AA505.html" TargetMode="External"/><Relationship Id="rId21" Type="http://schemas.openxmlformats.org/officeDocument/2006/relationships/hyperlink" Target="https://svn.connectingforhealth.nhs.uk/svn/public/lra/PUB/discharge/content/classes/EAID_0E14E0A3_8895_4ecf_BBB3_F04AB6DD7F8B.html" TargetMode="External"/><Relationship Id="rId22" Type="http://schemas.openxmlformats.org/officeDocument/2006/relationships/hyperlink" Target="https://svn.connectingforhealth.nhs.uk/svn/public/lra/PUB/discharge/content/classes/EAID_4CE828BD_5E1E_4cf2_82B9_DB2862AA5625.html" TargetMode="External"/><Relationship Id="rId23" Type="http://schemas.openxmlformats.org/officeDocument/2006/relationships/hyperlink" Target="https://svn.connectingforhealth.nhs.uk/svn/public/lra/PUB/discharge/content/classes/EAID_834C08AD_E280_4261_9333_F947895E7C9A.html" TargetMode="External"/><Relationship Id="rId24" Type="http://schemas.openxmlformats.org/officeDocument/2006/relationships/hyperlink" Target="https://svn.connectingforhealth.nhs.uk/svn/public/lra/PUB/discharge/content/classes/EAID_2AD9B197_CB00_4177_9D15_68DB4BE9AE3D.html" TargetMode="External"/><Relationship Id="rId25" Type="http://schemas.openxmlformats.org/officeDocument/2006/relationships/hyperlink" Target="https://svn.connectingforhealth.nhs.uk/svn/public/lra/PUB/discharge/content/classes/EAID_07001594_D047_40e2_9D72_580730B5BEA7.html" TargetMode="External"/><Relationship Id="rId26" Type="http://schemas.openxmlformats.org/officeDocument/2006/relationships/hyperlink" Target="https://svn.connectingforhealth.nhs.uk/svn/public/lra/PUB/discharge/content/classes/EAID_659DC7FC_F934_4c5d_870B_28643548BDA5.html" TargetMode="External"/><Relationship Id="rId27" Type="http://schemas.openxmlformats.org/officeDocument/2006/relationships/hyperlink" Target="https://svn.connectingforhealth.nhs.uk/svn/public/lra/PUB/discharge/content/classes/EAID_690371FA_6F46_4cd9_A9B2_2E12C7DA17FE.html" TargetMode="External"/><Relationship Id="rId28" Type="http://schemas.openxmlformats.org/officeDocument/2006/relationships/hyperlink" Target="https://svn.connectingforhealth.nhs.uk/svn/public/lra/PUB/discharge/content/classes/EAID_27C77493_B775_4bab_8FC5_F4C881E60878.html" TargetMode="External"/><Relationship Id="rId29" Type="http://schemas.openxmlformats.org/officeDocument/2006/relationships/hyperlink" Target="https://svn.connectingforhealth.nhs.uk/svn/public/lra/PUB/discharge/content/classes/EAID_A4CF8348_3154_4656_8167_581D2F44E28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connectingforhealth.nhs.uk/svn/public/lra/PUB/discharge/content/classes/EAID_69BC04B8_0EC6_4d76_9D2C_0271B093AA77.html" TargetMode="External"/><Relationship Id="rId3" Type="http://schemas.openxmlformats.org/officeDocument/2006/relationships/hyperlink" Target="https://svn.connectingforhealth.nhs.uk/svn/public/lra/PUB/discharge/content/classes/EAID_D1849391_35B1_4e59_98D3_7885EC08925E.html" TargetMode="External"/><Relationship Id="rId4" Type="http://schemas.openxmlformats.org/officeDocument/2006/relationships/hyperlink" Target="https://svn.connectingforhealth.nhs.uk/svn/public/lra/PUB/discharge/content/classes/EAID_0BE3F7CE_4EBF_4840_8CA6_FAE807A7F294.html" TargetMode="External"/><Relationship Id="rId5" Type="http://schemas.openxmlformats.org/officeDocument/2006/relationships/hyperlink" Target="https://svn.connectingforhealth.nhs.uk/svn/public/lra/PUB/discharge/content/classes/EAID_5E11694C_4083_4b80_A626_2CF0623362C2.html" TargetMode="External"/><Relationship Id="rId30" Type="http://schemas.openxmlformats.org/officeDocument/2006/relationships/hyperlink" Target="https://svn.connectingforhealth.nhs.uk/svn/public/lra/PUB/discharge/content/classes/EAID_A0C352AE_9D4C_4fc0_8B25_F32FB4B2DBDB.html" TargetMode="External"/><Relationship Id="rId31" Type="http://schemas.openxmlformats.org/officeDocument/2006/relationships/hyperlink" Target="https://svn.connectingforhealth.nhs.uk/svn/public/lra/PUB/discharge/content/classes/EAID_AF94F81E_8775_453e_971F_83D20BB7E03D.html" TargetMode="External"/><Relationship Id="rId32" Type="http://schemas.openxmlformats.org/officeDocument/2006/relationships/hyperlink" Target="https://svn.connectingforhealth.nhs.uk/svn/public/lra/PUB/discharge/content/classes/EAID_89E48E87_63D5_41dd_A0CD_602EDA735C14.html" TargetMode="External"/><Relationship Id="rId9" Type="http://schemas.openxmlformats.org/officeDocument/2006/relationships/hyperlink" Target="https://svn.connectingforhealth.nhs.uk/svn/public/lra/PUB/discharge/content/classes/EAID_EDC9B40B_921E_4085_941C_A88D5D48B12B.html" TargetMode="External"/><Relationship Id="rId6" Type="http://schemas.openxmlformats.org/officeDocument/2006/relationships/hyperlink" Target="https://svn.connectingforhealth.nhs.uk/svn/public/lra/PUB/discharge/content/classes/EAID_9D09F051_BBEE_43d3_A4FA_B151E6482F2D.html" TargetMode="External"/><Relationship Id="rId7" Type="http://schemas.openxmlformats.org/officeDocument/2006/relationships/hyperlink" Target="https://svn.connectingforhealth.nhs.uk/svn/public/lra/PUB/discharge/content/classes/EAID_3C6089CD_54C5_4742_BB37_237CBE3363BE.html" TargetMode="External"/><Relationship Id="rId8" Type="http://schemas.openxmlformats.org/officeDocument/2006/relationships/hyperlink" Target="https://svn.connectingforhealth.nhs.uk/svn/public/lra/PUB/discharge/content/classes/EAID_9A041448_A947_4ae6_B157_F2F39385D010.html" TargetMode="External"/><Relationship Id="rId33" Type="http://schemas.openxmlformats.org/officeDocument/2006/relationships/hyperlink" Target="https://svn.connectingforhealth.nhs.uk/svn/public/lra/PUB/discharge/content/classes/EAID_5B1EBE62_2B5C_462d_8E7E_E2E006E6FB76.html" TargetMode="External"/><Relationship Id="rId34" Type="http://schemas.openxmlformats.org/officeDocument/2006/relationships/hyperlink" Target="https://svn.connectingforhealth.nhs.uk/svn/public/lra/PUB/discharge/content/classes/EAID_36318455_3223_4012_AA86_C76764472E43.html" TargetMode="External"/><Relationship Id="rId10" Type="http://schemas.openxmlformats.org/officeDocument/2006/relationships/hyperlink" Target="https://svn.connectingforhealth.nhs.uk/svn/public/lra/PUB/discharge/content/classes/EAID_D606FBEB_9496_41d7_A615_D64EF8B0ED99.html" TargetMode="External"/><Relationship Id="rId11" Type="http://schemas.openxmlformats.org/officeDocument/2006/relationships/hyperlink" Target="https://svn.connectingforhealth.nhs.uk/svn/public/lra/PUB/discharge/content/classes/EAID_86CD688E_C93D_4b52_BBC1_CFE74ECD0F8F.html" TargetMode="External"/><Relationship Id="rId12" Type="http://schemas.openxmlformats.org/officeDocument/2006/relationships/hyperlink" Target="https://svn.connectingforhealth.nhs.uk/svn/public/lra/PUB/discharge/content/classes/EAID_991C3DC2_A448_4380_8931_5FC1410B6091.html" TargetMode="External"/><Relationship Id="rId13" Type="http://schemas.openxmlformats.org/officeDocument/2006/relationships/hyperlink" Target="https://svn.connectingforhealth.nhs.uk/svn/public/lra/PUB/discharge/content/classes/EAID_DF65DDE1_1BD6_4f01_83B8_A28A99D88BF7.html" TargetMode="External"/><Relationship Id="rId14" Type="http://schemas.openxmlformats.org/officeDocument/2006/relationships/hyperlink" Target="https://svn.connectingforhealth.nhs.uk/svn/public/lra/PUB/discharge/content/classes/EAID_54BECB15_7AE1_4c7e_81FC_E47400190222.html" TargetMode="External"/><Relationship Id="rId15" Type="http://schemas.openxmlformats.org/officeDocument/2006/relationships/hyperlink" Target="https://svn.connectingforhealth.nhs.uk/svn/public/lra/PUB/discharge/content/classes/EAID_DF08A143_C7A2_4d95_9767_4D1B56370DB1.html" TargetMode="External"/><Relationship Id="rId16" Type="http://schemas.openxmlformats.org/officeDocument/2006/relationships/hyperlink" Target="https://svn.connectingforhealth.nhs.uk/svn/public/lra/PUB/discharge/content/classes/EAID_477C7F2A_87A2_4faa_98A8_4C140C35AC43.html" TargetMode="External"/><Relationship Id="rId17" Type="http://schemas.openxmlformats.org/officeDocument/2006/relationships/hyperlink" Target="https://svn.connectingforhealth.nhs.uk/svn/public/lra/PUB/discharge/content/classes/EAID_1D38C5FD_78B8_40ab_8A60_B5E5DF0F6F04.html" TargetMode="External"/><Relationship Id="rId18" Type="http://schemas.openxmlformats.org/officeDocument/2006/relationships/hyperlink" Target="https://svn.connectingforhealth.nhs.uk/svn/public/lra/PUB/discharge/content/classes/EAID_47BD036D_B7B6_4b9b_B1A7_CBDAF6035C80.html" TargetMode="External"/><Relationship Id="rId19" Type="http://schemas.openxmlformats.org/officeDocument/2006/relationships/hyperlink" Target="https://svn.connectingforhealth.nhs.uk/svn/public/lra/PUB/discharge/content/classes/EAID_23974ECE_4F96_4fd2_A307_E9157F83CA63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8450" y="1524000"/>
            <a:ext cx="4654550" cy="1752600"/>
          </a:xfrm>
        </p:spPr>
        <p:txBody>
          <a:bodyPr/>
          <a:lstStyle/>
          <a:p>
            <a:pPr lvl="0"/>
            <a:r>
              <a:rPr lang="en-US" dirty="0" err="1" smtClean="0">
                <a:latin typeface="Arial" charset="0"/>
              </a:rPr>
              <a:t>Modelling</a:t>
            </a:r>
            <a:r>
              <a:rPr lang="en-US" dirty="0" smtClean="0">
                <a:latin typeface="Arial" charset="0"/>
              </a:rPr>
              <a:t> Patterns Review &amp; Suggestions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8450" y="3429000"/>
            <a:ext cx="4654550" cy="990600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Dr Linda Bird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August 2012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8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298450" y="-112761"/>
            <a:ext cx="7489716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NHS LRA – e.g. Temperature ENTRY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AU" dirty="0" smtClean="0"/>
              <a:t>Subject of Information </a:t>
            </a:r>
            <a:r>
              <a:rPr lang="en-AU" dirty="0" smtClean="0">
                <a:solidFill>
                  <a:srgbClr val="FF0000"/>
                </a:solidFill>
              </a:rPr>
              <a:t>(Participation)</a:t>
            </a:r>
          </a:p>
          <a:p>
            <a:r>
              <a:rPr lang="en-AU" dirty="0" smtClean="0"/>
              <a:t>Information Provider </a:t>
            </a:r>
            <a:r>
              <a:rPr lang="en-AU" dirty="0" smtClean="0">
                <a:solidFill>
                  <a:srgbClr val="FF0000"/>
                </a:solidFill>
              </a:rPr>
              <a:t>(Participation)</a:t>
            </a:r>
          </a:p>
          <a:p>
            <a:r>
              <a:rPr lang="en-AU" dirty="0" err="1" smtClean="0"/>
              <a:t>OtherParticipation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(Participation)</a:t>
            </a:r>
          </a:p>
          <a:p>
            <a:r>
              <a:rPr lang="en-AU" dirty="0" err="1" smtClean="0"/>
              <a:t>TemperatureObservation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 err="1" smtClean="0">
                <a:solidFill>
                  <a:srgbClr val="FF0000"/>
                </a:solidFill>
              </a:rPr>
              <a:t>PropertyObservation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dirty="0" err="1" smtClean="0"/>
              <a:t>TemperatureMeasurement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 err="1" smtClean="0">
                <a:solidFill>
                  <a:srgbClr val="FF0000"/>
                </a:solidFill>
              </a:rPr>
              <a:t>InvestigationActivity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dirty="0" smtClean="0"/>
              <a:t>Text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 err="1" smtClean="0">
                <a:solidFill>
                  <a:srgbClr val="FF0000"/>
                </a:solidFill>
              </a:rPr>
              <a:t>UnboundDataElement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dirty="0" err="1" smtClean="0"/>
              <a:t>UnboundGenericFinding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 err="1" smtClean="0">
                <a:solidFill>
                  <a:srgbClr val="FF0000"/>
                </a:solidFill>
              </a:rPr>
              <a:t>UnboundDataElement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dirty="0" err="1" smtClean="0"/>
              <a:t>GenericFindingObservation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 err="1" smtClean="0">
                <a:solidFill>
                  <a:srgbClr val="FF0000"/>
                </a:solidFill>
              </a:rPr>
              <a:t>FindingObservation</a:t>
            </a:r>
            <a:r>
              <a:rPr lang="en-AU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2639"/>
            <a:ext cx="9363076" cy="608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-68240"/>
            <a:ext cx="9144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NHS LRA – e.g. </a:t>
            </a:r>
            <a:r>
              <a:rPr kumimoji="0" lang="en-AU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TemperatureObservation</a:t>
            </a:r>
            <a:r>
              <a:rPr kumimoji="0" lang="en-A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 ELEMENT</a:t>
            </a: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ヒラギノ角ゴ Pro W3" pitchFamily="-105" charset="-128"/>
              <a:cs typeface="ヒラギノ角ゴ Pro W3" pitchFamily="-105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2750"/>
            <a:ext cx="8495731" cy="1143000"/>
          </a:xfrm>
        </p:spPr>
        <p:txBody>
          <a:bodyPr/>
          <a:lstStyle/>
          <a:p>
            <a:r>
              <a:rPr lang="en-AU" sz="4000" dirty="0" smtClean="0">
                <a:solidFill>
                  <a:schemeClr val="bg1"/>
                </a:solidFill>
              </a:rPr>
              <a:t>NHS LRA – e.g. </a:t>
            </a:r>
            <a:r>
              <a:rPr lang="en-AU" sz="4000" dirty="0" err="1" smtClean="0">
                <a:solidFill>
                  <a:schemeClr val="bg1"/>
                </a:solidFill>
              </a:rPr>
              <a:t>TemperatureObservation</a:t>
            </a:r>
            <a:r>
              <a:rPr lang="en-AU" sz="4000" dirty="0" smtClean="0">
                <a:solidFill>
                  <a:schemeClr val="bg1"/>
                </a:solidFill>
              </a:rPr>
              <a:t> ELEMENT (</a:t>
            </a:r>
            <a:r>
              <a:rPr lang="en-AU" sz="4000" dirty="0" err="1" smtClean="0">
                <a:solidFill>
                  <a:schemeClr val="bg1"/>
                </a:solidFill>
              </a:rPr>
              <a:t>mindmap</a:t>
            </a:r>
            <a:r>
              <a:rPr lang="en-AU" sz="4000" dirty="0" smtClean="0">
                <a:solidFill>
                  <a:schemeClr val="bg1"/>
                </a:solidFill>
              </a:rPr>
              <a:t>)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3850"/>
            <a:ext cx="10534650" cy="592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openEHR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– ENTRY patterns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23" y="1223301"/>
            <a:ext cx="8871045" cy="54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2072"/>
            <a:ext cx="8229600" cy="4734091"/>
          </a:xfrm>
        </p:spPr>
        <p:txBody>
          <a:bodyPr/>
          <a:lstStyle/>
          <a:p>
            <a:r>
              <a:rPr lang="en-AU" dirty="0" smtClean="0"/>
              <a:t>OBSERVABLE ENTITY</a:t>
            </a:r>
          </a:p>
          <a:p>
            <a:r>
              <a:rPr lang="en-AU" dirty="0" smtClean="0"/>
              <a:t>CLINICAL FINDING</a:t>
            </a:r>
          </a:p>
          <a:p>
            <a:pPr lvl="1"/>
            <a:r>
              <a:rPr lang="en-AU" i="1" dirty="0" smtClean="0"/>
              <a:t>Finding method: PROCEDURE</a:t>
            </a:r>
          </a:p>
          <a:p>
            <a:pPr lvl="1"/>
            <a:r>
              <a:rPr lang="en-AU" i="1" dirty="0" smtClean="0"/>
              <a:t>Interprets: PROCEDURE</a:t>
            </a:r>
          </a:p>
          <a:p>
            <a:pPr lvl="1"/>
            <a:r>
              <a:rPr lang="en-AU" i="1" dirty="0" smtClean="0"/>
              <a:t>Interprets: OBSERVABLE ENTITY</a:t>
            </a:r>
          </a:p>
          <a:p>
            <a:r>
              <a:rPr lang="en-AU" dirty="0" smtClean="0"/>
              <a:t>PROCEDURE</a:t>
            </a:r>
          </a:p>
          <a:p>
            <a:pPr lvl="1"/>
            <a:r>
              <a:rPr lang="en-AU" i="1" dirty="0" smtClean="0"/>
              <a:t>Has focus: CLINICAL FINDING</a:t>
            </a:r>
            <a:endParaRPr lang="en-AU" i="1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SNOMED 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Object 7"/>
          <p:cNvPicPr>
            <a:picLocks noChangeArrowheads="1"/>
          </p:cNvPicPr>
          <p:nvPr/>
        </p:nvPicPr>
        <p:blipFill>
          <a:blip r:embed="rId2"/>
          <a:srcRect t="-2100" r="-829" b="-1445"/>
          <a:stretch>
            <a:fillRect/>
          </a:stretch>
        </p:blipFill>
        <p:spPr bwMode="auto">
          <a:xfrm>
            <a:off x="559559" y="1282890"/>
            <a:ext cx="8256895" cy="532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SNOMED CT – Observable (draft)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SNOMED CT – Observable (draft)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56674" name="Object 15"/>
          <p:cNvPicPr>
            <a:picLocks noChangeArrowheads="1"/>
          </p:cNvPicPr>
          <p:nvPr/>
        </p:nvPicPr>
        <p:blipFill>
          <a:blip r:embed="rId2"/>
          <a:srcRect l="-1563" t="-2374" b="-204"/>
          <a:stretch>
            <a:fillRect/>
          </a:stretch>
        </p:blipFill>
        <p:spPr bwMode="auto">
          <a:xfrm>
            <a:off x="298449" y="1282889"/>
            <a:ext cx="8558948" cy="529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2072"/>
            <a:ext cx="8229600" cy="4734091"/>
          </a:xfrm>
        </p:spPr>
        <p:txBody>
          <a:bodyPr/>
          <a:lstStyle/>
          <a:p>
            <a:r>
              <a:rPr lang="en-AU" dirty="0" smtClean="0"/>
              <a:t>Root concept</a:t>
            </a:r>
          </a:p>
          <a:p>
            <a:r>
              <a:rPr lang="en-AU" dirty="0" smtClean="0"/>
              <a:t>Data</a:t>
            </a:r>
          </a:p>
          <a:p>
            <a:r>
              <a:rPr lang="en-AU" dirty="0" smtClean="0"/>
              <a:t>Qualifier</a:t>
            </a:r>
          </a:p>
          <a:p>
            <a:r>
              <a:rPr lang="en-AU" dirty="0" smtClean="0"/>
              <a:t>State</a:t>
            </a:r>
            <a:endParaRPr lang="en-AU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results4Care DCMs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2072"/>
            <a:ext cx="8229600" cy="4734091"/>
          </a:xfrm>
        </p:spPr>
        <p:txBody>
          <a:bodyPr/>
          <a:lstStyle/>
          <a:p>
            <a:r>
              <a:rPr lang="en-GB" dirty="0" smtClean="0"/>
              <a:t>Observed, </a:t>
            </a:r>
            <a:r>
              <a:rPr lang="en-GB" dirty="0" err="1" smtClean="0"/>
              <a:t>StandardLabObs</a:t>
            </a:r>
            <a:r>
              <a:rPr lang="en-GB" dirty="0" smtClean="0"/>
              <a:t>, Procedure, Order, Intolerance, Allergy, Adverse Reaction Summary, Admit/</a:t>
            </a:r>
            <a:r>
              <a:rPr lang="en-GB" dirty="0" err="1" smtClean="0"/>
              <a:t>AdminDiagnosis</a:t>
            </a:r>
            <a:endParaRPr lang="en-AU" dirty="0" smtClean="0"/>
          </a:p>
          <a:p>
            <a:r>
              <a:rPr lang="en-GB" dirty="0" smtClean="0"/>
              <a:t>Key, Item, Qualifier, Modifier, Attribution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IMH CEMs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MOHH LIM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32228"/>
            <a:ext cx="8229600" cy="560058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SG" sz="2800" b="1" dirty="0" smtClean="0"/>
              <a:t>ENTRY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/>
              <a:t>Observation Entry (Observable Name/Value)	</a:t>
            </a:r>
          </a:p>
          <a:p>
            <a:pPr lvl="2">
              <a:spcBef>
                <a:spcPts val="0"/>
              </a:spcBef>
            </a:pPr>
            <a:r>
              <a:rPr lang="en-SG" sz="2000" b="1" dirty="0" smtClean="0">
                <a:solidFill>
                  <a:schemeClr val="bg1">
                    <a:lumMod val="50000"/>
                  </a:schemeClr>
                </a:solidFill>
              </a:rPr>
              <a:t>Heart Rate/ Blood Pressure / Blood Glucose</a:t>
            </a:r>
            <a:endParaRPr lang="en-AU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chemeClr val="bg1">
                    <a:lumMod val="65000"/>
                  </a:schemeClr>
                </a:solidFill>
              </a:rPr>
              <a:t>Clinical Finding</a:t>
            </a:r>
          </a:p>
          <a:p>
            <a:pPr lvl="2">
              <a:spcBef>
                <a:spcPts val="0"/>
              </a:spcBef>
            </a:pPr>
            <a:r>
              <a:rPr lang="en-SG" sz="2000" b="1" dirty="0" smtClean="0"/>
              <a:t>Problem Diagnosis Entry</a:t>
            </a:r>
            <a:endParaRPr lang="en-AU" sz="2000" dirty="0" smtClean="0"/>
          </a:p>
          <a:p>
            <a:pPr lvl="2">
              <a:spcBef>
                <a:spcPts val="0"/>
              </a:spcBef>
            </a:pPr>
            <a:r>
              <a:rPr lang="en-SG" sz="2000" b="1" dirty="0" smtClean="0"/>
              <a:t>Adverse Reaction Entry</a:t>
            </a:r>
            <a:endParaRPr lang="en-AU" sz="2000" dirty="0" smtClean="0"/>
          </a:p>
          <a:p>
            <a:pPr lvl="2">
              <a:spcBef>
                <a:spcPts val="0"/>
              </a:spcBef>
            </a:pPr>
            <a:r>
              <a:rPr lang="en-SG" sz="2000" b="1" dirty="0" smtClean="0"/>
              <a:t>Alert Entry</a:t>
            </a:r>
            <a:endParaRPr lang="en-AU" sz="2000" dirty="0" smtClean="0"/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chemeClr val="bg1">
                    <a:lumMod val="65000"/>
                  </a:schemeClr>
                </a:solidFill>
              </a:rPr>
              <a:t>Activity</a:t>
            </a:r>
          </a:p>
          <a:p>
            <a:pPr lvl="2">
              <a:spcBef>
                <a:spcPts val="0"/>
              </a:spcBef>
            </a:pPr>
            <a:r>
              <a:rPr lang="en-SG" sz="2000" b="1" dirty="0" smtClean="0"/>
              <a:t>Pharmacy Activity Entry</a:t>
            </a:r>
            <a:endParaRPr lang="en-AU" sz="2000" dirty="0" smtClean="0"/>
          </a:p>
          <a:p>
            <a:pPr lvl="3">
              <a:spcBef>
                <a:spcPts val="0"/>
              </a:spcBef>
            </a:pPr>
            <a:r>
              <a:rPr lang="en-SG" sz="1800" b="1" dirty="0" smtClean="0"/>
              <a:t>Pharmacy Order Entry</a:t>
            </a:r>
            <a:endParaRPr lang="en-AU" sz="1800" dirty="0" smtClean="0"/>
          </a:p>
          <a:p>
            <a:pPr lvl="3">
              <a:spcBef>
                <a:spcPts val="0"/>
              </a:spcBef>
            </a:pPr>
            <a:r>
              <a:rPr lang="en-SG" sz="1800" b="1" dirty="0" smtClean="0"/>
              <a:t>Pharmacy Dispense Entry</a:t>
            </a:r>
            <a:endParaRPr lang="en-AU" sz="1800" dirty="0" smtClean="0"/>
          </a:p>
          <a:p>
            <a:pPr lvl="3">
              <a:spcBef>
                <a:spcPts val="0"/>
              </a:spcBef>
            </a:pPr>
            <a:r>
              <a:rPr lang="en-SG" sz="1800" b="1" dirty="0" smtClean="0"/>
              <a:t>Pharmacy Administration Entry</a:t>
            </a:r>
            <a:endParaRPr lang="en-AU" sz="1800" dirty="0" smtClean="0"/>
          </a:p>
          <a:p>
            <a:pPr lvl="2">
              <a:spcBef>
                <a:spcPts val="0"/>
              </a:spcBef>
            </a:pPr>
            <a:r>
              <a:rPr lang="en-SG" sz="2000" b="1" dirty="0" smtClean="0">
                <a:solidFill>
                  <a:schemeClr val="bg1">
                    <a:lumMod val="65000"/>
                  </a:schemeClr>
                </a:solidFill>
              </a:rPr>
              <a:t>Investigation Activity Entry</a:t>
            </a:r>
          </a:p>
          <a:p>
            <a:pPr lvl="3">
              <a:spcBef>
                <a:spcPts val="0"/>
              </a:spcBef>
            </a:pPr>
            <a:r>
              <a:rPr lang="en-SG" sz="1800" b="1" dirty="0" smtClean="0"/>
              <a:t>Investigation Order Entry</a:t>
            </a:r>
          </a:p>
          <a:p>
            <a:pPr lvl="3">
              <a:spcBef>
                <a:spcPts val="0"/>
              </a:spcBef>
            </a:pPr>
            <a:r>
              <a:rPr lang="en-SG" sz="1800" b="1" dirty="0" smtClean="0"/>
              <a:t>Investigation Result Entry</a:t>
            </a:r>
          </a:p>
          <a:p>
            <a:pPr lvl="2">
              <a:spcBef>
                <a:spcPts val="0"/>
              </a:spcBef>
            </a:pPr>
            <a:r>
              <a:rPr lang="en-SG" sz="2000" b="1" dirty="0" smtClean="0"/>
              <a:t>Procedure Entry (Reference Pattern)</a:t>
            </a:r>
            <a:endParaRPr lang="en-AU" sz="2000" dirty="0" smtClean="0"/>
          </a:p>
          <a:p>
            <a:pPr lvl="0">
              <a:spcBef>
                <a:spcPts val="0"/>
              </a:spcBef>
            </a:pPr>
            <a:r>
              <a:rPr lang="en-SG" sz="2800" b="1" dirty="0" smtClean="0"/>
              <a:t>CLUSTER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/>
              <a:t>Pharmacy Item / Investigation Test Item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Layers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28600" y="6271431"/>
            <a:ext cx="8610600" cy="486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Model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357031"/>
            <a:ext cx="2060030" cy="91703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Modelling Patterns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5354401"/>
            <a:ext cx="160283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Schedule,</a:t>
            </a:r>
          </a:p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Address,</a:t>
            </a:r>
          </a:p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Material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5357031"/>
            <a:ext cx="160283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Observation,</a:t>
            </a:r>
          </a:p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Action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5357031"/>
            <a:ext cx="160020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Clinical List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5354401"/>
            <a:ext cx="1752600" cy="917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Event Summary,</a:t>
            </a:r>
          </a:p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Assessment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24599"/>
            <a:ext cx="2060030" cy="73243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Models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4621969"/>
            <a:ext cx="160283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Medication Item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4624599"/>
            <a:ext cx="160283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Blood Pressure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4624599"/>
            <a:ext cx="160020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Medication List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6600" y="4621969"/>
            <a:ext cx="1752600" cy="732432"/>
          </a:xfrm>
          <a:prstGeom prst="rect">
            <a:avLst/>
          </a:prstGeom>
          <a:solidFill>
            <a:srgbClr val="C2F0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Discharge Summary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3233735"/>
            <a:ext cx="2060030" cy="68843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 Specialty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3231105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Paediatric Medication Item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233735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Neonatal Blood Pressure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3233735"/>
            <a:ext cx="16002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err="1" smtClean="0">
                <a:solidFill>
                  <a:schemeClr val="tx1"/>
                </a:solidFill>
              </a:rPr>
              <a:t>Nephrologist</a:t>
            </a:r>
            <a:r>
              <a:rPr lang="en-AU" sz="1400" i="1" dirty="0" smtClean="0">
                <a:solidFill>
                  <a:schemeClr val="tx1"/>
                </a:solidFill>
              </a:rPr>
              <a:t> Medication List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6600" y="3231105"/>
            <a:ext cx="17526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Cardiology Discharge Summary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3370" y="1191904"/>
            <a:ext cx="1602830" cy="4782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3570" y="1191904"/>
            <a:ext cx="1600200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3770" y="1191904"/>
            <a:ext cx="1597574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SECTION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83970" y="1189274"/>
            <a:ext cx="1749724" cy="4808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700" b="1" dirty="0" smtClean="0">
                <a:solidFill>
                  <a:schemeClr val="tx1"/>
                </a:solidFill>
              </a:rPr>
              <a:t>COMPOSITION</a:t>
            </a:r>
            <a:endParaRPr lang="en-AU" sz="17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5357031"/>
            <a:ext cx="8610600" cy="1401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228600" y="2467470"/>
            <a:ext cx="2060030" cy="773018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 Care Setting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0" y="2464840"/>
            <a:ext cx="160283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G.P. Dispensed Medication Item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86200" y="2467470"/>
            <a:ext cx="160283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Home Blood Pressure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86400" y="2467470"/>
            <a:ext cx="160020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Outpatient Clinic Current Medication List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6600" y="2464840"/>
            <a:ext cx="1752600" cy="77301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Inpatient Discharge Summary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" y="1672760"/>
            <a:ext cx="2060030" cy="79208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 Implementation Purpose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0" y="1670130"/>
            <a:ext cx="160283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Dispensed Medications GUI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1672760"/>
            <a:ext cx="160283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Neonatal Blood Pressure in EHR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86400" y="1672760"/>
            <a:ext cx="160020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Current Medication List in EHR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86600" y="1670130"/>
            <a:ext cx="1752600" cy="7920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Discharge Summary Doc or Message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3928209"/>
            <a:ext cx="2060030" cy="688430"/>
          </a:xfrm>
          <a:prstGeom prst="rect">
            <a:avLst/>
          </a:prstGeom>
          <a:solidFill>
            <a:srgbClr val="FFFF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 Use Case Context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3925579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Dispensed Medication Item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3928209"/>
            <a:ext cx="160283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Standing Blood Pressure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86400" y="3928209"/>
            <a:ext cx="16002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Current Medication List</a:t>
            </a:r>
            <a:endParaRPr lang="en-AU" sz="1400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86600" y="3925579"/>
            <a:ext cx="1752600" cy="68843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i="1" dirty="0" smtClean="0">
                <a:solidFill>
                  <a:schemeClr val="tx1"/>
                </a:solidFill>
              </a:rPr>
              <a:t>Medication Reconciliation Report</a:t>
            </a:r>
            <a:endParaRPr lang="en-AU" sz="14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298450" y="-3577"/>
            <a:ext cx="7245350" cy="1144989"/>
          </a:xfrm>
        </p:spPr>
        <p:txBody>
          <a:bodyPr/>
          <a:lstStyle/>
          <a:p>
            <a:pPr algn="ctr"/>
            <a:r>
              <a:rPr lang="en-US" dirty="0" err="1" smtClean="0"/>
              <a:t>IsoSemantic</a:t>
            </a:r>
            <a:r>
              <a:rPr lang="en-US" dirty="0" smtClean="0"/>
              <a:t> Models – Example Instances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066800"/>
            <a:ext cx="9144000" cy="461665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e.g. “Suspected Lung Cancer”</a:t>
            </a:r>
            <a:endParaRPr lang="en-US" sz="2400" dirty="0"/>
          </a:p>
        </p:txBody>
      </p:sp>
      <p:pic>
        <p:nvPicPr>
          <p:cNvPr id="50178" name="Object 26"/>
          <p:cNvPicPr>
            <a:picLocks noChangeArrowheads="1"/>
          </p:cNvPicPr>
          <p:nvPr/>
        </p:nvPicPr>
        <p:blipFill>
          <a:blip r:embed="rId2" cstate="print"/>
          <a:srcRect l="-627" t="-1176" r="-519" b="-1620"/>
          <a:stretch>
            <a:fillRect/>
          </a:stretch>
        </p:blipFill>
        <p:spPr bwMode="auto">
          <a:xfrm>
            <a:off x="0" y="1528465"/>
            <a:ext cx="9144000" cy="532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93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 bwMode="white">
          <a:xfrm>
            <a:off x="298450" y="-3577"/>
            <a:ext cx="7245350" cy="1144989"/>
          </a:xfrm>
        </p:spPr>
        <p:txBody>
          <a:bodyPr/>
          <a:lstStyle/>
          <a:p>
            <a:pPr algn="ctr"/>
            <a:r>
              <a:rPr lang="en-US" dirty="0" err="1" smtClean="0"/>
              <a:t>IsoSemantic</a:t>
            </a:r>
            <a:r>
              <a:rPr lang="en-US" dirty="0" smtClean="0"/>
              <a:t> Models – Compositional Grammar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82" y="1400175"/>
            <a:ext cx="9082018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643959" y="4844959"/>
            <a:ext cx="7397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Problem Diagnosis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$</a:t>
            </a:r>
            <a:r>
              <a:rPr lang="en-GB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ProblemDiagnosisName</a:t>
            </a:r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246090004|associated_finding|= </a:t>
            </a: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      (404684003|clinical_finding|: 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    63698007|finding_site|=(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$</a:t>
            </a:r>
            <a:r>
              <a:rPr lang="en-GB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BodySite</a:t>
            </a:r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    272741003|laterality|=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$Laterality</a:t>
            </a:r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    246112005|severity|=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$Severity</a:t>
            </a:r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 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GB" b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408729009|finding_context|=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$</a:t>
            </a:r>
            <a:r>
              <a:rPr lang="en-GB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FindingContext</a:t>
            </a:r>
            <a:endParaRPr lang="en-GB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27909" y="3598734"/>
            <a:ext cx="559558" cy="118395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93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EN13606 Association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8428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2072"/>
            <a:ext cx="8229600" cy="4734091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HL7 v3 RIM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4449"/>
            <a:ext cx="9144000" cy="518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496" y="1282890"/>
            <a:ext cx="8229600" cy="5575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Statement Types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err="1" smtClean="0"/>
              <a:t>Isosemantic</a:t>
            </a:r>
            <a:r>
              <a:rPr lang="en-AU" dirty="0" smtClean="0"/>
              <a:t> model structure </a:t>
            </a:r>
          </a:p>
          <a:p>
            <a:pPr lvl="1"/>
            <a:r>
              <a:rPr lang="en-AU" sz="2400" dirty="0" smtClean="0"/>
              <a:t>key concept, qualifiers, modifiers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processes events links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History of Events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Order state machine and care flow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Composition/Document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Model Patterns</a:t>
            </a:r>
          </a:p>
          <a:p>
            <a:pPr lvl="1"/>
            <a:r>
              <a:rPr lang="en-AU" sz="2400" dirty="0" smtClean="0"/>
              <a:t>Reference Range Set, Schedule, Material (Device, Medication), Score/Assessment Scale</a:t>
            </a:r>
            <a:endParaRPr lang="en-AU" sz="2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Patterns Types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8950" y="1279878"/>
            <a:ext cx="8229600" cy="557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Statement Types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Isosemantic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model structure 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+mn-cs"/>
              </a:rPr>
              <a:t>key concept, qualifiers, modifiers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processes events links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History of Events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Order state machine and care flow mapping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Composition/Document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Model Patterns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+mn-cs"/>
              </a:rPr>
              <a:t>Reference Range Set, Schedule, Material (Device, Medication), Score/Assessment Scale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5401108"/>
          </a:xfrm>
        </p:spPr>
        <p:txBody>
          <a:bodyPr/>
          <a:lstStyle/>
          <a:p>
            <a:r>
              <a:rPr lang="en-GB" sz="2000" dirty="0" err="1" smtClean="0"/>
              <a:t>openEHR</a:t>
            </a:r>
            <a:endParaRPr lang="en-GB" sz="2000" dirty="0" smtClean="0"/>
          </a:p>
          <a:p>
            <a:pPr lvl="1"/>
            <a:r>
              <a:rPr lang="en-GB" sz="1600" dirty="0" smtClean="0"/>
              <a:t>Observation, Evaluation, Instruction, Action, Admin Entry</a:t>
            </a:r>
            <a:endParaRPr lang="en-AU" sz="1600" dirty="0" smtClean="0"/>
          </a:p>
          <a:p>
            <a:r>
              <a:rPr lang="en-GB" sz="2000" dirty="0" smtClean="0"/>
              <a:t>MOHH</a:t>
            </a:r>
          </a:p>
          <a:p>
            <a:pPr lvl="1"/>
            <a:r>
              <a:rPr lang="en-GB" sz="1600" dirty="0" smtClean="0"/>
              <a:t>Observation, Finding, Activity (Medication, Laboratory), Administration</a:t>
            </a:r>
            <a:endParaRPr lang="en-AU" sz="1600" dirty="0" smtClean="0"/>
          </a:p>
          <a:p>
            <a:r>
              <a:rPr lang="en-GB" sz="2000" dirty="0" smtClean="0"/>
              <a:t>NHS LRA</a:t>
            </a:r>
            <a:endParaRPr lang="en-AU" sz="2000" dirty="0" smtClean="0"/>
          </a:p>
          <a:p>
            <a:pPr lvl="1"/>
            <a:r>
              <a:rPr lang="en-GB" sz="1600" dirty="0" smtClean="0"/>
              <a:t>ELEMENTs: Property Observation, Finding Observation, Activity (Investigation, Material, General), Material Entity</a:t>
            </a:r>
            <a:endParaRPr lang="en-AU" sz="1600" dirty="0" smtClean="0"/>
          </a:p>
          <a:p>
            <a:pPr lvl="1"/>
            <a:r>
              <a:rPr lang="en-GB" sz="1600" dirty="0" smtClean="0"/>
              <a:t>ENTRYs: </a:t>
            </a:r>
            <a:r>
              <a:rPr lang="en-GB" sz="1600" dirty="0" err="1" smtClean="0"/>
              <a:t>GenericFinding</a:t>
            </a:r>
            <a:r>
              <a:rPr lang="en-GB" sz="1600" dirty="0" smtClean="0"/>
              <a:t>, </a:t>
            </a:r>
            <a:r>
              <a:rPr lang="en-GB" sz="1600" dirty="0" err="1" smtClean="0"/>
              <a:t>GenericProcedure</a:t>
            </a:r>
            <a:r>
              <a:rPr lang="en-GB" sz="1600" dirty="0" smtClean="0"/>
              <a:t>, </a:t>
            </a:r>
            <a:r>
              <a:rPr lang="en-GB" sz="1600" dirty="0" err="1" smtClean="0"/>
              <a:t>GenericProblemAndIssue</a:t>
            </a:r>
            <a:r>
              <a:rPr lang="en-GB" sz="1600" dirty="0" smtClean="0"/>
              <a:t>, ....</a:t>
            </a:r>
            <a:endParaRPr lang="en-AU" sz="1600" dirty="0" smtClean="0"/>
          </a:p>
          <a:p>
            <a:r>
              <a:rPr lang="en-GB" sz="2000" dirty="0" smtClean="0"/>
              <a:t>Intermountain/GE</a:t>
            </a:r>
            <a:endParaRPr lang="en-AU" sz="2000" dirty="0" smtClean="0"/>
          </a:p>
          <a:p>
            <a:pPr lvl="1"/>
            <a:r>
              <a:rPr lang="en-GB" sz="1600" dirty="0" smtClean="0"/>
              <a:t>Observed, </a:t>
            </a:r>
            <a:r>
              <a:rPr lang="en-GB" sz="1600" dirty="0" err="1" smtClean="0"/>
              <a:t>StandardLabObs</a:t>
            </a:r>
            <a:r>
              <a:rPr lang="en-GB" sz="1600" dirty="0" smtClean="0"/>
              <a:t>, Procedure, Order, Intolerance, Allergy, Adverse Reaction Summary, Admit/</a:t>
            </a:r>
            <a:r>
              <a:rPr lang="en-GB" sz="1600" dirty="0" err="1" smtClean="0"/>
              <a:t>AdminDiagnosis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SNOMED CT</a:t>
            </a:r>
          </a:p>
          <a:p>
            <a:pPr lvl="1"/>
            <a:r>
              <a:rPr lang="en-GB" sz="1600" dirty="0" smtClean="0"/>
              <a:t>Observable Entity, Clinical Finding, Procedure, ...</a:t>
            </a:r>
            <a:endParaRPr lang="en-AU" sz="1600" dirty="0" smtClean="0"/>
          </a:p>
          <a:p>
            <a:r>
              <a:rPr lang="en-GB" sz="2000" dirty="0" smtClean="0"/>
              <a:t>HL7 v3</a:t>
            </a:r>
          </a:p>
          <a:p>
            <a:pPr lvl="1"/>
            <a:r>
              <a:rPr lang="en-GB" sz="1600" dirty="0" smtClean="0"/>
              <a:t>Act (Observation, Procedure, Exposure, Patient Encounter, Financial Contract, Financial Transaction, Account, Invoice Element, Context Structure, Device, Task, Supply)</a:t>
            </a:r>
            <a:endParaRPr lang="en-AU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298450" y="-112761"/>
            <a:ext cx="7112284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Statement Types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Reviewed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5401108"/>
          </a:xfrm>
        </p:spPr>
        <p:txBody>
          <a:bodyPr/>
          <a:lstStyle/>
          <a:p>
            <a:r>
              <a:rPr lang="en-GB" sz="2000" dirty="0" err="1" smtClean="0"/>
              <a:t>openEHR</a:t>
            </a:r>
            <a:endParaRPr lang="en-GB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Evaluation, Instruction, Action, Admin Entry</a:t>
            </a:r>
            <a:endParaRPr lang="en-AU" sz="1600" dirty="0" smtClean="0"/>
          </a:p>
          <a:p>
            <a:r>
              <a:rPr lang="en-GB" sz="2000" dirty="0" smtClean="0"/>
              <a:t>MOHH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Finding, Activity (Medication, Laboratory), Administration</a:t>
            </a:r>
            <a:endParaRPr lang="en-AU" sz="1600" dirty="0" smtClean="0"/>
          </a:p>
          <a:p>
            <a:r>
              <a:rPr lang="en-GB" sz="2000" dirty="0" smtClean="0"/>
              <a:t>NHS LRA</a:t>
            </a:r>
            <a:endParaRPr lang="en-AU" sz="2000" dirty="0" smtClean="0"/>
          </a:p>
          <a:p>
            <a:pPr lvl="1"/>
            <a:r>
              <a:rPr lang="en-GB" sz="1600" dirty="0" smtClean="0"/>
              <a:t>ELEMENTs: </a:t>
            </a:r>
            <a:r>
              <a:rPr lang="en-GB" sz="1600" dirty="0" smtClean="0">
                <a:solidFill>
                  <a:srgbClr val="FF0000"/>
                </a:solidFill>
              </a:rPr>
              <a:t>Property Observation</a:t>
            </a:r>
            <a:r>
              <a:rPr lang="en-GB" sz="1600" dirty="0" smtClean="0"/>
              <a:t>, Finding Observation, Activity (Investigation, Material, General), Material Entity</a:t>
            </a:r>
            <a:endParaRPr lang="en-AU" sz="1600" dirty="0" smtClean="0"/>
          </a:p>
          <a:p>
            <a:pPr lvl="1"/>
            <a:r>
              <a:rPr lang="en-GB" sz="1600" dirty="0" smtClean="0"/>
              <a:t>ENTRYs: </a:t>
            </a:r>
            <a:r>
              <a:rPr lang="en-GB" sz="1600" dirty="0" err="1" smtClean="0"/>
              <a:t>GenericFinding</a:t>
            </a:r>
            <a:r>
              <a:rPr lang="en-GB" sz="1600" dirty="0" smtClean="0"/>
              <a:t>, </a:t>
            </a:r>
            <a:r>
              <a:rPr lang="en-GB" sz="1600" dirty="0" err="1" smtClean="0"/>
              <a:t>GenericProcedure</a:t>
            </a:r>
            <a:r>
              <a:rPr lang="en-GB" sz="1600" dirty="0" smtClean="0"/>
              <a:t>, </a:t>
            </a:r>
            <a:r>
              <a:rPr lang="en-GB" sz="1600" dirty="0" err="1" smtClean="0"/>
              <a:t>GenericProblemAndIssue</a:t>
            </a:r>
            <a:r>
              <a:rPr lang="en-GB" sz="1600" dirty="0" smtClean="0"/>
              <a:t>, ....</a:t>
            </a:r>
            <a:endParaRPr lang="en-AU" sz="1600" dirty="0" smtClean="0"/>
          </a:p>
          <a:p>
            <a:r>
              <a:rPr lang="en-GB" sz="2000" dirty="0" smtClean="0"/>
              <a:t>Intermountain/GE</a:t>
            </a:r>
            <a:endParaRPr lang="en-AU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Observed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FF0000"/>
                </a:solidFill>
              </a:rPr>
              <a:t>StandardLabObs</a:t>
            </a:r>
            <a:r>
              <a:rPr lang="en-GB" sz="1600" dirty="0" smtClean="0"/>
              <a:t>, Procedure, Order, Intolerance, Allergy, Adverse Reaction Summary, Admit/</a:t>
            </a:r>
            <a:r>
              <a:rPr lang="en-GB" sz="1600" dirty="0" err="1" smtClean="0"/>
              <a:t>AdminDiagnosis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SNOMED CT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Observable Entity</a:t>
            </a:r>
            <a:r>
              <a:rPr lang="en-GB" sz="1600" dirty="0" smtClean="0"/>
              <a:t>, Clinical Finding, Procedure, ...</a:t>
            </a:r>
            <a:endParaRPr lang="en-AU" sz="1600" dirty="0" smtClean="0"/>
          </a:p>
          <a:p>
            <a:r>
              <a:rPr lang="en-GB" sz="2000" dirty="0" smtClean="0"/>
              <a:t>HL7 v3</a:t>
            </a:r>
          </a:p>
          <a:p>
            <a:pPr lvl="1"/>
            <a:r>
              <a:rPr lang="en-GB" sz="1600" dirty="0" smtClean="0"/>
              <a:t>Act (</a:t>
            </a:r>
            <a:r>
              <a:rPr lang="en-GB" sz="1600" dirty="0" smtClean="0">
                <a:solidFill>
                  <a:srgbClr val="FF0000"/>
                </a:solidFill>
              </a:rPr>
              <a:t>Obser</a:t>
            </a:r>
            <a:r>
              <a:rPr lang="en-GB" sz="1600" dirty="0" smtClean="0"/>
              <a:t>vation, Procedure, Exposure, Patient Encounter, Financial Contract, Financial Transaction, Account, Invoice Element, Context Structure, Device, Task, Supply)</a:t>
            </a:r>
            <a:endParaRPr lang="en-AU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112284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Statement Types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FF0000"/>
                </a:solidFill>
                <a:latin typeface="Calibri" pitchFamily="34" charset="0"/>
              </a:rPr>
              <a:t>(Observation)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5401108"/>
          </a:xfrm>
        </p:spPr>
        <p:txBody>
          <a:bodyPr/>
          <a:lstStyle/>
          <a:p>
            <a:r>
              <a:rPr lang="en-GB" sz="2000" dirty="0" err="1" smtClean="0"/>
              <a:t>openEHR</a:t>
            </a:r>
            <a:endParaRPr lang="en-GB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Evaluation</a:t>
            </a:r>
            <a:r>
              <a:rPr lang="en-GB" sz="1600" dirty="0" smtClean="0"/>
              <a:t>, Instruction, Action, Admin Entry</a:t>
            </a:r>
            <a:endParaRPr lang="en-AU" sz="1600" dirty="0" smtClean="0"/>
          </a:p>
          <a:p>
            <a:r>
              <a:rPr lang="en-GB" sz="2000" dirty="0" smtClean="0"/>
              <a:t>MOHH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/>
              <a:t>, Activity (Medication, Laboratory), Administration</a:t>
            </a:r>
            <a:endParaRPr lang="en-AU" sz="1600" dirty="0" smtClean="0"/>
          </a:p>
          <a:p>
            <a:r>
              <a:rPr lang="en-GB" sz="2000" dirty="0" smtClean="0"/>
              <a:t>NHS LRA</a:t>
            </a:r>
            <a:endParaRPr lang="en-AU" sz="2000" dirty="0" smtClean="0"/>
          </a:p>
          <a:p>
            <a:pPr lvl="1"/>
            <a:r>
              <a:rPr lang="en-GB" sz="1600" dirty="0" smtClean="0"/>
              <a:t>ELEMENTs: </a:t>
            </a:r>
            <a:r>
              <a:rPr lang="en-GB" sz="1600" dirty="0" smtClean="0">
                <a:solidFill>
                  <a:srgbClr val="FF0000"/>
                </a:solidFill>
              </a:rPr>
              <a:t>Property 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Observation</a:t>
            </a:r>
            <a:r>
              <a:rPr lang="en-GB" sz="1600" dirty="0" smtClean="0"/>
              <a:t>, Activity (Investigation, Material, General), Material Entity</a:t>
            </a:r>
            <a:endParaRPr lang="en-AU" sz="1600" dirty="0" smtClean="0"/>
          </a:p>
          <a:p>
            <a:pPr lvl="1"/>
            <a:r>
              <a:rPr lang="en-GB" sz="1600" dirty="0" smtClean="0"/>
              <a:t>ENTRYs: </a:t>
            </a:r>
            <a:r>
              <a:rPr lang="en-GB" sz="1600" dirty="0" err="1" smtClean="0">
                <a:solidFill>
                  <a:srgbClr val="00B050"/>
                </a:solidFill>
              </a:rPr>
              <a:t>GenericFinding</a:t>
            </a:r>
            <a:r>
              <a:rPr lang="en-GB" sz="1600" dirty="0" smtClean="0"/>
              <a:t>, </a:t>
            </a:r>
            <a:r>
              <a:rPr lang="en-GB" sz="1600" dirty="0" err="1" smtClean="0"/>
              <a:t>GenericProcedure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00B050"/>
                </a:solidFill>
              </a:rPr>
              <a:t>GenericProblemAndIssue</a:t>
            </a:r>
            <a:r>
              <a:rPr lang="en-GB" sz="1600" dirty="0" smtClean="0"/>
              <a:t>, ....</a:t>
            </a:r>
            <a:endParaRPr lang="en-AU" sz="1600" dirty="0" smtClean="0"/>
          </a:p>
          <a:p>
            <a:r>
              <a:rPr lang="en-GB" sz="2000" dirty="0" smtClean="0"/>
              <a:t>Intermountain/GE</a:t>
            </a:r>
            <a:endParaRPr lang="en-AU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Observed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FF0000"/>
                </a:solidFill>
              </a:rPr>
              <a:t>StandardLabObs</a:t>
            </a:r>
            <a:r>
              <a:rPr lang="en-GB" sz="1600" dirty="0" smtClean="0"/>
              <a:t>, Procedure, Order, </a:t>
            </a:r>
            <a:r>
              <a:rPr lang="en-GB" sz="1600" dirty="0" smtClean="0">
                <a:solidFill>
                  <a:srgbClr val="00B050"/>
                </a:solidFill>
              </a:rPr>
              <a:t>Intolerance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Allergy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Adverse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Reaction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Summary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Admit/</a:t>
            </a:r>
            <a:r>
              <a:rPr lang="en-GB" sz="1600" dirty="0" err="1" smtClean="0">
                <a:solidFill>
                  <a:srgbClr val="00B050"/>
                </a:solidFill>
              </a:rPr>
              <a:t>AdminDiagnosis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SNOMED CT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Observable Entity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Clinical Finding</a:t>
            </a:r>
            <a:r>
              <a:rPr lang="en-GB" sz="1600" dirty="0" smtClean="0"/>
              <a:t>, Procedure, ...</a:t>
            </a:r>
            <a:endParaRPr lang="en-AU" sz="1600" dirty="0" smtClean="0"/>
          </a:p>
          <a:p>
            <a:r>
              <a:rPr lang="en-GB" sz="2000" dirty="0" smtClean="0"/>
              <a:t>HL7 v3</a:t>
            </a:r>
          </a:p>
          <a:p>
            <a:pPr lvl="1"/>
            <a:r>
              <a:rPr lang="en-GB" sz="1600" dirty="0" smtClean="0"/>
              <a:t>Act (</a:t>
            </a:r>
            <a:r>
              <a:rPr lang="en-GB" sz="1600" dirty="0" smtClean="0">
                <a:solidFill>
                  <a:srgbClr val="FF0000"/>
                </a:solidFill>
              </a:rPr>
              <a:t>Obser</a:t>
            </a:r>
            <a:r>
              <a:rPr lang="en-GB" sz="1600" dirty="0" smtClean="0">
                <a:solidFill>
                  <a:srgbClr val="00B050"/>
                </a:solidFill>
              </a:rPr>
              <a:t>vation</a:t>
            </a:r>
            <a:r>
              <a:rPr lang="en-GB" sz="1600" dirty="0" smtClean="0"/>
              <a:t>, Procedure, Exposure, Patient Encounter, Financial Contract, Financial Transaction, Account, Invoice Element, Context Structure, Device, Task, Supply)</a:t>
            </a:r>
            <a:endParaRPr lang="en-AU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112284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Statement Types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rgbClr val="00B050"/>
                </a:solidFill>
                <a:latin typeface="Calibri" pitchFamily="34" charset="0"/>
              </a:rPr>
              <a:t>(Finding)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5401108"/>
          </a:xfrm>
        </p:spPr>
        <p:txBody>
          <a:bodyPr/>
          <a:lstStyle/>
          <a:p>
            <a:r>
              <a:rPr lang="en-GB" sz="2000" dirty="0" err="1" smtClean="0"/>
              <a:t>openEHR</a:t>
            </a:r>
            <a:endParaRPr lang="en-GB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Evaluation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Instruction, Action</a:t>
            </a:r>
            <a:r>
              <a:rPr lang="en-GB" sz="1600" dirty="0" smtClean="0"/>
              <a:t>, Admin Entry</a:t>
            </a:r>
            <a:endParaRPr lang="en-AU" sz="1600" dirty="0" smtClean="0"/>
          </a:p>
          <a:p>
            <a:r>
              <a:rPr lang="en-GB" sz="2000" dirty="0" smtClean="0"/>
              <a:t>MOHH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>
                <a:solidFill>
                  <a:srgbClr val="0070C0"/>
                </a:solidFill>
              </a:rPr>
              <a:t>, Activity (Medication, Laboratory)</a:t>
            </a:r>
            <a:r>
              <a:rPr lang="en-GB" sz="1600" dirty="0" smtClean="0"/>
              <a:t>, Administration</a:t>
            </a:r>
            <a:endParaRPr lang="en-AU" sz="1600" dirty="0" smtClean="0"/>
          </a:p>
          <a:p>
            <a:r>
              <a:rPr lang="en-GB" sz="2000" dirty="0" smtClean="0"/>
              <a:t>NHS LRA</a:t>
            </a:r>
            <a:endParaRPr lang="en-AU" sz="2000" dirty="0" smtClean="0"/>
          </a:p>
          <a:p>
            <a:pPr lvl="1"/>
            <a:r>
              <a:rPr lang="en-GB" sz="1600" dirty="0" smtClean="0"/>
              <a:t>ELEMENTs: </a:t>
            </a:r>
            <a:r>
              <a:rPr lang="en-GB" sz="1600" dirty="0" smtClean="0">
                <a:solidFill>
                  <a:srgbClr val="FF0000"/>
                </a:solidFill>
              </a:rPr>
              <a:t>Property 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Activity (Investigation, Material, General)</a:t>
            </a:r>
            <a:r>
              <a:rPr lang="en-GB" sz="1600" dirty="0" smtClean="0"/>
              <a:t>, Material Entity</a:t>
            </a:r>
            <a:endParaRPr lang="en-AU" sz="1600" dirty="0" smtClean="0"/>
          </a:p>
          <a:p>
            <a:pPr lvl="1"/>
            <a:r>
              <a:rPr lang="en-GB" sz="1600" dirty="0" smtClean="0"/>
              <a:t>ENTRYs: </a:t>
            </a:r>
            <a:r>
              <a:rPr lang="en-GB" sz="1600" dirty="0" err="1" smtClean="0">
                <a:solidFill>
                  <a:srgbClr val="00B050"/>
                </a:solidFill>
              </a:rPr>
              <a:t>GenericFinding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0070C0"/>
                </a:solidFill>
              </a:rPr>
              <a:t>GenericProcedure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00B050"/>
                </a:solidFill>
              </a:rPr>
              <a:t>GenericProblemAndIssue</a:t>
            </a:r>
            <a:r>
              <a:rPr lang="en-GB" sz="1600" dirty="0" smtClean="0"/>
              <a:t>, ....</a:t>
            </a:r>
            <a:endParaRPr lang="en-AU" sz="1600" dirty="0" smtClean="0"/>
          </a:p>
          <a:p>
            <a:r>
              <a:rPr lang="en-GB" sz="2000" dirty="0" smtClean="0"/>
              <a:t>Intermountain/GE</a:t>
            </a:r>
            <a:endParaRPr lang="en-AU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Observed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FF0000"/>
                </a:solidFill>
              </a:rPr>
              <a:t>StandardLabObs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Order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Intolerance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Allergy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Adverse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Reaction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Summary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Admit/</a:t>
            </a:r>
            <a:r>
              <a:rPr lang="en-GB" sz="1600" dirty="0" err="1" smtClean="0">
                <a:solidFill>
                  <a:srgbClr val="00B050"/>
                </a:solidFill>
              </a:rPr>
              <a:t>AdminDiagnosis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SNOMED CT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Observable Entity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Clinical Finding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HL7 v3</a:t>
            </a:r>
          </a:p>
          <a:p>
            <a:pPr lvl="1"/>
            <a:r>
              <a:rPr lang="en-GB" sz="1600" dirty="0" smtClean="0"/>
              <a:t>Act (</a:t>
            </a:r>
            <a:r>
              <a:rPr lang="en-GB" sz="1600" dirty="0" smtClean="0">
                <a:solidFill>
                  <a:srgbClr val="FF0000"/>
                </a:solidFill>
              </a:rPr>
              <a:t>Obser</a:t>
            </a:r>
            <a:r>
              <a:rPr lang="en-GB" sz="1600" dirty="0" smtClean="0">
                <a:solidFill>
                  <a:srgbClr val="00B050"/>
                </a:solidFill>
              </a:rPr>
              <a:t>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Exposure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Patient Encounter</a:t>
            </a:r>
            <a:r>
              <a:rPr lang="en-GB" sz="1600" dirty="0" smtClean="0"/>
              <a:t>, Financial Contract, Financial Transaction, Account, Invoice Element, Context Structure, </a:t>
            </a:r>
            <a:r>
              <a:rPr lang="en-GB" sz="1600" dirty="0" smtClean="0">
                <a:solidFill>
                  <a:srgbClr val="0070C0"/>
                </a:solidFill>
              </a:rPr>
              <a:t>Device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Task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Supply</a:t>
            </a:r>
            <a:r>
              <a:rPr lang="en-GB" sz="1600" dirty="0" smtClean="0"/>
              <a:t>)</a:t>
            </a:r>
            <a:endParaRPr lang="en-AU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112284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Statement Types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rgbClr val="0070C0"/>
                </a:solidFill>
                <a:latin typeface="Calibri" pitchFamily="34" charset="0"/>
              </a:rPr>
              <a:t>(Activity)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8056"/>
            <a:ext cx="8229600" cy="5401108"/>
          </a:xfrm>
        </p:spPr>
        <p:txBody>
          <a:bodyPr/>
          <a:lstStyle/>
          <a:p>
            <a:r>
              <a:rPr lang="en-GB" sz="2000" dirty="0" err="1" smtClean="0"/>
              <a:t>openEHR</a:t>
            </a:r>
            <a:endParaRPr lang="en-GB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Evaluation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Instruction, Action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, Admin Entry</a:t>
            </a:r>
            <a:endParaRPr lang="en-AU" sz="1600" dirty="0" smtClean="0"/>
          </a:p>
          <a:p>
            <a:r>
              <a:rPr lang="en-GB" sz="2000" dirty="0" smtClean="0"/>
              <a:t>MOHH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>
                <a:solidFill>
                  <a:srgbClr val="0070C0"/>
                </a:solidFill>
              </a:rPr>
              <a:t>, Activity (Medication, Laboratory)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Administration</a:t>
            </a:r>
            <a:endParaRPr lang="en-AU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2000" dirty="0" smtClean="0"/>
              <a:t>NHS LRA</a:t>
            </a:r>
            <a:endParaRPr lang="en-AU" sz="2000" dirty="0" smtClean="0"/>
          </a:p>
          <a:p>
            <a:pPr lvl="1"/>
            <a:r>
              <a:rPr lang="en-GB" sz="1600" dirty="0" smtClean="0"/>
              <a:t>ELEMENTs: </a:t>
            </a:r>
            <a:r>
              <a:rPr lang="en-GB" sz="1600" dirty="0" smtClean="0">
                <a:solidFill>
                  <a:srgbClr val="FF0000"/>
                </a:solidFill>
              </a:rPr>
              <a:t>Property 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Finding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Observation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Activity (Investigation, Material, General)</a:t>
            </a:r>
            <a:r>
              <a:rPr lang="en-GB" sz="1600" dirty="0" smtClean="0"/>
              <a:t>, Material Entity</a:t>
            </a:r>
            <a:endParaRPr lang="en-AU" sz="1600" dirty="0" smtClean="0"/>
          </a:p>
          <a:p>
            <a:pPr lvl="1"/>
            <a:r>
              <a:rPr lang="en-GB" sz="1600" dirty="0" smtClean="0"/>
              <a:t>ENTRYs: </a:t>
            </a:r>
            <a:r>
              <a:rPr lang="en-GB" sz="1600" dirty="0" err="1" smtClean="0">
                <a:solidFill>
                  <a:srgbClr val="00B050"/>
                </a:solidFill>
              </a:rPr>
              <a:t>GenericFinding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0070C0"/>
                </a:solidFill>
              </a:rPr>
              <a:t>GenericProcedure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00B050"/>
                </a:solidFill>
              </a:rPr>
              <a:t>GenericProblemAndIssue</a:t>
            </a:r>
            <a:r>
              <a:rPr lang="en-GB" sz="1600" dirty="0" smtClean="0"/>
              <a:t>, ....</a:t>
            </a:r>
            <a:endParaRPr lang="en-AU" sz="1600" dirty="0" smtClean="0"/>
          </a:p>
          <a:p>
            <a:r>
              <a:rPr lang="en-GB" sz="2000" dirty="0" smtClean="0"/>
              <a:t>Intermountain/GE</a:t>
            </a:r>
            <a:endParaRPr lang="en-AU" sz="2000" dirty="0" smtClean="0"/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Observed</a:t>
            </a:r>
            <a:r>
              <a:rPr lang="en-GB" sz="1600" dirty="0" smtClean="0"/>
              <a:t>, </a:t>
            </a:r>
            <a:r>
              <a:rPr lang="en-GB" sz="1600" dirty="0" err="1" smtClean="0">
                <a:solidFill>
                  <a:srgbClr val="FF0000"/>
                </a:solidFill>
              </a:rPr>
              <a:t>StandardLabObs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Order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Intolerance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Allergy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Adverse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Reaction</a:t>
            </a:r>
            <a:r>
              <a:rPr lang="en-GB" sz="1600" dirty="0" smtClean="0"/>
              <a:t> </a:t>
            </a:r>
            <a:r>
              <a:rPr lang="en-GB" sz="1600" dirty="0" smtClean="0">
                <a:solidFill>
                  <a:srgbClr val="00B050"/>
                </a:solidFill>
              </a:rPr>
              <a:t>Summary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Admit/</a:t>
            </a:r>
            <a:r>
              <a:rPr lang="en-GB" sz="1600" dirty="0" err="1" smtClean="0">
                <a:solidFill>
                  <a:srgbClr val="00B050"/>
                </a:solidFill>
              </a:rPr>
              <a:t>AdminDiagnosis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SNOMED CT</a:t>
            </a:r>
          </a:p>
          <a:p>
            <a:pPr lvl="1"/>
            <a:r>
              <a:rPr lang="en-GB" sz="1600" dirty="0" smtClean="0">
                <a:solidFill>
                  <a:srgbClr val="FF0000"/>
                </a:solidFill>
              </a:rPr>
              <a:t>Observable Entity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B050"/>
                </a:solidFill>
              </a:rPr>
              <a:t>Clinical Finding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...</a:t>
            </a:r>
            <a:endParaRPr lang="en-AU" sz="1600" dirty="0" smtClean="0"/>
          </a:p>
          <a:p>
            <a:r>
              <a:rPr lang="en-GB" sz="2000" dirty="0" smtClean="0"/>
              <a:t>HL7 v3</a:t>
            </a:r>
          </a:p>
          <a:p>
            <a:pPr lvl="1"/>
            <a:r>
              <a:rPr lang="en-GB" sz="1600" dirty="0" smtClean="0"/>
              <a:t>Act (</a:t>
            </a:r>
            <a:r>
              <a:rPr lang="en-GB" sz="1600" dirty="0" smtClean="0">
                <a:solidFill>
                  <a:srgbClr val="FF0000"/>
                </a:solidFill>
              </a:rPr>
              <a:t>Obser</a:t>
            </a:r>
            <a:r>
              <a:rPr lang="en-GB" sz="1600" dirty="0" smtClean="0">
                <a:solidFill>
                  <a:srgbClr val="00B050"/>
                </a:solidFill>
              </a:rPr>
              <a:t>vation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Procedure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Exposure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Patient Encounter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Financial Contract, Financial Transaction, Account, Invoice Element</a:t>
            </a:r>
            <a:r>
              <a:rPr lang="en-GB" sz="1600" dirty="0" smtClean="0"/>
              <a:t>, Context Structure, </a:t>
            </a:r>
            <a:r>
              <a:rPr lang="en-GB" sz="1600" dirty="0" smtClean="0">
                <a:solidFill>
                  <a:srgbClr val="0070C0"/>
                </a:solidFill>
              </a:rPr>
              <a:t>Device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Task</a:t>
            </a:r>
            <a:r>
              <a:rPr lang="en-GB" sz="1600" dirty="0" smtClean="0"/>
              <a:t>, </a:t>
            </a:r>
            <a:r>
              <a:rPr lang="en-GB" sz="1600" dirty="0" smtClean="0">
                <a:solidFill>
                  <a:srgbClr val="0070C0"/>
                </a:solidFill>
              </a:rPr>
              <a:t>Supply</a:t>
            </a:r>
            <a:r>
              <a:rPr lang="en-GB" sz="1600" dirty="0" smtClean="0"/>
              <a:t>)</a:t>
            </a:r>
            <a:endParaRPr lang="en-AU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112284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Statement Types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(Administration)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496" y="1337480"/>
            <a:ext cx="8229600" cy="5336275"/>
          </a:xfrm>
        </p:spPr>
        <p:txBody>
          <a:bodyPr/>
          <a:lstStyle/>
          <a:p>
            <a:r>
              <a:rPr lang="en-AU" dirty="0" err="1" smtClean="0"/>
              <a:t>openEHR</a:t>
            </a:r>
            <a:endParaRPr lang="en-AU" dirty="0" smtClean="0"/>
          </a:p>
          <a:p>
            <a:r>
              <a:rPr lang="en-AU" dirty="0" smtClean="0"/>
              <a:t>NHS LRA</a:t>
            </a:r>
          </a:p>
          <a:p>
            <a:r>
              <a:rPr lang="en-AU" dirty="0" smtClean="0"/>
              <a:t>SNOMED CT</a:t>
            </a:r>
          </a:p>
          <a:p>
            <a:r>
              <a:rPr lang="en-AU" dirty="0" smtClean="0"/>
              <a:t>results4Care DCMs</a:t>
            </a:r>
          </a:p>
          <a:p>
            <a:r>
              <a:rPr lang="en-AU" dirty="0" smtClean="0"/>
              <a:t>IMH CEMs</a:t>
            </a:r>
          </a:p>
          <a:p>
            <a:r>
              <a:rPr lang="en-AU" dirty="0" smtClean="0"/>
              <a:t>MOHH LIM</a:t>
            </a:r>
          </a:p>
          <a:p>
            <a:r>
              <a:rPr lang="en-AU" dirty="0" smtClean="0"/>
              <a:t>VA’s </a:t>
            </a:r>
            <a:r>
              <a:rPr lang="en-AU" dirty="0" err="1" smtClean="0"/>
              <a:t>Discernables</a:t>
            </a:r>
            <a:r>
              <a:rPr lang="en-AU" dirty="0" smtClean="0"/>
              <a:t> </a:t>
            </a:r>
          </a:p>
          <a:p>
            <a:r>
              <a:rPr lang="en-AU" dirty="0" smtClean="0"/>
              <a:t>EN13606 Association</a:t>
            </a:r>
          </a:p>
          <a:p>
            <a:r>
              <a:rPr lang="en-AU" dirty="0" smtClean="0"/>
              <a:t>HL7 v3 RIM</a:t>
            </a:r>
          </a:p>
          <a:p>
            <a:endParaRPr lang="en-AU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Patterns Review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269238"/>
            <a:ext cx="8845549" cy="528850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FF0000"/>
                </a:solidFill>
              </a:rPr>
              <a:t>Property</a:t>
            </a:r>
            <a:r>
              <a:rPr lang="en-SG" sz="2400" b="1" dirty="0" smtClean="0">
                <a:solidFill>
                  <a:srgbClr val="FF0000"/>
                </a:solidFill>
              </a:rPr>
              <a:t> </a:t>
            </a:r>
            <a:r>
              <a:rPr lang="en-SG" sz="2800" b="1" dirty="0" smtClean="0">
                <a:solidFill>
                  <a:srgbClr val="FF0000"/>
                </a:solidFill>
              </a:rPr>
              <a:t>Observation</a:t>
            </a:r>
            <a:r>
              <a:rPr lang="en-SG" sz="2800" dirty="0" smtClean="0">
                <a:solidFill>
                  <a:srgbClr val="FF0000"/>
                </a:solidFill>
              </a:rPr>
              <a:t> </a:t>
            </a:r>
            <a:r>
              <a:rPr lang="en-SG" sz="2800" dirty="0" smtClean="0"/>
              <a:t>(property-value pair)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B050"/>
                </a:solidFill>
              </a:rPr>
              <a:t>Clinical Finding</a:t>
            </a:r>
            <a:r>
              <a:rPr lang="en-SG" sz="2800" b="1" dirty="0" smtClean="0">
                <a:solidFill>
                  <a:srgbClr val="FF0000"/>
                </a:solidFill>
              </a:rPr>
              <a:t> </a:t>
            </a:r>
            <a:r>
              <a:rPr lang="en-SG" sz="2800" dirty="0" smtClean="0"/>
              <a:t>(name)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70C0"/>
                </a:solidFill>
              </a:rPr>
              <a:t>Activity</a:t>
            </a:r>
            <a:r>
              <a:rPr lang="en-SG" sz="2800" b="1" dirty="0" smtClean="0">
                <a:solidFill>
                  <a:srgbClr val="FF0000"/>
                </a:solidFill>
              </a:rPr>
              <a:t> </a:t>
            </a:r>
            <a:r>
              <a:rPr lang="en-SG" sz="2800" dirty="0" smtClean="0"/>
              <a:t>(orders, procedures, etc)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chemeClr val="accent6">
                    <a:lumMod val="75000"/>
                  </a:schemeClr>
                </a:solidFill>
              </a:rPr>
              <a:t>Administration</a:t>
            </a:r>
            <a:r>
              <a:rPr lang="en-SG" sz="2800" b="1" dirty="0" smtClean="0">
                <a:solidFill>
                  <a:srgbClr val="FF0000"/>
                </a:solidFill>
              </a:rPr>
              <a:t> </a:t>
            </a:r>
            <a:r>
              <a:rPr lang="en-SG" sz="2800" dirty="0" smtClean="0"/>
              <a:t>(X ?</a:t>
            </a:r>
            <a:r>
              <a:rPr lang="en-SG" sz="2400" dirty="0" smtClean="0"/>
              <a:t>)</a:t>
            </a:r>
            <a:endParaRPr lang="en-SG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ENTRY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Pattern Suggestions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219200"/>
            <a:ext cx="8845549" cy="5448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400" dirty="0" err="1" smtClean="0"/>
              <a:t>openEHR</a:t>
            </a:r>
            <a:endParaRPr lang="en-SG" sz="2400" dirty="0" smtClean="0"/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Observation</a:t>
            </a:r>
            <a:r>
              <a:rPr lang="en-SG" sz="2000" dirty="0" smtClean="0"/>
              <a:t>: </a:t>
            </a:r>
            <a:r>
              <a:rPr lang="en-AU" sz="2000" dirty="0" smtClean="0"/>
              <a:t>the observation of any phenomenon or state of interest to do with the patient (</a:t>
            </a:r>
            <a:r>
              <a:rPr lang="en-AU" sz="2000" dirty="0" err="1" smtClean="0"/>
              <a:t>eg</a:t>
            </a:r>
            <a:r>
              <a:rPr lang="en-AU" sz="2000" dirty="0" smtClean="0"/>
              <a:t> diagnosis, goal, adverse reaction).</a:t>
            </a:r>
            <a:endParaRPr lang="en-SG" sz="2000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NHS LRA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Property Observation</a:t>
            </a:r>
            <a:r>
              <a:rPr lang="en-GB" sz="2000" dirty="0" smtClean="0"/>
              <a:t>: Used to represent the </a:t>
            </a:r>
            <a:r>
              <a:rPr lang="en-GB" sz="2000" b="1" dirty="0" smtClean="0">
                <a:solidFill>
                  <a:srgbClr val="FF0000"/>
                </a:solidFill>
              </a:rPr>
              <a:t>results</a:t>
            </a:r>
            <a:r>
              <a:rPr lang="en-GB" sz="2000" dirty="0" smtClean="0"/>
              <a:t> of investigations undertaken to find out more information about a patient's state of health or wellbeing and device or procedure related parameter settings. (Meaning-value pairs) </a:t>
            </a:r>
            <a:endParaRPr lang="en-SG" sz="2000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SNOMED CT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Observable Entity</a:t>
            </a:r>
            <a:r>
              <a:rPr lang="en-SG" sz="2000" dirty="0" smtClean="0"/>
              <a:t>: represents a </a:t>
            </a:r>
            <a:r>
              <a:rPr lang="en-SG" sz="2000" b="1" dirty="0" smtClean="0">
                <a:solidFill>
                  <a:srgbClr val="FF0000"/>
                </a:solidFill>
              </a:rPr>
              <a:t>question </a:t>
            </a:r>
            <a:r>
              <a:rPr lang="en-SG" sz="2000" dirty="0" smtClean="0"/>
              <a:t>or procedure which can produce an </a:t>
            </a:r>
            <a:r>
              <a:rPr lang="en-SG" sz="2000" b="1" dirty="0" smtClean="0">
                <a:solidFill>
                  <a:srgbClr val="FF0000"/>
                </a:solidFill>
              </a:rPr>
              <a:t>answer</a:t>
            </a:r>
            <a:r>
              <a:rPr lang="en-SG" sz="2000" dirty="0" smtClean="0"/>
              <a:t> or a </a:t>
            </a:r>
            <a:r>
              <a:rPr lang="en-SG" sz="2000" b="1" dirty="0" smtClean="0">
                <a:solidFill>
                  <a:srgbClr val="FF0000"/>
                </a:solidFill>
              </a:rPr>
              <a:t>result</a:t>
            </a:r>
            <a:r>
              <a:rPr lang="en-SG" sz="2000" dirty="0" smtClean="0"/>
              <a:t>. Used to code elements on a checklist or any element where a value</a:t>
            </a:r>
          </a:p>
          <a:p>
            <a:pPr>
              <a:spcBef>
                <a:spcPts val="0"/>
              </a:spcBef>
            </a:pPr>
            <a:r>
              <a:rPr lang="en-SG" sz="2400" dirty="0" smtClean="0"/>
              <a:t>EN13606 Association</a:t>
            </a:r>
          </a:p>
          <a:p>
            <a:pPr lvl="1">
              <a:spcBef>
                <a:spcPts val="0"/>
              </a:spcBef>
            </a:pPr>
            <a:r>
              <a:rPr lang="en-AU" sz="2000" b="1" dirty="0" smtClean="0"/>
              <a:t>Observation/Inspection</a:t>
            </a:r>
            <a:r>
              <a:rPr lang="en-AU" sz="2000" dirty="0" smtClean="0"/>
              <a:t>: Used to define all that can be documented about a specific state of a process in the </a:t>
            </a:r>
            <a:r>
              <a:rPr lang="en-AU" sz="2000" u="sng" dirty="0" smtClean="0">
                <a:hlinkClick r:id="rId2"/>
              </a:rPr>
              <a:t>Patient System</a:t>
            </a:r>
            <a:r>
              <a:rPr lang="en-AU" sz="2000" dirty="0" smtClean="0"/>
              <a:t> at a point in time using the faculties of seeing, hearing, tasting, touching, smelling, or directly via a medical device or service.</a:t>
            </a:r>
          </a:p>
          <a:p>
            <a:pPr lvl="1">
              <a:spcBef>
                <a:spcPts val="0"/>
              </a:spcBef>
            </a:pPr>
            <a:endParaRPr lang="en-SG" sz="2000" b="1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Property Observation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(Existing Definitions)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466850"/>
            <a:ext cx="8954734" cy="532291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GB" sz="2800" dirty="0" smtClean="0"/>
              <a:t>Used to represent the </a:t>
            </a:r>
            <a:r>
              <a:rPr lang="en-GB" sz="2800" b="1" dirty="0" smtClean="0"/>
              <a:t>results </a:t>
            </a:r>
            <a:r>
              <a:rPr lang="en-GB" sz="2800" dirty="0" smtClean="0"/>
              <a:t>of observations or investigations undertaken to find out more information about a patient’s state of health or wellbeing, and device or procedure related settings.  </a:t>
            </a:r>
          </a:p>
          <a:p>
            <a:pPr marL="1084263" lvl="1">
              <a:spcBef>
                <a:spcPts val="0"/>
              </a:spcBef>
              <a:buNone/>
            </a:pPr>
            <a:endParaRPr lang="en-GB" sz="2400" dirty="0" smtClean="0"/>
          </a:p>
          <a:p>
            <a:pPr marL="360363">
              <a:spcBef>
                <a:spcPts val="0"/>
              </a:spcBef>
              <a:buNone/>
            </a:pPr>
            <a:r>
              <a:rPr lang="en-GB" sz="2800" i="1" dirty="0" smtClean="0"/>
              <a:t>Comments</a:t>
            </a:r>
            <a:r>
              <a:rPr lang="en-GB" sz="2800" dirty="0" smtClean="0"/>
              <a:t>: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E.g. Heart rate, Blood glucose, Glasgow Coma Scale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Represents the common name-value or question-answer pattern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Supports </a:t>
            </a:r>
            <a:r>
              <a:rPr lang="en-GB" sz="2400" dirty="0" err="1" smtClean="0">
                <a:cs typeface="ヒラギノ角ゴ Pro W3" pitchFamily="-105" charset="-128"/>
              </a:rPr>
              <a:t>isosemantic</a:t>
            </a:r>
            <a:r>
              <a:rPr lang="en-GB" sz="2400" dirty="0" smtClean="0">
                <a:cs typeface="ヒラギノ角ゴ Pro W3" pitchFamily="-105" charset="-128"/>
              </a:rPr>
              <a:t> representation of Observation Names that may include method, </a:t>
            </a:r>
            <a:r>
              <a:rPr lang="en-GB" sz="2400" dirty="0" err="1" smtClean="0">
                <a:cs typeface="ヒラギノ角ゴ Pro W3" pitchFamily="-105" charset="-128"/>
              </a:rPr>
              <a:t>patient_state</a:t>
            </a:r>
            <a:r>
              <a:rPr lang="en-GB" sz="2400" dirty="0" smtClean="0">
                <a:cs typeface="ヒラギノ角ゴ Pro W3" pitchFamily="-105" charset="-128"/>
              </a:rPr>
              <a:t>, device, location and other related information in pre or post-coordinated form.</a:t>
            </a:r>
          </a:p>
          <a:p>
            <a:pPr marL="722313">
              <a:spcBef>
                <a:spcPts val="0"/>
              </a:spcBef>
              <a:buNone/>
            </a:pPr>
            <a:endParaRPr lang="en-GB" sz="280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Property Observation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(Suggested CIMI Definition)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269238"/>
            <a:ext cx="8845549" cy="528850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400" dirty="0" err="1" smtClean="0"/>
              <a:t>openEHR</a:t>
            </a:r>
            <a:endParaRPr lang="en-SG" sz="2400" dirty="0" smtClean="0"/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Evaluation</a:t>
            </a:r>
            <a:r>
              <a:rPr lang="en-SG" sz="2000" dirty="0" smtClean="0"/>
              <a:t>: </a:t>
            </a:r>
            <a:r>
              <a:rPr lang="en-AU" sz="2000" dirty="0" smtClean="0"/>
              <a:t>the Opinion category , including problem/diagnosis, risk assessment, scenario, goal and recommendation</a:t>
            </a:r>
            <a:endParaRPr lang="en-SG" sz="2000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NHS LRA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Finding Observation</a:t>
            </a:r>
            <a:r>
              <a:rPr lang="en-SG" sz="2000" dirty="0" smtClean="0"/>
              <a:t>: </a:t>
            </a:r>
            <a:r>
              <a:rPr lang="en-GB" sz="2000" dirty="0" smtClean="0"/>
              <a:t>used to represent both normal and abnormal </a:t>
            </a:r>
            <a:r>
              <a:rPr lang="en-GB" sz="2000" b="1" dirty="0" smtClean="0">
                <a:solidFill>
                  <a:srgbClr val="FF0000"/>
                </a:solidFill>
              </a:rPr>
              <a:t>clinical states found </a:t>
            </a:r>
            <a:r>
              <a:rPr lang="en-GB" sz="2000" dirty="0" smtClean="0"/>
              <a:t>on examination </a:t>
            </a:r>
            <a:r>
              <a:rPr lang="en-GB" sz="2000" b="1" dirty="0" smtClean="0">
                <a:solidFill>
                  <a:srgbClr val="FF0000"/>
                </a:solidFill>
              </a:rPr>
              <a:t>or deduced from clinical reasoning </a:t>
            </a:r>
            <a:r>
              <a:rPr lang="en-GB" sz="2000" dirty="0" smtClean="0"/>
              <a:t>(e.g. 'clear sputum', 'diabetes mellitus') </a:t>
            </a:r>
            <a:r>
              <a:rPr lang="en-GB" sz="2000" b="1" dirty="0" smtClean="0">
                <a:solidFill>
                  <a:srgbClr val="FF0000"/>
                </a:solidFill>
              </a:rPr>
              <a:t>and events</a:t>
            </a:r>
            <a:r>
              <a:rPr lang="en-GB" sz="2000" dirty="0" smtClean="0"/>
              <a:t> to which the patient or service user may have been to subject (e.g. 'physical abuse', 'exposure to mercury'). </a:t>
            </a:r>
            <a:endParaRPr lang="en-SG" sz="2000" b="1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SNOMED CT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Clinical Finding</a:t>
            </a:r>
            <a:r>
              <a:rPr lang="en-SG" sz="2000" dirty="0" smtClean="0"/>
              <a:t>: represent the result of a clinical observation, assessment or judgement, and include both normal and abnormal clinical states</a:t>
            </a:r>
          </a:p>
          <a:p>
            <a:pPr>
              <a:spcBef>
                <a:spcPts val="0"/>
              </a:spcBef>
            </a:pPr>
            <a:r>
              <a:rPr lang="en-SG" sz="2400" dirty="0" smtClean="0"/>
              <a:t>EN13606 Association</a:t>
            </a:r>
          </a:p>
          <a:p>
            <a:pPr lvl="1">
              <a:spcBef>
                <a:spcPts val="0"/>
              </a:spcBef>
            </a:pPr>
            <a:r>
              <a:rPr lang="en-AU" sz="2000" b="1" dirty="0" smtClean="0"/>
              <a:t>Evaluation/Consideration</a:t>
            </a:r>
            <a:r>
              <a:rPr lang="en-AU" sz="2000" dirty="0" smtClean="0"/>
              <a:t>: Used for the documentation about an inferred process in the patient system using observations, expertise and knowledge, or about plans with, or risk assessments about, the Patient system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Finding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(Existing Definitions)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466850"/>
            <a:ext cx="8954734" cy="532291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GB" sz="2800" dirty="0" smtClean="0"/>
              <a:t>Used to represent </a:t>
            </a:r>
            <a:r>
              <a:rPr lang="en-GB" sz="2800" b="1" dirty="0" smtClean="0"/>
              <a:t>clinical states found </a:t>
            </a:r>
            <a:r>
              <a:rPr lang="en-GB" sz="2800" dirty="0" smtClean="0"/>
              <a:t>on examination </a:t>
            </a:r>
            <a:r>
              <a:rPr lang="en-GB" sz="2800" b="1" dirty="0" smtClean="0"/>
              <a:t>or deduced </a:t>
            </a:r>
            <a:r>
              <a:rPr lang="en-GB" sz="2800" dirty="0" smtClean="0"/>
              <a:t>from clinical reasoning (e.g. ‘diabetes mellitus’, ‘clear sputum’), </a:t>
            </a:r>
            <a:r>
              <a:rPr lang="en-GB" sz="2800" b="1" dirty="0" smtClean="0"/>
              <a:t>and events </a:t>
            </a:r>
            <a:r>
              <a:rPr lang="en-GB" sz="2800" dirty="0" smtClean="0"/>
              <a:t>to which the patient may have been subject (e.g. ‘physical abuse’, ‘exposure to mercury’).</a:t>
            </a:r>
          </a:p>
          <a:p>
            <a:pPr marL="1084263" lvl="1">
              <a:spcBef>
                <a:spcPts val="0"/>
              </a:spcBef>
              <a:buNone/>
            </a:pPr>
            <a:endParaRPr lang="en-GB" sz="2400" dirty="0" smtClean="0"/>
          </a:p>
          <a:p>
            <a:pPr marL="360363">
              <a:spcBef>
                <a:spcPts val="0"/>
              </a:spcBef>
              <a:buNone/>
            </a:pPr>
            <a:r>
              <a:rPr lang="en-GB" sz="2800" i="1" dirty="0" smtClean="0"/>
              <a:t>Comments</a:t>
            </a:r>
            <a:r>
              <a:rPr lang="en-GB" sz="2800" dirty="0" smtClean="0"/>
              <a:t>: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E.g. Diagnosis, Adverse Reaction, Alert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Supports </a:t>
            </a:r>
            <a:r>
              <a:rPr lang="en-GB" sz="2400" dirty="0" err="1" smtClean="0">
                <a:cs typeface="ヒラギノ角ゴ Pro W3" pitchFamily="-105" charset="-128"/>
              </a:rPr>
              <a:t>isosemantic</a:t>
            </a:r>
            <a:r>
              <a:rPr lang="en-GB" sz="2400" dirty="0" smtClean="0">
                <a:cs typeface="ヒラギノ角ゴ Pro W3" pitchFamily="-105" charset="-128"/>
              </a:rPr>
              <a:t> representation of Clinical Finding Names that may include body location, laterality, causative agent and other related information in pre or post-coordinated form.</a:t>
            </a:r>
          </a:p>
          <a:p>
            <a:pPr marL="722313">
              <a:spcBef>
                <a:spcPts val="0"/>
              </a:spcBef>
              <a:buNone/>
            </a:pPr>
            <a:endParaRPr lang="en-GB" sz="280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Finding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(Suggested CIMI Definition)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078738"/>
            <a:ext cx="8845549" cy="528850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400" dirty="0" err="1" smtClean="0"/>
              <a:t>openEHR</a:t>
            </a:r>
            <a:endParaRPr lang="en-SG" sz="2400" dirty="0" smtClean="0"/>
          </a:p>
          <a:p>
            <a:pPr lvl="1">
              <a:spcBef>
                <a:spcPts val="0"/>
              </a:spcBef>
            </a:pPr>
            <a:r>
              <a:rPr lang="en-AU" sz="2000" b="1" dirty="0" smtClean="0"/>
              <a:t>Action</a:t>
            </a:r>
            <a:r>
              <a:rPr lang="en-AU" sz="2000" dirty="0" smtClean="0"/>
              <a:t>: Information recorded due to the execution of an instruction by some agent</a:t>
            </a:r>
          </a:p>
          <a:p>
            <a:pPr lvl="1">
              <a:spcBef>
                <a:spcPts val="0"/>
              </a:spcBef>
            </a:pPr>
            <a:r>
              <a:rPr lang="en-AU" sz="2000" b="1" dirty="0" smtClean="0"/>
              <a:t>Instruction:</a:t>
            </a:r>
            <a:r>
              <a:rPr lang="en-AU" sz="2000" dirty="0" smtClean="0"/>
              <a:t> </a:t>
            </a:r>
            <a:r>
              <a:rPr lang="en-AU" sz="2000" b="1" dirty="0" smtClean="0">
                <a:solidFill>
                  <a:srgbClr val="FF0000"/>
                </a:solidFill>
              </a:rPr>
              <a:t>Actions to be performed in the future</a:t>
            </a:r>
            <a:r>
              <a:rPr lang="en-AU" sz="20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SG" sz="2400" dirty="0" smtClean="0"/>
              <a:t>NHS LRA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Activity</a:t>
            </a:r>
            <a:r>
              <a:rPr lang="en-SG" sz="2000" dirty="0" smtClean="0"/>
              <a:t>: Used to record treatment </a:t>
            </a:r>
            <a:r>
              <a:rPr lang="en-SG" sz="2000" b="1" dirty="0" smtClean="0">
                <a:solidFill>
                  <a:srgbClr val="FF0000"/>
                </a:solidFill>
              </a:rPr>
              <a:t>procedures</a:t>
            </a:r>
            <a:r>
              <a:rPr lang="en-SG" sz="2000" dirty="0" smtClean="0"/>
              <a:t>, investigation procedures, administrative procedures and the </a:t>
            </a:r>
            <a:r>
              <a:rPr lang="en-SG" sz="2000" b="1" dirty="0" smtClean="0">
                <a:solidFill>
                  <a:srgbClr val="FF0000"/>
                </a:solidFill>
              </a:rPr>
              <a:t>provision of </a:t>
            </a:r>
            <a:r>
              <a:rPr lang="en-SG" sz="2000" dirty="0" smtClean="0"/>
              <a:t>advice and </a:t>
            </a:r>
            <a:r>
              <a:rPr lang="en-SG" sz="2000" b="1" dirty="0" smtClean="0">
                <a:solidFill>
                  <a:srgbClr val="FF0000"/>
                </a:solidFill>
              </a:rPr>
              <a:t>information </a:t>
            </a:r>
            <a:r>
              <a:rPr lang="en-SG" sz="2000" dirty="0" smtClean="0"/>
              <a:t>to patients and carers</a:t>
            </a:r>
            <a:endParaRPr lang="en-SG" sz="2000" b="1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SNOMED CT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Procedure:</a:t>
            </a:r>
            <a:r>
              <a:rPr lang="en-SG" sz="2000" dirty="0" smtClean="0"/>
              <a:t> </a:t>
            </a:r>
            <a:r>
              <a:rPr lang="en-AU" sz="2000" b="1" dirty="0" smtClean="0">
                <a:solidFill>
                  <a:srgbClr val="FF0000"/>
                </a:solidFill>
              </a:rPr>
              <a:t>Activities</a:t>
            </a:r>
            <a:r>
              <a:rPr lang="en-AU" sz="2000" dirty="0" smtClean="0"/>
              <a:t> performed in the provision of health care</a:t>
            </a:r>
            <a:endParaRPr lang="en-SG" sz="2000" b="1" dirty="0" smtClean="0"/>
          </a:p>
          <a:p>
            <a:pPr>
              <a:spcBef>
                <a:spcPts val="0"/>
              </a:spcBef>
            </a:pPr>
            <a:r>
              <a:rPr lang="en-SG" sz="2400" dirty="0" smtClean="0"/>
              <a:t>EN13606 Association</a:t>
            </a:r>
          </a:p>
          <a:p>
            <a:pPr lvl="1"/>
            <a:r>
              <a:rPr lang="en-SG" sz="2000" b="1" dirty="0" smtClean="0"/>
              <a:t>Instruction/Order</a:t>
            </a:r>
            <a:r>
              <a:rPr lang="en-SG" sz="2000" dirty="0" smtClean="0"/>
              <a:t>: </a:t>
            </a:r>
            <a:r>
              <a:rPr lang="en-AU" sz="2000" dirty="0" smtClean="0"/>
              <a:t>used to define all that can be documented about the intended actions with the aim to change the state or process in the </a:t>
            </a:r>
            <a:r>
              <a:rPr lang="en-AU" sz="2000" dirty="0" smtClean="0">
                <a:hlinkClick r:id="rId2"/>
              </a:rPr>
              <a:t>Patient System</a:t>
            </a:r>
            <a:endParaRPr lang="en-AU" sz="2000" dirty="0" smtClean="0"/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Action/Intervention</a:t>
            </a:r>
            <a:r>
              <a:rPr lang="en-SG" sz="2000" dirty="0" smtClean="0"/>
              <a:t>: </a:t>
            </a:r>
            <a:r>
              <a:rPr lang="en-AU" sz="2000" dirty="0" smtClean="0"/>
              <a:t>is used to define all that can be documented about events that changed (or could change) states or processes in the </a:t>
            </a:r>
            <a:r>
              <a:rPr lang="en-AU" sz="2000" u="sng" dirty="0" smtClean="0">
                <a:hlinkClick r:id="rId2"/>
              </a:rPr>
              <a:t>Patient System</a:t>
            </a:r>
            <a:endParaRPr lang="en-AU" sz="200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Activity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(Existing Definitions)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466850"/>
            <a:ext cx="8954734" cy="532291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GB" sz="2800" dirty="0" smtClean="0"/>
              <a:t>Used to record activities that have been, are being, or are to be performed, including treatments, investigations, administrative procedures and the provision of advice or information.</a:t>
            </a:r>
          </a:p>
          <a:p>
            <a:pPr marL="1084263" lvl="1">
              <a:spcBef>
                <a:spcPts val="0"/>
              </a:spcBef>
              <a:buNone/>
            </a:pPr>
            <a:endParaRPr lang="en-GB" sz="2400" dirty="0" smtClean="0"/>
          </a:p>
          <a:p>
            <a:pPr marL="360363">
              <a:spcBef>
                <a:spcPts val="0"/>
              </a:spcBef>
              <a:buNone/>
            </a:pPr>
            <a:r>
              <a:rPr lang="en-GB" sz="2800" i="1" dirty="0" smtClean="0"/>
              <a:t>Comments</a:t>
            </a:r>
            <a:r>
              <a:rPr lang="en-GB" sz="2800" dirty="0" smtClean="0"/>
              <a:t>: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E.g. Medication Activity (Requested, Dispensed, Administered), Investigation Activity (Requested, Performed)</a:t>
            </a:r>
          </a:p>
          <a:p>
            <a:pPr marL="722313" lvl="1" indent="-342900">
              <a:spcBef>
                <a:spcPts val="0"/>
              </a:spcBef>
              <a:buFont typeface="Arial" charset="0"/>
              <a:buChar char="•"/>
            </a:pPr>
            <a:r>
              <a:rPr lang="en-GB" sz="2400" dirty="0" smtClean="0">
                <a:cs typeface="ヒラギノ角ゴ Pro W3" pitchFamily="-105" charset="-128"/>
              </a:rPr>
              <a:t>Supports </a:t>
            </a:r>
            <a:r>
              <a:rPr lang="en-GB" sz="2400" dirty="0" err="1" smtClean="0">
                <a:cs typeface="ヒラギノ角ゴ Pro W3" pitchFamily="-105" charset="-128"/>
              </a:rPr>
              <a:t>isosemantic</a:t>
            </a:r>
            <a:r>
              <a:rPr lang="en-GB" sz="2400" dirty="0" smtClean="0">
                <a:cs typeface="ヒラギノ角ゴ Pro W3" pitchFamily="-105" charset="-128"/>
              </a:rPr>
              <a:t> representation of Activity Names, which may include body location, priority, context and other related information in pre or post-coordinated form.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Activity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(Suggested CIMI Definition)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116556"/>
            <a:ext cx="8845549" cy="561605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SG" sz="2400" b="1" dirty="0" smtClean="0">
                <a:solidFill>
                  <a:srgbClr val="FF0000"/>
                </a:solidFill>
              </a:rPr>
              <a:t>Property Observation</a:t>
            </a:r>
            <a:r>
              <a:rPr lang="en-SG" sz="2400" dirty="0" smtClean="0">
                <a:solidFill>
                  <a:srgbClr val="FF0000"/>
                </a:solidFill>
              </a:rPr>
              <a:t> </a:t>
            </a:r>
            <a:r>
              <a:rPr lang="en-SG" sz="2400" dirty="0" smtClean="0"/>
              <a:t>(property-value): </a:t>
            </a:r>
            <a:r>
              <a:rPr lang="en-GB" sz="2400" dirty="0" smtClean="0"/>
              <a:t>Used to represent the </a:t>
            </a:r>
            <a:r>
              <a:rPr lang="en-GB" sz="2400" b="1" dirty="0" smtClean="0"/>
              <a:t>results </a:t>
            </a:r>
            <a:r>
              <a:rPr lang="en-GB" sz="2400" dirty="0" smtClean="0"/>
              <a:t>of observations or investigations undertaken to find out more information about a patient’s state of health or wellbeing, and device or procedure related settings. </a:t>
            </a:r>
          </a:p>
          <a:p>
            <a:pPr marL="1084263" lvl="1"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/>
              <a:t>E.g. Heart rate, Blood glucose, Glasgow Coma Scale </a:t>
            </a:r>
          </a:p>
          <a:p>
            <a:pPr>
              <a:spcBef>
                <a:spcPts val="1800"/>
              </a:spcBef>
              <a:buNone/>
            </a:pPr>
            <a:r>
              <a:rPr lang="en-SG" sz="2400" b="1" dirty="0" smtClean="0">
                <a:solidFill>
                  <a:srgbClr val="00B050"/>
                </a:solidFill>
              </a:rPr>
              <a:t>Clinical Finding</a:t>
            </a:r>
            <a:r>
              <a:rPr lang="en-SG" sz="2400" b="1" dirty="0" smtClean="0"/>
              <a:t> </a:t>
            </a:r>
            <a:r>
              <a:rPr lang="en-SG" sz="2400" dirty="0" smtClean="0"/>
              <a:t>(name): </a:t>
            </a:r>
            <a:r>
              <a:rPr lang="en-GB" sz="2400" dirty="0" smtClean="0"/>
              <a:t>Used to represent </a:t>
            </a:r>
            <a:r>
              <a:rPr lang="en-GB" sz="2400" b="1" dirty="0" smtClean="0"/>
              <a:t>clinical states found </a:t>
            </a:r>
            <a:r>
              <a:rPr lang="en-GB" sz="2400" dirty="0" smtClean="0"/>
              <a:t>on examination </a:t>
            </a:r>
            <a:r>
              <a:rPr lang="en-GB" sz="2400" b="1" dirty="0" smtClean="0"/>
              <a:t>or deduced </a:t>
            </a:r>
            <a:r>
              <a:rPr lang="en-GB" sz="2400" dirty="0" smtClean="0"/>
              <a:t>from clinical reasoning (e.g. ‘diabetes mellitus’, ‘clear sputum’), </a:t>
            </a:r>
            <a:r>
              <a:rPr lang="en-GB" sz="2400" b="1" dirty="0" smtClean="0"/>
              <a:t>and events </a:t>
            </a:r>
            <a:r>
              <a:rPr lang="en-GB" sz="2400" dirty="0" smtClean="0"/>
              <a:t>to which the patient may have been subject (e.g. ‘physical abuse’, ‘exposure to mercury’).</a:t>
            </a:r>
          </a:p>
          <a:p>
            <a:pPr marL="1084263" lvl="1"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/>
              <a:t>E.g. Diagnosis, Adverse Reaction, Alert</a:t>
            </a:r>
          </a:p>
          <a:p>
            <a:pPr>
              <a:spcBef>
                <a:spcPts val="1800"/>
              </a:spcBef>
              <a:buNone/>
            </a:pPr>
            <a:r>
              <a:rPr lang="en-SG" sz="2400" b="1" dirty="0" smtClean="0">
                <a:solidFill>
                  <a:srgbClr val="0070C0"/>
                </a:solidFill>
              </a:rPr>
              <a:t>Activity</a:t>
            </a:r>
            <a:r>
              <a:rPr lang="en-SG" sz="2400" dirty="0" smtClean="0"/>
              <a:t>: </a:t>
            </a:r>
            <a:r>
              <a:rPr lang="en-GB" sz="2400" dirty="0" smtClean="0"/>
              <a:t>Used to record activities that have been, are being, or are to be performed, including treatments, investigations, administrative procedures and the provision of advice or information.</a:t>
            </a:r>
          </a:p>
          <a:p>
            <a:pPr marL="1084263" lvl="1"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cs typeface="ヒラギノ角ゴ Pro W3" pitchFamily="-105" charset="-128"/>
              </a:rPr>
              <a:t>E.g. Medication Activity (Requested, Dispensed, Administered), Investigation Activity (Requested, Performed)</a:t>
            </a:r>
            <a:endParaRPr lang="en-GB" sz="2000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SG" sz="2400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Patterns 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(Suggested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Definitions)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60310"/>
            <a:ext cx="9144000" cy="532945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GB" dirty="0" smtClean="0"/>
              <a:t>Heart Rate - </a:t>
            </a:r>
            <a:r>
              <a:rPr lang="en-GB" dirty="0" smtClean="0">
                <a:solidFill>
                  <a:srgbClr val="FF0000"/>
                </a:solidFill>
              </a:rPr>
              <a:t>Property Observation</a:t>
            </a:r>
            <a:endParaRPr lang="en-AU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Body Mass Index – </a:t>
            </a:r>
            <a:r>
              <a:rPr lang="en-GB" dirty="0" smtClean="0">
                <a:solidFill>
                  <a:srgbClr val="FF0000"/>
                </a:solidFill>
              </a:rPr>
              <a:t>Property Observation</a:t>
            </a:r>
            <a:endParaRPr lang="en-AU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err="1" smtClean="0"/>
              <a:t>Apgar</a:t>
            </a:r>
            <a:r>
              <a:rPr lang="en-GB" dirty="0" smtClean="0"/>
              <a:t> Score – </a:t>
            </a:r>
            <a:r>
              <a:rPr lang="en-GB" dirty="0" smtClean="0">
                <a:solidFill>
                  <a:srgbClr val="FF0000"/>
                </a:solidFill>
              </a:rPr>
              <a:t>Property Observation</a:t>
            </a:r>
            <a:endParaRPr lang="en-AU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Glucose Tolerance Test Result – </a:t>
            </a:r>
            <a:r>
              <a:rPr lang="en-GB" dirty="0" smtClean="0">
                <a:solidFill>
                  <a:srgbClr val="FF0000"/>
                </a:solidFill>
              </a:rPr>
              <a:t>Property Observation</a:t>
            </a:r>
            <a:endParaRPr lang="en-AU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Adverse Reaction – </a:t>
            </a:r>
            <a:r>
              <a:rPr lang="en-GB" dirty="0" smtClean="0">
                <a:solidFill>
                  <a:srgbClr val="00B050"/>
                </a:solidFill>
              </a:rPr>
              <a:t>Clinical Finding</a:t>
            </a:r>
            <a:endParaRPr lang="en-AU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Medication order - </a:t>
            </a:r>
            <a:r>
              <a:rPr lang="en-GB" dirty="0" smtClean="0">
                <a:solidFill>
                  <a:srgbClr val="0070C0"/>
                </a:solidFill>
              </a:rPr>
              <a:t>Activity</a:t>
            </a:r>
            <a:endParaRPr lang="en-AU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Problem list – List (Section) of </a:t>
            </a:r>
            <a:r>
              <a:rPr lang="en-GB" dirty="0" smtClean="0">
                <a:solidFill>
                  <a:srgbClr val="00B050"/>
                </a:solidFill>
              </a:rPr>
              <a:t>Clinical Finding</a:t>
            </a:r>
            <a:r>
              <a:rPr lang="en-GB" dirty="0" smtClean="0"/>
              <a:t> (+ ?)</a:t>
            </a:r>
            <a:endParaRPr lang="en-AU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Care Giver Reported Nausea – </a:t>
            </a:r>
            <a:r>
              <a:rPr lang="en-GB" dirty="0" smtClean="0">
                <a:solidFill>
                  <a:srgbClr val="00B050"/>
                </a:solidFill>
              </a:rPr>
              <a:t>Clinical Finding</a:t>
            </a:r>
            <a:endParaRPr lang="en-AU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Wound Culture Result – </a:t>
            </a:r>
            <a:r>
              <a:rPr lang="en-GB" dirty="0" smtClean="0">
                <a:solidFill>
                  <a:srgbClr val="0070C0"/>
                </a:solidFill>
              </a:rPr>
              <a:t>Activity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0000"/>
                </a:solidFill>
              </a:rPr>
              <a:t>Property Observation</a:t>
            </a:r>
            <a:r>
              <a:rPr lang="en-GB" dirty="0" smtClean="0"/>
              <a:t>?</a:t>
            </a:r>
            <a:endParaRPr lang="en-AU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Call For Clinical Models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269242"/>
            <a:ext cx="8845549" cy="55205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FF0000"/>
                </a:solidFill>
              </a:rPr>
              <a:t>Property Observation </a:t>
            </a:r>
            <a:r>
              <a:rPr lang="en-SG" sz="2800" dirty="0" smtClean="0"/>
              <a:t>to: 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B050"/>
                </a:solidFill>
              </a:rPr>
              <a:t>Finding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interpretation’</a:t>
            </a:r>
          </a:p>
          <a:p>
            <a:pPr lvl="1">
              <a:spcBef>
                <a:spcPts val="0"/>
              </a:spcBef>
            </a:pPr>
            <a:r>
              <a:rPr lang="en-SG" sz="2400" dirty="0" smtClean="0"/>
              <a:t>Activity: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70C0"/>
                </a:solidFill>
              </a:rPr>
              <a:t>Activity </a:t>
            </a:r>
            <a:r>
              <a:rPr lang="en-SG" sz="2800" dirty="0" smtClean="0"/>
              <a:t>to: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70C0"/>
                </a:solidFill>
              </a:rPr>
              <a:t>Activity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instruction’, ‘depends on’, ‘must occur before’, etc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B050"/>
                </a:solidFill>
              </a:rPr>
              <a:t>Clinical Finding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focus’</a:t>
            </a:r>
            <a:r>
              <a:rPr lang="en-SG" sz="2400" dirty="0" smtClean="0"/>
              <a:t>,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FF0000"/>
                </a:solidFill>
              </a:rPr>
              <a:t>Property Observation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B050"/>
                </a:solidFill>
              </a:rPr>
              <a:t>Clinical Finding </a:t>
            </a:r>
            <a:r>
              <a:rPr lang="en-SG" sz="2800" dirty="0" smtClean="0"/>
              <a:t>to: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FF0000"/>
                </a:solidFill>
              </a:rPr>
              <a:t>Property Observation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‘reason for’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70C0"/>
                </a:solidFill>
              </a:rPr>
              <a:t>Activity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‘finding method’</a:t>
            </a:r>
            <a:r>
              <a:rPr lang="en-SG" sz="2400" dirty="0" smtClean="0"/>
              <a:t>, </a:t>
            </a:r>
            <a:r>
              <a:rPr lang="en-SG" sz="2400" dirty="0" smtClean="0">
                <a:solidFill>
                  <a:srgbClr val="7030A0"/>
                </a:solidFill>
              </a:rPr>
              <a:t>‘is indication for’</a:t>
            </a:r>
          </a:p>
          <a:p>
            <a:pPr>
              <a:spcBef>
                <a:spcPts val="600"/>
              </a:spcBef>
              <a:buNone/>
            </a:pPr>
            <a:r>
              <a:rPr lang="en-SG" b="1" dirty="0" smtClean="0"/>
              <a:t>Where to from here</a:t>
            </a:r>
            <a:r>
              <a:rPr lang="en-SG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SG" dirty="0" smtClean="0"/>
              <a:t>Review of Existing Approaches </a:t>
            </a:r>
            <a:r>
              <a:rPr lang="en-SG" sz="2400" dirty="0" smtClean="0"/>
              <a:t>(e.g. NHS, ISO, SNOMED)</a:t>
            </a:r>
            <a:endParaRPr lang="en-SG" dirty="0" smtClean="0"/>
          </a:p>
          <a:p>
            <a:pPr lvl="1">
              <a:spcBef>
                <a:spcPts val="0"/>
              </a:spcBef>
            </a:pPr>
            <a:r>
              <a:rPr lang="en-SG" dirty="0" smtClean="0"/>
              <a:t>Proposal for CIMI</a:t>
            </a:r>
            <a:endParaRPr lang="en-SG" sz="2400" dirty="0" smtClean="0">
              <a:solidFill>
                <a:srgbClr val="7030A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LINKS between Models (Suggestions)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496" y="1282890"/>
            <a:ext cx="8229600" cy="5575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Statement Types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err="1" smtClean="0"/>
              <a:t>Isosemantic</a:t>
            </a:r>
            <a:r>
              <a:rPr lang="en-AU" dirty="0" smtClean="0"/>
              <a:t> model structure </a:t>
            </a:r>
          </a:p>
          <a:p>
            <a:pPr lvl="1"/>
            <a:r>
              <a:rPr lang="en-AU" sz="2400" dirty="0" smtClean="0"/>
              <a:t>key concept, qualifiers, modifiers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processes events links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History of Events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Order state machine and care flow mapping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Composition/Document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Clinical Model Patterns</a:t>
            </a:r>
          </a:p>
          <a:p>
            <a:pPr lvl="1"/>
            <a:r>
              <a:rPr lang="en-AU" sz="2400" dirty="0" smtClean="0"/>
              <a:t>Reference Range Set, Schedule, Material (Device, Medication), Score/Assessment Scale</a:t>
            </a:r>
            <a:endParaRPr lang="en-AU" sz="2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Patterns Types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88950" y="1279878"/>
            <a:ext cx="8229600" cy="557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Statement Types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Isosemantic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model structure 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+mn-cs"/>
              </a:rPr>
              <a:t>key concept, qualifiers, modifiers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processes events links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History of Events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Order state machine and care flow mapping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Composition/Document</a:t>
            </a:r>
          </a:p>
          <a:p>
            <a:pPr marL="514350" marR="0" lvl="0" indent="-5143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Clinical Model Patterns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+mn-cs"/>
              </a:rPr>
              <a:t>Reference Range Set, Schedule, Material (Device, Medication), Score/Assessment Scale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1143000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NHS LRA – Component Relationship Vocabulary (draft)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 descr="LraComponentRelation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4788"/>
            <a:ext cx="9144000" cy="524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9334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EN13606:3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 Link Nature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ヒラギノ角ゴ Pro W3" pitchFamily="-105" charset="-128"/>
              <a:cs typeface="ヒラギノ角ゴ Pro W3" pitchFamily="-105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9150" y="2343150"/>
          <a:ext cx="7639050" cy="2514597"/>
        </p:xfrm>
        <a:graphic>
          <a:graphicData uri="http://schemas.openxmlformats.org/drawingml/2006/table">
            <a:tbl>
              <a:tblPr/>
              <a:tblGrid>
                <a:gridCol w="1334332"/>
                <a:gridCol w="6304718"/>
              </a:tblGrid>
              <a:tr h="60131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826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LINK-A0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related 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confirmed 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related to the same problem or health issue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related to the same plan of care, act or episode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6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 a related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9334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EN13606:3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 Link Role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ヒラギノ角ゴ Pro W3" pitchFamily="-105" charset="-128"/>
              <a:cs typeface="ヒラギノ角ゴ Pro W3" pitchFamily="-105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927" y="1381611"/>
          <a:ext cx="4410074" cy="5221512"/>
        </p:xfrm>
        <a:graphic>
          <a:graphicData uri="http://schemas.openxmlformats.org/drawingml/2006/table">
            <a:tbl>
              <a:tblPr/>
              <a:tblGrid>
                <a:gridCol w="893179"/>
                <a:gridCol w="3516895"/>
              </a:tblGrid>
              <a:tr h="9245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LINK-A1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unspecified link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LINK-A2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suggests (tentatively related to)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LINK-A2i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 suggested by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LINK-A3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re-occurrence or repeat of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LINK-B1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endorses (agrees with, confirms, verifies)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LINK-B2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disagrees with (e.g. another opinion)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LINK-B3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permits (sanctions, authorises)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LINK-B3i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permitted by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LINK-B4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assumes responsibility for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LINK-B5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declines (refuses, cancels)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LINK-B6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consents to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LINK-B6i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consented by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LINK-C1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cause (interpretation)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LINK-C1i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caused by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LINK-C2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revised interpretation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LINK-C3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evidence for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LINK-C3i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justified by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LINK-C4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evidence against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LINK-C4i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countered by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LINK-C5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indicated by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LINK-C5i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indication for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LINK-C6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contra-indicated by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5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LINK-C6i 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contra-indication for</a:t>
                      </a:r>
                    </a:p>
                  </a:txBody>
                  <a:tcPr marL="4203" marR="4203" marT="4203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43852" y="1390650"/>
          <a:ext cx="4304898" cy="5100411"/>
        </p:xfrm>
        <a:graphic>
          <a:graphicData uri="http://schemas.openxmlformats.org/drawingml/2006/table">
            <a:tbl>
              <a:tblPr/>
              <a:tblGrid>
                <a:gridCol w="871878"/>
                <a:gridCol w="3433020"/>
              </a:tblGrid>
              <a:tr h="18472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LINK-C7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trigger for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LINK-C7i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triggered by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LINK-C8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manifestation of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LINK-C8i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manifested by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LINK-C9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sequel (consequence, progression)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LINK-C10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intended (aim, goal, target, hoped for, desired)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LINK-C11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anticipated (predicted)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LINK-C12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to be avoided (at risk of, fear of, prophylaxis)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LINK-D1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LINK-D2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has pre-condition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LINK-D3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evaluation (assessment, milestone)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LINK-D4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contributes to or fulfils goal, plan or act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LINK-D5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revised state of the same act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LINK-D6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sub-task of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LINK-E1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documented by (is documented within)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LINK-E1i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documents (describes, reports)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LINK-E2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summarises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LINK-E3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supplements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LINK-E4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excerpts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LINK-E5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derived from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LINK-E6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has reference ranges 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LINK-E7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identified within (study product)</a:t>
                      </a:r>
                    </a:p>
                  </a:txBody>
                  <a:tcPr marL="8397" marR="8397" marT="8397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2072"/>
            <a:ext cx="8229600" cy="5123028"/>
          </a:xfrm>
        </p:spPr>
        <p:txBody>
          <a:bodyPr/>
          <a:lstStyle/>
          <a:p>
            <a:r>
              <a:rPr lang="en-AU" dirty="0" smtClean="0"/>
              <a:t>OBSERVABLE ENTITY</a:t>
            </a:r>
          </a:p>
          <a:p>
            <a:r>
              <a:rPr lang="en-AU" dirty="0" smtClean="0"/>
              <a:t>CLINICAL FINDING</a:t>
            </a:r>
          </a:p>
          <a:p>
            <a:pPr lvl="1"/>
            <a:r>
              <a:rPr lang="en-AU" i="1" dirty="0" smtClean="0"/>
              <a:t>Finding method: PROCEDURE</a:t>
            </a:r>
          </a:p>
          <a:p>
            <a:pPr lvl="1"/>
            <a:r>
              <a:rPr lang="en-AU" i="1" dirty="0" smtClean="0"/>
              <a:t>Interprets: PROCEDURE</a:t>
            </a:r>
          </a:p>
          <a:p>
            <a:pPr lvl="1"/>
            <a:r>
              <a:rPr lang="en-AU" i="1" dirty="0" smtClean="0"/>
              <a:t>Interprets: OBSERVABLE ENTITY</a:t>
            </a:r>
          </a:p>
          <a:p>
            <a:r>
              <a:rPr lang="en-AU" dirty="0" smtClean="0"/>
              <a:t>PROCEDURE</a:t>
            </a:r>
          </a:p>
          <a:p>
            <a:pPr lvl="1"/>
            <a:r>
              <a:rPr lang="en-AU" i="1" dirty="0" smtClean="0"/>
              <a:t>Has focus: CLINICAL FINDING</a:t>
            </a:r>
          </a:p>
          <a:p>
            <a:pPr>
              <a:buNone/>
            </a:pPr>
            <a:endParaRPr lang="en-AU" i="1" dirty="0" smtClean="0"/>
          </a:p>
          <a:p>
            <a:pPr>
              <a:buNone/>
            </a:pPr>
            <a:r>
              <a:rPr lang="en-AU" i="1" dirty="0" smtClean="0"/>
              <a:t>... And many other ‘Linkage’ concepts</a:t>
            </a:r>
            <a:endParaRPr lang="en-AU" i="1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SNOMED 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660" y="1340069"/>
            <a:ext cx="9033638" cy="5202621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Clinical Finding</a:t>
            </a:r>
          </a:p>
          <a:p>
            <a:pPr lvl="1"/>
            <a:r>
              <a:rPr lang="en-AU" dirty="0" smtClean="0"/>
              <a:t>Finding site </a:t>
            </a:r>
            <a:r>
              <a:rPr lang="en-AU" sz="2300" dirty="0" smtClean="0">
                <a:solidFill>
                  <a:srgbClr val="00B050"/>
                </a:solidFill>
              </a:rPr>
              <a:t>&lt;&lt;442083009|Anatomical or acquired body structure|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Associated </a:t>
            </a:r>
            <a:r>
              <a:rPr lang="en-AU" sz="2600" dirty="0" smtClean="0"/>
              <a:t>morphology </a:t>
            </a:r>
            <a:r>
              <a:rPr lang="en-AU" sz="2300" dirty="0" smtClean="0">
                <a:solidFill>
                  <a:srgbClr val="00B050"/>
                </a:solidFill>
              </a:rPr>
              <a:t>&lt;&lt; 4975500|Morphologically abnormal structure|</a:t>
            </a:r>
          </a:p>
          <a:p>
            <a:pPr lvl="1"/>
            <a:r>
              <a:rPr lang="en-AU" sz="2600" dirty="0" smtClean="0"/>
              <a:t>Associated with </a:t>
            </a:r>
            <a:r>
              <a:rPr lang="en-AU" sz="2300" dirty="0" smtClean="0">
                <a:solidFill>
                  <a:srgbClr val="00B050"/>
                </a:solidFill>
              </a:rPr>
              <a:t>&lt;&lt;404684003|Clinical Finding|, 71388002|Procedure|, 272379006|Event|, 410607006|Organism|, 105590001|Substance|, 260787004|Physical object|, 78621006|Physical force|, 373873005 |Pharmaceutical / biologic product|</a:t>
            </a:r>
            <a:endParaRPr lang="en-AU" sz="2600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Severity </a:t>
            </a:r>
            <a:r>
              <a:rPr lang="en-AU" sz="2300" dirty="0" smtClean="0">
                <a:solidFill>
                  <a:srgbClr val="00B050"/>
                </a:solidFill>
              </a:rPr>
              <a:t>&lt;= 272141005 |Severities|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Clinical course  </a:t>
            </a:r>
            <a:r>
              <a:rPr lang="en-AU" sz="2300" dirty="0" smtClean="0">
                <a:solidFill>
                  <a:srgbClr val="00B050"/>
                </a:solidFill>
              </a:rPr>
              <a:t>&lt;= 288524001|Courses|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err="1" smtClean="0"/>
              <a:t>Episodicity</a:t>
            </a:r>
            <a:r>
              <a:rPr lang="en-AU" dirty="0" smtClean="0"/>
              <a:t> </a:t>
            </a:r>
            <a:r>
              <a:rPr lang="en-AU" sz="2300" dirty="0" smtClean="0">
                <a:solidFill>
                  <a:srgbClr val="00B050"/>
                </a:solidFill>
              </a:rPr>
              <a:t>&lt;= 288526004|Episodicities|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Interprets </a:t>
            </a:r>
            <a:r>
              <a:rPr lang="en-AU" sz="2300" dirty="0" smtClean="0">
                <a:solidFill>
                  <a:srgbClr val="00B050"/>
                </a:solidFill>
              </a:rPr>
              <a:t>&lt;&lt; 363787002|Observable entity|, 108252007|Laboratory procedure|, 386053000|Evaluation procedure|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Has interpretation </a:t>
            </a:r>
            <a:r>
              <a:rPr lang="en-AU" sz="2300" dirty="0" smtClean="0">
                <a:solidFill>
                  <a:srgbClr val="00B050"/>
                </a:solidFill>
              </a:rPr>
              <a:t>&lt;&lt; 260245000|Findings values|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Pathological process </a:t>
            </a:r>
            <a:r>
              <a:rPr lang="en-AU" sz="2300" dirty="0" smtClean="0">
                <a:solidFill>
                  <a:srgbClr val="00B050"/>
                </a:solidFill>
              </a:rPr>
              <a:t>== 263680009|Autoimmune|, &lt;&lt;441862004|Infectious process|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Has definitional manifestation </a:t>
            </a:r>
            <a:r>
              <a:rPr lang="en-AU" sz="2300" dirty="0" smtClean="0">
                <a:solidFill>
                  <a:srgbClr val="00B050"/>
                </a:solidFill>
              </a:rPr>
              <a:t>&lt;&lt; 404684003|Clinical finding|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Occurrence </a:t>
            </a:r>
            <a:r>
              <a:rPr lang="en-AU" sz="2300" dirty="0" smtClean="0">
                <a:solidFill>
                  <a:srgbClr val="00B050"/>
                </a:solidFill>
              </a:rPr>
              <a:t>&lt; 282032007|Periods of life|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Finding method </a:t>
            </a:r>
            <a:r>
              <a:rPr lang="en-AU" sz="2300" dirty="0" smtClean="0">
                <a:solidFill>
                  <a:srgbClr val="00B050"/>
                </a:solidFill>
              </a:rPr>
              <a:t>&lt;= 71388002|Procedure|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Finding informer </a:t>
            </a:r>
            <a:r>
              <a:rPr lang="en-AU" sz="2300" dirty="0" smtClean="0">
                <a:solidFill>
                  <a:srgbClr val="00B050"/>
                </a:solidFill>
              </a:rPr>
              <a:t>&lt;&lt;420158005|Performer of method|, 419358007|Subject of record or other provider of history|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821968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SNOMED CT Concept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660" y="1340069"/>
            <a:ext cx="9033638" cy="5202621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Procedure</a:t>
            </a:r>
          </a:p>
          <a:p>
            <a:pPr lvl="1"/>
            <a:r>
              <a:rPr lang="en-AU" dirty="0" smtClean="0"/>
              <a:t>Procedure site </a:t>
            </a:r>
            <a:r>
              <a:rPr lang="en-AU" sz="2000" dirty="0" smtClean="0">
                <a:solidFill>
                  <a:srgbClr val="00B050"/>
                </a:solidFill>
              </a:rPr>
              <a:t>&lt;&lt; 442083009|Anatomical or acquired body structure|</a:t>
            </a:r>
          </a:p>
          <a:p>
            <a:pPr lvl="1"/>
            <a:r>
              <a:rPr lang="en-AU" dirty="0" smtClean="0"/>
              <a:t>Procedure morphology </a:t>
            </a:r>
            <a:r>
              <a:rPr lang="en-AU" sz="2000" dirty="0" smtClean="0">
                <a:solidFill>
                  <a:srgbClr val="00B050"/>
                </a:solidFill>
              </a:rPr>
              <a:t>&lt;&lt;49755003|Morphologically abnormal structure|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Method </a:t>
            </a:r>
            <a:r>
              <a:rPr lang="en-AU" sz="2000" dirty="0" smtClean="0">
                <a:solidFill>
                  <a:srgbClr val="00B050"/>
                </a:solidFill>
              </a:rPr>
              <a:t>&lt;&lt;129264002|Action|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Procedure device </a:t>
            </a:r>
            <a:r>
              <a:rPr lang="en-AU" sz="2000" dirty="0" smtClean="0">
                <a:solidFill>
                  <a:srgbClr val="00B050"/>
                </a:solidFill>
              </a:rPr>
              <a:t>&lt;&lt;49062001|Device|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Access </a:t>
            </a:r>
            <a:r>
              <a:rPr lang="en-AU" sz="2000" dirty="0" smtClean="0">
                <a:solidFill>
                  <a:srgbClr val="00B050"/>
                </a:solidFill>
              </a:rPr>
              <a:t>&lt;=309795001|Surgical access values|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Direct Substance </a:t>
            </a:r>
            <a:r>
              <a:rPr lang="en-AU" sz="2000" dirty="0" smtClean="0">
                <a:solidFill>
                  <a:srgbClr val="00B050"/>
                </a:solidFill>
              </a:rPr>
              <a:t>&lt;&lt;105590001|Substance|, 37387305|Pharmaceutical / biologic product|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Priority </a:t>
            </a:r>
            <a:r>
              <a:rPr lang="en-AU" sz="2000" dirty="0" smtClean="0">
                <a:solidFill>
                  <a:srgbClr val="00B050"/>
                </a:solidFill>
              </a:rPr>
              <a:t>&lt;=272125009|Priorities|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Has focus </a:t>
            </a:r>
            <a:r>
              <a:rPr lang="en-AU" sz="2200" dirty="0" smtClean="0">
                <a:solidFill>
                  <a:srgbClr val="00B050"/>
                </a:solidFill>
              </a:rPr>
              <a:t>&lt;&lt;404684003|Clinical finding|, 71388002|Procedure|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Has intent </a:t>
            </a:r>
            <a:r>
              <a:rPr lang="en-AU" sz="2200" dirty="0" smtClean="0">
                <a:solidFill>
                  <a:srgbClr val="00B050"/>
                </a:solidFill>
              </a:rPr>
              <a:t>&lt;=363675004|Intents (nature of procedure values)|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Recipient category </a:t>
            </a:r>
            <a:r>
              <a:rPr lang="en-AU" sz="2100" dirty="0" smtClean="0">
                <a:solidFill>
                  <a:srgbClr val="00B050"/>
                </a:solidFill>
              </a:rPr>
              <a:t>&lt;&lt;125676002|Person|, 35359004|Family|, 133928008|Community|, 105455006|Donor for medical or surgical procedure|, 389109008|Group|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Revision status </a:t>
            </a:r>
            <a:r>
              <a:rPr lang="en-AU" sz="2300" dirty="0" smtClean="0">
                <a:solidFill>
                  <a:srgbClr val="00B050"/>
                </a:solidFill>
              </a:rPr>
              <a:t>&lt;&lt;261424001|Primary operation|, 255231005|Revision - value|, 257958009|Part of multistage procedure|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Route of administration </a:t>
            </a:r>
            <a:r>
              <a:rPr lang="en-AU" sz="2300" dirty="0" smtClean="0">
                <a:solidFill>
                  <a:srgbClr val="00B050"/>
                </a:solidFill>
              </a:rPr>
              <a:t>&lt;&lt;284009009|Route of administration value|</a:t>
            </a:r>
          </a:p>
          <a:p>
            <a:pPr lvl="1"/>
            <a:r>
              <a:rPr lang="en-AU" dirty="0" smtClean="0"/>
              <a:t>Surgical approach </a:t>
            </a:r>
            <a:r>
              <a:rPr lang="en-AU" dirty="0" smtClean="0">
                <a:solidFill>
                  <a:srgbClr val="00B050"/>
                </a:solidFill>
              </a:rPr>
              <a:t>&lt;=</a:t>
            </a:r>
            <a:r>
              <a:rPr lang="en-AU" sz="2200" dirty="0" smtClean="0">
                <a:solidFill>
                  <a:srgbClr val="00B050"/>
                </a:solidFill>
              </a:rPr>
              <a:t>103379005|Procedural approach|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Using energy </a:t>
            </a:r>
            <a:r>
              <a:rPr lang="en-AU" dirty="0" smtClean="0">
                <a:solidFill>
                  <a:srgbClr val="00B050"/>
                </a:solidFill>
              </a:rPr>
              <a:t>&lt;&lt;</a:t>
            </a:r>
            <a:r>
              <a:rPr lang="en-AU" sz="2200" dirty="0" smtClean="0">
                <a:solidFill>
                  <a:srgbClr val="00B050"/>
                </a:solidFill>
              </a:rPr>
              <a:t>78621006|Physical force|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r>
              <a:rPr lang="en-AU" dirty="0" smtClean="0"/>
              <a:t>Using substance </a:t>
            </a:r>
            <a:r>
              <a:rPr lang="en-AU" dirty="0" smtClean="0">
                <a:solidFill>
                  <a:srgbClr val="00B050"/>
                </a:solidFill>
              </a:rPr>
              <a:t>&lt;&lt;</a:t>
            </a:r>
            <a:r>
              <a:rPr lang="en-AU" sz="2200" dirty="0" smtClean="0">
                <a:solidFill>
                  <a:srgbClr val="00B050"/>
                </a:solidFill>
              </a:rPr>
              <a:t>105590001|Substance|</a:t>
            </a:r>
            <a:endParaRPr lang="en-AU" dirty="0" smtClean="0">
              <a:solidFill>
                <a:srgbClr val="00B050"/>
              </a:solidFill>
            </a:endParaRPr>
          </a:p>
          <a:p>
            <a:pPr lvl="1"/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7821968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SNOMED CT Concept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266" y="1269242"/>
            <a:ext cx="8845549" cy="55205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FF0000"/>
                </a:solidFill>
              </a:rPr>
              <a:t>Property Observation </a:t>
            </a:r>
            <a:r>
              <a:rPr lang="en-SG" sz="2800" dirty="0" smtClean="0"/>
              <a:t>to: 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B050"/>
                </a:solidFill>
              </a:rPr>
              <a:t>Finding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interpretation’</a:t>
            </a:r>
          </a:p>
          <a:p>
            <a:pPr lvl="1">
              <a:spcBef>
                <a:spcPts val="0"/>
              </a:spcBef>
            </a:pPr>
            <a:r>
              <a:rPr lang="en-SG" sz="2400" dirty="0" smtClean="0"/>
              <a:t>Activity: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70C0"/>
                </a:solidFill>
              </a:rPr>
              <a:t>Activity </a:t>
            </a:r>
            <a:r>
              <a:rPr lang="en-SG" sz="2800" dirty="0" smtClean="0"/>
              <a:t>to: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70C0"/>
                </a:solidFill>
              </a:rPr>
              <a:t>Activity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instruction’, ‘depends on’, ‘must occur before’, etc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B050"/>
                </a:solidFill>
              </a:rPr>
              <a:t>Clinical Finding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‘has focus’</a:t>
            </a:r>
            <a:r>
              <a:rPr lang="en-SG" sz="2400" dirty="0" smtClean="0"/>
              <a:t>,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FF0000"/>
                </a:solidFill>
              </a:rPr>
              <a:t>Property Observation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‘results in’</a:t>
            </a:r>
          </a:p>
          <a:p>
            <a:pPr>
              <a:spcBef>
                <a:spcPts val="0"/>
              </a:spcBef>
            </a:pPr>
            <a:r>
              <a:rPr lang="en-SG" sz="2800" b="1" dirty="0" smtClean="0">
                <a:solidFill>
                  <a:srgbClr val="00B050"/>
                </a:solidFill>
              </a:rPr>
              <a:t>Clinical Finding </a:t>
            </a:r>
            <a:r>
              <a:rPr lang="en-SG" sz="2800" dirty="0" smtClean="0"/>
              <a:t>to: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FF0000"/>
                </a:solidFill>
              </a:rPr>
              <a:t>Property Observation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‘reason for’</a:t>
            </a:r>
          </a:p>
          <a:p>
            <a:pPr lvl="1">
              <a:spcBef>
                <a:spcPts val="0"/>
              </a:spcBef>
            </a:pPr>
            <a:r>
              <a:rPr lang="en-SG" sz="2400" b="1" dirty="0" smtClean="0">
                <a:solidFill>
                  <a:srgbClr val="0070C0"/>
                </a:solidFill>
              </a:rPr>
              <a:t>Activity</a:t>
            </a:r>
            <a:r>
              <a:rPr lang="en-SG" sz="2400" dirty="0" smtClean="0"/>
              <a:t>: </a:t>
            </a:r>
            <a:r>
              <a:rPr lang="en-SG" sz="2400" dirty="0" smtClean="0">
                <a:solidFill>
                  <a:srgbClr val="7030A0"/>
                </a:solidFill>
              </a:rPr>
              <a:t>‘finding method’</a:t>
            </a:r>
            <a:r>
              <a:rPr lang="en-SG" sz="2400" dirty="0" smtClean="0"/>
              <a:t>, </a:t>
            </a:r>
            <a:r>
              <a:rPr lang="en-SG" sz="2400" dirty="0" smtClean="0">
                <a:solidFill>
                  <a:srgbClr val="7030A0"/>
                </a:solidFill>
              </a:rPr>
              <a:t>‘is indication for’</a:t>
            </a:r>
          </a:p>
          <a:p>
            <a:pPr>
              <a:spcBef>
                <a:spcPts val="600"/>
              </a:spcBef>
              <a:buNone/>
            </a:pPr>
            <a:r>
              <a:rPr lang="en-SG" b="1" dirty="0" smtClean="0"/>
              <a:t>Where to from here</a:t>
            </a:r>
            <a:r>
              <a:rPr lang="en-SG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SG" dirty="0" smtClean="0"/>
              <a:t>Review of Existing Approaches </a:t>
            </a:r>
            <a:r>
              <a:rPr lang="en-SG" sz="2400" dirty="0" smtClean="0"/>
              <a:t>(e.g. NHS, ISO, SNOMED)</a:t>
            </a:r>
            <a:endParaRPr lang="en-SG" dirty="0" smtClean="0"/>
          </a:p>
          <a:p>
            <a:pPr lvl="1">
              <a:spcBef>
                <a:spcPts val="0"/>
              </a:spcBef>
            </a:pPr>
            <a:r>
              <a:rPr lang="en-SG" dirty="0" smtClean="0"/>
              <a:t>Proposal for CIMI</a:t>
            </a:r>
            <a:endParaRPr lang="en-SG" sz="2400" dirty="0" smtClean="0">
              <a:solidFill>
                <a:srgbClr val="7030A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LINKS between Models (Suggestions)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14116"/>
            <a:ext cx="8482084" cy="5600584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en-SG" sz="2000" b="1" dirty="0" smtClean="0"/>
              <a:t>All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Participations</a:t>
            </a:r>
            <a:r>
              <a:rPr lang="en-SG" sz="1800" b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subject, information provider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Elements</a:t>
            </a:r>
            <a:r>
              <a:rPr lang="en-SG" sz="1800" b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Timing</a:t>
            </a:r>
          </a:p>
          <a:p>
            <a:pPr lvl="2">
              <a:spcBef>
                <a:spcPts val="0"/>
              </a:spcBef>
            </a:pPr>
            <a:r>
              <a:rPr lang="en-SG" sz="1800" b="1" dirty="0" smtClean="0"/>
              <a:t>Elements: </a:t>
            </a:r>
            <a:r>
              <a:rPr lang="en-SG" sz="1800" b="1" dirty="0" smtClean="0">
                <a:solidFill>
                  <a:srgbClr val="0070C0"/>
                </a:solidFill>
              </a:rPr>
              <a:t>Clinical Status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Property Observation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Participations</a:t>
            </a:r>
            <a:r>
              <a:rPr lang="en-SG" sz="1800" b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observer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 </a:t>
            </a:r>
            <a:r>
              <a:rPr lang="en-SG" sz="1800" i="1" dirty="0" smtClean="0"/>
              <a:t>(</a:t>
            </a:r>
            <a:r>
              <a:rPr lang="en-SG" sz="1800" i="1" dirty="0" err="1" smtClean="0"/>
              <a:t>Isosemantic</a:t>
            </a:r>
            <a:r>
              <a:rPr lang="en-SG" sz="1800" i="1" dirty="0" smtClean="0"/>
              <a:t> )</a:t>
            </a:r>
            <a:r>
              <a:rPr lang="en-SG" sz="1800" b="1" i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Property </a:t>
            </a:r>
            <a:r>
              <a:rPr lang="en-SG" sz="1800" dirty="0" smtClean="0">
                <a:solidFill>
                  <a:srgbClr val="0070C0"/>
                </a:solidFill>
              </a:rPr>
              <a:t>(name, descriptors)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Cluster: </a:t>
            </a:r>
            <a:r>
              <a:rPr lang="en-SG" sz="1800" b="1" dirty="0" smtClean="0">
                <a:solidFill>
                  <a:srgbClr val="0070C0"/>
                </a:solidFill>
              </a:rPr>
              <a:t>Result </a:t>
            </a:r>
            <a:r>
              <a:rPr lang="en-SG" sz="1800" dirty="0" smtClean="0">
                <a:solidFill>
                  <a:srgbClr val="0070C0"/>
                </a:solidFill>
              </a:rPr>
              <a:t>(name, value, details, interpretation, reference range)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Links</a:t>
            </a:r>
            <a:r>
              <a:rPr lang="en-SG" sz="1800" b="1" dirty="0" smtClean="0"/>
              <a:t>: </a:t>
            </a:r>
            <a:r>
              <a:rPr lang="en-SG" sz="1800" dirty="0" smtClean="0">
                <a:solidFill>
                  <a:srgbClr val="0070C0"/>
                </a:solidFill>
              </a:rPr>
              <a:t>observing activity, interpretation, is indication of, other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Finding</a:t>
            </a:r>
          </a:p>
          <a:p>
            <a:pPr lvl="2">
              <a:spcBef>
                <a:spcPts val="0"/>
              </a:spcBef>
            </a:pPr>
            <a:r>
              <a:rPr lang="en-SG" sz="1800" b="1" dirty="0" smtClean="0"/>
              <a:t>Participations: </a:t>
            </a:r>
            <a:r>
              <a:rPr lang="en-SG" sz="1800" b="1" dirty="0" smtClean="0">
                <a:solidFill>
                  <a:srgbClr val="0070C0"/>
                </a:solidFill>
              </a:rPr>
              <a:t>finder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 </a:t>
            </a:r>
            <a:r>
              <a:rPr lang="en-SG" sz="1800" i="1" dirty="0" smtClean="0"/>
              <a:t>(</a:t>
            </a:r>
            <a:r>
              <a:rPr lang="en-SG" sz="1800" i="1" dirty="0" err="1" smtClean="0"/>
              <a:t>Isosemantic</a:t>
            </a:r>
            <a:r>
              <a:rPr lang="en-SG" sz="1800" i="1" dirty="0" smtClean="0"/>
              <a:t> )</a:t>
            </a:r>
            <a:r>
              <a:rPr lang="en-SG" sz="1800" b="1" i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Finding Item </a:t>
            </a:r>
            <a:r>
              <a:rPr lang="en-SG" sz="1800" dirty="0" smtClean="0">
                <a:solidFill>
                  <a:srgbClr val="0070C0"/>
                </a:solidFill>
              </a:rPr>
              <a:t>(name, descriptors)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</a:t>
            </a:r>
            <a:r>
              <a:rPr lang="en-SG" sz="1800" b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Finding Details</a:t>
            </a:r>
            <a:r>
              <a:rPr lang="en-SG" sz="1800" dirty="0" smtClean="0">
                <a:solidFill>
                  <a:srgbClr val="0070C0"/>
                </a:solidFill>
              </a:rPr>
              <a:t> (details)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Links</a:t>
            </a:r>
            <a:r>
              <a:rPr lang="en-SG" sz="1800" b="1" dirty="0" smtClean="0"/>
              <a:t>: </a:t>
            </a:r>
            <a:r>
              <a:rPr lang="en-SG" sz="1800" dirty="0" smtClean="0">
                <a:solidFill>
                  <a:srgbClr val="0070C0"/>
                </a:solidFill>
              </a:rPr>
              <a:t>finding method, finding procedure, is indication of</a:t>
            </a:r>
          </a:p>
          <a:p>
            <a:pPr lvl="1">
              <a:spcBef>
                <a:spcPts val="0"/>
              </a:spcBef>
            </a:pPr>
            <a:r>
              <a:rPr lang="en-SG" sz="2000" b="1" dirty="0" smtClean="0"/>
              <a:t>Activity</a:t>
            </a:r>
          </a:p>
          <a:p>
            <a:pPr lvl="2">
              <a:spcBef>
                <a:spcPts val="0"/>
              </a:spcBef>
            </a:pPr>
            <a:r>
              <a:rPr lang="en-SG" sz="1800" b="1" dirty="0" smtClean="0"/>
              <a:t>Participations: </a:t>
            </a:r>
            <a:r>
              <a:rPr lang="en-SG" sz="1800" b="1" dirty="0" smtClean="0">
                <a:solidFill>
                  <a:srgbClr val="0070C0"/>
                </a:solidFill>
              </a:rPr>
              <a:t>performer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 </a:t>
            </a:r>
            <a:r>
              <a:rPr lang="en-SG" sz="1800" i="1" dirty="0" smtClean="0"/>
              <a:t>(</a:t>
            </a:r>
            <a:r>
              <a:rPr lang="en-SG" sz="1800" i="1" dirty="0" err="1" smtClean="0"/>
              <a:t>Isosemantic</a:t>
            </a:r>
            <a:r>
              <a:rPr lang="en-SG" sz="1800" i="1" dirty="0" smtClean="0"/>
              <a:t>): </a:t>
            </a:r>
            <a:r>
              <a:rPr lang="en-SG" sz="1800" b="1" dirty="0" smtClean="0">
                <a:solidFill>
                  <a:srgbClr val="0070C0"/>
                </a:solidFill>
              </a:rPr>
              <a:t>Activity Item </a:t>
            </a:r>
            <a:r>
              <a:rPr lang="en-SG" sz="1800" dirty="0" smtClean="0">
                <a:solidFill>
                  <a:srgbClr val="0070C0"/>
                </a:solidFill>
              </a:rPr>
              <a:t>(name, descriptors)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Element</a:t>
            </a:r>
            <a:r>
              <a:rPr lang="en-SG" sz="1800" b="1" dirty="0" smtClean="0"/>
              <a:t>: </a:t>
            </a:r>
            <a:r>
              <a:rPr lang="en-SG" sz="1800" b="1" dirty="0" smtClean="0">
                <a:solidFill>
                  <a:srgbClr val="0070C0"/>
                </a:solidFill>
              </a:rPr>
              <a:t>Activity Identifier(s)</a:t>
            </a:r>
            <a:endParaRPr lang="en-SG" sz="1800" b="1" dirty="0" smtClean="0"/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Cluster: </a:t>
            </a:r>
            <a:r>
              <a:rPr lang="en-SG" sz="1800" b="1" dirty="0" smtClean="0">
                <a:solidFill>
                  <a:srgbClr val="0070C0"/>
                </a:solidFill>
              </a:rPr>
              <a:t>Activity Details</a:t>
            </a:r>
            <a:r>
              <a:rPr lang="en-SG" sz="1800" dirty="0" smtClean="0">
                <a:solidFill>
                  <a:srgbClr val="0070C0"/>
                </a:solidFill>
              </a:rPr>
              <a:t> (details)</a:t>
            </a:r>
          </a:p>
          <a:p>
            <a:pPr lvl="2">
              <a:spcBef>
                <a:spcPts val="0"/>
              </a:spcBef>
            </a:pPr>
            <a:r>
              <a:rPr lang="en-SG" sz="1800" b="1" i="1" dirty="0" smtClean="0"/>
              <a:t>Links</a:t>
            </a:r>
            <a:r>
              <a:rPr lang="en-SG" sz="1800" b="1" dirty="0" smtClean="0"/>
              <a:t>: </a:t>
            </a:r>
            <a:r>
              <a:rPr lang="en-SG" sz="1800" dirty="0" smtClean="0">
                <a:solidFill>
                  <a:srgbClr val="0070C0"/>
                </a:solidFill>
              </a:rPr>
              <a:t>has instruction, depends on, must occur before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72834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CIMI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Modelling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 Pattern Attributes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(Suggestion)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Property Observation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1265" name="Picture 1" descr="C:\Users\Linda ORIG\Documents\My Work\Standards\CIMI\Modelling Taskforce\Clinical Models\Observation (CIMI - draft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308" y="2590800"/>
            <a:ext cx="8224342" cy="2924210"/>
          </a:xfrm>
          <a:prstGeom prst="rect">
            <a:avLst/>
          </a:prstGeom>
          <a:noFill/>
        </p:spPr>
      </p:pic>
      <p:pic>
        <p:nvPicPr>
          <p:cNvPr id="11266" name="Picture 2" descr="C:\Users\Linda ORIG\Documents\My Work\Standards\CIMI\Modelling Taskforce\Clinical Models\Observation (CIMI - draft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" y="2428874"/>
            <a:ext cx="9197340" cy="3181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Heart Rate Example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0241" name="Picture 1" descr="C:\Users\Linda ORIG\Documents\My Work\Standards\CIMI\Modelling Taskforce\Clinical Models\Heart Rate (CIMI - draft) v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" y="1138237"/>
            <a:ext cx="7950199" cy="57197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791450" y="6096000"/>
            <a:ext cx="173355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078173"/>
            <a:ext cx="9144001" cy="577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298449" y="-112761"/>
            <a:ext cx="8463413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NHS LRA Care Components Reference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95684" y="4157330"/>
            <a:ext cx="1010093" cy="606056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8548577" y="3551274"/>
            <a:ext cx="213285" cy="606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900000" rev="2099999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Clinical Finding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9218" name="Picture 2" descr="C:\Users\Linda ORIG\Documents\My Work\Standards\CIMI\Modelling Taskforce\Clinical Models\Clinical Finding (CIMI - draft) v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2403414"/>
            <a:ext cx="7677149" cy="2355728"/>
          </a:xfrm>
          <a:prstGeom prst="rect">
            <a:avLst/>
          </a:prstGeom>
          <a:noFill/>
        </p:spPr>
      </p:pic>
      <p:pic>
        <p:nvPicPr>
          <p:cNvPr id="9219" name="Picture 3" descr="C:\Users\Linda ORIG\Documents\My Work\Standards\CIMI\Modelling Taskforce\Clinical Models\Clinical Finding (CIMI - draft) v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4984" y="2517713"/>
            <a:ext cx="9208984" cy="2269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Activity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159746" name="Picture 2" descr="C:\Users\Linda ORIG\Documents\My Work\Standards\CIMI\Modelling Taskforce\Clinical Models\Activity (CIMI- draft) v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968" y="2278152"/>
            <a:ext cx="7094137" cy="2498564"/>
          </a:xfrm>
          <a:prstGeom prst="rect">
            <a:avLst/>
          </a:prstGeom>
          <a:noFill/>
        </p:spPr>
      </p:pic>
      <p:pic>
        <p:nvPicPr>
          <p:cNvPr id="159747" name="Picture 3" descr="C:\Users\Linda ORIG\Documents\My Work\Standards\CIMI\Modelling Taskforce\Clinical Models\Activity (CIMI- draft) v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6" y="1916271"/>
            <a:ext cx="9116284" cy="305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NHS LRA – ELEMENT patterns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74" y="1277892"/>
            <a:ext cx="8845549" cy="54777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49" y="-112761"/>
            <a:ext cx="8340583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NHS LRA – ELEMENT Domain Models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11058"/>
            <a:ext cx="4162097" cy="5605048"/>
          </a:xfrm>
        </p:spPr>
        <p:txBody>
          <a:bodyPr/>
          <a:lstStyle/>
          <a:p>
            <a:pPr>
              <a:buNone/>
            </a:pPr>
            <a:r>
              <a:rPr lang="en-AU" sz="1800" b="1" dirty="0" smtClean="0"/>
              <a:t>Finding Observations</a:t>
            </a:r>
            <a:endParaRPr lang="en-AU" sz="1800" b="1" dirty="0" smtClean="0">
              <a:hlinkClick r:id="rId2" action="ppaction://hlinkfile"/>
            </a:endParaRPr>
          </a:p>
          <a:p>
            <a:r>
              <a:rPr lang="en-AU" sz="1800" b="1" dirty="0" err="1" smtClean="0">
                <a:hlinkClick r:id="rId3" action="ppaction://hlinkfile"/>
              </a:rPr>
              <a:t>AllergyOrAdverseReactionEvent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4" action="ppaction://hlinkfile"/>
              </a:rPr>
              <a:t>AllergyOrAdverseReactionPropensity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5" action="ppaction://hlinkfile"/>
              </a:rPr>
              <a:t>DiagnosisName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6" action="ppaction://hlinkfile"/>
              </a:rPr>
              <a:t>GenericFindingObservation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7" action="ppaction://hlinkfile"/>
              </a:rPr>
              <a:t>GenericProblemAndIssue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8" action="ppaction://hlinkfile"/>
              </a:rPr>
              <a:t>RisksExpectationsOrGoals</a:t>
            </a:r>
            <a:r>
              <a:rPr lang="en-AU" sz="1800" b="1" dirty="0" smtClean="0"/>
              <a:t> </a:t>
            </a:r>
          </a:p>
          <a:p>
            <a:pPr>
              <a:buNone/>
            </a:pPr>
            <a:endParaRPr lang="en-AU" sz="1800" b="1" dirty="0" smtClean="0"/>
          </a:p>
          <a:p>
            <a:pPr>
              <a:buNone/>
            </a:pPr>
            <a:r>
              <a:rPr lang="en-AU" sz="1800" b="1" dirty="0" smtClean="0"/>
              <a:t>Property Observations</a:t>
            </a:r>
            <a:endParaRPr lang="en-AU" sz="1800" b="1" dirty="0" smtClean="0">
              <a:hlinkClick r:id="rId2" action="ppaction://hlinkfile"/>
            </a:endParaRPr>
          </a:p>
          <a:p>
            <a:r>
              <a:rPr lang="en-AU" sz="1800" b="1" dirty="0" err="1" smtClean="0">
                <a:hlinkClick r:id="rId9" action="ppaction://hlinkfile"/>
              </a:rPr>
              <a:t>BloodPressureObservation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0" action="ppaction://hlinkfile"/>
              </a:rPr>
              <a:t>BloodSugarObservation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1" action="ppaction://hlinkfile"/>
              </a:rPr>
              <a:t>BodyHeightObservation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2" action="ppaction://hlinkfile"/>
              </a:rPr>
              <a:t>BodySurfaceAreaObservation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3" action="ppaction://hlinkfile"/>
              </a:rPr>
              <a:t>BodyWeightObservation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4" action="ppaction://hlinkfile"/>
              </a:rPr>
              <a:t>DiastolicPressureObservation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5" action="ppaction://hlinkfile"/>
              </a:rPr>
              <a:t>GenericPropertyObservation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6" action="ppaction://hlinkfile"/>
              </a:rPr>
              <a:t>PulseRateObservation</a:t>
            </a:r>
            <a:r>
              <a:rPr lang="en-AU" sz="1800" b="1" dirty="0" smtClean="0"/>
              <a:t> </a:t>
            </a:r>
            <a:endParaRPr lang="en-AU" sz="1800" b="1" dirty="0" smtClean="0">
              <a:hlinkClick r:id="rId2" action="ppaction://hlinkfile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981916" y="1108284"/>
            <a:ext cx="4114800" cy="54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AU" b="1" dirty="0" smtClean="0">
                <a:latin typeface="+mn-lt"/>
                <a:cs typeface="ヒラギノ角ゴ Pro W3" pitchFamily="-105" charset="-128"/>
              </a:rPr>
              <a:t>General</a:t>
            </a:r>
            <a:r>
              <a:rPr lang="en-AU" b="1" dirty="0" smtClean="0"/>
              <a:t> </a:t>
            </a:r>
            <a:r>
              <a:rPr lang="en-AU" b="1" dirty="0" smtClean="0">
                <a:latin typeface="+mn-lt"/>
                <a:cs typeface="ヒラギノ角ゴ Pro W3" pitchFamily="-105" charset="-128"/>
              </a:rPr>
              <a:t>Activities</a:t>
            </a:r>
            <a:endParaRPr lang="en-AU" b="1" dirty="0" smtClean="0">
              <a:latin typeface="+mn-lt"/>
              <a:cs typeface="ヒラギノ角ゴ Pro W3" pitchFamily="-105" charset="-128"/>
              <a:hlinkClick r:id="rId2" action="ppaction://hlinkfile"/>
            </a:endParaRP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17" action="ppaction://hlinkfile"/>
              </a:rPr>
              <a:t>GenericAdmissionEvent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18" action="ppaction://hlinkfile"/>
              </a:rPr>
              <a:t>GenericDischargeEvent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19" action="ppaction://hlinkfile"/>
              </a:rPr>
              <a:t>GenericProcedure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0" action="ppaction://hlinkfile"/>
              </a:rPr>
              <a:t>SpecimenCollection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10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ヒラギノ角ゴ Pro W3" pitchFamily="-105" charset="-128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AU" b="1" dirty="0" smtClean="0">
                <a:latin typeface="+mn-lt"/>
                <a:cs typeface="ヒラギノ角ゴ Pro W3" pitchFamily="-105" charset="-128"/>
              </a:rPr>
              <a:t>Material Activities</a:t>
            </a:r>
            <a:endParaRPr lang="en-AU" b="1" dirty="0" smtClean="0">
              <a:latin typeface="+mn-lt"/>
              <a:cs typeface="ヒラギノ角ゴ Pro W3" pitchFamily="-105" charset="-128"/>
              <a:hlinkClick r:id="rId2" action="ppaction://hlinkfile"/>
            </a:endParaRP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1" action="ppaction://hlinkfile"/>
              </a:rPr>
              <a:t>GenericSpecimen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2" action="ppaction://hlinkfile"/>
              </a:rPr>
              <a:t>MeasurementDevice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3" action="ppaction://hlinkfile"/>
              </a:rPr>
              <a:t>ProductOrSubstance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3" action="ppaction://hlinkfile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AU" sz="1050" b="1" dirty="0" smtClean="0">
              <a:latin typeface="+mn-lt"/>
              <a:cs typeface="ヒラギノ角ゴ Pro W3" pitchFamily="-105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b="1" dirty="0" smtClean="0">
                <a:latin typeface="+mn-lt"/>
                <a:cs typeface="ヒラギノ角ゴ Pro W3" pitchFamily="-105" charset="-128"/>
              </a:rPr>
              <a:t>Investigation Activities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4" action="ppaction://hlinkfile"/>
              </a:rPr>
              <a:t>BloodPressureMeasurement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5" action="ppaction://hlinkfile"/>
              </a:rPr>
              <a:t>BodyHeightMeasurement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6" action="ppaction://hlinkfile"/>
              </a:rPr>
              <a:t>TemperatureMeasurement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AU" sz="105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ヒラギノ角ゴ Pro W3" pitchFamily="-105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b="1" dirty="0" smtClean="0">
                <a:latin typeface="+mn-lt"/>
                <a:cs typeface="ヒラギノ角ゴ Pro W3" pitchFamily="-105" charset="-128"/>
              </a:rPr>
              <a:t>Unbound Data</a:t>
            </a:r>
            <a:endParaRPr kumimoji="0" lang="en-A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ヒラギノ角ゴ Pro W3" pitchFamily="-105" charset="-128"/>
            </a:endParaRP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7" action="ppaction://hlinkfile"/>
              </a:rPr>
              <a:t>AdviceForPatient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8" action="ppaction://hlinkfile"/>
              </a:rPr>
              <a:t>CourseTiming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29" action="ppaction://hlinkfile"/>
              </a:rPr>
              <a:t>FutureEventTime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r>
              <a:rPr lang="en-AU" b="1" dirty="0" err="1" smtClean="0">
                <a:latin typeface="+mn-lt"/>
                <a:cs typeface="ヒラギノ角ゴ Pro W3" pitchFamily="-105" charset="-128"/>
                <a:hlinkClick r:id="rId30" action="ppaction://hlinkfile"/>
              </a:rPr>
              <a:t>InterpretationRange</a:t>
            </a:r>
            <a:r>
              <a:rPr lang="en-AU" b="1" dirty="0" smtClean="0">
                <a:latin typeface="+mn-lt"/>
                <a:cs typeface="ヒラギノ角ゴ Pro W3" pitchFamily="-105" charset="-128"/>
                <a:hlinkClick r:id="rId23" action="ppaction://hlinkfile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ヒラギノ角ゴ Pro W3" pitchFamily="-105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49" y="-112761"/>
            <a:ext cx="8108571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NHS LRA – ENTRY 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Domain Models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11058"/>
            <a:ext cx="4162097" cy="5605048"/>
          </a:xfrm>
        </p:spPr>
        <p:txBody>
          <a:bodyPr/>
          <a:lstStyle/>
          <a:p>
            <a:r>
              <a:rPr lang="en-AU" sz="1800" b="1" dirty="0" err="1" smtClean="0">
                <a:hlinkClick r:id="rId2" action="ppaction://hlinkfile"/>
              </a:rPr>
              <a:t>GenericClinicalNarrative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3" action="ppaction://hlinkfile"/>
              </a:rPr>
              <a:t>GenericAdmissionEvent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4" action="ppaction://hlinkfile"/>
              </a:rPr>
              <a:t>GenericFinding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5" action="ppaction://hlinkfile"/>
              </a:rPr>
              <a:t>HealthcareActionPlan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6" action="ppaction://hlinkfile"/>
              </a:rPr>
              <a:t>GenericProblemAndIssue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7" action="ppaction://hlinkfile"/>
              </a:rPr>
              <a:t>GenericProcedure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8" action="ppaction://hlinkfile"/>
              </a:rPr>
              <a:t>GenericProperty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9" action="ppaction://hlinkfile"/>
              </a:rPr>
              <a:t>MedicationReviewPlan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0" action="ppaction://hlinkfile"/>
              </a:rPr>
              <a:t>ProductOrSubstance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1" action="ppaction://hlinkfile"/>
              </a:rPr>
              <a:t>ProductOrSubstanceRelatedActivity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2" action="ppaction://hlinkfile"/>
              </a:rPr>
              <a:t>ProvisionOfInformationAndAdvice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3" action="ppaction://hlinkfile"/>
              </a:rPr>
              <a:t>RecommendationActivity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4" action="ppaction://hlinkfile"/>
              </a:rPr>
              <a:t>AllergyOrAdverseReactionEvent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5" action="ppaction://hlinkfile"/>
              </a:rPr>
              <a:t>GenericAdmissionProspect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6" action="ppaction://hlinkfile"/>
              </a:rPr>
              <a:t>AllergyOrAdverseReactionPropensity</a:t>
            </a:r>
            <a:r>
              <a:rPr lang="en-AU" sz="1800" b="1" dirty="0" smtClean="0"/>
              <a:t> </a:t>
            </a:r>
          </a:p>
          <a:p>
            <a:r>
              <a:rPr lang="en-AU" sz="1800" b="1" dirty="0" err="1" smtClean="0">
                <a:hlinkClick r:id="rId17" action="ppaction://hlinkfile"/>
              </a:rPr>
              <a:t>GenericDischargeEvent</a:t>
            </a:r>
            <a:r>
              <a:rPr lang="en-AU" sz="1800" b="1" dirty="0" smtClean="0"/>
              <a:t> </a:t>
            </a:r>
          </a:p>
          <a:p>
            <a:pPr lvl="0"/>
            <a:r>
              <a:rPr lang="en-AU" sz="1800" b="1" dirty="0" err="1" smtClean="0">
                <a:hlinkClick r:id="rId18" action="ppaction://hlinkfile"/>
              </a:rPr>
              <a:t>BloodPressure</a:t>
            </a:r>
            <a:r>
              <a:rPr lang="en-AU" sz="1800" b="1" dirty="0" smtClean="0"/>
              <a:t> </a:t>
            </a:r>
          </a:p>
          <a:p>
            <a:endParaRPr lang="en-AU" sz="1800" b="1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981916" y="1250178"/>
            <a:ext cx="4114800" cy="546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19" action="ppaction://hlinkfile"/>
              </a:rPr>
              <a:t>BloodSugar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0" action="ppaction://hlinkfile"/>
              </a:rPr>
              <a:t>GenericTransfer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1" action="ppaction://hlinkfile"/>
              </a:rPr>
              <a:t>BodyHeight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2" action="ppaction://hlinkfile"/>
              </a:rPr>
              <a:t>GenericTransferProspect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3" action="ppaction://hlinkfile"/>
              </a:rPr>
              <a:t>BodySurfaceArea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4" action="ppaction://hlinkfile"/>
              </a:rPr>
              <a:t>RisksExpectationsAndGoals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5" action="ppaction://hlinkfile"/>
              </a:rPr>
              <a:t>BodyWeight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6" action="ppaction://hlinkfile"/>
              </a:rPr>
              <a:t>ProvisionOfAdviceAndInformation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7" action="ppaction://hlinkfile"/>
              </a:rPr>
              <a:t>Diagnosis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8" action="ppaction://hlinkfile"/>
              </a:rPr>
              <a:t>FluidIntakeRate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29" action="ppaction://hlinkfile"/>
              </a:rPr>
              <a:t>GenericAssessment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30" action="ppaction://hlinkfile"/>
              </a:rPr>
              <a:t>SubjectOfCareObservations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31" action="ppaction://hlinkfile"/>
              </a:rPr>
              <a:t>GenericInvestigation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32" action="ppaction://hlinkfile"/>
              </a:rPr>
              <a:t>PulseRate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33" action="ppaction://hlinkfile"/>
              </a:rPr>
              <a:t>Temperature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  <a:hlinkClick r:id="rId34" action="ppaction://hlinkfile"/>
              </a:rPr>
              <a:t>TreatmentDevice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-105" charset="-128"/>
                <a:cs typeface="ヒラギノ角ゴ Pro W3" pitchFamily="-105" charset="-128"/>
              </a:rPr>
              <a:t>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-105" charset="-128"/>
              <a:cs typeface="ヒラギノ角ゴ Pro W3" pitchFamily="-105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9275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ヒラギノ角ゴ Pro W3" pitchFamily="-105" charset="-128"/>
                <a:cs typeface="ヒラギノ角ゴ Pro W3" pitchFamily="-105" charset="-128"/>
              </a:rPr>
              <a:t>NHS LRA – e.g. Temperature ENTRY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ヒラギノ角ゴ Pro W3" pitchFamily="-105" charset="-128"/>
              <a:cs typeface="ヒラギノ角ゴ Pro W3" pitchFamily="-105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3774" y="968990"/>
            <a:ext cx="9307773" cy="567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HH Templat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HH Templat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MOHH Templat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16624</TotalTime>
  <Words>3353</Words>
  <Application>Microsoft Macintosh PowerPoint</Application>
  <PresentationFormat>On-screen Show (4:3)</PresentationFormat>
  <Paragraphs>585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MOHH Template 01</vt:lpstr>
      <vt:lpstr>1_MOHH Template 01</vt:lpstr>
      <vt:lpstr>2_MOHH Template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NHS LRA – e.g. TemperatureObservation ELEMENT (mindmap)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NHS LRA – Component Relationship Vocabulary (draft)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Immortal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immortal</dc:creator>
  <cp:lastModifiedBy>TARA SALEHPOUR</cp:lastModifiedBy>
  <cp:revision>1407</cp:revision>
  <dcterms:created xsi:type="dcterms:W3CDTF">2011-05-27T06:15:31Z</dcterms:created>
  <dcterms:modified xsi:type="dcterms:W3CDTF">2015-02-11T09:34:31Z</dcterms:modified>
</cp:coreProperties>
</file>