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0748A8-0163-413B-B346-D730F19FCE85}" type="datetimeFigureOut">
              <a:rPr lang="en-GB" smtClean="0"/>
              <a:t>15/03/2014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0748A8-0163-413B-B346-D730F19FCE85}" type="datetimeFigureOut">
              <a:rPr lang="en-GB" smtClean="0"/>
              <a:t>15/03/2014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0748A8-0163-413B-B346-D730F19FCE85}" type="datetimeFigureOut">
              <a:rPr lang="en-GB" smtClean="0"/>
              <a:t>15/03/2014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0748A8-0163-413B-B346-D730F19FCE85}" type="datetimeFigureOut">
              <a:rPr lang="en-GB" smtClean="0"/>
              <a:t>15/03/2014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748A8-0163-413B-B346-D730F19FCE85}" type="datetimeFigureOut">
              <a:rPr lang="en-GB" smtClean="0"/>
              <a:t>15/03/2014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0748A8-0163-413B-B346-D730F19FCE85}" type="datetimeFigureOut">
              <a:rPr lang="en-GB" smtClean="0"/>
              <a:t>15/03/2014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0748A8-0163-413B-B346-D730F19FCE85}" type="datetimeFigureOut">
              <a:rPr lang="en-GB" smtClean="0"/>
              <a:t>15/03/2014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0748A8-0163-413B-B346-D730F19FCE85}" type="datetimeFigureOut">
              <a:rPr lang="en-GB" smtClean="0"/>
              <a:t>15/03/2014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748A8-0163-413B-B346-D730F19FCE85}" type="datetimeFigureOut">
              <a:rPr lang="en-GB" smtClean="0"/>
              <a:t>15/03/2014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748A8-0163-413B-B346-D730F19FCE85}" type="datetimeFigureOut">
              <a:rPr lang="en-GB" smtClean="0"/>
              <a:t>15/03/2014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748A8-0163-413B-B346-D730F19FCE85}" type="datetimeFigureOut">
              <a:rPr lang="en-GB" smtClean="0"/>
              <a:t>15/03/2014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167CEF-A159-4389-8CC1-3FC0381DBDC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748A8-0163-413B-B346-D730F19FCE85}" type="datetimeFigureOut">
              <a:rPr lang="en-GB" smtClean="0"/>
              <a:t>15/03/2014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67CEF-A159-4389-8CC1-3FC0381DBDC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ISO13606 Demographics Reference Model Revision</a:t>
            </a:r>
            <a:endParaRPr lang="en-GB" dirty="0"/>
          </a:p>
        </p:txBody>
      </p:sp>
      <p:sp>
        <p:nvSpPr>
          <p:cNvPr id="3" name="Subtitle 2"/>
          <p:cNvSpPr>
            <a:spLocks noGrp="1"/>
          </p:cNvSpPr>
          <p:nvPr>
            <p:ph type="subTitle" idx="1"/>
          </p:nvPr>
        </p:nvSpPr>
        <p:spPr/>
        <p:txBody>
          <a:bodyPr/>
          <a:lstStyle/>
          <a:p>
            <a:r>
              <a:rPr lang="en-GB" dirty="0" smtClean="0"/>
              <a:t>Rahil Qamar Siddiqui</a:t>
            </a:r>
          </a:p>
          <a:p>
            <a:r>
              <a:rPr lang="en-GB" dirty="0" smtClean="0"/>
              <a:t>(in capacity of) ISO13606 </a:t>
            </a:r>
            <a:r>
              <a:rPr lang="en-GB" smtClean="0"/>
              <a:t>revision expert</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Person Demographics reference model</a:t>
            </a:r>
            <a:endParaRPr lang="en-GB" dirty="0"/>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cstate="print"/>
          <a:srcRect/>
          <a:stretch>
            <a:fillRect/>
          </a:stretch>
        </p:blipFill>
        <p:spPr bwMode="auto">
          <a:xfrm>
            <a:off x="467543" y="1556792"/>
            <a:ext cx="8440525" cy="453650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endParaRPr lang="en-GB" dirty="0" smtClean="0"/>
          </a:p>
          <a:p>
            <a:pPr>
              <a:buNone/>
            </a:pPr>
            <a:endParaRPr lang="en-GB" dirty="0" smtClean="0"/>
          </a:p>
          <a:p>
            <a:pPr algn="ctr">
              <a:buNone/>
            </a:pPr>
            <a:r>
              <a:rPr lang="en-GB" sz="4400" i="1" dirty="0" smtClean="0"/>
              <a:t>Thank you </a:t>
            </a:r>
            <a:endParaRPr lang="en-GB" sz="4400" i="1" dirty="0"/>
          </a:p>
          <a:p>
            <a:pPr algn="ctr">
              <a:buNone/>
            </a:pPr>
            <a:r>
              <a:rPr lang="en-GB" sz="4400" dirty="0" smtClean="0"/>
              <a:t>Questions</a:t>
            </a:r>
            <a:endParaRPr lang="en-GB"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Existing Demographics Package</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0" y="908720"/>
            <a:ext cx="8867775" cy="59055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Approaches available to perform Demographic </a:t>
            </a:r>
            <a:r>
              <a:rPr lang="en-GB" b="1" dirty="0" smtClean="0"/>
              <a:t>Modelling</a:t>
            </a:r>
            <a:endParaRPr lang="en-GB" dirty="0"/>
          </a:p>
        </p:txBody>
      </p:sp>
      <p:sp>
        <p:nvSpPr>
          <p:cNvPr id="3" name="Content Placeholder 2"/>
          <p:cNvSpPr>
            <a:spLocks noGrp="1"/>
          </p:cNvSpPr>
          <p:nvPr>
            <p:ph idx="1"/>
          </p:nvPr>
        </p:nvSpPr>
        <p:spPr/>
        <p:txBody>
          <a:bodyPr/>
          <a:lstStyle/>
          <a:p>
            <a:r>
              <a:rPr lang="en-GB" dirty="0"/>
              <a:t>Option 1: Using the ISO13606 Demographics Reference </a:t>
            </a:r>
            <a:r>
              <a:rPr lang="en-GB" dirty="0" smtClean="0"/>
              <a:t>Model</a:t>
            </a:r>
          </a:p>
          <a:p>
            <a:r>
              <a:rPr lang="en-GB" dirty="0"/>
              <a:t>Option 2: Using the ISO13606 Extract Reference Model for producing demographics </a:t>
            </a:r>
            <a:r>
              <a:rPr lang="en-GB" dirty="0" smtClean="0"/>
              <a:t>models</a:t>
            </a:r>
          </a:p>
          <a:p>
            <a:r>
              <a:rPr lang="en-GB" dirty="0"/>
              <a:t>Option 3: Create new DD4C  Demographics Reference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Option 3: </a:t>
            </a:r>
            <a:r>
              <a:rPr lang="en-GB" dirty="0" smtClean="0"/>
              <a:t>DD4C  Demographics Reference Model</a:t>
            </a:r>
            <a:r>
              <a:rPr lang="en-GB" dirty="0" smtClean="0"/>
              <a:t> </a:t>
            </a:r>
            <a:endParaRPr lang="en-GB" dirty="0"/>
          </a:p>
        </p:txBody>
      </p:sp>
      <p:pic>
        <p:nvPicPr>
          <p:cNvPr id="4" name="Content Placeholder 3"/>
          <p:cNvPicPr>
            <a:picLocks noGrp="1"/>
          </p:cNvPicPr>
          <p:nvPr>
            <p:ph idx="1"/>
          </p:nvPr>
        </p:nvPicPr>
        <p:blipFill>
          <a:blip r:embed="rId2" cstate="print"/>
          <a:srcRect/>
          <a:stretch>
            <a:fillRect/>
          </a:stretch>
        </p:blipFill>
        <p:spPr bwMode="auto">
          <a:xfrm>
            <a:off x="683568" y="1484784"/>
            <a:ext cx="7488832" cy="47525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EN13606 Association Meeting</a:t>
            </a:r>
            <a:endParaRPr lang="en-GB" dirty="0"/>
          </a:p>
        </p:txBody>
      </p:sp>
      <p:sp>
        <p:nvSpPr>
          <p:cNvPr id="3" name="Content Placeholder 2"/>
          <p:cNvSpPr>
            <a:spLocks noGrp="1"/>
          </p:cNvSpPr>
          <p:nvPr>
            <p:ph idx="1"/>
          </p:nvPr>
        </p:nvSpPr>
        <p:spPr/>
        <p:txBody>
          <a:bodyPr/>
          <a:lstStyle/>
          <a:p>
            <a:r>
              <a:rPr lang="en-GB" dirty="0" smtClean="0"/>
              <a:t>Productive meeting on Wednesday</a:t>
            </a:r>
          </a:p>
          <a:p>
            <a:r>
              <a:rPr lang="en-GB" dirty="0" smtClean="0"/>
              <a:t>Proposed DD4C Demographics Reference Model discussed</a:t>
            </a:r>
          </a:p>
          <a:p>
            <a:r>
              <a:rPr lang="en-GB" dirty="0" smtClean="0"/>
              <a:t>Changes made from other work done in enhancing the ISO13606 </a:t>
            </a:r>
            <a:r>
              <a:rPr lang="en-GB" dirty="0" smtClean="0"/>
              <a:t>Demographics Model space</a:t>
            </a:r>
            <a:endParaRPr lang="en-GB" dirty="0" smtClean="0"/>
          </a:p>
          <a:p>
            <a:r>
              <a:rPr lang="en-GB" dirty="0" smtClean="0"/>
              <a:t>New proposed ISO13606 Demographics Model put to table for discussion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New proposed  ISO13606 Reference Demographics Model</a:t>
            </a:r>
            <a:endParaRPr lang="en-GB"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67544" y="1412776"/>
            <a:ext cx="8424936" cy="544522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a:t>The benefits of the proposed model are that</a:t>
            </a:r>
          </a:p>
          <a:p>
            <a:pPr lvl="0"/>
            <a:r>
              <a:rPr lang="en-GB" dirty="0"/>
              <a:t>It provides the flexibility of creating demographics models that suit the needs of </a:t>
            </a:r>
            <a:r>
              <a:rPr lang="en-GB" dirty="0" smtClean="0"/>
              <a:t>individual adopters </a:t>
            </a:r>
            <a:r>
              <a:rPr lang="en-GB" dirty="0"/>
              <a:t>without being restricted by the coverage of the current ISO13606 Demographics Reference Model.</a:t>
            </a:r>
          </a:p>
          <a:p>
            <a:pPr lvl="0"/>
            <a:r>
              <a:rPr lang="en-GB" dirty="0"/>
              <a:t>By having generic building blocks, as in the ISO13606 Extract Reference Model, any kind and number of actor entities and their detailed parts/attributes can be created and used.</a:t>
            </a:r>
          </a:p>
          <a:p>
            <a:pPr lvl="0"/>
            <a:r>
              <a:rPr lang="en-GB" dirty="0"/>
              <a:t>The proposed model is not constrained by the hierarchical structure of the ISO13606 Extract Reference Model and therefore, can be associated with any clinical logical model at the required and permitted data points.</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en-GB" dirty="0"/>
          </a:p>
        </p:txBody>
      </p:sp>
      <p:sp>
        <p:nvSpPr>
          <p:cNvPr id="3" name="Content Placeholder 2"/>
          <p:cNvSpPr>
            <a:spLocks noGrp="1"/>
          </p:cNvSpPr>
          <p:nvPr>
            <p:ph idx="1"/>
          </p:nvPr>
        </p:nvSpPr>
        <p:spPr/>
        <p:txBody>
          <a:bodyPr>
            <a:normAutofit fontScale="77500" lnSpcReduction="20000"/>
          </a:bodyPr>
          <a:lstStyle/>
          <a:p>
            <a:pPr lvl="0"/>
            <a:r>
              <a:rPr lang="en-GB" dirty="0"/>
              <a:t>An established and published standard i.e. ISO13606 which includes a Demographics Reference Model will not be used. Any downstream implications of systems already making use of the ISO13606 Demographics Reference Model are currently unknown. However, there might be a possibility of mapping the logical demographics model to those based on the ISO13606 standard at some point, if required.</a:t>
            </a:r>
          </a:p>
          <a:p>
            <a:pPr lvl="0"/>
            <a:r>
              <a:rPr lang="en-GB" dirty="0"/>
              <a:t>The demographics model cannot be viewed along with the clinical content in the same Editor view of </a:t>
            </a:r>
            <a:r>
              <a:rPr lang="en-GB" dirty="0" err="1"/>
              <a:t>LinkEHR</a:t>
            </a:r>
            <a:r>
              <a:rPr lang="en-GB" dirty="0"/>
              <a:t>. As with the ISO 13606 demographics model, the proposed </a:t>
            </a:r>
            <a:r>
              <a:rPr lang="en-GB" dirty="0" smtClean="0"/>
              <a:t>demographics </a:t>
            </a:r>
            <a:r>
              <a:rPr lang="en-GB" dirty="0"/>
              <a:t>models will be referenced using the II attribute through the participation classes available from the Archetype view of the </a:t>
            </a:r>
            <a:r>
              <a:rPr lang="en-GB" dirty="0" err="1"/>
              <a:t>LinkEHR</a:t>
            </a:r>
            <a:r>
              <a:rPr lang="en-GB" dirty="0"/>
              <a:t> Editor.</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p:txBody>
          <a:bodyPr/>
          <a:lstStyle/>
          <a:p>
            <a:r>
              <a:rPr lang="en-GB" dirty="0" smtClean="0"/>
              <a:t>XML Schema created based on new proposed demographics reference model</a:t>
            </a:r>
          </a:p>
          <a:p>
            <a:r>
              <a:rPr lang="en-GB" dirty="0" smtClean="0"/>
              <a:t>Can produce any number of reference demographics model to provide a library for adopters to start off with.</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363</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ISO13606 Demographics Reference Model Revision</vt:lpstr>
      <vt:lpstr>Existing Demographics Package</vt:lpstr>
      <vt:lpstr>Approaches available to perform Demographic Modelling</vt:lpstr>
      <vt:lpstr>Option 3: DD4C  Demographics Reference Model </vt:lpstr>
      <vt:lpstr>EN13606 Association Meeting</vt:lpstr>
      <vt:lpstr>New proposed  ISO13606 Reference Demographics Model</vt:lpstr>
      <vt:lpstr>Benefits</vt:lpstr>
      <vt:lpstr>Disadvantages</vt:lpstr>
      <vt:lpstr>Demo</vt:lpstr>
      <vt:lpstr>Person Demographics reference model</vt:lpstr>
      <vt:lpstr>Slide 11</vt:lpstr>
    </vt:vector>
  </TitlesOfParts>
  <Company>NHS Connecting for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ISO13606 Demographics Reference Model Revision</dc:title>
  <dc:creator>Rahil Qamar Siddiqui</dc:creator>
  <cp:lastModifiedBy>Rahil Qamar Siddiqui</cp:lastModifiedBy>
  <cp:revision>13</cp:revision>
  <dcterms:created xsi:type="dcterms:W3CDTF">2014-03-15T09:20:37Z</dcterms:created>
  <dcterms:modified xsi:type="dcterms:W3CDTF">2014-03-15T09:31:16Z</dcterms:modified>
</cp:coreProperties>
</file>