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59" r:id="rId3"/>
    <p:sldId id="262" r:id="rId4"/>
    <p:sldId id="258" r:id="rId5"/>
    <p:sldId id="277" r:id="rId6"/>
    <p:sldId id="263" r:id="rId7"/>
    <p:sldId id="264" r:id="rId8"/>
    <p:sldId id="294" r:id="rId9"/>
    <p:sldId id="265" r:id="rId10"/>
    <p:sldId id="293" r:id="rId11"/>
    <p:sldId id="292" r:id="rId12"/>
    <p:sldId id="266" r:id="rId13"/>
    <p:sldId id="298" r:id="rId14"/>
    <p:sldId id="297" r:id="rId15"/>
    <p:sldId id="296" r:id="rId16"/>
    <p:sldId id="288" r:id="rId17"/>
    <p:sldId id="295" r:id="rId18"/>
    <p:sldId id="291" r:id="rId19"/>
    <p:sldId id="305" r:id="rId20"/>
    <p:sldId id="299" r:id="rId21"/>
    <p:sldId id="301" r:id="rId22"/>
    <p:sldId id="304" r:id="rId23"/>
    <p:sldId id="267" r:id="rId24"/>
    <p:sldId id="289" r:id="rId25"/>
    <p:sldId id="27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84"/>
      </p:cViewPr>
      <p:guideLst>
        <p:guide orient="horz" pos="2160"/>
        <p:guide pos="2880"/>
      </p:guideLst>
    </p:cSldViewPr>
  </p:slideViewPr>
  <p:notesTextViewPr>
    <p:cViewPr>
      <p:scale>
        <a:sx n="1" d="1"/>
        <a:sy n="1" d="1"/>
      </p:scale>
      <p:origin x="0" y="0"/>
    </p:cViewPr>
  </p:notesTextViewPr>
  <p:sorterViewPr>
    <p:cViewPr>
      <p:scale>
        <a:sx n="100" d="100"/>
        <a:sy n="100" d="100"/>
      </p:scale>
      <p:origin x="0" y="8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FC7CF-314E-4747-91D7-ED24AA8A83B9}" type="datetimeFigureOut">
              <a:rPr lang="en-GB" smtClean="0"/>
              <a:t>13/11/2018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3F424-9BCE-41BC-BDC4-AA38097D5547}" type="slidenum">
              <a:rPr lang="en-GB" smtClean="0"/>
              <a:t>‹#›</a:t>
            </a:fld>
            <a:endParaRPr lang="en-GB"/>
          </a:p>
        </p:txBody>
      </p:sp>
    </p:spTree>
    <p:extLst>
      <p:ext uri="{BB962C8B-B14F-4D97-AF65-F5344CB8AC3E}">
        <p14:creationId xmlns:p14="http://schemas.microsoft.com/office/powerpoint/2010/main" val="24945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D3F424-9BCE-41BC-BDC4-AA38097D5547}" type="slidenum">
              <a:rPr lang="en-GB" smtClean="0"/>
              <a:t>9</a:t>
            </a:fld>
            <a:endParaRPr lang="en-GB"/>
          </a:p>
        </p:txBody>
      </p:sp>
    </p:spTree>
    <p:extLst>
      <p:ext uri="{BB962C8B-B14F-4D97-AF65-F5344CB8AC3E}">
        <p14:creationId xmlns:p14="http://schemas.microsoft.com/office/powerpoint/2010/main" val="75088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D3F424-9BCE-41BC-BDC4-AA38097D5547}" type="slidenum">
              <a:rPr lang="en-GB" smtClean="0"/>
              <a:t>11</a:t>
            </a:fld>
            <a:endParaRPr lang="en-GB"/>
          </a:p>
        </p:txBody>
      </p:sp>
    </p:spTree>
    <p:extLst>
      <p:ext uri="{BB962C8B-B14F-4D97-AF65-F5344CB8AC3E}">
        <p14:creationId xmlns:p14="http://schemas.microsoft.com/office/powerpoint/2010/main" val="75088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D3F424-9BCE-41BC-BDC4-AA38097D5547}" type="slidenum">
              <a:rPr lang="en-GB" smtClean="0"/>
              <a:t>17</a:t>
            </a:fld>
            <a:endParaRPr lang="en-GB"/>
          </a:p>
        </p:txBody>
      </p:sp>
    </p:spTree>
    <p:extLst>
      <p:ext uri="{BB962C8B-B14F-4D97-AF65-F5344CB8AC3E}">
        <p14:creationId xmlns:p14="http://schemas.microsoft.com/office/powerpoint/2010/main" val="75088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8793C5C-7E1E-48B7-8D66-BF02B4AE21DE}" type="datetimeFigureOut">
              <a:rPr lang="en-GB" smtClean="0"/>
              <a:t>13/11/2018</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3F50B2C7-2221-48EF-A6DF-A17FAD3E537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93C5C-7E1E-48B7-8D66-BF02B4AE21DE}"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93C5C-7E1E-48B7-8D66-BF02B4AE21DE}"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793C5C-7E1E-48B7-8D66-BF02B4AE21DE}"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793C5C-7E1E-48B7-8D66-BF02B4AE21DE}"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50B2C7-2221-48EF-A6DF-A17FAD3E537B}"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793C5C-7E1E-48B7-8D66-BF02B4AE21DE}"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8793C5C-7E1E-48B7-8D66-BF02B4AE21DE}" type="datetimeFigureOut">
              <a:rPr lang="en-GB" smtClean="0"/>
              <a:t>13/11/2018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793C5C-7E1E-48B7-8D66-BF02B4AE21DE}" type="datetimeFigureOut">
              <a:rPr lang="en-GB" smtClean="0"/>
              <a:t>13/11/2018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93C5C-7E1E-48B7-8D66-BF02B4AE21DE}" type="datetimeFigureOut">
              <a:rPr lang="en-GB" smtClean="0"/>
              <a:t>13/11/2018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793C5C-7E1E-48B7-8D66-BF02B4AE21DE}"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50B2C7-2221-48EF-A6DF-A17FAD3E537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793C5C-7E1E-48B7-8D66-BF02B4AE21DE}"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3F50B2C7-2221-48EF-A6DF-A17FAD3E537B}"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793C5C-7E1E-48B7-8D66-BF02B4AE21DE}" type="datetimeFigureOut">
              <a:rPr lang="en-GB" smtClean="0"/>
              <a:t>13/11/2018</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F50B2C7-2221-48EF-A6DF-A17FAD3E537B}"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smtClean="0"/>
              <a:t>Date - a - Scientist</a:t>
            </a:r>
            <a:endParaRPr lang="en-GB" dirty="0"/>
          </a:p>
        </p:txBody>
      </p:sp>
      <p:sp>
        <p:nvSpPr>
          <p:cNvPr id="3" name="Subtitle 2"/>
          <p:cNvSpPr>
            <a:spLocks noGrp="1"/>
          </p:cNvSpPr>
          <p:nvPr>
            <p:ph type="subTitle" idx="1"/>
          </p:nvPr>
        </p:nvSpPr>
        <p:spPr/>
        <p:txBody>
          <a:bodyPr/>
          <a:lstStyle/>
          <a:p>
            <a:pPr algn="l"/>
            <a:r>
              <a:rPr lang="en-GB" dirty="0" smtClean="0"/>
              <a:t>Machine Learning Fundamentals</a:t>
            </a:r>
          </a:p>
          <a:p>
            <a:pPr algn="l"/>
            <a:r>
              <a:rPr lang="en-GB" dirty="0" smtClean="0"/>
              <a:t>Tara Jones</a:t>
            </a:r>
          </a:p>
          <a:p>
            <a:pPr algn="l"/>
            <a:r>
              <a:rPr lang="en-GB" dirty="0" smtClean="0"/>
              <a:t>12</a:t>
            </a:r>
            <a:r>
              <a:rPr lang="en-GB" baseline="30000" dirty="0" smtClean="0"/>
              <a:t>th</a:t>
            </a:r>
            <a:r>
              <a:rPr lang="en-GB" dirty="0" smtClean="0"/>
              <a:t>  November 2018</a:t>
            </a:r>
            <a:endParaRPr lang="en-GB" dirty="0"/>
          </a:p>
        </p:txBody>
      </p:sp>
    </p:spTree>
    <p:extLst>
      <p:ext uri="{BB962C8B-B14F-4D97-AF65-F5344CB8AC3E}">
        <p14:creationId xmlns:p14="http://schemas.microsoft.com/office/powerpoint/2010/main" val="1584448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Using K-Nearest </a:t>
            </a:r>
            <a:r>
              <a:rPr lang="en-GB" sz="1800" dirty="0" err="1"/>
              <a:t>Neighbors</a:t>
            </a:r>
            <a:r>
              <a:rPr lang="en-GB" sz="1800" dirty="0"/>
              <a:t> </a:t>
            </a:r>
            <a:r>
              <a:rPr lang="en-GB" sz="1800" dirty="0" smtClean="0"/>
              <a:t>to check if education levels can be predicted with word count, </a:t>
            </a:r>
            <a:r>
              <a:rPr lang="en-GB" sz="1800" dirty="0" smtClean="0"/>
              <a:t>having adjusted </a:t>
            </a:r>
            <a:r>
              <a:rPr lang="en-GB" sz="1800" dirty="0"/>
              <a:t> </a:t>
            </a:r>
            <a:r>
              <a:rPr lang="en-GB" sz="1800" dirty="0" smtClean="0"/>
              <a:t>k to 7, which from analysis seems the best fit, accuracy improved from </a:t>
            </a:r>
            <a:r>
              <a:rPr lang="en-GB" sz="1800" b="1" dirty="0" smtClean="0"/>
              <a:t>52.8% </a:t>
            </a:r>
            <a:r>
              <a:rPr lang="en-GB" sz="1800" dirty="0" smtClean="0"/>
              <a:t>to </a:t>
            </a:r>
            <a:r>
              <a:rPr lang="en-GB" sz="1800" b="1" dirty="0" smtClean="0"/>
              <a:t>53.6%</a:t>
            </a:r>
            <a:r>
              <a:rPr lang="en-GB" sz="1800" dirty="0" smtClean="0"/>
              <a:t>.</a:t>
            </a:r>
            <a:endParaRPr lang="en-GB" dirty="0"/>
          </a:p>
        </p:txBody>
      </p:sp>
      <p:sp>
        <p:nvSpPr>
          <p:cNvPr id="2" name="Title 1"/>
          <p:cNvSpPr>
            <a:spLocks noGrp="1"/>
          </p:cNvSpPr>
          <p:nvPr>
            <p:ph type="title"/>
          </p:nvPr>
        </p:nvSpPr>
        <p:spPr/>
        <p:txBody>
          <a:bodyPr/>
          <a:lstStyle/>
          <a:p>
            <a:r>
              <a:rPr lang="en-GB" dirty="0"/>
              <a:t>5</a:t>
            </a:r>
            <a:r>
              <a:rPr lang="en-GB" dirty="0" smtClean="0"/>
              <a:t>. Classification approaches (2)</a:t>
            </a:r>
            <a:endParaRPr lang="en-GB" dirty="0"/>
          </a:p>
        </p:txBody>
      </p:sp>
      <p:pic>
        <p:nvPicPr>
          <p:cNvPr id="4099" name="Picture 3" descr="C:\Users\Administrator\Documents\Programming\Python\Machine Learning Capstone\k_in_edu_age_ad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996953"/>
            <a:ext cx="4365067" cy="31985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dministrator\Documents\Programming\Python\Machine Learning Capstone\k_in_edu_age_adj_lo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52936"/>
            <a:ext cx="4320480" cy="348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652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35480"/>
            <a:ext cx="8229600" cy="773440"/>
          </a:xfrm>
        </p:spPr>
        <p:txBody>
          <a:bodyPr>
            <a:normAutofit/>
          </a:bodyPr>
          <a:lstStyle/>
          <a:p>
            <a:pPr>
              <a:spcBef>
                <a:spcPts val="600"/>
              </a:spcBef>
              <a:spcAft>
                <a:spcPts val="300"/>
              </a:spcAft>
            </a:pPr>
            <a:r>
              <a:rPr lang="en-GB" sz="1600" dirty="0" smtClean="0"/>
              <a:t>Comparing the two classification </a:t>
            </a:r>
            <a:r>
              <a:rPr lang="en-GB" sz="1600" dirty="0" smtClean="0"/>
              <a:t>methodologies:</a:t>
            </a:r>
            <a:endParaRPr lang="en-GB" sz="1600" dirty="0" smtClean="0"/>
          </a:p>
        </p:txBody>
      </p:sp>
      <p:sp>
        <p:nvSpPr>
          <p:cNvPr id="2" name="Title 1"/>
          <p:cNvSpPr>
            <a:spLocks noGrp="1"/>
          </p:cNvSpPr>
          <p:nvPr>
            <p:ph type="title"/>
          </p:nvPr>
        </p:nvSpPr>
        <p:spPr/>
        <p:txBody>
          <a:bodyPr/>
          <a:lstStyle/>
          <a:p>
            <a:r>
              <a:rPr lang="en-GB" dirty="0"/>
              <a:t>4</a:t>
            </a:r>
            <a:r>
              <a:rPr lang="en-GB" dirty="0" smtClean="0"/>
              <a:t>. Classification approaches (3)</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9326313"/>
              </p:ext>
            </p:extLst>
          </p:nvPr>
        </p:nvGraphicFramePr>
        <p:xfrm>
          <a:off x="755576" y="2276872"/>
          <a:ext cx="7488832" cy="4063702"/>
        </p:xfrm>
        <a:graphic>
          <a:graphicData uri="http://schemas.openxmlformats.org/drawingml/2006/table">
            <a:tbl>
              <a:tblPr firstRow="1" bandRow="1">
                <a:tableStyleId>{5C22544A-7EE6-4342-B048-85BDC9FD1C3A}</a:tableStyleId>
              </a:tblPr>
              <a:tblGrid>
                <a:gridCol w="1872208"/>
                <a:gridCol w="2808312"/>
                <a:gridCol w="2808312"/>
              </a:tblGrid>
              <a:tr h="360039">
                <a:tc>
                  <a:txBody>
                    <a:bodyPr/>
                    <a:lstStyle/>
                    <a:p>
                      <a:endParaRPr lang="en-GB" sz="1600" dirty="0"/>
                    </a:p>
                  </a:txBody>
                  <a:tcPr/>
                </a:tc>
                <a:tc>
                  <a:txBody>
                    <a:bodyPr/>
                    <a:lstStyle/>
                    <a:p>
                      <a:pPr algn="ctr"/>
                      <a:r>
                        <a:rPr lang="en-GB" sz="1600" dirty="0" smtClean="0"/>
                        <a:t>Naïve Bayes</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KNN</a:t>
                      </a:r>
                      <a:endParaRPr lang="en-GB" sz="1600" dirty="0"/>
                    </a:p>
                  </a:txBody>
                  <a:tcPr/>
                </a:tc>
              </a:tr>
              <a:tr h="726882">
                <a:tc>
                  <a:txBody>
                    <a:bodyPr/>
                    <a:lstStyle/>
                    <a:p>
                      <a:r>
                        <a:rPr lang="en-GB" sz="1400" dirty="0" smtClean="0"/>
                        <a:t>Simplicity</a:t>
                      </a:r>
                      <a:endParaRPr lang="en-GB" sz="1400" dirty="0"/>
                    </a:p>
                  </a:txBody>
                  <a:tcPr anchor="ctr"/>
                </a:tc>
                <a:tc>
                  <a:txBody>
                    <a:bodyPr/>
                    <a:lstStyle/>
                    <a:p>
                      <a:pPr algn="ctr"/>
                      <a:r>
                        <a:rPr lang="en-GB" sz="1400" dirty="0" smtClean="0"/>
                        <a:t>Much simpler to set up, as less data preparation required </a:t>
                      </a:r>
                      <a:r>
                        <a:rPr lang="en-GB" sz="1400" dirty="0" smtClean="0"/>
                        <a:t>for string </a:t>
                      </a:r>
                      <a:r>
                        <a:rPr lang="en-GB" sz="1400" dirty="0" smtClean="0"/>
                        <a:t>inputs</a:t>
                      </a:r>
                      <a:endParaRPr lang="en-GB" sz="1400" dirty="0"/>
                    </a:p>
                  </a:txBody>
                  <a:tcPr anchor="ctr"/>
                </a:tc>
                <a:tc>
                  <a:txBody>
                    <a:bodyPr/>
                    <a:lstStyle/>
                    <a:p>
                      <a:pPr algn="ctr"/>
                      <a:r>
                        <a:rPr lang="en-GB" sz="1400" dirty="0" smtClean="0"/>
                        <a:t>Setting-up</a:t>
                      </a:r>
                      <a:r>
                        <a:rPr lang="en-GB" sz="1400" baseline="0" dirty="0" smtClean="0"/>
                        <a:t> the data to run the classification is more timely and </a:t>
                      </a:r>
                      <a:r>
                        <a:rPr lang="en-GB" sz="1400" baseline="0" dirty="0" smtClean="0"/>
                        <a:t>complex as special counters had to be created</a:t>
                      </a:r>
                      <a:endParaRPr lang="en-GB" sz="1400" dirty="0"/>
                    </a:p>
                  </a:txBody>
                  <a:tcPr anchor="ctr"/>
                </a:tc>
              </a:tr>
              <a:tr h="350883">
                <a:tc>
                  <a:txBody>
                    <a:bodyPr/>
                    <a:lstStyle/>
                    <a:p>
                      <a:r>
                        <a:rPr lang="en-GB" sz="1400" dirty="0" smtClean="0"/>
                        <a:t>Time to run model (s)</a:t>
                      </a:r>
                      <a:endParaRPr lang="en-GB" sz="1400" dirty="0"/>
                    </a:p>
                  </a:txBody>
                  <a:tcPr anchor="ctr"/>
                </a:tc>
                <a:tc>
                  <a:txBody>
                    <a:bodyPr/>
                    <a:lstStyle/>
                    <a:p>
                      <a:pPr algn="ctr"/>
                      <a:r>
                        <a:rPr lang="en-GB" sz="1400" dirty="0" smtClean="0"/>
                        <a:t>0.06 – 0.09</a:t>
                      </a:r>
                      <a:endParaRPr lang="en-GB" sz="1400" dirty="0"/>
                    </a:p>
                  </a:txBody>
                  <a:tcPr anchor="ctr"/>
                </a:tc>
                <a:tc>
                  <a:txBody>
                    <a:bodyPr/>
                    <a:lstStyle/>
                    <a:p>
                      <a:pPr algn="ctr"/>
                      <a:r>
                        <a:rPr lang="en-GB" sz="1400" dirty="0" smtClean="0"/>
                        <a:t>0.70-0.90*</a:t>
                      </a:r>
                      <a:endParaRPr lang="en-GB" sz="1400" dirty="0"/>
                    </a:p>
                  </a:txBody>
                  <a:tcPr anchor="ctr"/>
                </a:tc>
              </a:tr>
              <a:tr h="360040">
                <a:tc>
                  <a:txBody>
                    <a:bodyPr/>
                    <a:lstStyle/>
                    <a:p>
                      <a:r>
                        <a:rPr lang="en-GB" sz="1400" dirty="0" smtClean="0"/>
                        <a:t>Accuracy</a:t>
                      </a:r>
                      <a:endParaRPr lang="en-GB" sz="1400" dirty="0"/>
                    </a:p>
                  </a:txBody>
                  <a:tcPr anchor="ctr"/>
                </a:tc>
                <a:tc>
                  <a:txBody>
                    <a:bodyPr/>
                    <a:lstStyle/>
                    <a:p>
                      <a:pPr algn="ctr"/>
                      <a:r>
                        <a:rPr lang="en-GB" sz="1400" dirty="0" smtClean="0"/>
                        <a:t>49.32 – 51.4%</a:t>
                      </a:r>
                      <a:endParaRPr lang="en-GB" sz="1400" dirty="0"/>
                    </a:p>
                  </a:txBody>
                  <a:tcPr anchor="ctr"/>
                </a:tc>
                <a:tc>
                  <a:txBody>
                    <a:bodyPr/>
                    <a:lstStyle/>
                    <a:p>
                      <a:pPr algn="ctr"/>
                      <a:r>
                        <a:rPr lang="en-GB" sz="1400" dirty="0" smtClean="0"/>
                        <a:t>52.8% -</a:t>
                      </a:r>
                      <a:r>
                        <a:rPr lang="en-GB" sz="1400" baseline="0" dirty="0" smtClean="0"/>
                        <a:t> </a:t>
                      </a:r>
                      <a:r>
                        <a:rPr lang="en-GB" sz="1400" dirty="0" smtClean="0"/>
                        <a:t>53.6%</a:t>
                      </a:r>
                      <a:endParaRPr lang="en-GB" sz="1400" dirty="0"/>
                    </a:p>
                  </a:txBody>
                  <a:tcPr anchor="ctr"/>
                </a:tc>
              </a:tr>
              <a:tr h="1023930">
                <a:tc>
                  <a:txBody>
                    <a:bodyPr/>
                    <a:lstStyle/>
                    <a:p>
                      <a:r>
                        <a:rPr lang="en-GB" sz="1400" dirty="0" smtClean="0"/>
                        <a:t>Precision,</a:t>
                      </a:r>
                      <a:r>
                        <a:rPr lang="en-GB" sz="1400" baseline="0" dirty="0" smtClean="0"/>
                        <a:t> F1 score, recall, confusion matrix</a:t>
                      </a:r>
                      <a:endParaRPr lang="en-GB"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Recall at 77% was excellent, Precision at 49% ok and F1score at 60% was good,</a:t>
                      </a:r>
                      <a:r>
                        <a:rPr lang="en-GB" sz="1400" baseline="0" dirty="0" smtClean="0"/>
                        <a:t> as was confusion matrix</a:t>
                      </a:r>
                      <a:r>
                        <a:rPr lang="en-GB" sz="1400" dirty="0" smtClean="0"/>
                        <a:t>  [[1351 4746] [1331 4562]]</a:t>
                      </a:r>
                      <a:endParaRPr lang="en-GB"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Not applicable</a:t>
                      </a:r>
                      <a:endParaRPr lang="en-GB" sz="1400" dirty="0"/>
                    </a:p>
                  </a:txBody>
                  <a:tcPr anchor="ctr"/>
                </a:tc>
              </a:tr>
              <a:tr h="1023930">
                <a:tc>
                  <a:txBody>
                    <a:bodyPr/>
                    <a:lstStyle/>
                    <a:p>
                      <a:r>
                        <a:rPr lang="en-GB" sz="1400" dirty="0" smtClean="0"/>
                        <a:t>Conclusion</a:t>
                      </a:r>
                      <a:endParaRPr lang="en-GB"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Good technique to use as a first iteration on the data</a:t>
                      </a:r>
                      <a:endParaRPr lang="en-GB"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For a more accurate reading of what the data is telling us KNN is perhaps more useful, but this takes longer to run and  prepare</a:t>
                      </a:r>
                      <a:endParaRPr lang="en-GB" sz="1400" dirty="0"/>
                    </a:p>
                  </a:txBody>
                  <a:tcPr anchor="ctr"/>
                </a:tc>
              </a:tr>
            </a:tbl>
          </a:graphicData>
        </a:graphic>
      </p:graphicFrame>
      <p:sp>
        <p:nvSpPr>
          <p:cNvPr id="3" name="TextBox 2"/>
          <p:cNvSpPr txBox="1"/>
          <p:nvPr/>
        </p:nvSpPr>
        <p:spPr>
          <a:xfrm>
            <a:off x="827584" y="6497921"/>
            <a:ext cx="7272808" cy="276999"/>
          </a:xfrm>
          <a:prstGeom prst="rect">
            <a:avLst/>
          </a:prstGeom>
          <a:noFill/>
        </p:spPr>
        <p:txBody>
          <a:bodyPr wrap="square" rtlCol="0">
            <a:spAutoFit/>
          </a:bodyPr>
          <a:lstStyle/>
          <a:p>
            <a:r>
              <a:rPr lang="en-GB" sz="1200" dirty="0" smtClean="0"/>
              <a:t>* </a:t>
            </a:r>
            <a:r>
              <a:rPr lang="en-GB" sz="1200" dirty="0" smtClean="0"/>
              <a:t>Excluding time to run short k </a:t>
            </a:r>
            <a:r>
              <a:rPr lang="en-GB" sz="1200" dirty="0" smtClean="0"/>
              <a:t>validation accuracy </a:t>
            </a:r>
            <a:r>
              <a:rPr lang="en-GB" sz="1200" dirty="0" smtClean="0"/>
              <a:t>graph, which was long for </a:t>
            </a:r>
            <a:r>
              <a:rPr lang="en-GB" sz="1200" dirty="0" smtClean="0"/>
              <a:t>a k up to 100  at 90s</a:t>
            </a:r>
            <a:endParaRPr lang="en-GB" sz="1200" dirty="0"/>
          </a:p>
        </p:txBody>
      </p:sp>
    </p:spTree>
    <p:extLst>
      <p:ext uri="{BB962C8B-B14F-4D97-AF65-F5344CB8AC3E}">
        <p14:creationId xmlns:p14="http://schemas.microsoft.com/office/powerpoint/2010/main" val="358857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The linear regression </a:t>
            </a:r>
            <a:r>
              <a:rPr lang="en-GB" sz="1800" dirty="0"/>
              <a:t>to predict </a:t>
            </a:r>
            <a:r>
              <a:rPr lang="en-GB" sz="1800" b="1" dirty="0"/>
              <a:t>age depending on the on the frequency of the usage of "I" or "</a:t>
            </a:r>
            <a:r>
              <a:rPr lang="en-GB" sz="1800" b="1" dirty="0" smtClean="0"/>
              <a:t>me“ </a:t>
            </a:r>
            <a:r>
              <a:rPr lang="en-GB" sz="1800" dirty="0" smtClean="0"/>
              <a:t>in all essays took </a:t>
            </a:r>
            <a:r>
              <a:rPr lang="en-GB" sz="1800" dirty="0" smtClean="0"/>
              <a:t>0.60 seconds </a:t>
            </a:r>
            <a:r>
              <a:rPr lang="en-GB" sz="1800" dirty="0" smtClean="0"/>
              <a:t>to run, with coefficient of </a:t>
            </a:r>
            <a:r>
              <a:rPr lang="en-GB" sz="1800" dirty="0"/>
              <a:t>[</a:t>
            </a:r>
            <a:r>
              <a:rPr lang="en-GB" sz="1800" dirty="0" smtClean="0"/>
              <a:t>0.10707377, </a:t>
            </a:r>
            <a:r>
              <a:rPr lang="en-GB" sz="1800" dirty="0"/>
              <a:t>0.01528606]</a:t>
            </a:r>
            <a:r>
              <a:rPr lang="en-GB" sz="1800" dirty="0" smtClean="0"/>
              <a:t>, </a:t>
            </a:r>
            <a:r>
              <a:rPr lang="en-GB" sz="1800" dirty="0" smtClean="0"/>
              <a:t>train score of:  </a:t>
            </a:r>
            <a:r>
              <a:rPr lang="en-GB" sz="1800" dirty="0" smtClean="0"/>
              <a:t>0.123 </a:t>
            </a:r>
            <a:r>
              <a:rPr lang="en-GB" sz="1800" dirty="0" smtClean="0"/>
              <a:t>and test score of  </a:t>
            </a:r>
            <a:r>
              <a:rPr lang="en-GB" sz="1800" dirty="0" smtClean="0"/>
              <a:t>0.239.</a:t>
            </a:r>
            <a:endParaRPr lang="en-GB" sz="1800" dirty="0"/>
          </a:p>
          <a:p>
            <a:pPr>
              <a:spcBef>
                <a:spcPts val="600"/>
              </a:spcBef>
              <a:spcAft>
                <a:spcPts val="300"/>
              </a:spcAft>
            </a:pPr>
            <a:endParaRPr lang="en-GB" sz="2000" dirty="0"/>
          </a:p>
          <a:p>
            <a:endParaRPr lang="en-GB" dirty="0" smtClean="0"/>
          </a:p>
          <a:p>
            <a:pPr marL="393192" lvl="1" indent="0">
              <a:buNone/>
            </a:pPr>
            <a:endParaRPr lang="en-GB" dirty="0"/>
          </a:p>
        </p:txBody>
      </p:sp>
      <p:sp>
        <p:nvSpPr>
          <p:cNvPr id="2" name="Title 1"/>
          <p:cNvSpPr>
            <a:spLocks noGrp="1"/>
          </p:cNvSpPr>
          <p:nvPr>
            <p:ph type="title"/>
          </p:nvPr>
        </p:nvSpPr>
        <p:spPr/>
        <p:txBody>
          <a:bodyPr/>
          <a:lstStyle/>
          <a:p>
            <a:r>
              <a:rPr lang="en-GB" dirty="0"/>
              <a:t>5</a:t>
            </a:r>
            <a:r>
              <a:rPr lang="en-GB" dirty="0" smtClean="0"/>
              <a:t>. Regression analysis (1)</a:t>
            </a:r>
            <a:endParaRPr lang="en-GB" dirty="0"/>
          </a:p>
        </p:txBody>
      </p:sp>
      <p:pic>
        <p:nvPicPr>
          <p:cNvPr id="1026" name="Picture 2" descr="C:\Users\Administrator\Documents\Programming\Python\Machine Learning Capstone\age_with_l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52936"/>
            <a:ext cx="4833019" cy="36591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ocuments\Programming\Python\Machine Learning Capstone\age_residu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822749"/>
            <a:ext cx="3824906" cy="355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43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A</a:t>
            </a:r>
            <a:r>
              <a:rPr lang="en-GB" sz="1800" b="1" dirty="0" smtClean="0"/>
              <a:t>dding in word count and essay length  to data set, regression  </a:t>
            </a:r>
            <a:r>
              <a:rPr lang="en-GB" sz="1800" dirty="0" smtClean="0"/>
              <a:t>took </a:t>
            </a:r>
            <a:r>
              <a:rPr lang="en-GB" sz="1800" dirty="0" smtClean="0"/>
              <a:t>0.76 </a:t>
            </a:r>
            <a:r>
              <a:rPr lang="en-GB" sz="1800" dirty="0" smtClean="0"/>
              <a:t>seconds to run, with coefficient </a:t>
            </a:r>
            <a:r>
              <a:rPr lang="en-GB" sz="1800" dirty="0"/>
              <a:t>of </a:t>
            </a:r>
            <a:r>
              <a:rPr lang="en-GB" sz="1800" dirty="0"/>
              <a:t>[-</a:t>
            </a:r>
            <a:r>
              <a:rPr lang="en-GB" sz="1800" dirty="0" smtClean="0"/>
              <a:t>0.309 </a:t>
            </a:r>
            <a:r>
              <a:rPr lang="en-GB" sz="1800" dirty="0"/>
              <a:t>-</a:t>
            </a:r>
            <a:r>
              <a:rPr lang="en-GB" sz="1800" dirty="0" smtClean="0"/>
              <a:t>0.111 1.63-0.909], </a:t>
            </a:r>
            <a:r>
              <a:rPr lang="en-GB" sz="1800" dirty="0" smtClean="0"/>
              <a:t>train </a:t>
            </a:r>
            <a:r>
              <a:rPr lang="en-GB" sz="1800" dirty="0" smtClean="0"/>
              <a:t>score of: </a:t>
            </a:r>
            <a:r>
              <a:rPr lang="en-GB" sz="1800" dirty="0" smtClean="0"/>
              <a:t>1.17 </a:t>
            </a:r>
            <a:r>
              <a:rPr lang="en-GB" sz="1800" dirty="0" smtClean="0"/>
              <a:t>and test score of  </a:t>
            </a:r>
            <a:r>
              <a:rPr lang="en-GB" sz="1800" dirty="0" smtClean="0"/>
              <a:t>1.14</a:t>
            </a:r>
          </a:p>
          <a:p>
            <a:pPr>
              <a:spcBef>
                <a:spcPts val="600"/>
              </a:spcBef>
              <a:spcAft>
                <a:spcPts val="300"/>
              </a:spcAft>
            </a:pPr>
            <a:endParaRPr lang="en-GB" sz="1800" dirty="0"/>
          </a:p>
          <a:p>
            <a:pPr>
              <a:spcBef>
                <a:spcPts val="600"/>
              </a:spcBef>
              <a:spcAft>
                <a:spcPts val="300"/>
              </a:spcAft>
            </a:pPr>
            <a:endParaRPr lang="en-GB" sz="2000" dirty="0"/>
          </a:p>
          <a:p>
            <a:pPr marL="393192" lvl="1" indent="0">
              <a:buNone/>
            </a:pPr>
            <a:endParaRPr lang="en-GB" dirty="0"/>
          </a:p>
        </p:txBody>
      </p:sp>
      <p:sp>
        <p:nvSpPr>
          <p:cNvPr id="2" name="Title 1"/>
          <p:cNvSpPr>
            <a:spLocks noGrp="1"/>
          </p:cNvSpPr>
          <p:nvPr>
            <p:ph type="title"/>
          </p:nvPr>
        </p:nvSpPr>
        <p:spPr/>
        <p:txBody>
          <a:bodyPr/>
          <a:lstStyle/>
          <a:p>
            <a:r>
              <a:rPr lang="en-GB" dirty="0"/>
              <a:t>5</a:t>
            </a:r>
            <a:r>
              <a:rPr lang="en-GB" dirty="0" smtClean="0"/>
              <a:t>. Regression analysis (2)</a:t>
            </a:r>
            <a:endParaRPr lang="en-GB" dirty="0"/>
          </a:p>
        </p:txBody>
      </p:sp>
      <p:pic>
        <p:nvPicPr>
          <p:cNvPr id="3" name="Picture 2" descr="C:\Users\Administrator\Documents\Programming\Python\Machine Learning Capstone\age_with_lang_e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2780928"/>
            <a:ext cx="4320480" cy="36591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Administrator\Documents\Programming\Python\Machine Learning Capstone\age_plus_residua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705175"/>
            <a:ext cx="3873035" cy="382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533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Using KNN analysis. I looked at the question both ways to see what would produce the better correlation, running:</a:t>
            </a:r>
          </a:p>
          <a:p>
            <a:pPr lvl="1">
              <a:spcBef>
                <a:spcPts val="600"/>
              </a:spcBef>
              <a:spcAft>
                <a:spcPts val="300"/>
              </a:spcAft>
            </a:pPr>
            <a:r>
              <a:rPr lang="en-GB" sz="1600" dirty="0" smtClean="0"/>
              <a:t>median frequency of “I” as a tag, and over a range of datasets: including age, frequency of me, word count and essay </a:t>
            </a:r>
            <a:r>
              <a:rPr lang="en-GB" sz="1600" dirty="0" smtClean="0"/>
              <a:t>length</a:t>
            </a:r>
          </a:p>
          <a:p>
            <a:pPr lvl="2">
              <a:spcBef>
                <a:spcPts val="600"/>
              </a:spcBef>
              <a:spcAft>
                <a:spcPts val="300"/>
              </a:spcAft>
            </a:pPr>
            <a:r>
              <a:rPr lang="en-GB" sz="1300" dirty="0" smtClean="0"/>
              <a:t>The median frequency use of I being 14</a:t>
            </a:r>
            <a:endParaRPr lang="en-GB" sz="1300" dirty="0" smtClean="0"/>
          </a:p>
          <a:p>
            <a:pPr lvl="1">
              <a:spcBef>
                <a:spcPts val="600"/>
              </a:spcBef>
              <a:spcAft>
                <a:spcPts val="300"/>
              </a:spcAft>
            </a:pPr>
            <a:r>
              <a:rPr lang="en-GB" sz="1600" dirty="0" smtClean="0"/>
              <a:t>median age as a, </a:t>
            </a:r>
            <a:r>
              <a:rPr lang="en-GB" sz="1600" dirty="0"/>
              <a:t>and over a range of datasets: including frequency of me</a:t>
            </a:r>
            <a:r>
              <a:rPr lang="en-GB" sz="1600" dirty="0" smtClean="0"/>
              <a:t>, </a:t>
            </a:r>
            <a:r>
              <a:rPr lang="en-GB" sz="1600" dirty="0"/>
              <a:t>frequency of me, word count and essay </a:t>
            </a:r>
            <a:r>
              <a:rPr lang="en-GB" sz="1600" dirty="0" smtClean="0"/>
              <a:t>length</a:t>
            </a:r>
          </a:p>
          <a:p>
            <a:pPr lvl="2">
              <a:spcBef>
                <a:spcPts val="600"/>
              </a:spcBef>
              <a:spcAft>
                <a:spcPts val="300"/>
              </a:spcAft>
            </a:pPr>
            <a:r>
              <a:rPr lang="en-GB" sz="1300" dirty="0" smtClean="0"/>
              <a:t>The median age being 30 (vs average age of 32)</a:t>
            </a:r>
            <a:endParaRPr lang="en-GB" sz="1300" dirty="0"/>
          </a:p>
          <a:p>
            <a:pPr lvl="1">
              <a:spcBef>
                <a:spcPts val="600"/>
              </a:spcBef>
              <a:spcAft>
                <a:spcPts val="300"/>
              </a:spcAft>
            </a:pPr>
            <a:endParaRPr lang="en-GB" sz="1600" dirty="0" smtClean="0"/>
          </a:p>
          <a:p>
            <a:pPr>
              <a:spcBef>
                <a:spcPts val="600"/>
              </a:spcBef>
              <a:spcAft>
                <a:spcPts val="300"/>
              </a:spcAft>
            </a:pPr>
            <a:r>
              <a:rPr lang="en-GB" sz="1800" dirty="0" smtClean="0"/>
              <a:t>The age predictor yielded scores of 49% to 51%  while the “I” predictor yielded scores of 51% to 83.5% as shown overleaf</a:t>
            </a:r>
            <a:endParaRPr lang="en-GB" dirty="0"/>
          </a:p>
        </p:txBody>
      </p:sp>
      <p:sp>
        <p:nvSpPr>
          <p:cNvPr id="2" name="Title 1"/>
          <p:cNvSpPr>
            <a:spLocks noGrp="1"/>
          </p:cNvSpPr>
          <p:nvPr>
            <p:ph type="title"/>
          </p:nvPr>
        </p:nvSpPr>
        <p:spPr/>
        <p:txBody>
          <a:bodyPr/>
          <a:lstStyle/>
          <a:p>
            <a:r>
              <a:rPr lang="en-GB" dirty="0"/>
              <a:t>5</a:t>
            </a:r>
            <a:r>
              <a:rPr lang="en-GB" dirty="0" smtClean="0"/>
              <a:t>. Regression analysis (3)</a:t>
            </a:r>
            <a:endParaRPr lang="en-GB" dirty="0"/>
          </a:p>
        </p:txBody>
      </p:sp>
    </p:spTree>
    <p:extLst>
      <p:ext uri="{BB962C8B-B14F-4D97-AF65-F5344CB8AC3E}">
        <p14:creationId xmlns:p14="http://schemas.microsoft.com/office/powerpoint/2010/main" val="321141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Using KNN analysis. using median frequency of “I” as a tag, and over a range of datasets as shown below. The best </a:t>
            </a:r>
            <a:r>
              <a:rPr lang="en-GB" sz="1800" dirty="0" smtClean="0"/>
              <a:t>score was </a:t>
            </a:r>
            <a:r>
              <a:rPr lang="en-GB" sz="1800" b="1" dirty="0" smtClean="0"/>
              <a:t>85.6%</a:t>
            </a:r>
            <a:endParaRPr lang="en-GB" sz="1800" dirty="0" smtClean="0"/>
          </a:p>
          <a:p>
            <a:pPr marL="393192" lvl="1" indent="0">
              <a:buNone/>
            </a:pPr>
            <a:endParaRPr lang="en-GB" dirty="0"/>
          </a:p>
        </p:txBody>
      </p:sp>
      <p:sp>
        <p:nvSpPr>
          <p:cNvPr id="2" name="Title 1"/>
          <p:cNvSpPr>
            <a:spLocks noGrp="1"/>
          </p:cNvSpPr>
          <p:nvPr>
            <p:ph type="title"/>
          </p:nvPr>
        </p:nvSpPr>
        <p:spPr/>
        <p:txBody>
          <a:bodyPr/>
          <a:lstStyle/>
          <a:p>
            <a:r>
              <a:rPr lang="en-GB" dirty="0"/>
              <a:t>5</a:t>
            </a:r>
            <a:r>
              <a:rPr lang="en-GB" dirty="0" smtClean="0"/>
              <a:t>. Regression analysis (4)</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0659406"/>
              </p:ext>
            </p:extLst>
          </p:nvPr>
        </p:nvGraphicFramePr>
        <p:xfrm>
          <a:off x="899592" y="2641242"/>
          <a:ext cx="7344815" cy="3796025"/>
        </p:xfrm>
        <a:graphic>
          <a:graphicData uri="http://schemas.openxmlformats.org/drawingml/2006/table">
            <a:tbl>
              <a:tblPr firstRow="1" bandRow="1">
                <a:tableStyleId>{5C22544A-7EE6-4342-B048-85BDC9FD1C3A}</a:tableStyleId>
              </a:tblPr>
              <a:tblGrid>
                <a:gridCol w="2664296"/>
                <a:gridCol w="1512168"/>
                <a:gridCol w="1872208"/>
                <a:gridCol w="1296143"/>
              </a:tblGrid>
              <a:tr h="648072">
                <a:tc>
                  <a:txBody>
                    <a:bodyPr/>
                    <a:lstStyle/>
                    <a:p>
                      <a:r>
                        <a:rPr lang="en-GB" sz="1600" dirty="0" smtClean="0"/>
                        <a:t>Comparison</a:t>
                      </a:r>
                      <a:r>
                        <a:rPr lang="en-GB" sz="1600" baseline="0" dirty="0" smtClean="0"/>
                        <a:t> dataset</a:t>
                      </a:r>
                      <a:endParaRPr lang="en-GB" sz="1600" dirty="0"/>
                    </a:p>
                  </a:txBody>
                  <a:tcPr/>
                </a:tc>
                <a:tc>
                  <a:txBody>
                    <a:bodyPr/>
                    <a:lstStyle/>
                    <a:p>
                      <a:pPr algn="ctr"/>
                      <a:r>
                        <a:rPr lang="en-GB" sz="1600" dirty="0" smtClean="0"/>
                        <a:t>Score</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Time</a:t>
                      </a:r>
                      <a:r>
                        <a:rPr lang="en-GB" sz="1600" baseline="0" dirty="0" smtClean="0"/>
                        <a:t> to run model (s)</a:t>
                      </a:r>
                      <a:endParaRPr lang="en-GB" sz="1600" dirty="0"/>
                    </a:p>
                  </a:txBody>
                  <a:tcPr/>
                </a:tc>
                <a:tc>
                  <a:txBody>
                    <a:bodyPr/>
                    <a:lstStyle/>
                    <a:p>
                      <a:pPr algn="ctr"/>
                      <a:r>
                        <a:rPr lang="en-GB" sz="1600" dirty="0" err="1" smtClean="0"/>
                        <a:t>Regressor</a:t>
                      </a:r>
                      <a:r>
                        <a:rPr lang="en-GB" sz="1600" dirty="0" smtClean="0"/>
                        <a:t> Prediction</a:t>
                      </a:r>
                      <a:endParaRPr lang="en-GB" sz="1600" dirty="0"/>
                    </a:p>
                  </a:txBody>
                  <a:tcPr/>
                </a:tc>
              </a:tr>
              <a:tr h="499726">
                <a:tc>
                  <a:txBody>
                    <a:bodyPr/>
                    <a:lstStyle/>
                    <a:p>
                      <a:r>
                        <a:rPr lang="en-GB" sz="1600" dirty="0" smtClean="0"/>
                        <a:t>Age</a:t>
                      </a:r>
                      <a:endParaRPr lang="en-GB" sz="1600" dirty="0"/>
                    </a:p>
                  </a:txBody>
                  <a:tcPr anchor="ctr"/>
                </a:tc>
                <a:tc>
                  <a:txBody>
                    <a:bodyPr/>
                    <a:lstStyle/>
                    <a:p>
                      <a:pPr algn="ctr"/>
                      <a:r>
                        <a:rPr lang="en-GB" sz="1600" dirty="0" smtClean="0"/>
                        <a:t>50.8%</a:t>
                      </a:r>
                      <a:endParaRPr lang="en-GB" sz="1600" dirty="0"/>
                    </a:p>
                  </a:txBody>
                  <a:tcPr anchor="ctr"/>
                </a:tc>
                <a:tc>
                  <a:txBody>
                    <a:bodyPr/>
                    <a:lstStyle/>
                    <a:p>
                      <a:pPr algn="ctr"/>
                      <a:r>
                        <a:rPr lang="en-GB" sz="1600" dirty="0" smtClean="0"/>
                        <a:t>0.63</a:t>
                      </a:r>
                      <a:endParaRPr lang="en-GB" sz="1600" dirty="0"/>
                    </a:p>
                  </a:txBody>
                  <a:tcPr anchor="ctr"/>
                </a:tc>
                <a:tc>
                  <a:txBody>
                    <a:bodyPr/>
                    <a:lstStyle/>
                    <a:p>
                      <a:pPr algn="ctr"/>
                      <a:r>
                        <a:rPr lang="en-GB" sz="1600" dirty="0" smtClean="0"/>
                        <a:t>[0.36301569]</a:t>
                      </a:r>
                      <a:endParaRPr lang="en-GB" sz="1600" dirty="0"/>
                    </a:p>
                  </a:txBody>
                  <a:tcPr anchor="ctr"/>
                </a:tc>
              </a:tr>
              <a:tr h="604804">
                <a:tc>
                  <a:txBody>
                    <a:bodyPr/>
                    <a:lstStyle/>
                    <a:p>
                      <a:r>
                        <a:rPr lang="en-GB" sz="1600" dirty="0" smtClean="0"/>
                        <a:t>Age and frequency of me</a:t>
                      </a:r>
                      <a:endParaRPr lang="en-GB" sz="1600" dirty="0"/>
                    </a:p>
                  </a:txBody>
                  <a:tcPr anchor="ctr"/>
                </a:tc>
                <a:tc>
                  <a:txBody>
                    <a:bodyPr/>
                    <a:lstStyle/>
                    <a:p>
                      <a:pPr algn="ctr"/>
                      <a:r>
                        <a:rPr lang="en-GB" sz="1600" dirty="0" smtClean="0"/>
                        <a:t>68.0%</a:t>
                      </a:r>
                      <a:endParaRPr lang="en-GB" sz="1600" dirty="0"/>
                    </a:p>
                  </a:txBody>
                  <a:tcPr anchor="ctr"/>
                </a:tc>
                <a:tc>
                  <a:txBody>
                    <a:bodyPr/>
                    <a:lstStyle/>
                    <a:p>
                      <a:pPr algn="ctr"/>
                      <a:r>
                        <a:rPr lang="en-GB" sz="1600" dirty="0" smtClean="0"/>
                        <a:t>0.61</a:t>
                      </a:r>
                      <a:endParaRPr lang="en-GB" sz="1600" dirty="0"/>
                    </a:p>
                  </a:txBody>
                  <a:tcPr anchor="ctr"/>
                </a:tc>
                <a:tc>
                  <a:txBody>
                    <a:bodyPr/>
                    <a:lstStyle/>
                    <a:p>
                      <a:pPr algn="ctr"/>
                      <a:r>
                        <a:rPr lang="en-GB" sz="1600" dirty="0" smtClean="0"/>
                        <a:t>[0.3644493]</a:t>
                      </a:r>
                      <a:endParaRPr lang="en-GB" sz="1600" dirty="0"/>
                    </a:p>
                  </a:txBody>
                  <a:tcPr anchor="ctr"/>
                </a:tc>
              </a:tr>
              <a:tr h="6048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Age and word count</a:t>
                      </a:r>
                      <a:endParaRPr lang="en-GB" sz="1600" dirty="0"/>
                    </a:p>
                  </a:txBody>
                  <a:tcPr anchor="ctr"/>
                </a:tc>
                <a:tc>
                  <a:txBody>
                    <a:bodyPr/>
                    <a:lstStyle/>
                    <a:p>
                      <a:pPr algn="ctr"/>
                      <a:r>
                        <a:rPr lang="en-GB" sz="1600" dirty="0" smtClean="0"/>
                        <a:t>83.9%</a:t>
                      </a:r>
                      <a:endParaRPr lang="en-GB" sz="1600" dirty="0"/>
                    </a:p>
                  </a:txBody>
                  <a:tcPr anchor="ctr"/>
                </a:tc>
                <a:tc>
                  <a:txBody>
                    <a:bodyPr/>
                    <a:lstStyle/>
                    <a:p>
                      <a:pPr algn="ctr"/>
                      <a:r>
                        <a:rPr lang="en-GB" sz="1600" dirty="0" smtClean="0"/>
                        <a:t>0.17</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[0.3644493]</a:t>
                      </a:r>
                    </a:p>
                    <a:p>
                      <a:pPr algn="ctr"/>
                      <a:endParaRPr lang="en-GB" sz="1600" dirty="0"/>
                    </a:p>
                  </a:txBody>
                  <a:tcPr anchor="ctr"/>
                </a:tc>
              </a:tr>
              <a:tr h="413506">
                <a:tc>
                  <a:txBody>
                    <a:bodyPr/>
                    <a:lstStyle/>
                    <a:p>
                      <a:r>
                        <a:rPr lang="en-GB" sz="1600" dirty="0" smtClean="0"/>
                        <a:t>Age,</a:t>
                      </a:r>
                      <a:r>
                        <a:rPr lang="en-GB" sz="1600" baseline="0" dirty="0" smtClean="0"/>
                        <a:t> frequency of me, and word count </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83.9%</a:t>
                      </a:r>
                      <a:endParaRPr lang="en-GB" sz="1600" dirty="0"/>
                    </a:p>
                  </a:txBody>
                  <a:tcPr anchor="ctr"/>
                </a:tc>
                <a:tc>
                  <a:txBody>
                    <a:bodyPr/>
                    <a:lstStyle/>
                    <a:p>
                      <a:pPr algn="ctr"/>
                      <a:r>
                        <a:rPr lang="en-GB" sz="1600" dirty="0" smtClean="0"/>
                        <a:t>0.49</a:t>
                      </a:r>
                      <a:endParaRPr lang="en-GB" sz="1600" dirty="0"/>
                    </a:p>
                  </a:txBody>
                  <a:tcPr anchor="ctr"/>
                </a:tc>
                <a:tc>
                  <a:txBody>
                    <a:bodyPr/>
                    <a:lstStyle/>
                    <a:p>
                      <a:pPr algn="ctr"/>
                      <a:r>
                        <a:rPr lang="en-GB" sz="1600" dirty="0" smtClean="0"/>
                        <a:t>[0.57167059]</a:t>
                      </a:r>
                      <a:endParaRPr lang="en-GB" sz="1600" dirty="0"/>
                    </a:p>
                  </a:txBody>
                  <a:tcPr anchor="ctr"/>
                </a:tc>
              </a:tr>
              <a:tr h="859499">
                <a:tc>
                  <a:txBody>
                    <a:bodyPr/>
                    <a:lstStyle/>
                    <a:p>
                      <a:r>
                        <a:rPr lang="en-GB" sz="1600" dirty="0" smtClean="0"/>
                        <a:t>Age,</a:t>
                      </a:r>
                      <a:r>
                        <a:rPr lang="en-GB" sz="1600" baseline="0" dirty="0" smtClean="0"/>
                        <a:t> frequency of me, word count and essay length</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85.6%</a:t>
                      </a:r>
                      <a:endParaRPr lang="en-GB" sz="1600" dirty="0"/>
                    </a:p>
                  </a:txBody>
                  <a:tcPr anchor="ctr"/>
                </a:tc>
                <a:tc>
                  <a:txBody>
                    <a:bodyPr/>
                    <a:lstStyle/>
                    <a:p>
                      <a:pPr algn="ctr"/>
                      <a:r>
                        <a:rPr lang="en-GB" sz="1600" dirty="0" smtClean="0"/>
                        <a:t>0.57</a:t>
                      </a:r>
                      <a:endParaRPr lang="en-GB" sz="1600" dirty="0"/>
                    </a:p>
                  </a:txBody>
                  <a:tcPr anchor="ctr"/>
                </a:tc>
                <a:tc>
                  <a:txBody>
                    <a:bodyPr/>
                    <a:lstStyle/>
                    <a:p>
                      <a:pPr algn="ctr"/>
                      <a:r>
                        <a:rPr lang="en-GB" sz="1600" dirty="0" smtClean="0"/>
                        <a:t>[0.79882677]</a:t>
                      </a:r>
                      <a:endParaRPr lang="en-GB" sz="1600" dirty="0"/>
                    </a:p>
                  </a:txBody>
                  <a:tcPr anchor="ctr"/>
                </a:tc>
              </a:tr>
            </a:tbl>
          </a:graphicData>
        </a:graphic>
      </p:graphicFrame>
    </p:spTree>
    <p:extLst>
      <p:ext uri="{BB962C8B-B14F-4D97-AF65-F5344CB8AC3E}">
        <p14:creationId xmlns:p14="http://schemas.microsoft.com/office/powerpoint/2010/main" val="1254072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16832"/>
            <a:ext cx="8229600" cy="4389120"/>
          </a:xfrm>
        </p:spPr>
        <p:txBody>
          <a:bodyPr>
            <a:normAutofit/>
          </a:bodyPr>
          <a:lstStyle/>
          <a:p>
            <a:pPr>
              <a:spcBef>
                <a:spcPts val="600"/>
              </a:spcBef>
              <a:spcAft>
                <a:spcPts val="300"/>
              </a:spcAft>
            </a:pPr>
            <a:r>
              <a:rPr lang="en-GB" sz="1800" dirty="0" smtClean="0"/>
              <a:t>I used k=5 which from the validation accuracy analysis looks about right.</a:t>
            </a:r>
          </a:p>
          <a:p>
            <a:pPr marL="393192" lvl="1" indent="0">
              <a:buNone/>
            </a:pPr>
            <a:endParaRPr lang="en-GB" dirty="0"/>
          </a:p>
        </p:txBody>
      </p:sp>
      <p:sp>
        <p:nvSpPr>
          <p:cNvPr id="2" name="Title 1"/>
          <p:cNvSpPr>
            <a:spLocks noGrp="1"/>
          </p:cNvSpPr>
          <p:nvPr>
            <p:ph type="title"/>
          </p:nvPr>
        </p:nvSpPr>
        <p:spPr/>
        <p:txBody>
          <a:bodyPr/>
          <a:lstStyle/>
          <a:p>
            <a:r>
              <a:rPr lang="en-GB" dirty="0"/>
              <a:t>5</a:t>
            </a:r>
            <a:r>
              <a:rPr lang="en-GB" dirty="0" smtClean="0"/>
              <a:t>. Regression approaches (5)</a:t>
            </a:r>
            <a:endParaRPr lang="en-GB" dirty="0"/>
          </a:p>
        </p:txBody>
      </p:sp>
      <p:pic>
        <p:nvPicPr>
          <p:cNvPr id="3074" name="Picture 2" descr="C:\Users\Administrator\Documents\Programming\Python\Machine Learning Capstone\k_over_t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317534"/>
            <a:ext cx="4040931" cy="390357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istrator\Documents\Programming\Python\Machine Learning Capstone\k_over_two_hund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03" y="2302493"/>
            <a:ext cx="4032213" cy="391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431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35480"/>
            <a:ext cx="8229600" cy="773440"/>
          </a:xfrm>
        </p:spPr>
        <p:txBody>
          <a:bodyPr>
            <a:normAutofit/>
          </a:bodyPr>
          <a:lstStyle/>
          <a:p>
            <a:pPr>
              <a:spcBef>
                <a:spcPts val="600"/>
              </a:spcBef>
              <a:spcAft>
                <a:spcPts val="300"/>
              </a:spcAft>
            </a:pPr>
            <a:r>
              <a:rPr lang="en-GB" sz="1600" dirty="0" smtClean="0"/>
              <a:t>Comparing the two classification methodologies for predicting age using frequency of “I” in combined essays :</a:t>
            </a:r>
          </a:p>
        </p:txBody>
      </p:sp>
      <p:sp>
        <p:nvSpPr>
          <p:cNvPr id="2" name="Title 1"/>
          <p:cNvSpPr>
            <a:spLocks noGrp="1"/>
          </p:cNvSpPr>
          <p:nvPr>
            <p:ph type="title"/>
          </p:nvPr>
        </p:nvSpPr>
        <p:spPr/>
        <p:txBody>
          <a:bodyPr/>
          <a:lstStyle/>
          <a:p>
            <a:r>
              <a:rPr lang="en-GB" dirty="0"/>
              <a:t>5</a:t>
            </a:r>
            <a:r>
              <a:rPr lang="en-GB" dirty="0" smtClean="0"/>
              <a:t>. Regression Analysis(6)</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07293538"/>
              </p:ext>
            </p:extLst>
          </p:nvPr>
        </p:nvGraphicFramePr>
        <p:xfrm>
          <a:off x="755576" y="2564904"/>
          <a:ext cx="7488832" cy="3876240"/>
        </p:xfrm>
        <a:graphic>
          <a:graphicData uri="http://schemas.openxmlformats.org/drawingml/2006/table">
            <a:tbl>
              <a:tblPr firstRow="1" bandRow="1">
                <a:tableStyleId>{5C22544A-7EE6-4342-B048-85BDC9FD1C3A}</a:tableStyleId>
              </a:tblPr>
              <a:tblGrid>
                <a:gridCol w="1872208"/>
                <a:gridCol w="2808312"/>
                <a:gridCol w="2808312"/>
              </a:tblGrid>
              <a:tr h="508392">
                <a:tc>
                  <a:txBody>
                    <a:bodyPr/>
                    <a:lstStyle/>
                    <a:p>
                      <a:endParaRPr lang="en-GB" sz="1600" dirty="0"/>
                    </a:p>
                  </a:txBody>
                  <a:tcPr/>
                </a:tc>
                <a:tc>
                  <a:txBody>
                    <a:bodyPr/>
                    <a:lstStyle/>
                    <a:p>
                      <a:pPr algn="ctr"/>
                      <a:r>
                        <a:rPr lang="en-GB" sz="1600" dirty="0" smtClean="0"/>
                        <a:t>Linear Regression</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KNN Regression</a:t>
                      </a:r>
                      <a:endParaRPr lang="en-GB" sz="1600" dirty="0"/>
                    </a:p>
                  </a:txBody>
                  <a:tcPr/>
                </a:tc>
              </a:tr>
              <a:tr h="800246">
                <a:tc>
                  <a:txBody>
                    <a:bodyPr/>
                    <a:lstStyle/>
                    <a:p>
                      <a:r>
                        <a:rPr lang="en-GB" sz="1600" dirty="0" smtClean="0"/>
                        <a:t>Simplicity</a:t>
                      </a:r>
                      <a:endParaRPr lang="en-GB" sz="1600" dirty="0"/>
                    </a:p>
                  </a:txBody>
                  <a:tcPr anchor="ctr"/>
                </a:tc>
                <a:tc>
                  <a:txBody>
                    <a:bodyPr/>
                    <a:lstStyle/>
                    <a:p>
                      <a:pPr algn="ctr"/>
                      <a:r>
                        <a:rPr lang="en-GB" sz="1600" dirty="0" smtClean="0"/>
                        <a:t>Equal</a:t>
                      </a:r>
                      <a:r>
                        <a:rPr lang="en-GB" sz="1600" baseline="0" dirty="0" smtClean="0"/>
                        <a:t> work needed on preparing</a:t>
                      </a:r>
                    </a:p>
                    <a:p>
                      <a:pPr algn="ctr"/>
                      <a:r>
                        <a:rPr lang="en-GB" sz="1600" baseline="0" dirty="0" smtClean="0"/>
                        <a:t>dataset </a:t>
                      </a:r>
                      <a:endParaRPr lang="en-GB" sz="1600" dirty="0"/>
                    </a:p>
                  </a:txBody>
                  <a:tcPr anchor="ctr"/>
                </a:tc>
                <a:tc>
                  <a:txBody>
                    <a:bodyPr/>
                    <a:lstStyle/>
                    <a:p>
                      <a:pPr algn="ctr"/>
                      <a:r>
                        <a:rPr lang="en-GB" sz="1600" dirty="0" smtClean="0"/>
                        <a:t>Equal</a:t>
                      </a:r>
                      <a:r>
                        <a:rPr lang="en-GB" sz="1600" baseline="0" dirty="0" smtClean="0"/>
                        <a:t> work needed on preparing</a:t>
                      </a:r>
                    </a:p>
                    <a:p>
                      <a:pPr algn="ctr"/>
                      <a:r>
                        <a:rPr lang="en-GB" sz="1600" baseline="0" dirty="0" smtClean="0"/>
                        <a:t>dataset </a:t>
                      </a:r>
                      <a:endParaRPr lang="en-GB" sz="1600" dirty="0"/>
                    </a:p>
                  </a:txBody>
                  <a:tcPr anchor="ctr"/>
                </a:tc>
              </a:tr>
              <a:tr h="341199">
                <a:tc>
                  <a:txBody>
                    <a:bodyPr/>
                    <a:lstStyle/>
                    <a:p>
                      <a:r>
                        <a:rPr lang="en-GB" sz="1600" dirty="0" smtClean="0"/>
                        <a:t>Best time (s)</a:t>
                      </a:r>
                      <a:endParaRPr lang="en-GB" sz="1600" dirty="0"/>
                    </a:p>
                  </a:txBody>
                  <a:tcPr anchor="ctr"/>
                </a:tc>
                <a:tc>
                  <a:txBody>
                    <a:bodyPr/>
                    <a:lstStyle/>
                    <a:p>
                      <a:pPr algn="ctr"/>
                      <a:r>
                        <a:rPr lang="en-GB" sz="1600" dirty="0" smtClean="0"/>
                        <a:t>0.66</a:t>
                      </a:r>
                      <a:endParaRPr lang="en-GB" sz="1600" dirty="0"/>
                    </a:p>
                  </a:txBody>
                  <a:tcPr anchor="ctr"/>
                </a:tc>
                <a:tc>
                  <a:txBody>
                    <a:bodyPr/>
                    <a:lstStyle/>
                    <a:p>
                      <a:pPr algn="ctr"/>
                      <a:r>
                        <a:rPr lang="en-GB" sz="1600" dirty="0" smtClean="0"/>
                        <a:t>0.48</a:t>
                      </a:r>
                      <a:endParaRPr lang="en-GB" sz="1600" dirty="0"/>
                    </a:p>
                  </a:txBody>
                  <a:tcPr anchor="ctr"/>
                </a:tc>
              </a:tr>
              <a:tr h="350103">
                <a:tc>
                  <a:txBody>
                    <a:bodyPr/>
                    <a:lstStyle/>
                    <a:p>
                      <a:r>
                        <a:rPr lang="en-GB" sz="1600" dirty="0" smtClean="0"/>
                        <a:t>Best</a:t>
                      </a:r>
                      <a:r>
                        <a:rPr lang="en-GB" sz="1600" baseline="0" dirty="0" smtClean="0"/>
                        <a:t> s</a:t>
                      </a:r>
                      <a:r>
                        <a:rPr lang="en-GB" sz="1600" dirty="0" smtClean="0"/>
                        <a:t>core</a:t>
                      </a:r>
                      <a:endParaRPr lang="en-GB" sz="1600" dirty="0"/>
                    </a:p>
                  </a:txBody>
                  <a:tcPr anchor="ctr"/>
                </a:tc>
                <a:tc>
                  <a:txBody>
                    <a:bodyPr/>
                    <a:lstStyle/>
                    <a:p>
                      <a:pPr algn="ctr"/>
                      <a:r>
                        <a:rPr lang="en-GB" sz="1600" dirty="0" smtClean="0"/>
                        <a:t>49.32%</a:t>
                      </a:r>
                      <a:endParaRPr lang="en-GB" sz="1600" dirty="0"/>
                    </a:p>
                  </a:txBody>
                  <a:tcPr anchor="ctr"/>
                </a:tc>
                <a:tc>
                  <a:txBody>
                    <a:bodyPr/>
                    <a:lstStyle/>
                    <a:p>
                      <a:pPr algn="ctr"/>
                      <a:r>
                        <a:rPr lang="en-GB" sz="1600" dirty="0" smtClean="0"/>
                        <a:t>83.5%</a:t>
                      </a:r>
                      <a:endParaRPr lang="en-GB" sz="1600" dirty="0"/>
                    </a:p>
                  </a:txBody>
                  <a:tcPr anchor="ctr"/>
                </a:tc>
              </a:tr>
              <a:tr h="542018">
                <a:tc>
                  <a:txBody>
                    <a:bodyPr/>
                    <a:lstStyle/>
                    <a:p>
                      <a:r>
                        <a:rPr lang="en-GB" sz="1600" dirty="0" smtClean="0"/>
                        <a:t>Predictability</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Couldn’t test</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Not all test</a:t>
                      </a:r>
                      <a:r>
                        <a:rPr lang="en-GB" sz="1600" baseline="0" dirty="0" smtClean="0"/>
                        <a:t> parameters worked</a:t>
                      </a:r>
                      <a:endParaRPr lang="en-GB" sz="1600" dirty="0"/>
                    </a:p>
                  </a:txBody>
                  <a:tcPr anchor="ctr"/>
                </a:tc>
              </a:tr>
              <a:tr h="1274466">
                <a:tc>
                  <a:txBody>
                    <a:bodyPr/>
                    <a:lstStyle/>
                    <a:p>
                      <a:r>
                        <a:rPr lang="en-GB" sz="1600" dirty="0" smtClean="0"/>
                        <a:t>Conclusion</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Needs very structured</a:t>
                      </a:r>
                      <a:r>
                        <a:rPr lang="en-GB" sz="1600" baseline="0" dirty="0" smtClean="0"/>
                        <a:t> entry datasets to be meaningful</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Easier to  use with less structured datasets and faster</a:t>
                      </a:r>
                      <a:endParaRPr lang="en-GB" sz="1600" dirty="0"/>
                    </a:p>
                  </a:txBody>
                  <a:tcPr anchor="ctr"/>
                </a:tc>
              </a:tr>
            </a:tbl>
          </a:graphicData>
        </a:graphic>
      </p:graphicFrame>
    </p:spTree>
    <p:extLst>
      <p:ext uri="{BB962C8B-B14F-4D97-AF65-F5344CB8AC3E}">
        <p14:creationId xmlns:p14="http://schemas.microsoft.com/office/powerpoint/2010/main" val="1274543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Used </a:t>
            </a:r>
            <a:r>
              <a:rPr lang="en-GB" sz="1800" dirty="0" err="1" smtClean="0"/>
              <a:t>KMeans</a:t>
            </a:r>
            <a:r>
              <a:rPr lang="en-GB" sz="1800" dirty="0" smtClean="0"/>
              <a:t> Clustering to analyse impact of age, drink, smokes, </a:t>
            </a:r>
            <a:r>
              <a:rPr lang="en-GB" sz="1800" dirty="0" smtClean="0"/>
              <a:t>drugs. First </a:t>
            </a:r>
            <a:r>
              <a:rPr lang="en-GB" sz="1800" dirty="0" smtClean="0"/>
              <a:t>analysed </a:t>
            </a:r>
            <a:r>
              <a:rPr lang="en-GB" sz="1800" dirty="0" smtClean="0"/>
              <a:t>the dat</a:t>
            </a:r>
            <a:r>
              <a:rPr lang="en-GB" sz="1800" dirty="0" smtClean="0"/>
              <a:t>a </a:t>
            </a:r>
            <a:r>
              <a:rPr lang="en-GB" sz="1800" dirty="0" smtClean="0"/>
              <a:t>in </a:t>
            </a:r>
            <a:r>
              <a:rPr lang="en-GB" sz="1800" dirty="0" smtClean="0"/>
              <a:t>simple scatter charts </a:t>
            </a:r>
            <a:r>
              <a:rPr lang="en-GB" sz="1800" dirty="0" smtClean="0"/>
              <a:t>versus age</a:t>
            </a:r>
            <a:endParaRPr lang="en-GB" sz="1800" dirty="0" smtClean="0"/>
          </a:p>
          <a:p>
            <a:pPr marL="393192" lvl="1" indent="0">
              <a:buNone/>
            </a:pPr>
            <a:endParaRPr lang="en-GB" dirty="0"/>
          </a:p>
        </p:txBody>
      </p:sp>
      <p:sp>
        <p:nvSpPr>
          <p:cNvPr id="2" name="Title 1"/>
          <p:cNvSpPr>
            <a:spLocks noGrp="1"/>
          </p:cNvSpPr>
          <p:nvPr>
            <p:ph type="title"/>
          </p:nvPr>
        </p:nvSpPr>
        <p:spPr/>
        <p:txBody>
          <a:bodyPr/>
          <a:lstStyle/>
          <a:p>
            <a:r>
              <a:rPr lang="en-GB" dirty="0" smtClean="0"/>
              <a:t>6. Further Analysis (1)</a:t>
            </a:r>
            <a:endParaRPr lang="en-GB" dirty="0"/>
          </a:p>
        </p:txBody>
      </p:sp>
      <p:pic>
        <p:nvPicPr>
          <p:cNvPr id="3074" name="Picture 2" descr="C:\Users\Administrator\Documents\Programming\Python\Machine Learning Capstone\drinks_v_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875" y="2612931"/>
            <a:ext cx="4519613" cy="34803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dministrator\Documents\Programming\Python\Machine Learning Capstone\smokes_v_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12931"/>
            <a:ext cx="4391367" cy="348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112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Then in </a:t>
            </a:r>
            <a:r>
              <a:rPr lang="en-GB" sz="1800" dirty="0" smtClean="0"/>
              <a:t>simple scatter charts </a:t>
            </a:r>
            <a:r>
              <a:rPr lang="en-GB" sz="1800" dirty="0" smtClean="0"/>
              <a:t>versus education level</a:t>
            </a:r>
            <a:endParaRPr lang="en-GB" sz="1800" dirty="0" smtClean="0"/>
          </a:p>
          <a:p>
            <a:pPr marL="393192" lvl="1" indent="0">
              <a:buNone/>
            </a:pPr>
            <a:endParaRPr lang="en-GB" dirty="0"/>
          </a:p>
        </p:txBody>
      </p:sp>
      <p:sp>
        <p:nvSpPr>
          <p:cNvPr id="2" name="Title 1"/>
          <p:cNvSpPr>
            <a:spLocks noGrp="1"/>
          </p:cNvSpPr>
          <p:nvPr>
            <p:ph type="title"/>
          </p:nvPr>
        </p:nvSpPr>
        <p:spPr/>
        <p:txBody>
          <a:bodyPr/>
          <a:lstStyle/>
          <a:p>
            <a:r>
              <a:rPr lang="en-GB" dirty="0" smtClean="0"/>
              <a:t>6. Further Analysis </a:t>
            </a:r>
            <a:r>
              <a:rPr lang="en-GB" dirty="0" smtClean="0"/>
              <a:t>(2)</a:t>
            </a:r>
            <a:endParaRPr lang="en-GB" dirty="0"/>
          </a:p>
        </p:txBody>
      </p:sp>
      <p:pic>
        <p:nvPicPr>
          <p:cNvPr id="6146" name="Picture 2" descr="C:\Users\Administrator\Documents\Programming\Python\Machine Learning Capstone\smokes_v_ed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894757"/>
            <a:ext cx="4326589" cy="305452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Administrator\Documents\Programming\Python\Machine Learning Capstone\drinks_v_ed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356" y="2894756"/>
            <a:ext cx="4581124" cy="305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49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Text Placeholder 2"/>
          <p:cNvSpPr>
            <a:spLocks noGrp="1"/>
          </p:cNvSpPr>
          <p:nvPr>
            <p:ph type="body" idx="1"/>
          </p:nvPr>
        </p:nvSpPr>
        <p:spPr>
          <a:xfrm>
            <a:off x="530352" y="2704664"/>
            <a:ext cx="7772400" cy="2164496"/>
          </a:xfrm>
        </p:spPr>
        <p:txBody>
          <a:bodyPr>
            <a:normAutofit fontScale="92500" lnSpcReduction="20000"/>
          </a:bodyPr>
          <a:lstStyle/>
          <a:p>
            <a:pPr marL="457200" indent="-457200">
              <a:buFont typeface="+mj-lt"/>
              <a:buAutoNum type="arabicPeriod"/>
            </a:pPr>
            <a:r>
              <a:rPr lang="en-GB" dirty="0" smtClean="0"/>
              <a:t>Exploration of the dataset</a:t>
            </a:r>
          </a:p>
          <a:p>
            <a:pPr marL="457200" indent="-457200">
              <a:buFont typeface="+mj-lt"/>
              <a:buAutoNum type="arabicPeriod"/>
            </a:pPr>
            <a:r>
              <a:rPr lang="en-GB" dirty="0" smtClean="0"/>
              <a:t>Defining the question</a:t>
            </a:r>
          </a:p>
          <a:p>
            <a:pPr marL="457200" indent="-457200">
              <a:buFont typeface="+mj-lt"/>
              <a:buAutoNum type="arabicPeriod"/>
            </a:pPr>
            <a:r>
              <a:rPr lang="en-GB" dirty="0" smtClean="0"/>
              <a:t>Augmenting the dataset</a:t>
            </a:r>
          </a:p>
          <a:p>
            <a:pPr marL="457200" indent="-457200">
              <a:buFont typeface="+mj-lt"/>
              <a:buAutoNum type="arabicPeriod"/>
            </a:pPr>
            <a:r>
              <a:rPr lang="en-GB" dirty="0"/>
              <a:t>Classification approaches</a:t>
            </a:r>
          </a:p>
          <a:p>
            <a:pPr marL="457200" indent="-457200">
              <a:buFont typeface="+mj-lt"/>
              <a:buAutoNum type="arabicPeriod"/>
            </a:pPr>
            <a:r>
              <a:rPr lang="en-GB" dirty="0" smtClean="0"/>
              <a:t>Regression Analysis</a:t>
            </a:r>
          </a:p>
          <a:p>
            <a:pPr marL="457200" indent="-457200">
              <a:buFont typeface="+mj-lt"/>
              <a:buAutoNum type="arabicPeriod"/>
            </a:pPr>
            <a:r>
              <a:rPr lang="en-GB" dirty="0" smtClean="0"/>
              <a:t>Further Analysis – </a:t>
            </a:r>
            <a:r>
              <a:rPr lang="en-GB" dirty="0" err="1" smtClean="0"/>
              <a:t>KMeans</a:t>
            </a:r>
            <a:r>
              <a:rPr lang="en-GB" dirty="0" smtClean="0"/>
              <a:t> Clustering</a:t>
            </a:r>
            <a:endParaRPr lang="en-GB" dirty="0"/>
          </a:p>
          <a:p>
            <a:pPr marL="457200" indent="-457200">
              <a:buFont typeface="+mj-lt"/>
              <a:buAutoNum type="arabicPeriod"/>
            </a:pPr>
            <a:r>
              <a:rPr lang="en-GB" dirty="0" smtClean="0"/>
              <a:t>Conclusions/Next Steps</a:t>
            </a:r>
            <a:endParaRPr lang="en-GB" dirty="0"/>
          </a:p>
        </p:txBody>
      </p:sp>
    </p:spTree>
    <p:extLst>
      <p:ext uri="{BB962C8B-B14F-4D97-AF65-F5344CB8AC3E}">
        <p14:creationId xmlns:p14="http://schemas.microsoft.com/office/powerpoint/2010/main" val="2229347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I </a:t>
            </a:r>
            <a:r>
              <a:rPr lang="en-GB" sz="1800" dirty="0" smtClean="0"/>
              <a:t>checked </a:t>
            </a:r>
            <a:r>
              <a:rPr lang="en-GB" sz="1800" dirty="0" smtClean="0"/>
              <a:t>for the optimum number of clusters, which was </a:t>
            </a:r>
            <a:r>
              <a:rPr lang="en-GB" sz="1800" dirty="0" smtClean="0"/>
              <a:t>three.</a:t>
            </a:r>
            <a:endParaRPr lang="en-GB" sz="1800" dirty="0" smtClean="0"/>
          </a:p>
          <a:p>
            <a:pPr>
              <a:spcBef>
                <a:spcPts val="600"/>
              </a:spcBef>
              <a:spcAft>
                <a:spcPts val="300"/>
              </a:spcAft>
            </a:pPr>
            <a:endParaRPr lang="en-GB" sz="1800" dirty="0"/>
          </a:p>
          <a:p>
            <a:pPr>
              <a:spcBef>
                <a:spcPts val="600"/>
              </a:spcBef>
              <a:spcAft>
                <a:spcPts val="300"/>
              </a:spcAft>
            </a:pPr>
            <a:endParaRPr lang="en-GB" sz="1800" dirty="0"/>
          </a:p>
          <a:p>
            <a:pPr marL="393192" lvl="1" indent="0">
              <a:buNone/>
            </a:pPr>
            <a:endParaRPr lang="en-GB" dirty="0"/>
          </a:p>
        </p:txBody>
      </p:sp>
      <p:sp>
        <p:nvSpPr>
          <p:cNvPr id="2" name="Title 1"/>
          <p:cNvSpPr>
            <a:spLocks noGrp="1"/>
          </p:cNvSpPr>
          <p:nvPr>
            <p:ph type="title"/>
          </p:nvPr>
        </p:nvSpPr>
        <p:spPr/>
        <p:txBody>
          <a:bodyPr/>
          <a:lstStyle/>
          <a:p>
            <a:r>
              <a:rPr lang="en-GB" dirty="0" smtClean="0"/>
              <a:t>6. </a:t>
            </a:r>
            <a:r>
              <a:rPr lang="en-GB" dirty="0" err="1" smtClean="0"/>
              <a:t>KMeans</a:t>
            </a:r>
            <a:r>
              <a:rPr lang="en-GB" dirty="0" smtClean="0"/>
              <a:t> </a:t>
            </a:r>
            <a:r>
              <a:rPr lang="en-GB" dirty="0" smtClean="0"/>
              <a:t>Clustering(3)</a:t>
            </a:r>
            <a:endParaRPr lang="en-GB" dirty="0"/>
          </a:p>
        </p:txBody>
      </p:sp>
      <p:pic>
        <p:nvPicPr>
          <p:cNvPr id="7170" name="Picture 2" descr="C:\Users\Administrator\Documents\Programming\Python\Machine Learning Capstone\clusters__inert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17" y="2506117"/>
            <a:ext cx="5487987" cy="365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1800" dirty="0" smtClean="0"/>
              <a:t>Based on a subset </a:t>
            </a:r>
            <a:r>
              <a:rPr lang="en-GB" sz="1800" dirty="0" smtClean="0"/>
              <a:t>of  [“</a:t>
            </a:r>
            <a:r>
              <a:rPr lang="en-GB" sz="1800" dirty="0" err="1" smtClean="0"/>
              <a:t>drinks_code</a:t>
            </a:r>
            <a:r>
              <a:rPr lang="en-GB" sz="1800" dirty="0"/>
              <a:t>", "</a:t>
            </a:r>
            <a:r>
              <a:rPr lang="en-GB" sz="1800" dirty="0" err="1"/>
              <a:t>smokes_code</a:t>
            </a:r>
            <a:r>
              <a:rPr lang="en-GB" sz="1800" dirty="0"/>
              <a:t>", "</a:t>
            </a:r>
            <a:r>
              <a:rPr lang="en-GB" sz="1800" dirty="0" err="1"/>
              <a:t>drugs_code</a:t>
            </a:r>
            <a:r>
              <a:rPr lang="en-GB" sz="1800" dirty="0"/>
              <a:t>", </a:t>
            </a:r>
            <a:r>
              <a:rPr lang="en-GB" sz="1800" dirty="0" smtClean="0"/>
              <a:t>'</a:t>
            </a:r>
            <a:r>
              <a:rPr lang="en-GB" sz="1800" dirty="0" err="1" smtClean="0"/>
              <a:t>word_count</a:t>
            </a:r>
            <a:r>
              <a:rPr lang="en-GB" sz="1800" dirty="0" smtClean="0"/>
              <a:t>‘] </a:t>
            </a:r>
            <a:r>
              <a:rPr lang="en-GB" sz="1800" dirty="0" smtClean="0"/>
              <a:t>the n adding </a:t>
            </a:r>
            <a:r>
              <a:rPr lang="en-GB" sz="1800" dirty="0" smtClean="0"/>
              <a:t>age </a:t>
            </a:r>
            <a:r>
              <a:rPr lang="en-GB" sz="1800" dirty="0" smtClean="0"/>
              <a:t>and income</a:t>
            </a:r>
            <a:r>
              <a:rPr lang="en-GB" sz="1800" dirty="0" smtClean="0"/>
              <a:t>, </a:t>
            </a:r>
            <a:r>
              <a:rPr lang="en-GB" sz="1800" dirty="0" smtClean="0"/>
              <a:t>I got very </a:t>
            </a:r>
            <a:r>
              <a:rPr lang="en-GB" sz="1800" dirty="0" smtClean="0"/>
              <a:t>clear clusters, especially </a:t>
            </a:r>
            <a:r>
              <a:rPr lang="en-GB" sz="1800" dirty="0" smtClean="0"/>
              <a:t>when adjusted income (although this could reflect the limited income data)</a:t>
            </a:r>
            <a:endParaRPr lang="en-GB" sz="1800" dirty="0"/>
          </a:p>
        </p:txBody>
      </p:sp>
      <p:sp>
        <p:nvSpPr>
          <p:cNvPr id="2" name="Title 1"/>
          <p:cNvSpPr>
            <a:spLocks noGrp="1"/>
          </p:cNvSpPr>
          <p:nvPr>
            <p:ph type="title"/>
          </p:nvPr>
        </p:nvSpPr>
        <p:spPr/>
        <p:txBody>
          <a:bodyPr/>
          <a:lstStyle/>
          <a:p>
            <a:r>
              <a:rPr lang="en-GB" dirty="0" smtClean="0"/>
              <a:t>6. </a:t>
            </a:r>
            <a:r>
              <a:rPr lang="en-GB" dirty="0" err="1" smtClean="0"/>
              <a:t>KMeans</a:t>
            </a:r>
            <a:r>
              <a:rPr lang="en-GB" dirty="0" smtClean="0"/>
              <a:t> Clustering(3)</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945501597"/>
              </p:ext>
            </p:extLst>
          </p:nvPr>
        </p:nvGraphicFramePr>
        <p:xfrm>
          <a:off x="755575" y="3068960"/>
          <a:ext cx="7488833" cy="3027391"/>
        </p:xfrm>
        <a:graphic>
          <a:graphicData uri="http://schemas.openxmlformats.org/drawingml/2006/table">
            <a:tbl>
              <a:tblPr firstRow="1" bandRow="1">
                <a:tableStyleId>{5C22544A-7EE6-4342-B048-85BDC9FD1C3A}</a:tableStyleId>
              </a:tblPr>
              <a:tblGrid>
                <a:gridCol w="1361606"/>
                <a:gridCol w="2042409"/>
                <a:gridCol w="2042409"/>
                <a:gridCol w="2042409"/>
              </a:tblGrid>
              <a:tr h="576064">
                <a:tc>
                  <a:txBody>
                    <a:bodyPr/>
                    <a:lstStyle/>
                    <a:p>
                      <a:endParaRPr lang="en-GB" sz="1600" dirty="0"/>
                    </a:p>
                  </a:txBody>
                  <a:tcPr/>
                </a:tc>
                <a:tc>
                  <a:txBody>
                    <a:bodyPr/>
                    <a:lstStyle/>
                    <a:p>
                      <a:pPr algn="ctr"/>
                      <a:r>
                        <a:rPr lang="en-GB" sz="1600" dirty="0" smtClean="0"/>
                        <a:t>Base sample</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Adjusted for age</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Adjusted</a:t>
                      </a:r>
                      <a:r>
                        <a:rPr lang="en-GB" sz="1600" baseline="0" dirty="0" smtClean="0"/>
                        <a:t> for income</a:t>
                      </a:r>
                      <a:endParaRPr lang="en-GB" sz="1600" dirty="0"/>
                    </a:p>
                  </a:txBody>
                  <a:tcPr/>
                </a:tc>
              </a:tr>
              <a:tr h="959202">
                <a:tc>
                  <a:txBody>
                    <a:bodyPr/>
                    <a:lstStyle/>
                    <a:p>
                      <a:r>
                        <a:rPr lang="en-GB" sz="1600" dirty="0" smtClean="0"/>
                        <a:t>Cluster one</a:t>
                      </a:r>
                      <a:endParaRPr lang="en-GB" sz="1600" dirty="0"/>
                    </a:p>
                  </a:txBody>
                  <a:tcPr anchor="ctr"/>
                </a:tc>
                <a:tc>
                  <a:txBody>
                    <a:bodyPr/>
                    <a:lstStyle/>
                    <a:p>
                      <a:pPr algn="ctr"/>
                      <a:r>
                        <a:rPr lang="en-GB" sz="1600" dirty="0" smtClean="0"/>
                        <a:t>Men: 60%</a:t>
                      </a:r>
                    </a:p>
                    <a:p>
                      <a:pPr algn="ctr"/>
                      <a:r>
                        <a:rPr lang="en-GB" sz="1600" dirty="0" smtClean="0"/>
                        <a:t>Women: 40%</a:t>
                      </a:r>
                      <a:endParaRPr lang="en-GB" sz="1600" dirty="0"/>
                    </a:p>
                  </a:txBody>
                  <a:tcPr anchor="ctr"/>
                </a:tc>
                <a:tc>
                  <a:txBody>
                    <a:bodyPr/>
                    <a:lstStyle/>
                    <a:p>
                      <a:pPr algn="ctr"/>
                      <a:r>
                        <a:rPr lang="en-GB" sz="1600" dirty="0" smtClean="0"/>
                        <a:t>Men: 57%</a:t>
                      </a:r>
                    </a:p>
                    <a:p>
                      <a:pPr algn="ctr"/>
                      <a:r>
                        <a:rPr lang="en-GB" sz="1600" dirty="0" smtClean="0"/>
                        <a:t>Women: 43%</a:t>
                      </a:r>
                      <a:endParaRPr lang="en-GB" sz="1600" dirty="0"/>
                    </a:p>
                  </a:txBody>
                  <a:tcPr anchor="ctr"/>
                </a:tc>
                <a:tc>
                  <a:txBody>
                    <a:bodyPr/>
                    <a:lstStyle/>
                    <a:p>
                      <a:pPr algn="ctr"/>
                      <a:r>
                        <a:rPr lang="en-GB" sz="1600" dirty="0" smtClean="0"/>
                        <a:t>Men: 57%</a:t>
                      </a:r>
                    </a:p>
                    <a:p>
                      <a:pPr algn="ctr"/>
                      <a:r>
                        <a:rPr lang="en-GB" sz="1600" dirty="0" smtClean="0"/>
                        <a:t>Women: 43%</a:t>
                      </a:r>
                      <a:endParaRPr lang="en-GB" sz="1600" dirty="0"/>
                    </a:p>
                  </a:txBody>
                  <a:tcPr anchor="ctr"/>
                </a:tc>
              </a:tr>
              <a:tr h="794916">
                <a:tc>
                  <a:txBody>
                    <a:bodyPr/>
                    <a:lstStyle/>
                    <a:p>
                      <a:r>
                        <a:rPr lang="en-GB" sz="1600" dirty="0" smtClean="0"/>
                        <a:t>Cluster two</a:t>
                      </a:r>
                      <a:endParaRPr lang="en-GB" sz="1600" dirty="0"/>
                    </a:p>
                  </a:txBody>
                  <a:tcPr anchor="ctr"/>
                </a:tc>
                <a:tc>
                  <a:txBody>
                    <a:bodyPr/>
                    <a:lstStyle/>
                    <a:p>
                      <a:pPr algn="ctr"/>
                      <a:r>
                        <a:rPr lang="en-GB" sz="1600" dirty="0" smtClean="0"/>
                        <a:t>Men: 57%</a:t>
                      </a:r>
                    </a:p>
                    <a:p>
                      <a:pPr algn="ctr"/>
                      <a:r>
                        <a:rPr lang="en-GB" sz="1600" dirty="0" smtClean="0"/>
                        <a:t>Women: 43%</a:t>
                      </a:r>
                      <a:endParaRPr lang="en-GB" sz="1600" dirty="0"/>
                    </a:p>
                  </a:txBody>
                  <a:tcPr anchor="ctr"/>
                </a:tc>
                <a:tc>
                  <a:txBody>
                    <a:bodyPr/>
                    <a:lstStyle/>
                    <a:p>
                      <a:pPr algn="ctr"/>
                      <a:r>
                        <a:rPr lang="en-GB" sz="1600" dirty="0" smtClean="0"/>
                        <a:t>Men: 60%</a:t>
                      </a:r>
                    </a:p>
                    <a:p>
                      <a:pPr algn="ctr"/>
                      <a:r>
                        <a:rPr lang="en-GB" sz="1600" dirty="0" smtClean="0"/>
                        <a:t>Women: 40%</a:t>
                      </a:r>
                      <a:endParaRPr lang="en-GB" sz="1600" dirty="0"/>
                    </a:p>
                  </a:txBody>
                  <a:tcPr anchor="ctr"/>
                </a:tc>
                <a:tc>
                  <a:txBody>
                    <a:bodyPr/>
                    <a:lstStyle/>
                    <a:p>
                      <a:pPr algn="ctr"/>
                      <a:r>
                        <a:rPr lang="en-GB" sz="1600" dirty="0" smtClean="0"/>
                        <a:t>Men: 77%</a:t>
                      </a:r>
                    </a:p>
                    <a:p>
                      <a:pPr algn="ctr"/>
                      <a:r>
                        <a:rPr lang="en-GB" sz="1600" dirty="0" smtClean="0"/>
                        <a:t>Women: 23%</a:t>
                      </a:r>
                      <a:endParaRPr lang="en-GB" sz="1600" dirty="0"/>
                    </a:p>
                  </a:txBody>
                  <a:tcPr anchor="ctr"/>
                </a:tc>
              </a:tr>
              <a:tr h="694153">
                <a:tc>
                  <a:txBody>
                    <a:bodyPr/>
                    <a:lstStyle/>
                    <a:p>
                      <a:r>
                        <a:rPr lang="en-GB" sz="1600" dirty="0" smtClean="0"/>
                        <a:t>Cluster</a:t>
                      </a:r>
                      <a:r>
                        <a:rPr lang="en-GB" sz="1600" baseline="0" dirty="0" smtClean="0"/>
                        <a:t> three</a:t>
                      </a:r>
                      <a:endParaRPr lang="en-GB" sz="1600" dirty="0"/>
                    </a:p>
                  </a:txBody>
                  <a:tcPr anchor="ctr"/>
                </a:tc>
                <a:tc>
                  <a:txBody>
                    <a:bodyPr/>
                    <a:lstStyle/>
                    <a:p>
                      <a:pPr algn="ctr"/>
                      <a:r>
                        <a:rPr lang="en-GB" sz="1600" dirty="0" smtClean="0"/>
                        <a:t>Men: 62%</a:t>
                      </a:r>
                    </a:p>
                    <a:p>
                      <a:pPr algn="ctr"/>
                      <a:r>
                        <a:rPr lang="en-GB" sz="1600" dirty="0" smtClean="0"/>
                        <a:t>Women: 38%</a:t>
                      </a:r>
                      <a:endParaRPr lang="en-GB" sz="1600" dirty="0"/>
                    </a:p>
                  </a:txBody>
                  <a:tcPr anchor="ctr"/>
                </a:tc>
                <a:tc>
                  <a:txBody>
                    <a:bodyPr/>
                    <a:lstStyle/>
                    <a:p>
                      <a:pPr algn="ctr"/>
                      <a:r>
                        <a:rPr lang="en-GB" sz="1600" dirty="0" smtClean="0"/>
                        <a:t>Men: 62%</a:t>
                      </a:r>
                    </a:p>
                    <a:p>
                      <a:pPr algn="ctr"/>
                      <a:r>
                        <a:rPr lang="en-GB" sz="1600" dirty="0" smtClean="0"/>
                        <a:t>Women: 38%</a:t>
                      </a:r>
                      <a:endParaRPr lang="en-GB" sz="1600" dirty="0"/>
                    </a:p>
                  </a:txBody>
                  <a:tcPr anchor="ctr"/>
                </a:tc>
                <a:tc>
                  <a:txBody>
                    <a:bodyPr/>
                    <a:lstStyle/>
                    <a:p>
                      <a:pPr algn="ctr"/>
                      <a:r>
                        <a:rPr lang="en-GB" sz="1600" dirty="0" smtClean="0"/>
                        <a:t>Men: 77%</a:t>
                      </a:r>
                    </a:p>
                    <a:p>
                      <a:pPr algn="ctr"/>
                      <a:r>
                        <a:rPr lang="en-GB" sz="1600" dirty="0" smtClean="0"/>
                        <a:t>Women: 23%</a:t>
                      </a:r>
                      <a:endParaRPr lang="en-GB" sz="1600" dirty="0"/>
                    </a:p>
                  </a:txBody>
                  <a:tcPr anchor="ctr"/>
                </a:tc>
              </a:tr>
            </a:tbl>
          </a:graphicData>
        </a:graphic>
      </p:graphicFrame>
    </p:spTree>
    <p:extLst>
      <p:ext uri="{BB962C8B-B14F-4D97-AF65-F5344CB8AC3E}">
        <p14:creationId xmlns:p14="http://schemas.microsoft.com/office/powerpoint/2010/main" val="1617495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35480"/>
            <a:ext cx="8229600" cy="701432"/>
          </a:xfrm>
        </p:spPr>
        <p:txBody>
          <a:bodyPr>
            <a:normAutofit/>
          </a:bodyPr>
          <a:lstStyle/>
          <a:p>
            <a:pPr lvl="1">
              <a:spcBef>
                <a:spcPts val="600"/>
              </a:spcBef>
              <a:spcAft>
                <a:spcPts val="300"/>
              </a:spcAft>
            </a:pPr>
            <a:r>
              <a:rPr lang="en-GB" sz="1800" dirty="0" smtClean="0"/>
              <a:t>Using a subset </a:t>
            </a:r>
            <a:r>
              <a:rPr lang="en-GB" sz="1800" dirty="0" smtClean="0"/>
              <a:t>of  </a:t>
            </a:r>
            <a:r>
              <a:rPr lang="en-GB" sz="1800" dirty="0" err="1" smtClean="0"/>
              <a:t>drinks_code</a:t>
            </a:r>
            <a:r>
              <a:rPr lang="en-GB" sz="1800" dirty="0" smtClean="0"/>
              <a:t>,  </a:t>
            </a:r>
            <a:r>
              <a:rPr lang="en-GB" sz="1800" dirty="0" err="1" smtClean="0"/>
              <a:t>smokes_code</a:t>
            </a:r>
            <a:r>
              <a:rPr lang="en-GB" sz="1800" dirty="0" smtClean="0"/>
              <a:t>, </a:t>
            </a:r>
            <a:r>
              <a:rPr lang="en-GB" sz="1800" dirty="0" err="1" smtClean="0"/>
              <a:t>drugs_code</a:t>
            </a:r>
            <a:r>
              <a:rPr lang="en-GB" sz="1800" dirty="0" smtClean="0"/>
              <a:t>, wor</a:t>
            </a:r>
            <a:r>
              <a:rPr lang="en-GB" sz="1800" dirty="0"/>
              <a:t>d</a:t>
            </a:r>
            <a:r>
              <a:rPr lang="en-GB" sz="1800" dirty="0" smtClean="0"/>
              <a:t> count,  age and income, we also get clear clusters across jobs, where: </a:t>
            </a:r>
            <a:endParaRPr lang="en-GB" sz="1800" dirty="0"/>
          </a:p>
        </p:txBody>
      </p:sp>
      <p:sp>
        <p:nvSpPr>
          <p:cNvPr id="2" name="Title 1"/>
          <p:cNvSpPr>
            <a:spLocks noGrp="1"/>
          </p:cNvSpPr>
          <p:nvPr>
            <p:ph type="title"/>
          </p:nvPr>
        </p:nvSpPr>
        <p:spPr/>
        <p:txBody>
          <a:bodyPr/>
          <a:lstStyle/>
          <a:p>
            <a:r>
              <a:rPr lang="en-GB" dirty="0" smtClean="0"/>
              <a:t>6. </a:t>
            </a:r>
            <a:r>
              <a:rPr lang="en-GB" dirty="0" err="1" smtClean="0"/>
              <a:t>KMeans</a:t>
            </a:r>
            <a:r>
              <a:rPr lang="en-GB" dirty="0" smtClean="0"/>
              <a:t> Clustering(4)</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24783114"/>
              </p:ext>
            </p:extLst>
          </p:nvPr>
        </p:nvGraphicFramePr>
        <p:xfrm>
          <a:off x="755576" y="2708920"/>
          <a:ext cx="7704856" cy="3648416"/>
        </p:xfrm>
        <a:graphic>
          <a:graphicData uri="http://schemas.openxmlformats.org/drawingml/2006/table">
            <a:tbl>
              <a:tblPr firstRow="1" bandRow="1">
                <a:tableStyleId>{5C22544A-7EE6-4342-B048-85BDC9FD1C3A}</a:tableStyleId>
              </a:tblPr>
              <a:tblGrid>
                <a:gridCol w="980618"/>
                <a:gridCol w="2241413"/>
                <a:gridCol w="2250578"/>
                <a:gridCol w="2232247"/>
              </a:tblGrid>
              <a:tr h="335280">
                <a:tc>
                  <a:txBody>
                    <a:bodyPr/>
                    <a:lstStyle/>
                    <a:p>
                      <a:pPr algn="ctr"/>
                      <a:endParaRPr lang="en-GB" sz="1600" dirty="0"/>
                    </a:p>
                  </a:txBody>
                  <a:tcPr/>
                </a:tc>
                <a:tc>
                  <a:txBody>
                    <a:bodyPr/>
                    <a:lstStyle/>
                    <a:p>
                      <a:pPr algn="ctr"/>
                      <a:r>
                        <a:rPr lang="en-GB" sz="1600" dirty="0" smtClean="0"/>
                        <a:t>Cluster one</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Cluster two</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Cluster three</a:t>
                      </a:r>
                      <a:endParaRPr lang="en-GB" sz="1600" dirty="0"/>
                    </a:p>
                  </a:txBody>
                  <a:tcPr/>
                </a:tc>
              </a:tr>
              <a:tr h="1908803">
                <a:tc>
                  <a:txBody>
                    <a:bodyPr/>
                    <a:lstStyle/>
                    <a:p>
                      <a:pPr algn="l"/>
                      <a:r>
                        <a:rPr lang="en-GB" sz="1400" dirty="0" smtClean="0"/>
                        <a:t>Top 5 highest categories</a:t>
                      </a:r>
                    </a:p>
                  </a:txBody>
                  <a:tcPr anchor="ctr"/>
                </a:tc>
                <a:tc>
                  <a:txBody>
                    <a:bodyPr/>
                    <a:lstStyle/>
                    <a:p>
                      <a:pPr algn="l"/>
                      <a:r>
                        <a:rPr lang="en-GB" sz="1400" dirty="0" smtClean="0"/>
                        <a:t>other: 14%</a:t>
                      </a:r>
                    </a:p>
                    <a:p>
                      <a:pPr algn="l"/>
                      <a:r>
                        <a:rPr lang="en-GB" sz="1400" dirty="0" smtClean="0"/>
                        <a:t>student: 10%</a:t>
                      </a:r>
                    </a:p>
                    <a:p>
                      <a:pPr algn="l"/>
                      <a:r>
                        <a:rPr lang="en-GB" sz="1400" dirty="0" smtClean="0"/>
                        <a:t>science / tech / engineering : 8%</a:t>
                      </a:r>
                    </a:p>
                    <a:p>
                      <a:pPr algn="l"/>
                      <a:r>
                        <a:rPr lang="en-GB" sz="1400" dirty="0" smtClean="0"/>
                        <a:t>sales / marketing / biz dev : 7%</a:t>
                      </a:r>
                    </a:p>
                    <a:p>
                      <a:pPr algn="l"/>
                      <a:r>
                        <a:rPr lang="en-GB" sz="1400" dirty="0" smtClean="0"/>
                        <a:t>artistic / musical / writer 7%</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artistic / musical / writer 19%</a:t>
                      </a:r>
                    </a:p>
                    <a:p>
                      <a:pPr algn="l"/>
                      <a:r>
                        <a:rPr lang="en-GB" sz="1400" dirty="0" smtClean="0"/>
                        <a:t>other: 13%</a:t>
                      </a:r>
                    </a:p>
                    <a:p>
                      <a:pPr algn="l"/>
                      <a:r>
                        <a:rPr lang="en-GB" sz="1400" dirty="0" smtClean="0"/>
                        <a:t>student: 11%</a:t>
                      </a:r>
                    </a:p>
                    <a:p>
                      <a:pPr algn="l"/>
                      <a:r>
                        <a:rPr lang="en-GB" sz="1400" dirty="0" smtClean="0"/>
                        <a:t>computer / hardware / software : 6%</a:t>
                      </a:r>
                    </a:p>
                    <a:p>
                      <a:pPr algn="l"/>
                      <a:r>
                        <a:rPr lang="en-GB" sz="1400" dirty="0" smtClean="0"/>
                        <a:t>hospitality / travel: 7%</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computer / hardware / software 16%</a:t>
                      </a:r>
                    </a:p>
                    <a:p>
                      <a:pPr algn="l"/>
                      <a:r>
                        <a:rPr lang="en-GB" sz="1400" dirty="0" smtClean="0"/>
                        <a:t>science / tech / engineering : 13%</a:t>
                      </a:r>
                    </a:p>
                    <a:p>
                      <a:pPr algn="l"/>
                      <a:r>
                        <a:rPr lang="en-GB" sz="1400" dirty="0" smtClean="0"/>
                        <a:t>sales / marketing / biz dev : 9%</a:t>
                      </a:r>
                    </a:p>
                    <a:p>
                      <a:pPr algn="l"/>
                      <a:r>
                        <a:rPr lang="en-GB" sz="1400" dirty="0" smtClean="0"/>
                        <a:t>other : 9%</a:t>
                      </a:r>
                    </a:p>
                    <a:p>
                      <a:pPr algn="l"/>
                      <a:r>
                        <a:rPr lang="en-GB" sz="1400" dirty="0" smtClean="0"/>
                        <a:t>executive / management : 8%</a:t>
                      </a:r>
                    </a:p>
                  </a:txBody>
                  <a:tcPr anchor="ctr"/>
                </a:tc>
              </a:tr>
              <a:tr h="1301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Top 4 lowest categories</a:t>
                      </a:r>
                    </a:p>
                  </a:txBody>
                  <a:tcPr anchor="ctr"/>
                </a:tc>
                <a:tc>
                  <a:txBody>
                    <a:bodyPr/>
                    <a:lstStyle/>
                    <a:p>
                      <a:pPr algn="l"/>
                      <a:r>
                        <a:rPr lang="en-GB" sz="1400" dirty="0" smtClean="0"/>
                        <a:t>military 0.7% </a:t>
                      </a:r>
                    </a:p>
                    <a:p>
                      <a:pPr algn="l"/>
                      <a:r>
                        <a:rPr lang="en-GB" sz="1400" dirty="0" smtClean="0"/>
                        <a:t>rather not say 0. 6% retired 0.3% </a:t>
                      </a:r>
                    </a:p>
                    <a:p>
                      <a:pPr algn="l"/>
                      <a:r>
                        <a:rPr lang="en-GB" sz="1400" dirty="0" smtClean="0"/>
                        <a:t>unemployed 0.0%</a:t>
                      </a:r>
                    </a:p>
                  </a:txBody>
                  <a:tcPr anchor="ctr"/>
                </a:tc>
                <a:tc>
                  <a:txBody>
                    <a:bodyPr/>
                    <a:lstStyle/>
                    <a:p>
                      <a:pPr algn="l"/>
                      <a:r>
                        <a:rPr lang="en-GB" sz="1400" dirty="0" smtClean="0"/>
                        <a:t>transportation 0.9% unemployed 0.9% </a:t>
                      </a:r>
                    </a:p>
                    <a:p>
                      <a:pPr algn="l"/>
                      <a:r>
                        <a:rPr lang="en-GB" sz="1400" dirty="0" smtClean="0"/>
                        <a:t>clerical / administrative 0.9%  military 0.6%</a:t>
                      </a:r>
                    </a:p>
                  </a:txBody>
                  <a:tcPr anchor="ctr"/>
                </a:tc>
                <a:tc>
                  <a:txBody>
                    <a:bodyPr/>
                    <a:lstStyle/>
                    <a:p>
                      <a:pPr algn="l"/>
                      <a:r>
                        <a:rPr lang="en-GB" sz="1400" dirty="0" smtClean="0"/>
                        <a:t>transportation 0.7% unemployed 0.6%</a:t>
                      </a:r>
                    </a:p>
                    <a:p>
                      <a:pPr algn="l"/>
                      <a:r>
                        <a:rPr lang="en-GB" sz="1400" dirty="0" smtClean="0"/>
                        <a:t> retired 0.5% </a:t>
                      </a:r>
                    </a:p>
                    <a:p>
                      <a:pPr algn="l"/>
                      <a:r>
                        <a:rPr lang="en-GB" sz="1400" dirty="0" smtClean="0"/>
                        <a:t>military 0.4%</a:t>
                      </a:r>
                    </a:p>
                  </a:txBody>
                  <a:tcPr anchor="ctr"/>
                </a:tc>
              </a:tr>
            </a:tbl>
          </a:graphicData>
        </a:graphic>
      </p:graphicFrame>
    </p:spTree>
    <p:extLst>
      <p:ext uri="{BB962C8B-B14F-4D97-AF65-F5344CB8AC3E}">
        <p14:creationId xmlns:p14="http://schemas.microsoft.com/office/powerpoint/2010/main" val="1164612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2000" dirty="0" smtClean="0"/>
              <a:t>First question: a can we use word count to check education level:</a:t>
            </a:r>
          </a:p>
          <a:p>
            <a:pPr lvl="1">
              <a:spcBef>
                <a:spcPts val="600"/>
              </a:spcBef>
              <a:spcAft>
                <a:spcPts val="300"/>
              </a:spcAft>
            </a:pPr>
            <a:r>
              <a:rPr lang="en-GB" sz="1800" dirty="0" smtClean="0"/>
              <a:t>I would say the analysis shows that the correlation isn’t conclusive enough and therefore the question would have to be further refined looking perhaps in more detail within the given dataset, starting with </a:t>
            </a:r>
            <a:r>
              <a:rPr lang="en-GB" sz="1800" dirty="0" err="1" smtClean="0"/>
              <a:t>Kmeans</a:t>
            </a:r>
            <a:r>
              <a:rPr lang="en-GB" sz="1800" dirty="0" smtClean="0"/>
              <a:t> which seems a very powerful tool for investigation</a:t>
            </a:r>
            <a:endParaRPr lang="en-GB" sz="1800" dirty="0" smtClean="0"/>
          </a:p>
          <a:p>
            <a:pPr>
              <a:spcBef>
                <a:spcPts val="600"/>
              </a:spcBef>
              <a:spcAft>
                <a:spcPts val="300"/>
              </a:spcAft>
            </a:pPr>
            <a:r>
              <a:rPr lang="en-GB" sz="2000" dirty="0" smtClean="0"/>
              <a:t>Second question: can we predict age based on frequency of usage of “I” or “me”</a:t>
            </a:r>
          </a:p>
          <a:p>
            <a:pPr lvl="1">
              <a:spcBef>
                <a:spcPts val="600"/>
              </a:spcBef>
              <a:spcAft>
                <a:spcPts val="300"/>
              </a:spcAft>
            </a:pPr>
            <a:r>
              <a:rPr lang="en-GB" sz="1800" dirty="0" smtClean="0"/>
              <a:t>Yes and worked with both regression metrics , although KNN yielded better results</a:t>
            </a:r>
          </a:p>
          <a:p>
            <a:pPr>
              <a:spcBef>
                <a:spcPts val="600"/>
              </a:spcBef>
              <a:spcAft>
                <a:spcPts val="300"/>
              </a:spcAft>
            </a:pPr>
            <a:r>
              <a:rPr lang="en-GB" sz="2000" dirty="0" smtClean="0"/>
              <a:t>In </a:t>
            </a:r>
            <a:r>
              <a:rPr lang="en-GB" sz="2000" dirty="0" smtClean="0"/>
              <a:t>terms of next steps, first would iterate through other data such as the details in the essays especially the first three to see if data could be extracted to establish better correlations on age</a:t>
            </a:r>
          </a:p>
          <a:p>
            <a:pPr lvl="1">
              <a:spcBef>
                <a:spcPts val="600"/>
              </a:spcBef>
              <a:spcAft>
                <a:spcPts val="300"/>
              </a:spcAft>
            </a:pPr>
            <a:endParaRPr lang="en-GB" sz="1600" dirty="0" smtClean="0"/>
          </a:p>
          <a:p>
            <a:pPr lvl="1">
              <a:spcBef>
                <a:spcPts val="600"/>
              </a:spcBef>
              <a:spcAft>
                <a:spcPts val="300"/>
              </a:spcAft>
            </a:pPr>
            <a:endParaRPr lang="en-GB" sz="1600" dirty="0"/>
          </a:p>
          <a:p>
            <a:pPr marL="393192" lvl="1" indent="0">
              <a:spcBef>
                <a:spcPts val="600"/>
              </a:spcBef>
              <a:spcAft>
                <a:spcPts val="300"/>
              </a:spcAft>
              <a:buNone/>
            </a:pPr>
            <a:endParaRPr lang="en-GB" sz="1600" dirty="0" smtClean="0"/>
          </a:p>
          <a:p>
            <a:pPr>
              <a:spcBef>
                <a:spcPts val="600"/>
              </a:spcBef>
              <a:spcAft>
                <a:spcPts val="300"/>
              </a:spcAft>
            </a:pPr>
            <a:endParaRPr lang="en-GB" sz="1800" dirty="0"/>
          </a:p>
          <a:p>
            <a:endParaRPr lang="en-GB" dirty="0" smtClean="0"/>
          </a:p>
          <a:p>
            <a:pPr marL="393192" lvl="1" indent="0">
              <a:buNone/>
            </a:pPr>
            <a:endParaRPr lang="en-GB" dirty="0"/>
          </a:p>
        </p:txBody>
      </p:sp>
      <p:sp>
        <p:nvSpPr>
          <p:cNvPr id="2" name="Title 1"/>
          <p:cNvSpPr>
            <a:spLocks noGrp="1"/>
          </p:cNvSpPr>
          <p:nvPr>
            <p:ph type="title"/>
          </p:nvPr>
        </p:nvSpPr>
        <p:spPr/>
        <p:txBody>
          <a:bodyPr/>
          <a:lstStyle/>
          <a:p>
            <a:r>
              <a:rPr lang="en-GB" dirty="0" smtClean="0"/>
              <a:t>7. Conclusion / Next Steps</a:t>
            </a:r>
            <a:endParaRPr lang="en-GB" dirty="0"/>
          </a:p>
        </p:txBody>
      </p:sp>
    </p:spTree>
    <p:extLst>
      <p:ext uri="{BB962C8B-B14F-4D97-AF65-F5344CB8AC3E}">
        <p14:creationId xmlns:p14="http://schemas.microsoft.com/office/powerpoint/2010/main" val="1514014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a:t>
            </a:r>
            <a:endParaRPr lang="en-GB" dirty="0"/>
          </a:p>
        </p:txBody>
      </p:sp>
      <p:sp>
        <p:nvSpPr>
          <p:cNvPr id="3" name="Text Placeholder 2"/>
          <p:cNvSpPr>
            <a:spLocks noGrp="1"/>
          </p:cNvSpPr>
          <p:nvPr>
            <p:ph type="body" idx="1"/>
          </p:nvPr>
        </p:nvSpPr>
        <p:spPr>
          <a:xfrm>
            <a:off x="530352" y="2704664"/>
            <a:ext cx="7772400" cy="2164496"/>
          </a:xfrm>
        </p:spPr>
        <p:txBody>
          <a:bodyPr>
            <a:normAutofit/>
          </a:bodyPr>
          <a:lstStyle/>
          <a:p>
            <a:pPr marL="457200" indent="-457200">
              <a:buFont typeface="+mj-lt"/>
              <a:buAutoNum type="arabicPeriod"/>
            </a:pPr>
            <a:r>
              <a:rPr lang="en-GB" dirty="0" smtClean="0"/>
              <a:t>Education</a:t>
            </a:r>
          </a:p>
          <a:p>
            <a:pPr marL="457200" indent="-457200">
              <a:buFont typeface="+mj-lt"/>
              <a:buAutoNum type="arabicPeriod"/>
            </a:pPr>
            <a:r>
              <a:rPr lang="en-GB" dirty="0" smtClean="0"/>
              <a:t>Jobs</a:t>
            </a:r>
          </a:p>
        </p:txBody>
      </p:sp>
    </p:spTree>
    <p:extLst>
      <p:ext uri="{BB962C8B-B14F-4D97-AF65-F5344CB8AC3E}">
        <p14:creationId xmlns:p14="http://schemas.microsoft.com/office/powerpoint/2010/main" val="2279010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Education</a:t>
            </a:r>
            <a:endParaRPr lang="en-GB" dirty="0"/>
          </a:p>
        </p:txBody>
      </p:sp>
      <p:sp>
        <p:nvSpPr>
          <p:cNvPr id="6" name="Content Placeholder 4"/>
          <p:cNvSpPr txBox="1">
            <a:spLocks/>
          </p:cNvSpPr>
          <p:nvPr/>
        </p:nvSpPr>
        <p:spPr>
          <a:xfrm>
            <a:off x="539552" y="1988840"/>
            <a:ext cx="8229600" cy="4389120"/>
          </a:xfrm>
          <a:prstGeom prst="rect">
            <a:avLst/>
          </a:prstGeom>
        </p:spPr>
        <p:txBody>
          <a:bodyPr vert="horz">
            <a:normAutofit fontScale="77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GB" sz="2000" dirty="0"/>
              <a:t>graduated from college/university </a:t>
            </a:r>
            <a:r>
              <a:rPr lang="en-GB" sz="2000" dirty="0" smtClean="0"/>
              <a:t>23959</a:t>
            </a:r>
          </a:p>
          <a:p>
            <a:pPr marL="0" indent="0">
              <a:buNone/>
            </a:pPr>
            <a:r>
              <a:rPr lang="en-GB" sz="2000" dirty="0" smtClean="0"/>
              <a:t>graduated </a:t>
            </a:r>
            <a:r>
              <a:rPr lang="en-GB" sz="2000" dirty="0"/>
              <a:t>from masters program </a:t>
            </a:r>
            <a:r>
              <a:rPr lang="en-GB" sz="2000" dirty="0" smtClean="0"/>
              <a:t>8961</a:t>
            </a:r>
          </a:p>
          <a:p>
            <a:pPr marL="0" indent="0">
              <a:buNone/>
            </a:pPr>
            <a:r>
              <a:rPr lang="en-GB" sz="2000" dirty="0" smtClean="0"/>
              <a:t>working </a:t>
            </a:r>
            <a:r>
              <a:rPr lang="en-GB" sz="2000" dirty="0"/>
              <a:t>on college/university </a:t>
            </a:r>
            <a:r>
              <a:rPr lang="en-GB" sz="2000" dirty="0" smtClean="0"/>
              <a:t>5712</a:t>
            </a:r>
          </a:p>
          <a:p>
            <a:pPr marL="0" indent="0">
              <a:buNone/>
            </a:pPr>
            <a:r>
              <a:rPr lang="en-GB" sz="2000" dirty="0" smtClean="0"/>
              <a:t>working </a:t>
            </a:r>
            <a:r>
              <a:rPr lang="en-GB" sz="2000" dirty="0"/>
              <a:t>on masters program 1683 </a:t>
            </a:r>
            <a:endParaRPr lang="en-GB" sz="2000" dirty="0" smtClean="0"/>
          </a:p>
          <a:p>
            <a:pPr marL="0" indent="0">
              <a:buNone/>
            </a:pPr>
            <a:r>
              <a:rPr lang="en-GB" sz="2000" dirty="0" smtClean="0"/>
              <a:t>graduated </a:t>
            </a:r>
            <a:r>
              <a:rPr lang="en-GB" sz="2000" dirty="0"/>
              <a:t>from two-year college 1531 </a:t>
            </a:r>
            <a:endParaRPr lang="en-GB" sz="2000" dirty="0" smtClean="0"/>
          </a:p>
          <a:p>
            <a:pPr marL="0" indent="0">
              <a:buNone/>
            </a:pPr>
            <a:r>
              <a:rPr lang="en-GB" sz="2000" dirty="0" smtClean="0"/>
              <a:t>graduated </a:t>
            </a:r>
            <a:r>
              <a:rPr lang="en-GB" sz="2000" dirty="0"/>
              <a:t>from high school 1428 </a:t>
            </a:r>
            <a:endParaRPr lang="en-GB" sz="2000" dirty="0" smtClean="0"/>
          </a:p>
          <a:p>
            <a:pPr marL="0" indent="0">
              <a:buNone/>
            </a:pPr>
            <a:r>
              <a:rPr lang="en-GB" sz="2000" dirty="0" smtClean="0"/>
              <a:t>graduated </a:t>
            </a:r>
            <a:r>
              <a:rPr lang="en-GB" sz="2000" dirty="0"/>
              <a:t>from </a:t>
            </a:r>
            <a:r>
              <a:rPr lang="en-GB" sz="2000" dirty="0" err="1"/>
              <a:t>ph.d</a:t>
            </a:r>
            <a:r>
              <a:rPr lang="en-GB" sz="2000" dirty="0"/>
              <a:t> program 1272 </a:t>
            </a:r>
            <a:endParaRPr lang="en-GB" sz="2000" dirty="0" smtClean="0"/>
          </a:p>
          <a:p>
            <a:pPr marL="0" indent="0">
              <a:buNone/>
            </a:pPr>
            <a:r>
              <a:rPr lang="en-GB" sz="2000" dirty="0" smtClean="0"/>
              <a:t>graduated </a:t>
            </a:r>
            <a:r>
              <a:rPr lang="en-GB" sz="2000" dirty="0"/>
              <a:t>from law school 1122 </a:t>
            </a:r>
            <a:endParaRPr lang="en-GB" sz="2000" dirty="0" smtClean="0"/>
          </a:p>
          <a:p>
            <a:pPr marL="0" indent="0">
              <a:buNone/>
            </a:pPr>
            <a:r>
              <a:rPr lang="en-GB" sz="2000" dirty="0" smtClean="0"/>
              <a:t>working </a:t>
            </a:r>
            <a:r>
              <a:rPr lang="en-GB" sz="2000" dirty="0"/>
              <a:t>on two-year college 1074 </a:t>
            </a:r>
            <a:endParaRPr lang="en-GB" sz="2000" dirty="0" smtClean="0"/>
          </a:p>
          <a:p>
            <a:pPr marL="0" indent="0">
              <a:buNone/>
            </a:pPr>
            <a:r>
              <a:rPr lang="en-GB" sz="2000" dirty="0" smtClean="0"/>
              <a:t>dropped </a:t>
            </a:r>
            <a:r>
              <a:rPr lang="en-GB" sz="2000" dirty="0"/>
              <a:t>out of college/university 995 </a:t>
            </a:r>
            <a:endParaRPr lang="en-GB" sz="2000" dirty="0" smtClean="0"/>
          </a:p>
          <a:p>
            <a:pPr marL="0" indent="0">
              <a:buNone/>
            </a:pPr>
            <a:r>
              <a:rPr lang="en-GB" sz="2000" dirty="0" smtClean="0"/>
              <a:t>working </a:t>
            </a:r>
            <a:r>
              <a:rPr lang="en-GB" sz="2000" dirty="0"/>
              <a:t>on </a:t>
            </a:r>
            <a:r>
              <a:rPr lang="en-GB" sz="2000" dirty="0" err="1"/>
              <a:t>ph.d</a:t>
            </a:r>
            <a:r>
              <a:rPr lang="en-GB" sz="2000" dirty="0"/>
              <a:t> program </a:t>
            </a:r>
            <a:r>
              <a:rPr lang="en-GB" sz="2000" dirty="0" smtClean="0"/>
              <a:t>983</a:t>
            </a:r>
          </a:p>
          <a:p>
            <a:pPr marL="0" indent="0">
              <a:buNone/>
            </a:pPr>
            <a:r>
              <a:rPr lang="en-GB" sz="2000" dirty="0" smtClean="0"/>
              <a:t>college/university </a:t>
            </a:r>
            <a:r>
              <a:rPr lang="en-GB" sz="2000" dirty="0"/>
              <a:t>801 </a:t>
            </a:r>
            <a:r>
              <a:rPr lang="en-GB" sz="2000" dirty="0" smtClean="0"/>
              <a:t>graduated </a:t>
            </a:r>
            <a:r>
              <a:rPr lang="en-GB" sz="2000" dirty="0"/>
              <a:t>from space camp 657 </a:t>
            </a:r>
            <a:r>
              <a:rPr lang="en-GB" sz="2000" dirty="0" smtClean="0"/>
              <a:t>dropped </a:t>
            </a:r>
            <a:r>
              <a:rPr lang="en-GB" sz="2000" dirty="0"/>
              <a:t>out of space camp 523 </a:t>
            </a:r>
            <a:r>
              <a:rPr lang="en-GB" sz="2000" dirty="0" smtClean="0"/>
              <a:t>graduated </a:t>
            </a:r>
            <a:r>
              <a:rPr lang="en-GB" sz="2000" dirty="0"/>
              <a:t>from med school </a:t>
            </a:r>
            <a:r>
              <a:rPr lang="en-GB" sz="2000" dirty="0" smtClean="0"/>
              <a:t>446 working </a:t>
            </a:r>
            <a:r>
              <a:rPr lang="en-GB" sz="2000" dirty="0"/>
              <a:t>on space camp 445 </a:t>
            </a:r>
            <a:r>
              <a:rPr lang="en-GB" sz="2000" dirty="0" smtClean="0"/>
              <a:t>working </a:t>
            </a:r>
            <a:r>
              <a:rPr lang="en-GB" sz="2000" dirty="0"/>
              <a:t>on law school 269 </a:t>
            </a:r>
            <a:r>
              <a:rPr lang="en-GB" sz="2000" dirty="0" smtClean="0"/>
              <a:t>two-year </a:t>
            </a:r>
            <a:r>
              <a:rPr lang="en-GB" sz="2000" dirty="0"/>
              <a:t>college 222 </a:t>
            </a:r>
            <a:r>
              <a:rPr lang="en-GB" sz="2000" dirty="0" smtClean="0"/>
              <a:t>working </a:t>
            </a:r>
            <a:r>
              <a:rPr lang="en-GB" sz="2000" dirty="0"/>
              <a:t>on med school 212 </a:t>
            </a:r>
            <a:r>
              <a:rPr lang="en-GB" sz="2000" dirty="0" smtClean="0"/>
              <a:t>dropped </a:t>
            </a:r>
            <a:r>
              <a:rPr lang="en-GB" sz="2000" dirty="0"/>
              <a:t>out of two-year college 191 </a:t>
            </a:r>
            <a:r>
              <a:rPr lang="en-GB" sz="2000" dirty="0" smtClean="0"/>
              <a:t>dropped </a:t>
            </a:r>
            <a:r>
              <a:rPr lang="en-GB" sz="2000" dirty="0"/>
              <a:t>out of masters program 140 masters program 136 dropped out of </a:t>
            </a:r>
            <a:r>
              <a:rPr lang="en-GB" sz="2000" dirty="0" err="1"/>
              <a:t>ph.d</a:t>
            </a:r>
            <a:r>
              <a:rPr lang="en-GB" sz="2000" dirty="0"/>
              <a:t> program 127 dropped out of high school 102 high school 96 working on high school 87 space camp 58 </a:t>
            </a:r>
            <a:r>
              <a:rPr lang="en-GB" sz="2000" dirty="0" err="1"/>
              <a:t>ph.d</a:t>
            </a:r>
            <a:r>
              <a:rPr lang="en-GB" sz="2000" dirty="0"/>
              <a:t> program 26 law school 19 dropped out of law school 18 dropped out of med school 12 med school 11</a:t>
            </a:r>
            <a:endParaRPr lang="en-GB" dirty="0" smtClean="0"/>
          </a:p>
          <a:p>
            <a:pPr marL="393192" lvl="1" indent="0">
              <a:buFont typeface="Wingdings 2"/>
              <a:buNone/>
            </a:pPr>
            <a:endParaRPr lang="en-GB" dirty="0"/>
          </a:p>
        </p:txBody>
      </p:sp>
    </p:spTree>
    <p:extLst>
      <p:ext uri="{BB962C8B-B14F-4D97-AF65-F5344CB8AC3E}">
        <p14:creationId xmlns:p14="http://schemas.microsoft.com/office/powerpoint/2010/main" val="4262702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 Jobs</a:t>
            </a:r>
            <a:endParaRPr lang="en-GB" dirty="0"/>
          </a:p>
        </p:txBody>
      </p:sp>
      <p:sp>
        <p:nvSpPr>
          <p:cNvPr id="6" name="Content Placeholder 4"/>
          <p:cNvSpPr txBox="1">
            <a:spLocks/>
          </p:cNvSpPr>
          <p:nvPr/>
        </p:nvSpPr>
        <p:spPr>
          <a:xfrm>
            <a:off x="539552" y="1988840"/>
            <a:ext cx="8229600" cy="438912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sz="1800" dirty="0"/>
              <a:t>other </a:t>
            </a:r>
            <a:r>
              <a:rPr lang="en-GB" sz="1800" dirty="0" smtClean="0"/>
              <a:t>7589</a:t>
            </a:r>
          </a:p>
          <a:p>
            <a:r>
              <a:rPr lang="en-GB" sz="1800" dirty="0" smtClean="0"/>
              <a:t> </a:t>
            </a:r>
            <a:r>
              <a:rPr lang="en-GB" sz="1800" dirty="0"/>
              <a:t>student 4882 </a:t>
            </a:r>
            <a:endParaRPr lang="en-GB" sz="1800" dirty="0" smtClean="0"/>
          </a:p>
          <a:p>
            <a:r>
              <a:rPr lang="en-GB" sz="1800" dirty="0" smtClean="0"/>
              <a:t>science </a:t>
            </a:r>
            <a:r>
              <a:rPr lang="en-GB" sz="1800" dirty="0"/>
              <a:t>/ tech / engineering 4848 </a:t>
            </a:r>
            <a:endParaRPr lang="en-GB" sz="1800" dirty="0" smtClean="0"/>
          </a:p>
          <a:p>
            <a:r>
              <a:rPr lang="en-GB" sz="1800" dirty="0" smtClean="0"/>
              <a:t>computer </a:t>
            </a:r>
            <a:r>
              <a:rPr lang="en-GB" sz="1800" dirty="0"/>
              <a:t>/ hardware / software 4709 </a:t>
            </a:r>
            <a:endParaRPr lang="en-GB" sz="1800" dirty="0" smtClean="0"/>
          </a:p>
          <a:p>
            <a:r>
              <a:rPr lang="en-GB" sz="1800" dirty="0" smtClean="0"/>
              <a:t>artistic </a:t>
            </a:r>
            <a:r>
              <a:rPr lang="en-GB" sz="1800" dirty="0"/>
              <a:t>/ musical / writer 4439 </a:t>
            </a:r>
            <a:endParaRPr lang="en-GB" sz="1800" dirty="0" smtClean="0"/>
          </a:p>
          <a:p>
            <a:r>
              <a:rPr lang="en-GB" sz="1800" dirty="0" smtClean="0"/>
              <a:t>sales </a:t>
            </a:r>
            <a:r>
              <a:rPr lang="en-GB" sz="1800" dirty="0"/>
              <a:t>/ marketing / biz dev 4391 </a:t>
            </a:r>
            <a:endParaRPr lang="en-GB" sz="1800" dirty="0" smtClean="0"/>
          </a:p>
          <a:p>
            <a:r>
              <a:rPr lang="en-GB" sz="1800" dirty="0" smtClean="0"/>
              <a:t>medicine </a:t>
            </a:r>
            <a:r>
              <a:rPr lang="en-GB" sz="1800" dirty="0"/>
              <a:t>/ health 3680 </a:t>
            </a:r>
            <a:endParaRPr lang="en-GB" sz="1800" dirty="0" smtClean="0"/>
          </a:p>
          <a:p>
            <a:r>
              <a:rPr lang="en-GB" sz="1800" dirty="0" smtClean="0"/>
              <a:t>education </a:t>
            </a:r>
            <a:r>
              <a:rPr lang="en-GB" sz="1800" dirty="0"/>
              <a:t>/ academia 3513 </a:t>
            </a:r>
            <a:endParaRPr lang="en-GB" sz="1800" dirty="0" smtClean="0"/>
          </a:p>
          <a:p>
            <a:r>
              <a:rPr lang="en-GB" sz="1800" dirty="0" smtClean="0"/>
              <a:t>executive </a:t>
            </a:r>
            <a:r>
              <a:rPr lang="en-GB" sz="1800" dirty="0"/>
              <a:t>/ management 2373 </a:t>
            </a:r>
            <a:endParaRPr lang="en-GB" sz="1800" dirty="0" smtClean="0"/>
          </a:p>
          <a:p>
            <a:r>
              <a:rPr lang="en-GB" sz="1800" dirty="0" smtClean="0"/>
              <a:t>banking </a:t>
            </a:r>
            <a:r>
              <a:rPr lang="en-GB" sz="1800" dirty="0"/>
              <a:t>/ financial / real estate 2266 </a:t>
            </a:r>
            <a:endParaRPr lang="en-GB" sz="1800" dirty="0" smtClean="0"/>
          </a:p>
          <a:p>
            <a:r>
              <a:rPr lang="en-GB" sz="1800" dirty="0" smtClean="0"/>
              <a:t>entertainment </a:t>
            </a:r>
            <a:r>
              <a:rPr lang="en-GB" sz="1800" dirty="0"/>
              <a:t>/ media 2250 </a:t>
            </a:r>
            <a:endParaRPr lang="en-GB" sz="1800" dirty="0" smtClean="0"/>
          </a:p>
          <a:p>
            <a:r>
              <a:rPr lang="en-GB" sz="1800" dirty="0" smtClean="0"/>
              <a:t>law </a:t>
            </a:r>
            <a:r>
              <a:rPr lang="en-GB" sz="1800" dirty="0"/>
              <a:t>/ legal services 1381 </a:t>
            </a:r>
            <a:endParaRPr lang="en-GB" sz="1800" dirty="0" smtClean="0"/>
          </a:p>
          <a:p>
            <a:r>
              <a:rPr lang="en-GB" sz="1800" dirty="0" smtClean="0"/>
              <a:t>hospitality </a:t>
            </a:r>
            <a:r>
              <a:rPr lang="en-GB" sz="1800" dirty="0"/>
              <a:t>/ travel 1364 </a:t>
            </a:r>
            <a:endParaRPr lang="en-GB" sz="1800" dirty="0" smtClean="0"/>
          </a:p>
          <a:p>
            <a:r>
              <a:rPr lang="en-GB" sz="1800" dirty="0" smtClean="0"/>
              <a:t>construction </a:t>
            </a:r>
            <a:r>
              <a:rPr lang="en-GB" sz="1800" dirty="0"/>
              <a:t>/ craftsmanship 1021 </a:t>
            </a:r>
            <a:endParaRPr lang="en-GB" sz="1800" dirty="0" smtClean="0"/>
          </a:p>
          <a:p>
            <a:r>
              <a:rPr lang="en-GB" sz="1800" dirty="0" smtClean="0"/>
              <a:t>clerical </a:t>
            </a:r>
            <a:r>
              <a:rPr lang="en-GB" sz="1800" dirty="0"/>
              <a:t>/ administrative 805 </a:t>
            </a:r>
            <a:endParaRPr lang="en-GB" sz="1800" dirty="0" smtClean="0"/>
          </a:p>
          <a:p>
            <a:r>
              <a:rPr lang="en-GB" sz="1800" dirty="0" smtClean="0"/>
              <a:t>political </a:t>
            </a:r>
            <a:r>
              <a:rPr lang="en-GB" sz="1800" dirty="0"/>
              <a:t>/ government 708 </a:t>
            </a:r>
            <a:endParaRPr lang="en-GB" sz="1800" dirty="0" smtClean="0"/>
          </a:p>
          <a:p>
            <a:r>
              <a:rPr lang="en-GB" sz="1800" dirty="0" smtClean="0"/>
              <a:t>rather </a:t>
            </a:r>
            <a:r>
              <a:rPr lang="en-GB" sz="1800" dirty="0"/>
              <a:t>not say 436 </a:t>
            </a:r>
            <a:endParaRPr lang="en-GB" sz="1800" dirty="0" smtClean="0"/>
          </a:p>
          <a:p>
            <a:r>
              <a:rPr lang="en-GB" sz="1800" dirty="0" smtClean="0"/>
              <a:t>transportation </a:t>
            </a:r>
            <a:r>
              <a:rPr lang="en-GB" sz="1800" dirty="0"/>
              <a:t>366 </a:t>
            </a:r>
            <a:endParaRPr lang="en-GB" sz="1800" dirty="0" smtClean="0"/>
          </a:p>
          <a:p>
            <a:r>
              <a:rPr lang="en-GB" sz="1800" dirty="0" smtClean="0"/>
              <a:t>unemployed </a:t>
            </a:r>
            <a:r>
              <a:rPr lang="en-GB" sz="1800" dirty="0"/>
              <a:t>273 </a:t>
            </a:r>
            <a:endParaRPr lang="en-GB" sz="1800" dirty="0" smtClean="0"/>
          </a:p>
          <a:p>
            <a:r>
              <a:rPr lang="en-GB" sz="1800" dirty="0" smtClean="0"/>
              <a:t>retired </a:t>
            </a:r>
            <a:r>
              <a:rPr lang="en-GB" sz="1800" dirty="0"/>
              <a:t>250 </a:t>
            </a:r>
            <a:endParaRPr lang="en-GB" sz="1800" dirty="0" smtClean="0"/>
          </a:p>
          <a:p>
            <a:r>
              <a:rPr lang="en-GB" sz="1800" dirty="0" smtClean="0"/>
              <a:t>military </a:t>
            </a:r>
            <a:r>
              <a:rPr lang="en-GB" sz="1800" dirty="0"/>
              <a:t>204</a:t>
            </a:r>
            <a:endParaRPr lang="en-GB" dirty="0"/>
          </a:p>
        </p:txBody>
      </p:sp>
    </p:spTree>
    <p:extLst>
      <p:ext uri="{BB962C8B-B14F-4D97-AF65-F5344CB8AC3E}">
        <p14:creationId xmlns:p14="http://schemas.microsoft.com/office/powerpoint/2010/main" val="349746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spcBef>
                <a:spcPts val="600"/>
              </a:spcBef>
              <a:spcAft>
                <a:spcPts val="300"/>
              </a:spcAft>
            </a:pPr>
            <a:r>
              <a:rPr lang="en-GB" sz="1700" dirty="0" smtClean="0"/>
              <a:t>The dataset includes information on: body type, diet, drinks, drugs, education, ethnicity, height, income, job, offspring, orientation, religion, sex, sign, smokes, speaks, status, and includes ten essays covering the following subjects:</a:t>
            </a:r>
          </a:p>
          <a:p>
            <a:pPr lvl="1">
              <a:spcBef>
                <a:spcPts val="600"/>
              </a:spcBef>
              <a:spcAft>
                <a:spcPts val="300"/>
              </a:spcAft>
            </a:pPr>
            <a:r>
              <a:rPr lang="en-GB" sz="1700" dirty="0" smtClean="0"/>
              <a:t>My </a:t>
            </a:r>
            <a:r>
              <a:rPr lang="en-GB" sz="1700" dirty="0"/>
              <a:t>self </a:t>
            </a:r>
            <a:r>
              <a:rPr lang="en-GB" sz="1700" dirty="0" smtClean="0"/>
              <a:t>summary </a:t>
            </a:r>
            <a:endParaRPr lang="en-GB" sz="1700" dirty="0"/>
          </a:p>
          <a:p>
            <a:pPr lvl="1">
              <a:spcBef>
                <a:spcPts val="600"/>
              </a:spcBef>
              <a:spcAft>
                <a:spcPts val="300"/>
              </a:spcAft>
            </a:pPr>
            <a:r>
              <a:rPr lang="en-GB" sz="1700" dirty="0" smtClean="0"/>
              <a:t>What </a:t>
            </a:r>
            <a:r>
              <a:rPr lang="en-GB" sz="1700" dirty="0"/>
              <a:t>I’m doing with my life</a:t>
            </a:r>
          </a:p>
          <a:p>
            <a:pPr lvl="1">
              <a:spcBef>
                <a:spcPts val="600"/>
              </a:spcBef>
              <a:spcAft>
                <a:spcPts val="300"/>
              </a:spcAft>
            </a:pPr>
            <a:r>
              <a:rPr lang="en-GB" sz="1700" dirty="0" smtClean="0"/>
              <a:t>I’m </a:t>
            </a:r>
            <a:r>
              <a:rPr lang="en-GB" sz="1700" dirty="0"/>
              <a:t>really good at</a:t>
            </a:r>
          </a:p>
          <a:p>
            <a:pPr lvl="1">
              <a:spcBef>
                <a:spcPts val="600"/>
              </a:spcBef>
              <a:spcAft>
                <a:spcPts val="300"/>
              </a:spcAft>
            </a:pPr>
            <a:r>
              <a:rPr lang="en-GB" sz="1700" dirty="0" smtClean="0"/>
              <a:t>The </a:t>
            </a:r>
            <a:r>
              <a:rPr lang="en-GB" sz="1700" dirty="0"/>
              <a:t>first thing people usually notice about me</a:t>
            </a:r>
          </a:p>
          <a:p>
            <a:pPr lvl="1">
              <a:spcBef>
                <a:spcPts val="600"/>
              </a:spcBef>
              <a:spcAft>
                <a:spcPts val="300"/>
              </a:spcAft>
            </a:pPr>
            <a:r>
              <a:rPr lang="en-GB" sz="1700" dirty="0" smtClean="0"/>
              <a:t>Favourite </a:t>
            </a:r>
            <a:r>
              <a:rPr lang="en-GB" sz="1700" dirty="0"/>
              <a:t>books, movies, show, music, and food</a:t>
            </a:r>
          </a:p>
          <a:p>
            <a:pPr lvl="1">
              <a:spcBef>
                <a:spcPts val="600"/>
              </a:spcBef>
              <a:spcAft>
                <a:spcPts val="300"/>
              </a:spcAft>
            </a:pPr>
            <a:r>
              <a:rPr lang="en-GB" sz="1700" dirty="0" smtClean="0"/>
              <a:t>The </a:t>
            </a:r>
            <a:r>
              <a:rPr lang="en-GB" sz="1700" dirty="0"/>
              <a:t>six things I could never do without</a:t>
            </a:r>
          </a:p>
          <a:p>
            <a:pPr lvl="1">
              <a:spcBef>
                <a:spcPts val="600"/>
              </a:spcBef>
              <a:spcAft>
                <a:spcPts val="300"/>
              </a:spcAft>
            </a:pPr>
            <a:r>
              <a:rPr lang="en-GB" sz="1700" dirty="0" smtClean="0"/>
              <a:t>I </a:t>
            </a:r>
            <a:r>
              <a:rPr lang="en-GB" sz="1700" dirty="0"/>
              <a:t>spend a lot of time thinking about</a:t>
            </a:r>
          </a:p>
          <a:p>
            <a:pPr lvl="1">
              <a:spcBef>
                <a:spcPts val="600"/>
              </a:spcBef>
              <a:spcAft>
                <a:spcPts val="300"/>
              </a:spcAft>
            </a:pPr>
            <a:r>
              <a:rPr lang="en-GB" sz="1700" dirty="0" smtClean="0"/>
              <a:t>On </a:t>
            </a:r>
            <a:r>
              <a:rPr lang="en-GB" sz="1700" dirty="0"/>
              <a:t>a typical Friday night I am</a:t>
            </a:r>
          </a:p>
          <a:p>
            <a:pPr lvl="1">
              <a:spcBef>
                <a:spcPts val="600"/>
              </a:spcBef>
              <a:spcAft>
                <a:spcPts val="300"/>
              </a:spcAft>
            </a:pPr>
            <a:r>
              <a:rPr lang="en-GB" sz="1700" dirty="0" smtClean="0"/>
              <a:t>The </a:t>
            </a:r>
            <a:r>
              <a:rPr lang="en-GB" sz="1700" dirty="0"/>
              <a:t>most private thing I am willing to admit</a:t>
            </a:r>
          </a:p>
          <a:p>
            <a:pPr lvl="1">
              <a:spcBef>
                <a:spcPts val="600"/>
              </a:spcBef>
              <a:spcAft>
                <a:spcPts val="300"/>
              </a:spcAft>
            </a:pPr>
            <a:r>
              <a:rPr lang="en-GB" sz="1700" dirty="0" smtClean="0"/>
              <a:t>You </a:t>
            </a:r>
            <a:r>
              <a:rPr lang="en-GB" sz="1700" dirty="0"/>
              <a:t>should message me if…</a:t>
            </a:r>
          </a:p>
          <a:p>
            <a:pPr lvl="1"/>
            <a:endParaRPr lang="en-GB" sz="1800" dirty="0"/>
          </a:p>
          <a:p>
            <a:endParaRPr lang="en-GB" dirty="0" smtClean="0"/>
          </a:p>
          <a:p>
            <a:pPr marL="393192" lvl="1" indent="0">
              <a:buNone/>
            </a:pPr>
            <a:endParaRPr lang="en-GB" dirty="0"/>
          </a:p>
        </p:txBody>
      </p:sp>
      <p:sp>
        <p:nvSpPr>
          <p:cNvPr id="2" name="Title 1"/>
          <p:cNvSpPr>
            <a:spLocks noGrp="1"/>
          </p:cNvSpPr>
          <p:nvPr>
            <p:ph type="title"/>
          </p:nvPr>
        </p:nvSpPr>
        <p:spPr/>
        <p:txBody>
          <a:bodyPr/>
          <a:lstStyle/>
          <a:p>
            <a:r>
              <a:rPr lang="en-GB" dirty="0" smtClean="0"/>
              <a:t>1. Exploring the dataset (1)</a:t>
            </a:r>
            <a:endParaRPr lang="en-GB" dirty="0"/>
          </a:p>
        </p:txBody>
      </p:sp>
    </p:spTree>
    <p:extLst>
      <p:ext uri="{BB962C8B-B14F-4D97-AF65-F5344CB8AC3E}">
        <p14:creationId xmlns:p14="http://schemas.microsoft.com/office/powerpoint/2010/main" val="1327887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539552" y="1988839"/>
            <a:ext cx="8229600" cy="4556249"/>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sz="1800" dirty="0" smtClean="0"/>
              <a:t>In the raw dataset, the average age is 32</a:t>
            </a:r>
            <a:r>
              <a:rPr lang="en-GB" sz="1800" dirty="0"/>
              <a:t>, the average height is 5ft 7 </a:t>
            </a:r>
            <a:r>
              <a:rPr lang="en-GB" sz="1800" dirty="0" smtClean="0"/>
              <a:t>and the average income is US$ 104,394*.</a:t>
            </a:r>
          </a:p>
          <a:p>
            <a:endParaRPr lang="en-GB" dirty="0" smtClean="0"/>
          </a:p>
          <a:p>
            <a:pPr marL="393192" lvl="1" indent="0">
              <a:buFont typeface="Wingdings 2"/>
              <a:buNone/>
            </a:pPr>
            <a:endParaRPr lang="en-GB" dirty="0"/>
          </a:p>
        </p:txBody>
      </p:sp>
      <p:sp>
        <p:nvSpPr>
          <p:cNvPr id="2" name="Title 1"/>
          <p:cNvSpPr>
            <a:spLocks noGrp="1"/>
          </p:cNvSpPr>
          <p:nvPr>
            <p:ph type="title"/>
          </p:nvPr>
        </p:nvSpPr>
        <p:spPr/>
        <p:txBody>
          <a:bodyPr/>
          <a:lstStyle/>
          <a:p>
            <a:r>
              <a:rPr lang="en-GB" dirty="0" smtClean="0"/>
              <a:t>1. Exploring the dataset (2)</a:t>
            </a:r>
            <a:endParaRPr lang="en-GB" dirty="0"/>
          </a:p>
        </p:txBody>
      </p:sp>
      <p:sp>
        <p:nvSpPr>
          <p:cNvPr id="3" name="TextBox 2"/>
          <p:cNvSpPr txBox="1"/>
          <p:nvPr/>
        </p:nvSpPr>
        <p:spPr>
          <a:xfrm>
            <a:off x="539552" y="6237312"/>
            <a:ext cx="7560840" cy="307777"/>
          </a:xfrm>
          <a:prstGeom prst="rect">
            <a:avLst/>
          </a:prstGeom>
          <a:noFill/>
        </p:spPr>
        <p:txBody>
          <a:bodyPr wrap="square" rtlCol="0">
            <a:spAutoFit/>
          </a:bodyPr>
          <a:lstStyle/>
          <a:p>
            <a:pPr marL="285750" indent="-285750">
              <a:buFont typeface="Arial" pitchFamily="34" charset="0"/>
              <a:buChar char="•"/>
            </a:pPr>
            <a:r>
              <a:rPr lang="en-GB" sz="1400" dirty="0" smtClean="0"/>
              <a:t>Based on 20% of </a:t>
            </a:r>
            <a:r>
              <a:rPr lang="en-GB" sz="1400" dirty="0" smtClean="0"/>
              <a:t>respondents (assumes answer o f -1 as not valid)</a:t>
            </a:r>
            <a:endParaRPr lang="en-GB" sz="1400" dirty="0"/>
          </a:p>
        </p:txBody>
      </p:sp>
      <p:pic>
        <p:nvPicPr>
          <p:cNvPr id="1028" name="Picture 4" descr="C:\Users\Administrator\Documents\Programming\Python\Machine Learning Capstone\age_histo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17130"/>
            <a:ext cx="3312368" cy="33123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Administrator\Documents\Programming\Python\Machine Learning Capstone\height_histo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869" y="2678733"/>
            <a:ext cx="3414563" cy="341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148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Exploring the dataset (3)</a:t>
            </a:r>
            <a:endParaRPr lang="en-GB" dirty="0"/>
          </a:p>
        </p:txBody>
      </p:sp>
      <p:sp>
        <p:nvSpPr>
          <p:cNvPr id="6" name="Content Placeholder 4"/>
          <p:cNvSpPr txBox="1">
            <a:spLocks/>
          </p:cNvSpPr>
          <p:nvPr/>
        </p:nvSpPr>
        <p:spPr>
          <a:xfrm>
            <a:off x="539552" y="198884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GB" sz="1800" dirty="0" smtClean="0"/>
              <a:t>59% of the respondents are men, 54% are white, 36% speak English as their main language* and 80% have no kids</a:t>
            </a:r>
          </a:p>
          <a:p>
            <a:endParaRPr lang="en-GB" dirty="0" smtClean="0"/>
          </a:p>
          <a:p>
            <a:pPr marL="393192" lvl="1" indent="0">
              <a:buFont typeface="Wingdings 2"/>
              <a:buNone/>
            </a:pPr>
            <a:endParaRPr lang="en-GB" dirty="0"/>
          </a:p>
        </p:txBody>
      </p:sp>
      <p:sp>
        <p:nvSpPr>
          <p:cNvPr id="3" name="TextBox 2"/>
          <p:cNvSpPr txBox="1"/>
          <p:nvPr/>
        </p:nvSpPr>
        <p:spPr>
          <a:xfrm>
            <a:off x="395536" y="6381328"/>
            <a:ext cx="7560840" cy="307777"/>
          </a:xfrm>
          <a:prstGeom prst="rect">
            <a:avLst/>
          </a:prstGeom>
          <a:noFill/>
        </p:spPr>
        <p:txBody>
          <a:bodyPr wrap="square" rtlCol="0">
            <a:spAutoFit/>
          </a:bodyPr>
          <a:lstStyle/>
          <a:p>
            <a:pPr marL="285750" indent="-285750">
              <a:buFont typeface="Arial" charset="0"/>
              <a:buChar char="•"/>
            </a:pPr>
            <a:r>
              <a:rPr lang="en-GB" sz="1400" dirty="0" smtClean="0"/>
              <a:t>Assumes that speaks English fluently does not count as first language</a:t>
            </a:r>
            <a:endParaRPr lang="en-GB" sz="1400" dirty="0"/>
          </a:p>
        </p:txBody>
      </p:sp>
      <p:pic>
        <p:nvPicPr>
          <p:cNvPr id="2052" name="Picture 4" descr="C:\Users\Administrator\Documents\Programming\Python\Machine Learning Capstone\kids_Spl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714" y="3963618"/>
            <a:ext cx="2489718" cy="2489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dministrator\Documents\Programming\Python\Machine Learning Capstone\Gender_Spl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708920"/>
            <a:ext cx="3815891" cy="25442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dministrator\Documents\Programming\Python\Machine Learning Capstone\ethnic_Spl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200" y="3282093"/>
            <a:ext cx="2550467" cy="2550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62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600"/>
              </a:spcAft>
            </a:pPr>
            <a:r>
              <a:rPr lang="en-GB" sz="1800" dirty="0" smtClean="0"/>
              <a:t>I checked if education </a:t>
            </a:r>
            <a:r>
              <a:rPr lang="en-GB" sz="1800" dirty="0"/>
              <a:t>level </a:t>
            </a:r>
            <a:r>
              <a:rPr lang="en-GB" sz="1800" dirty="0" smtClean="0"/>
              <a:t>could be predicted based essay </a:t>
            </a:r>
            <a:r>
              <a:rPr lang="en-GB" sz="1800" dirty="0"/>
              <a:t>text word </a:t>
            </a:r>
            <a:r>
              <a:rPr lang="en-GB" sz="1800" dirty="0" smtClean="0"/>
              <a:t>counts using:</a:t>
            </a:r>
            <a:endParaRPr lang="en-GB" sz="1800" dirty="0"/>
          </a:p>
          <a:p>
            <a:pPr lvl="1">
              <a:spcBef>
                <a:spcPts val="600"/>
              </a:spcBef>
              <a:spcAft>
                <a:spcPts val="600"/>
              </a:spcAft>
            </a:pPr>
            <a:r>
              <a:rPr lang="en-GB" sz="1800" dirty="0" smtClean="0"/>
              <a:t>First, a </a:t>
            </a:r>
            <a:r>
              <a:rPr lang="en-GB" sz="1800" dirty="0"/>
              <a:t>Naïve Bayes </a:t>
            </a:r>
            <a:r>
              <a:rPr lang="en-GB" sz="1800" dirty="0" smtClean="0"/>
              <a:t>classifier, which I then extended to other variables such as job, and education plus job; and then</a:t>
            </a:r>
          </a:p>
          <a:p>
            <a:pPr lvl="1">
              <a:spcBef>
                <a:spcPts val="600"/>
              </a:spcBef>
              <a:spcAft>
                <a:spcPts val="600"/>
              </a:spcAft>
            </a:pPr>
            <a:r>
              <a:rPr lang="en-GB" sz="1800" dirty="0" smtClean="0"/>
              <a:t>K </a:t>
            </a:r>
            <a:r>
              <a:rPr lang="en-GB" sz="1800" dirty="0"/>
              <a:t>Nearest </a:t>
            </a:r>
            <a:r>
              <a:rPr lang="en-GB" sz="1800" dirty="0" smtClean="0"/>
              <a:t>Neighbours, having converted education levels to a numerical counter</a:t>
            </a:r>
          </a:p>
          <a:p>
            <a:pPr>
              <a:spcBef>
                <a:spcPts val="600"/>
              </a:spcBef>
              <a:spcAft>
                <a:spcPts val="600"/>
              </a:spcAft>
            </a:pPr>
            <a:r>
              <a:rPr lang="en-GB" sz="1800" dirty="0" smtClean="0"/>
              <a:t>Then, I looked at whether age could be </a:t>
            </a:r>
            <a:r>
              <a:rPr lang="en-GB" sz="1800" dirty="0"/>
              <a:t>predicted based on the frequency of usage of "I" or "me" in the </a:t>
            </a:r>
            <a:r>
              <a:rPr lang="en-GB" sz="1800" dirty="0" smtClean="0"/>
              <a:t>essay, using: </a:t>
            </a:r>
            <a:endParaRPr lang="en-GB" sz="1800" dirty="0"/>
          </a:p>
          <a:p>
            <a:pPr lvl="1">
              <a:spcBef>
                <a:spcPts val="600"/>
              </a:spcBef>
              <a:spcAft>
                <a:spcPts val="600"/>
              </a:spcAft>
            </a:pPr>
            <a:r>
              <a:rPr lang="en-GB" sz="1800" dirty="0" smtClean="0"/>
              <a:t>both </a:t>
            </a:r>
            <a:r>
              <a:rPr lang="en-GB" sz="1800" dirty="0"/>
              <a:t>Linear Regression and </a:t>
            </a:r>
            <a:r>
              <a:rPr lang="en-GB" sz="1800" dirty="0" smtClean="0"/>
              <a:t>KNN  regression to </a:t>
            </a:r>
            <a:r>
              <a:rPr lang="en-GB" sz="1800" dirty="0"/>
              <a:t>analyse relative results</a:t>
            </a:r>
          </a:p>
          <a:p>
            <a:pPr marL="274320" lvl="1" indent="-274320">
              <a:spcBef>
                <a:spcPts val="600"/>
              </a:spcBef>
              <a:spcAft>
                <a:spcPts val="600"/>
              </a:spcAft>
              <a:buClr>
                <a:schemeClr val="accent3"/>
              </a:buClr>
              <a:buSzPct val="95000"/>
            </a:pPr>
            <a:r>
              <a:rPr lang="en-GB" sz="1800" dirty="0" smtClean="0"/>
              <a:t>Finally, I used </a:t>
            </a:r>
            <a:r>
              <a:rPr lang="en-GB" sz="1800" dirty="0" smtClean="0"/>
              <a:t>age</a:t>
            </a:r>
            <a:r>
              <a:rPr lang="en-GB" sz="1800" dirty="0" smtClean="0"/>
              <a:t>, drugs, drinks and smokes in </a:t>
            </a:r>
            <a:r>
              <a:rPr lang="en-GB" sz="1800" dirty="0" err="1" smtClean="0"/>
              <a:t>KMeans</a:t>
            </a:r>
            <a:r>
              <a:rPr lang="en-GB" sz="1800" dirty="0" smtClean="0"/>
              <a:t> clustering to help refine the </a:t>
            </a:r>
            <a:r>
              <a:rPr lang="en-GB" sz="1800" dirty="0" smtClean="0"/>
              <a:t>questions</a:t>
            </a:r>
            <a:endParaRPr lang="en-GB" sz="1800" dirty="0" smtClean="0"/>
          </a:p>
          <a:p>
            <a:pPr marL="274320" lvl="1" indent="-274320">
              <a:spcBef>
                <a:spcPts val="600"/>
              </a:spcBef>
              <a:spcAft>
                <a:spcPts val="600"/>
              </a:spcAft>
              <a:buClr>
                <a:schemeClr val="accent3"/>
              </a:buClr>
              <a:buSzPct val="95000"/>
            </a:pPr>
            <a:endParaRPr lang="en-GB" sz="1800" dirty="0"/>
          </a:p>
          <a:p>
            <a:pPr>
              <a:spcBef>
                <a:spcPts val="600"/>
              </a:spcBef>
              <a:spcAft>
                <a:spcPts val="600"/>
              </a:spcAft>
            </a:pPr>
            <a:endParaRPr lang="en-GB" sz="1800" dirty="0"/>
          </a:p>
        </p:txBody>
      </p:sp>
      <p:sp>
        <p:nvSpPr>
          <p:cNvPr id="2" name="Title 1"/>
          <p:cNvSpPr>
            <a:spLocks noGrp="1"/>
          </p:cNvSpPr>
          <p:nvPr>
            <p:ph type="title"/>
          </p:nvPr>
        </p:nvSpPr>
        <p:spPr/>
        <p:txBody>
          <a:bodyPr/>
          <a:lstStyle/>
          <a:p>
            <a:r>
              <a:rPr lang="en-GB" dirty="0"/>
              <a:t>2</a:t>
            </a:r>
            <a:r>
              <a:rPr lang="en-GB" dirty="0" smtClean="0"/>
              <a:t>. Defining the Questions </a:t>
            </a:r>
            <a:endParaRPr lang="en-GB" dirty="0"/>
          </a:p>
        </p:txBody>
      </p:sp>
    </p:spTree>
    <p:extLst>
      <p:ext uri="{BB962C8B-B14F-4D97-AF65-F5344CB8AC3E}">
        <p14:creationId xmlns:p14="http://schemas.microsoft.com/office/powerpoint/2010/main" val="239745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2000" dirty="0" smtClean="0"/>
              <a:t>For the </a:t>
            </a:r>
            <a:r>
              <a:rPr lang="en-GB" sz="2000" dirty="0"/>
              <a:t>N</a:t>
            </a:r>
            <a:r>
              <a:rPr lang="en-GB" sz="2000" dirty="0" smtClean="0"/>
              <a:t>aive Bayes Classification analysis on the first question, </a:t>
            </a:r>
          </a:p>
          <a:p>
            <a:pPr lvl="1">
              <a:spcBef>
                <a:spcPts val="600"/>
              </a:spcBef>
              <a:spcAft>
                <a:spcPts val="300"/>
              </a:spcAft>
            </a:pPr>
            <a:r>
              <a:rPr lang="en-GB" sz="1600" dirty="0" smtClean="0"/>
              <a:t>I added a </a:t>
            </a:r>
            <a:r>
              <a:rPr lang="en-GB" sz="1600" u="sng" dirty="0" smtClean="0"/>
              <a:t>word count </a:t>
            </a:r>
            <a:r>
              <a:rPr lang="en-GB" sz="1600" dirty="0" smtClean="0"/>
              <a:t>column </a:t>
            </a:r>
            <a:r>
              <a:rPr lang="en-GB" sz="1600" dirty="0" smtClean="0"/>
              <a:t>by first having combined  the essays together, removing </a:t>
            </a:r>
            <a:r>
              <a:rPr lang="en-GB" sz="1600" dirty="0" err="1" smtClean="0"/>
              <a:t>alls</a:t>
            </a:r>
            <a:r>
              <a:rPr lang="en-GB" sz="1600" dirty="0" smtClean="0"/>
              <a:t> </a:t>
            </a:r>
            <a:r>
              <a:rPr lang="en-GB" sz="1600" dirty="0" err="1" smtClean="0"/>
              <a:t>NaN</a:t>
            </a:r>
            <a:r>
              <a:rPr lang="en-GB" sz="1600" dirty="0" smtClean="0"/>
              <a:t>, all punctuation elements, breaks and whitespaces</a:t>
            </a:r>
          </a:p>
          <a:p>
            <a:pPr lvl="1">
              <a:spcBef>
                <a:spcPts val="600"/>
              </a:spcBef>
              <a:spcAft>
                <a:spcPts val="300"/>
              </a:spcAft>
            </a:pPr>
            <a:r>
              <a:rPr lang="en-GB" sz="1800" dirty="0" smtClean="0"/>
              <a:t>In order to tag the dataset, I created an index based on the median </a:t>
            </a:r>
            <a:r>
              <a:rPr lang="en-GB" sz="1800" u="sng" dirty="0" smtClean="0"/>
              <a:t>word count</a:t>
            </a:r>
            <a:r>
              <a:rPr lang="en-GB" sz="1800" dirty="0" smtClean="0"/>
              <a:t>, where high usage I tagged as [1] and included anything above the median. </a:t>
            </a:r>
          </a:p>
          <a:p>
            <a:pPr lvl="1">
              <a:spcBef>
                <a:spcPts val="600"/>
              </a:spcBef>
              <a:spcAft>
                <a:spcPts val="300"/>
              </a:spcAft>
            </a:pPr>
            <a:r>
              <a:rPr lang="en-GB" sz="1800" dirty="0" smtClean="0"/>
              <a:t>I then created a cleaned education </a:t>
            </a:r>
            <a:r>
              <a:rPr lang="en-GB" sz="1800" dirty="0" smtClean="0"/>
              <a:t>and job columns </a:t>
            </a:r>
            <a:r>
              <a:rPr lang="en-GB" sz="1800" dirty="0" smtClean="0"/>
              <a:t>having removed </a:t>
            </a:r>
            <a:r>
              <a:rPr lang="en-GB" sz="1800" dirty="0" err="1" smtClean="0"/>
              <a:t>NaNs</a:t>
            </a:r>
            <a:endParaRPr lang="en-GB" sz="1800" dirty="0" smtClean="0"/>
          </a:p>
          <a:p>
            <a:pPr>
              <a:spcBef>
                <a:spcPts val="600"/>
              </a:spcBef>
              <a:spcAft>
                <a:spcPts val="300"/>
              </a:spcAft>
            </a:pPr>
            <a:r>
              <a:rPr lang="en-GB" sz="2000" dirty="0" smtClean="0"/>
              <a:t>For the K Nearest </a:t>
            </a:r>
            <a:r>
              <a:rPr lang="en-GB" sz="2000" dirty="0" err="1" smtClean="0"/>
              <a:t>Neighbors</a:t>
            </a:r>
            <a:r>
              <a:rPr lang="en-GB" sz="2000" dirty="0" smtClean="0"/>
              <a:t> </a:t>
            </a:r>
            <a:r>
              <a:rPr lang="en-GB" sz="2000" dirty="0" smtClean="0"/>
              <a:t>classification: </a:t>
            </a:r>
            <a:endParaRPr lang="en-GB" sz="2000" dirty="0" smtClean="0"/>
          </a:p>
          <a:p>
            <a:pPr lvl="1">
              <a:spcBef>
                <a:spcPts val="600"/>
              </a:spcBef>
              <a:spcAft>
                <a:spcPts val="300"/>
              </a:spcAft>
            </a:pPr>
            <a:r>
              <a:rPr lang="en-GB" sz="1800" dirty="0" smtClean="0"/>
              <a:t>I add an education level counter, where I ranked:</a:t>
            </a:r>
          </a:p>
          <a:p>
            <a:pPr lvl="2">
              <a:spcBef>
                <a:spcPts val="600"/>
              </a:spcBef>
              <a:spcAft>
                <a:spcPts val="300"/>
              </a:spcAft>
            </a:pPr>
            <a:r>
              <a:rPr lang="en-GB" sz="1600" dirty="0" smtClean="0"/>
              <a:t>space camp:  8, PhD: 7, med school and law school: 6, masters: 5, university/college:, 4, two-year college: 3, high school: 2</a:t>
            </a:r>
          </a:p>
          <a:p>
            <a:pPr lvl="2">
              <a:spcBef>
                <a:spcPts val="600"/>
              </a:spcBef>
              <a:spcAft>
                <a:spcPts val="300"/>
              </a:spcAft>
            </a:pPr>
            <a:r>
              <a:rPr lang="en-GB" sz="1600" dirty="0" smtClean="0"/>
              <a:t>Adjusted for graduated (+1) or dropped-out (-1)</a:t>
            </a:r>
            <a:endParaRPr lang="en-GB" sz="1600" dirty="0"/>
          </a:p>
        </p:txBody>
      </p:sp>
      <p:sp>
        <p:nvSpPr>
          <p:cNvPr id="2" name="Title 1"/>
          <p:cNvSpPr>
            <a:spLocks noGrp="1"/>
          </p:cNvSpPr>
          <p:nvPr>
            <p:ph type="title"/>
          </p:nvPr>
        </p:nvSpPr>
        <p:spPr/>
        <p:txBody>
          <a:bodyPr/>
          <a:lstStyle/>
          <a:p>
            <a:r>
              <a:rPr lang="en-GB" dirty="0" smtClean="0"/>
              <a:t>3. Augmenting the dataset (1)</a:t>
            </a:r>
            <a:endParaRPr lang="en-GB" dirty="0"/>
          </a:p>
        </p:txBody>
      </p:sp>
    </p:spTree>
    <p:extLst>
      <p:ext uri="{BB962C8B-B14F-4D97-AF65-F5344CB8AC3E}">
        <p14:creationId xmlns:p14="http://schemas.microsoft.com/office/powerpoint/2010/main" val="1862710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spcBef>
                <a:spcPts val="600"/>
              </a:spcBef>
              <a:spcAft>
                <a:spcPts val="300"/>
              </a:spcAft>
            </a:pPr>
            <a:r>
              <a:rPr lang="en-GB" sz="2000" dirty="0" smtClean="0"/>
              <a:t>For the linear regression analysis on the second question:</a:t>
            </a:r>
          </a:p>
          <a:p>
            <a:pPr lvl="2">
              <a:spcBef>
                <a:spcPts val="600"/>
              </a:spcBef>
              <a:spcAft>
                <a:spcPts val="300"/>
              </a:spcAft>
            </a:pPr>
            <a:r>
              <a:rPr lang="en-GB" sz="1800" dirty="0" smtClean="0"/>
              <a:t>From the combined and cleaned all essays, added a column for </a:t>
            </a:r>
            <a:r>
              <a:rPr lang="en-GB" sz="1800" dirty="0" smtClean="0"/>
              <a:t>the frequency of “I” and another for frequency </a:t>
            </a:r>
            <a:r>
              <a:rPr lang="en-GB" sz="1800" dirty="0" smtClean="0"/>
              <a:t>of </a:t>
            </a:r>
            <a:r>
              <a:rPr lang="en-GB" sz="1800" dirty="0" smtClean="0"/>
              <a:t>“me</a:t>
            </a:r>
            <a:r>
              <a:rPr lang="en-GB" sz="1800" dirty="0"/>
              <a:t>” </a:t>
            </a:r>
            <a:endParaRPr lang="en-GB" sz="1800" dirty="0" smtClean="0"/>
          </a:p>
          <a:p>
            <a:pPr lvl="2">
              <a:spcBef>
                <a:spcPts val="600"/>
              </a:spcBef>
              <a:spcAft>
                <a:spcPts val="300"/>
              </a:spcAft>
            </a:pPr>
            <a:r>
              <a:rPr lang="en-GB" sz="1800" dirty="0" smtClean="0"/>
              <a:t>Normalised </a:t>
            </a:r>
            <a:r>
              <a:rPr lang="en-GB" sz="1800" dirty="0" smtClean="0"/>
              <a:t>the </a:t>
            </a:r>
            <a:r>
              <a:rPr lang="en-GB" sz="1800" dirty="0"/>
              <a:t>dataset using  </a:t>
            </a:r>
            <a:r>
              <a:rPr lang="en-GB" sz="1800" dirty="0" smtClean="0"/>
              <a:t>a </a:t>
            </a:r>
            <a:r>
              <a:rPr lang="en-GB" sz="1800" dirty="0"/>
              <a:t>min-max </a:t>
            </a:r>
            <a:r>
              <a:rPr lang="en-GB" sz="1800" dirty="0" smtClean="0"/>
              <a:t>scaler from the pre-processing library</a:t>
            </a:r>
            <a:endParaRPr lang="en-GB" sz="1800" dirty="0"/>
          </a:p>
          <a:p>
            <a:pPr>
              <a:spcBef>
                <a:spcPts val="600"/>
              </a:spcBef>
              <a:spcAft>
                <a:spcPts val="300"/>
              </a:spcAft>
            </a:pPr>
            <a:r>
              <a:rPr lang="en-GB" sz="2000" dirty="0" smtClean="0"/>
              <a:t>For the KNN regression :</a:t>
            </a:r>
          </a:p>
          <a:p>
            <a:pPr lvl="2">
              <a:spcBef>
                <a:spcPts val="600"/>
              </a:spcBef>
              <a:spcAft>
                <a:spcPts val="300"/>
              </a:spcAft>
            </a:pPr>
            <a:r>
              <a:rPr lang="en-GB" sz="1800" dirty="0" smtClean="0"/>
              <a:t>In </a:t>
            </a:r>
            <a:r>
              <a:rPr lang="en-GB" sz="1800" dirty="0"/>
              <a:t>order to tag the dataset, I created an index based on the </a:t>
            </a:r>
            <a:r>
              <a:rPr lang="en-GB" sz="1800" dirty="0" smtClean="0"/>
              <a:t>frequency of usage of “I” </a:t>
            </a:r>
            <a:r>
              <a:rPr lang="en-GB" sz="1800" dirty="0"/>
              <a:t>where high usage I tagged as [1] and included anything above the </a:t>
            </a:r>
            <a:r>
              <a:rPr lang="en-GB" sz="1800" dirty="0" smtClean="0"/>
              <a:t>median</a:t>
            </a:r>
          </a:p>
          <a:p>
            <a:pPr lvl="2">
              <a:spcBef>
                <a:spcPts val="600"/>
              </a:spcBef>
              <a:spcAft>
                <a:spcPts val="300"/>
              </a:spcAft>
            </a:pPr>
            <a:r>
              <a:rPr lang="en-GB" sz="1800" dirty="0" smtClean="0"/>
              <a:t>Normalised the </a:t>
            </a:r>
            <a:r>
              <a:rPr lang="en-GB" sz="1800" dirty="0"/>
              <a:t>dataset using  a </a:t>
            </a:r>
            <a:r>
              <a:rPr lang="en-GB" sz="1800" dirty="0" smtClean="0"/>
              <a:t>standard pre-processing scaler</a:t>
            </a:r>
          </a:p>
          <a:p>
            <a:pPr>
              <a:spcBef>
                <a:spcPts val="600"/>
              </a:spcBef>
              <a:spcAft>
                <a:spcPts val="300"/>
              </a:spcAft>
            </a:pPr>
            <a:r>
              <a:rPr lang="en-GB" sz="2000" dirty="0"/>
              <a:t>For the </a:t>
            </a:r>
            <a:r>
              <a:rPr lang="en-GB" sz="2000" dirty="0" err="1" smtClean="0"/>
              <a:t>KMeans</a:t>
            </a:r>
            <a:r>
              <a:rPr lang="en-GB" sz="2000" dirty="0" smtClean="0"/>
              <a:t> </a:t>
            </a:r>
            <a:r>
              <a:rPr lang="en-GB" sz="2000" dirty="0" smtClean="0"/>
              <a:t>clustering</a:t>
            </a:r>
            <a:r>
              <a:rPr lang="en-GB" sz="2000" dirty="0" smtClean="0"/>
              <a:t>: </a:t>
            </a:r>
          </a:p>
          <a:p>
            <a:pPr lvl="2">
              <a:spcBef>
                <a:spcPts val="600"/>
              </a:spcBef>
              <a:spcAft>
                <a:spcPts val="300"/>
              </a:spcAft>
            </a:pPr>
            <a:r>
              <a:rPr lang="en-GB" sz="1800" dirty="0" smtClean="0"/>
              <a:t>I mapped the drugs, smokes and drinks columns  into indexed columns</a:t>
            </a:r>
            <a:endParaRPr lang="en-GB" sz="1800" dirty="0"/>
          </a:p>
          <a:p>
            <a:pPr lvl="2">
              <a:spcBef>
                <a:spcPts val="600"/>
              </a:spcBef>
              <a:spcAft>
                <a:spcPts val="300"/>
              </a:spcAft>
            </a:pPr>
            <a:endParaRPr lang="en-GB" sz="1800" dirty="0" smtClean="0"/>
          </a:p>
          <a:p>
            <a:pPr lvl="2">
              <a:spcBef>
                <a:spcPts val="600"/>
              </a:spcBef>
              <a:spcAft>
                <a:spcPts val="300"/>
              </a:spcAft>
            </a:pPr>
            <a:endParaRPr lang="en-GB" sz="1800" dirty="0"/>
          </a:p>
          <a:p>
            <a:pPr>
              <a:spcBef>
                <a:spcPts val="600"/>
              </a:spcBef>
              <a:spcAft>
                <a:spcPts val="300"/>
              </a:spcAft>
            </a:pPr>
            <a:endParaRPr lang="en-GB" sz="1800" dirty="0"/>
          </a:p>
          <a:p>
            <a:endParaRPr lang="en-GB" dirty="0" smtClean="0"/>
          </a:p>
          <a:p>
            <a:pPr marL="393192" lvl="1" indent="0">
              <a:buNone/>
            </a:pPr>
            <a:endParaRPr lang="en-GB" dirty="0"/>
          </a:p>
        </p:txBody>
      </p:sp>
      <p:sp>
        <p:nvSpPr>
          <p:cNvPr id="2" name="Title 1"/>
          <p:cNvSpPr>
            <a:spLocks noGrp="1"/>
          </p:cNvSpPr>
          <p:nvPr>
            <p:ph type="title"/>
          </p:nvPr>
        </p:nvSpPr>
        <p:spPr/>
        <p:txBody>
          <a:bodyPr/>
          <a:lstStyle/>
          <a:p>
            <a:r>
              <a:rPr lang="en-GB" dirty="0" smtClean="0"/>
              <a:t>3. Augmenting the dataset (2)</a:t>
            </a:r>
            <a:endParaRPr lang="en-GB" dirty="0"/>
          </a:p>
        </p:txBody>
      </p:sp>
    </p:spTree>
    <p:extLst>
      <p:ext uri="{BB962C8B-B14F-4D97-AF65-F5344CB8AC3E}">
        <p14:creationId xmlns:p14="http://schemas.microsoft.com/office/powerpoint/2010/main" val="96171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35480"/>
            <a:ext cx="8229600" cy="1061472"/>
          </a:xfrm>
        </p:spPr>
        <p:txBody>
          <a:bodyPr>
            <a:normAutofit/>
          </a:bodyPr>
          <a:lstStyle/>
          <a:p>
            <a:pPr>
              <a:spcBef>
                <a:spcPts val="600"/>
              </a:spcBef>
              <a:spcAft>
                <a:spcPts val="300"/>
              </a:spcAft>
            </a:pPr>
            <a:r>
              <a:rPr lang="en-GB" sz="1600" dirty="0" smtClean="0"/>
              <a:t>First using Naïve Bayes classification to predict education </a:t>
            </a:r>
            <a:r>
              <a:rPr lang="en-GB" sz="1600" dirty="0"/>
              <a:t>level </a:t>
            </a:r>
            <a:r>
              <a:rPr lang="en-GB" sz="1600" dirty="0" smtClean="0"/>
              <a:t>with essay </a:t>
            </a:r>
            <a:r>
              <a:rPr lang="en-GB" sz="1600" dirty="0"/>
              <a:t>text word </a:t>
            </a:r>
            <a:r>
              <a:rPr lang="en-GB" sz="1600" dirty="0" smtClean="0"/>
              <a:t>counts. I also compared with job. And the combination of job and education. </a:t>
            </a:r>
            <a:r>
              <a:rPr lang="en-GB" sz="1600" dirty="0" smtClean="0"/>
              <a:t>The </a:t>
            </a:r>
            <a:r>
              <a:rPr lang="en-GB" sz="1600" dirty="0" smtClean="0"/>
              <a:t>classifier </a:t>
            </a:r>
            <a:r>
              <a:rPr lang="en-GB" sz="1600" dirty="0" smtClean="0"/>
              <a:t>predict function </a:t>
            </a:r>
            <a:r>
              <a:rPr lang="en-GB" sz="1600" dirty="0" smtClean="0"/>
              <a:t>(not shown) was </a:t>
            </a:r>
            <a:r>
              <a:rPr lang="en-GB" sz="1600" dirty="0" smtClean="0"/>
              <a:t>limited</a:t>
            </a:r>
          </a:p>
        </p:txBody>
      </p:sp>
      <p:sp>
        <p:nvSpPr>
          <p:cNvPr id="2" name="Title 1"/>
          <p:cNvSpPr>
            <a:spLocks noGrp="1"/>
          </p:cNvSpPr>
          <p:nvPr>
            <p:ph type="title"/>
          </p:nvPr>
        </p:nvSpPr>
        <p:spPr/>
        <p:txBody>
          <a:bodyPr/>
          <a:lstStyle/>
          <a:p>
            <a:r>
              <a:rPr lang="en-GB" dirty="0"/>
              <a:t>4</a:t>
            </a:r>
            <a:r>
              <a:rPr lang="en-GB" dirty="0" smtClean="0"/>
              <a:t>. Classification approaches (1)</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58060932"/>
              </p:ext>
            </p:extLst>
          </p:nvPr>
        </p:nvGraphicFramePr>
        <p:xfrm>
          <a:off x="827584" y="2924944"/>
          <a:ext cx="7704856" cy="3406080"/>
        </p:xfrm>
        <a:graphic>
          <a:graphicData uri="http://schemas.openxmlformats.org/drawingml/2006/table">
            <a:tbl>
              <a:tblPr firstRow="1" bandRow="1">
                <a:tableStyleId>{5C22544A-7EE6-4342-B048-85BDC9FD1C3A}</a:tableStyleId>
              </a:tblPr>
              <a:tblGrid>
                <a:gridCol w="1926214"/>
                <a:gridCol w="1883880"/>
                <a:gridCol w="1968548"/>
                <a:gridCol w="1926214"/>
              </a:tblGrid>
              <a:tr h="648072">
                <a:tc>
                  <a:txBody>
                    <a:bodyPr/>
                    <a:lstStyle/>
                    <a:p>
                      <a:endParaRPr lang="en-GB" sz="1600" dirty="0"/>
                    </a:p>
                  </a:txBody>
                  <a:tcPr/>
                </a:tc>
                <a:tc>
                  <a:txBody>
                    <a:bodyPr/>
                    <a:lstStyle/>
                    <a:p>
                      <a:pPr algn="ctr"/>
                      <a:r>
                        <a:rPr lang="en-GB" sz="1600" dirty="0" smtClean="0"/>
                        <a:t>Education </a:t>
                      </a:r>
                      <a:r>
                        <a:rPr lang="en-GB" sz="1600" dirty="0" smtClean="0"/>
                        <a:t>using </a:t>
                      </a:r>
                      <a:r>
                        <a:rPr lang="en-GB" sz="1600" dirty="0" smtClean="0"/>
                        <a:t>word count</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Jo</a:t>
                      </a:r>
                      <a:r>
                        <a:rPr lang="en-GB" sz="1600" baseline="0" dirty="0" smtClean="0"/>
                        <a:t>b using word count</a:t>
                      </a:r>
                      <a:endParaRPr lang="en-GB"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Education</a:t>
                      </a:r>
                      <a:r>
                        <a:rPr lang="en-GB" sz="1600" baseline="0" dirty="0" smtClean="0"/>
                        <a:t> and job using word count</a:t>
                      </a:r>
                      <a:endParaRPr lang="en-GB" sz="1600" dirty="0" smtClean="0"/>
                    </a:p>
                  </a:txBody>
                  <a:tcPr/>
                </a:tc>
              </a:tr>
              <a:tr h="453752">
                <a:tc>
                  <a:txBody>
                    <a:bodyPr/>
                    <a:lstStyle/>
                    <a:p>
                      <a:r>
                        <a:rPr lang="en-GB" sz="1600" dirty="0" smtClean="0"/>
                        <a:t>Accuracy</a:t>
                      </a:r>
                      <a:endParaRPr lang="en-GB" sz="1600" dirty="0"/>
                    </a:p>
                  </a:txBody>
                  <a:tcPr anchor="ctr"/>
                </a:tc>
                <a:tc>
                  <a:txBody>
                    <a:bodyPr/>
                    <a:lstStyle/>
                    <a:p>
                      <a:pPr algn="ctr"/>
                      <a:r>
                        <a:rPr lang="en-GB" sz="1600" dirty="0" smtClean="0"/>
                        <a:t>49.32%</a:t>
                      </a:r>
                      <a:endParaRPr lang="en-GB" sz="1600" dirty="0"/>
                    </a:p>
                  </a:txBody>
                  <a:tcPr anchor="ctr"/>
                </a:tc>
                <a:tc>
                  <a:txBody>
                    <a:bodyPr/>
                    <a:lstStyle/>
                    <a:p>
                      <a:pPr algn="ctr"/>
                      <a:r>
                        <a:rPr lang="en-GB" sz="1600" dirty="0" smtClean="0"/>
                        <a:t>51.04%</a:t>
                      </a:r>
                      <a:endParaRPr lang="en-GB" sz="1600" dirty="0"/>
                    </a:p>
                  </a:txBody>
                  <a:tcPr anchor="ctr"/>
                </a:tc>
                <a:tc>
                  <a:txBody>
                    <a:bodyPr/>
                    <a:lstStyle/>
                    <a:p>
                      <a:pPr algn="ctr"/>
                      <a:r>
                        <a:rPr lang="en-GB" sz="1600" dirty="0" smtClean="0"/>
                        <a:t>51.40%</a:t>
                      </a:r>
                      <a:endParaRPr lang="en-GB" sz="1600" dirty="0"/>
                    </a:p>
                  </a:txBody>
                  <a:tcPr anchor="ctr"/>
                </a:tc>
              </a:tr>
              <a:tr h="504056">
                <a:tc>
                  <a:txBody>
                    <a:bodyPr/>
                    <a:lstStyle/>
                    <a:p>
                      <a:r>
                        <a:rPr lang="en-GB" sz="1600" dirty="0" smtClean="0"/>
                        <a:t>Recall</a:t>
                      </a:r>
                      <a:endParaRPr lang="en-GB" sz="1600" dirty="0"/>
                    </a:p>
                  </a:txBody>
                  <a:tcPr anchor="ctr"/>
                </a:tc>
                <a:tc>
                  <a:txBody>
                    <a:bodyPr/>
                    <a:lstStyle/>
                    <a:p>
                      <a:pPr algn="ctr"/>
                      <a:r>
                        <a:rPr lang="en-GB" sz="1600" dirty="0" smtClean="0"/>
                        <a:t>77.41%</a:t>
                      </a:r>
                      <a:endParaRPr lang="en-GB" sz="1600" dirty="0"/>
                    </a:p>
                  </a:txBody>
                  <a:tcPr anchor="ctr"/>
                </a:tc>
                <a:tc>
                  <a:txBody>
                    <a:bodyPr/>
                    <a:lstStyle/>
                    <a:p>
                      <a:pPr algn="ctr"/>
                      <a:r>
                        <a:rPr lang="en-GB" sz="1600" dirty="0" smtClean="0"/>
                        <a:t>61.93%</a:t>
                      </a:r>
                      <a:endParaRPr lang="en-GB" sz="1600" dirty="0"/>
                    </a:p>
                  </a:txBody>
                  <a:tcPr anchor="ctr"/>
                </a:tc>
                <a:tc>
                  <a:txBody>
                    <a:bodyPr/>
                    <a:lstStyle/>
                    <a:p>
                      <a:pPr algn="ctr"/>
                      <a:r>
                        <a:rPr lang="en-GB" sz="1600" dirty="0" smtClean="0"/>
                        <a:t>50.95%</a:t>
                      </a:r>
                      <a:endParaRPr lang="en-GB" sz="1600" dirty="0"/>
                    </a:p>
                  </a:txBody>
                  <a:tcPr anchor="ctr"/>
                </a:tc>
              </a:tr>
              <a:tr h="504056">
                <a:tc>
                  <a:txBody>
                    <a:bodyPr/>
                    <a:lstStyle/>
                    <a:p>
                      <a:r>
                        <a:rPr lang="en-GB" sz="1600" dirty="0" smtClean="0"/>
                        <a:t>Precision</a:t>
                      </a:r>
                      <a:endParaRPr lang="en-GB" sz="1600" dirty="0"/>
                    </a:p>
                  </a:txBody>
                  <a:tcPr anchor="ctr"/>
                </a:tc>
                <a:tc>
                  <a:txBody>
                    <a:bodyPr/>
                    <a:lstStyle/>
                    <a:p>
                      <a:pPr algn="ctr"/>
                      <a:r>
                        <a:rPr lang="en-GB" sz="1600" dirty="0" smtClean="0"/>
                        <a:t>49.01%</a:t>
                      </a:r>
                      <a:endParaRPr lang="en-GB" sz="1600" dirty="0"/>
                    </a:p>
                  </a:txBody>
                  <a:tcPr anchor="ctr"/>
                </a:tc>
                <a:tc>
                  <a:txBody>
                    <a:bodyPr/>
                    <a:lstStyle/>
                    <a:p>
                      <a:pPr algn="ctr"/>
                      <a:r>
                        <a:rPr lang="en-GB" sz="1600" dirty="0" smtClean="0"/>
                        <a:t>50.15%</a:t>
                      </a:r>
                      <a:endParaRPr lang="en-GB" sz="1600" dirty="0"/>
                    </a:p>
                  </a:txBody>
                  <a:tcPr anchor="ctr"/>
                </a:tc>
                <a:tc>
                  <a:txBody>
                    <a:bodyPr/>
                    <a:lstStyle/>
                    <a:p>
                      <a:pPr algn="ctr"/>
                      <a:r>
                        <a:rPr lang="en-GB" sz="1600" dirty="0" smtClean="0"/>
                        <a:t>50.55%</a:t>
                      </a:r>
                      <a:endParaRPr lang="en-GB" sz="1600" dirty="0"/>
                    </a:p>
                  </a:txBody>
                  <a:tcPr anchor="ctr"/>
                </a:tc>
              </a:tr>
              <a:tr h="576064">
                <a:tc>
                  <a:txBody>
                    <a:bodyPr/>
                    <a:lstStyle/>
                    <a:p>
                      <a:r>
                        <a:rPr lang="en-GB" sz="1600" dirty="0" smtClean="0"/>
                        <a:t>F1 score</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60.02%</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55.42%</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51.25%</a:t>
                      </a:r>
                      <a:endParaRPr lang="en-GB" sz="1600" dirty="0"/>
                    </a:p>
                  </a:txBody>
                  <a:tcPr anchor="ctr"/>
                </a:tc>
              </a:tr>
              <a:tr h="720080">
                <a:tc>
                  <a:txBody>
                    <a:bodyPr/>
                    <a:lstStyle/>
                    <a:p>
                      <a:r>
                        <a:rPr lang="en-GB" sz="1600" dirty="0" smtClean="0"/>
                        <a:t>Confusion matrix</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[[1351 4746] [1331 4562]]</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[[2470 3627] [2243 3650]]</a:t>
                      </a:r>
                      <a:endParaRPr lang="en-GB"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0" dirty="0" smtClean="0"/>
                        <a:t>[[3102 2995] [2831 3062]]</a:t>
                      </a:r>
                      <a:endParaRPr lang="en-GB" sz="1600" dirty="0"/>
                    </a:p>
                  </a:txBody>
                  <a:tcPr anchor="ctr"/>
                </a:tc>
              </a:tr>
            </a:tbl>
          </a:graphicData>
        </a:graphic>
      </p:graphicFrame>
    </p:spTree>
    <p:extLst>
      <p:ext uri="{BB962C8B-B14F-4D97-AF65-F5344CB8AC3E}">
        <p14:creationId xmlns:p14="http://schemas.microsoft.com/office/powerpoint/2010/main" val="2115643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5499</TotalTime>
  <Words>2189</Words>
  <Application>Microsoft Office PowerPoint</Application>
  <PresentationFormat>On-screen Show (4:3)</PresentationFormat>
  <Paragraphs>283</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Date - a - Scientist</vt:lpstr>
      <vt:lpstr>Contents</vt:lpstr>
      <vt:lpstr>1. Exploring the dataset (1)</vt:lpstr>
      <vt:lpstr>1. Exploring the dataset (2)</vt:lpstr>
      <vt:lpstr>1. Exploring the dataset (3)</vt:lpstr>
      <vt:lpstr>2. Defining the Questions </vt:lpstr>
      <vt:lpstr>3. Augmenting the dataset (1)</vt:lpstr>
      <vt:lpstr>3. Augmenting the dataset (2)</vt:lpstr>
      <vt:lpstr>4. Classification approaches (1)</vt:lpstr>
      <vt:lpstr>5. Classification approaches (2)</vt:lpstr>
      <vt:lpstr>4. Classification approaches (3)</vt:lpstr>
      <vt:lpstr>5. Regression analysis (1)</vt:lpstr>
      <vt:lpstr>5. Regression analysis (2)</vt:lpstr>
      <vt:lpstr>5. Regression analysis (3)</vt:lpstr>
      <vt:lpstr>5. Regression analysis (4)</vt:lpstr>
      <vt:lpstr>5. Regression approaches (5)</vt:lpstr>
      <vt:lpstr>5. Regression Analysis(6)</vt:lpstr>
      <vt:lpstr>6. Further Analysis (1)</vt:lpstr>
      <vt:lpstr>6. Further Analysis (2)</vt:lpstr>
      <vt:lpstr>6. KMeans Clustering(3)</vt:lpstr>
      <vt:lpstr>6. KMeans Clustering(3)</vt:lpstr>
      <vt:lpstr>6. KMeans Clustering(4)</vt:lpstr>
      <vt:lpstr>7. Conclusion / Next Steps</vt:lpstr>
      <vt:lpstr>Back-up</vt:lpstr>
      <vt:lpstr>A. Education</vt:lpstr>
      <vt:lpstr>B. Jobs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 Cupid</dc:title>
  <dc:creator>Administrator</dc:creator>
  <cp:lastModifiedBy>Administrator</cp:lastModifiedBy>
  <cp:revision>143</cp:revision>
  <dcterms:created xsi:type="dcterms:W3CDTF">2018-11-01T16:25:24Z</dcterms:created>
  <dcterms:modified xsi:type="dcterms:W3CDTF">2018-11-13T12:28:26Z</dcterms:modified>
</cp:coreProperties>
</file>