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3" r:id="rId5"/>
    <p:sldId id="266" r:id="rId6"/>
    <p:sldId id="264" r:id="rId7"/>
    <p:sldId id="262"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C0ADD8-7EDA-4F1C-8AB9-972422A93BC1}" v="86" dt="2019-12-01T05:32:38.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15" autoAdjust="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 Wilson" userId="93b280a6c5b43646" providerId="LiveId" clId="{99C0ADD8-7EDA-4F1C-8AB9-972422A93BC1}"/>
    <pc:docChg chg="undo custSel mod addSld delSld modSld sldOrd">
      <pc:chgData name="Tara Wilson" userId="93b280a6c5b43646" providerId="LiveId" clId="{99C0ADD8-7EDA-4F1C-8AB9-972422A93BC1}" dt="2019-12-04T04:53:14.516" v="8811" actId="1076"/>
      <pc:docMkLst>
        <pc:docMk/>
      </pc:docMkLst>
      <pc:sldChg chg="modSp modNotesTx">
        <pc:chgData name="Tara Wilson" userId="93b280a6c5b43646" providerId="LiveId" clId="{99C0ADD8-7EDA-4F1C-8AB9-972422A93BC1}" dt="2019-12-01T21:26:13.832" v="1904" actId="20577"/>
        <pc:sldMkLst>
          <pc:docMk/>
          <pc:sldMk cId="3860320695" sldId="256"/>
        </pc:sldMkLst>
        <pc:spChg chg="mod">
          <ac:chgData name="Tara Wilson" userId="93b280a6c5b43646" providerId="LiveId" clId="{99C0ADD8-7EDA-4F1C-8AB9-972422A93BC1}" dt="2019-12-01T02:32:25.260" v="1364" actId="14100"/>
          <ac:spMkLst>
            <pc:docMk/>
            <pc:sldMk cId="3860320695" sldId="256"/>
            <ac:spMk id="2" creationId="{E790D248-6151-425E-A2C3-E6F4D0D3F7D6}"/>
          </ac:spMkLst>
        </pc:spChg>
        <pc:spChg chg="mod">
          <ac:chgData name="Tara Wilson" userId="93b280a6c5b43646" providerId="LiveId" clId="{99C0ADD8-7EDA-4F1C-8AB9-972422A93BC1}" dt="2019-12-01T05:39:54.791" v="1632" actId="20577"/>
          <ac:spMkLst>
            <pc:docMk/>
            <pc:sldMk cId="3860320695" sldId="256"/>
            <ac:spMk id="3" creationId="{DA6F2F39-BFDA-40D8-B44C-4D8D1821E704}"/>
          </ac:spMkLst>
        </pc:spChg>
      </pc:sldChg>
      <pc:sldChg chg="modSp modNotesTx">
        <pc:chgData name="Tara Wilson" userId="93b280a6c5b43646" providerId="LiveId" clId="{99C0ADD8-7EDA-4F1C-8AB9-972422A93BC1}" dt="2019-12-04T04:40:10.416" v="8756" actId="20577"/>
        <pc:sldMkLst>
          <pc:docMk/>
          <pc:sldMk cId="1681147377" sldId="257"/>
        </pc:sldMkLst>
        <pc:spChg chg="mod">
          <ac:chgData name="Tara Wilson" userId="93b280a6c5b43646" providerId="LiveId" clId="{99C0ADD8-7EDA-4F1C-8AB9-972422A93BC1}" dt="2019-12-01T05:40:19.558" v="1657" actId="20577"/>
          <ac:spMkLst>
            <pc:docMk/>
            <pc:sldMk cId="1681147377" sldId="257"/>
            <ac:spMk id="4" creationId="{A20B28B5-14A8-4B4B-A414-40A1CE05DCE9}"/>
          </ac:spMkLst>
        </pc:spChg>
      </pc:sldChg>
      <pc:sldChg chg="addSp delSp modSp ord modNotesTx">
        <pc:chgData name="Tara Wilson" userId="93b280a6c5b43646" providerId="LiveId" clId="{99C0ADD8-7EDA-4F1C-8AB9-972422A93BC1}" dt="2019-12-04T04:49:48.261" v="8798" actId="1036"/>
        <pc:sldMkLst>
          <pc:docMk/>
          <pc:sldMk cId="2386904080" sldId="258"/>
        </pc:sldMkLst>
        <pc:spChg chg="mod">
          <ac:chgData name="Tara Wilson" userId="93b280a6c5b43646" providerId="LiveId" clId="{99C0ADD8-7EDA-4F1C-8AB9-972422A93BC1}" dt="2019-12-04T04:49:09.923" v="8760" actId="14100"/>
          <ac:spMkLst>
            <pc:docMk/>
            <pc:sldMk cId="2386904080" sldId="258"/>
            <ac:spMk id="2" creationId="{B7A50ADC-42AE-42B7-BF4B-DA102C85DEC6}"/>
          </ac:spMkLst>
        </pc:spChg>
        <pc:spChg chg="del">
          <ac:chgData name="Tara Wilson" userId="93b280a6c5b43646" providerId="LiveId" clId="{99C0ADD8-7EDA-4F1C-8AB9-972422A93BC1}" dt="2019-12-01T00:43:14.834" v="6"/>
          <ac:spMkLst>
            <pc:docMk/>
            <pc:sldMk cId="2386904080" sldId="258"/>
            <ac:spMk id="3" creationId="{4EE03A55-CEEF-4C34-A741-BFE69D0E5F08}"/>
          </ac:spMkLst>
        </pc:spChg>
        <pc:spChg chg="add mod">
          <ac:chgData name="Tara Wilson" userId="93b280a6c5b43646" providerId="LiveId" clId="{99C0ADD8-7EDA-4F1C-8AB9-972422A93BC1}" dt="2019-12-04T04:49:48.261" v="8798" actId="1036"/>
          <ac:spMkLst>
            <pc:docMk/>
            <pc:sldMk cId="2386904080" sldId="258"/>
            <ac:spMk id="7" creationId="{F93DA244-20EA-4285-8603-7925FE3FB352}"/>
          </ac:spMkLst>
        </pc:spChg>
        <pc:spChg chg="add mod">
          <ac:chgData name="Tara Wilson" userId="93b280a6c5b43646" providerId="LiveId" clId="{99C0ADD8-7EDA-4F1C-8AB9-972422A93BC1}" dt="2019-12-04T04:49:48.261" v="8798" actId="1036"/>
          <ac:spMkLst>
            <pc:docMk/>
            <pc:sldMk cId="2386904080" sldId="258"/>
            <ac:spMk id="8" creationId="{1BFFD48D-DE8E-475F-95B7-FC03E5CEA147}"/>
          </ac:spMkLst>
        </pc:spChg>
        <pc:spChg chg="add del mod">
          <ac:chgData name="Tara Wilson" userId="93b280a6c5b43646" providerId="LiveId" clId="{99C0ADD8-7EDA-4F1C-8AB9-972422A93BC1}" dt="2019-12-01T02:22:13.341" v="762"/>
          <ac:spMkLst>
            <pc:docMk/>
            <pc:sldMk cId="2386904080" sldId="258"/>
            <ac:spMk id="9" creationId="{08B1B2B5-D5CA-4302-AD09-4332316DB187}"/>
          </ac:spMkLst>
        </pc:spChg>
        <pc:spChg chg="add del mod">
          <ac:chgData name="Tara Wilson" userId="93b280a6c5b43646" providerId="LiveId" clId="{99C0ADD8-7EDA-4F1C-8AB9-972422A93BC1}" dt="2019-12-01T02:22:13.341" v="762"/>
          <ac:spMkLst>
            <pc:docMk/>
            <pc:sldMk cId="2386904080" sldId="258"/>
            <ac:spMk id="10" creationId="{FCCAB365-2070-453B-B10C-7C15F85B6409}"/>
          </ac:spMkLst>
        </pc:spChg>
        <pc:spChg chg="add del mod">
          <ac:chgData name="Tara Wilson" userId="93b280a6c5b43646" providerId="LiveId" clId="{99C0ADD8-7EDA-4F1C-8AB9-972422A93BC1}" dt="2019-12-01T02:22:13.341" v="762"/>
          <ac:spMkLst>
            <pc:docMk/>
            <pc:sldMk cId="2386904080" sldId="258"/>
            <ac:spMk id="11" creationId="{AC7E3AA6-F699-4489-AB84-50768D064B8F}"/>
          </ac:spMkLst>
        </pc:spChg>
        <pc:graphicFrameChg chg="add mod ord modGraphic">
          <ac:chgData name="Tara Wilson" userId="93b280a6c5b43646" providerId="LiveId" clId="{99C0ADD8-7EDA-4F1C-8AB9-972422A93BC1}" dt="2019-12-04T04:49:48.261" v="8798" actId="1036"/>
          <ac:graphicFrameMkLst>
            <pc:docMk/>
            <pc:sldMk cId="2386904080" sldId="258"/>
            <ac:graphicFrameMk id="4" creationId="{322B4B0F-8AB1-46E0-B125-236D1EC8E644}"/>
          </ac:graphicFrameMkLst>
        </pc:graphicFrameChg>
        <pc:graphicFrameChg chg="add mod modGraphic">
          <ac:chgData name="Tara Wilson" userId="93b280a6c5b43646" providerId="LiveId" clId="{99C0ADD8-7EDA-4F1C-8AB9-972422A93BC1}" dt="2019-12-04T04:49:48.261" v="8798" actId="1036"/>
          <ac:graphicFrameMkLst>
            <pc:docMk/>
            <pc:sldMk cId="2386904080" sldId="258"/>
            <ac:graphicFrameMk id="6" creationId="{F124B803-B5C0-47C2-8FC4-ECD1E71CF574}"/>
          </ac:graphicFrameMkLst>
        </pc:graphicFrameChg>
      </pc:sldChg>
      <pc:sldChg chg="modSp modNotesTx">
        <pc:chgData name="Tara Wilson" userId="93b280a6c5b43646" providerId="LiveId" clId="{99C0ADD8-7EDA-4F1C-8AB9-972422A93BC1}" dt="2019-12-03T19:15:24.160" v="4483" actId="20577"/>
        <pc:sldMkLst>
          <pc:docMk/>
          <pc:sldMk cId="1185702998" sldId="259"/>
        </pc:sldMkLst>
        <pc:spChg chg="mod">
          <ac:chgData name="Tara Wilson" userId="93b280a6c5b43646" providerId="LiveId" clId="{99C0ADD8-7EDA-4F1C-8AB9-972422A93BC1}" dt="2019-12-01T21:24:17.737" v="1672" actId="113"/>
          <ac:spMkLst>
            <pc:docMk/>
            <pc:sldMk cId="1185702998" sldId="259"/>
            <ac:spMk id="2" creationId="{E1379EA5-DB96-473E-951D-5C53645ED8DF}"/>
          </ac:spMkLst>
        </pc:spChg>
      </pc:sldChg>
      <pc:sldChg chg="modSp modNotesTx">
        <pc:chgData name="Tara Wilson" userId="93b280a6c5b43646" providerId="LiveId" clId="{99C0ADD8-7EDA-4F1C-8AB9-972422A93BC1}" dt="2019-12-03T19:06:02.053" v="3263" actId="20577"/>
        <pc:sldMkLst>
          <pc:docMk/>
          <pc:sldMk cId="2327459124" sldId="261"/>
        </pc:sldMkLst>
        <pc:spChg chg="mod">
          <ac:chgData name="Tara Wilson" userId="93b280a6c5b43646" providerId="LiveId" clId="{99C0ADD8-7EDA-4F1C-8AB9-972422A93BC1}" dt="2019-12-01T00:39:40.092" v="4" actId="404"/>
          <ac:spMkLst>
            <pc:docMk/>
            <pc:sldMk cId="2327459124" sldId="261"/>
            <ac:spMk id="2" creationId="{7180A59C-21EB-4D9D-B43A-2A48B05CFA05}"/>
          </ac:spMkLst>
        </pc:spChg>
      </pc:sldChg>
      <pc:sldChg chg="addSp delSp modSp add modNotesTx">
        <pc:chgData name="Tara Wilson" userId="93b280a6c5b43646" providerId="LiveId" clId="{99C0ADD8-7EDA-4F1C-8AB9-972422A93BC1}" dt="2019-12-04T04:44:45.372" v="8757" actId="20577"/>
        <pc:sldMkLst>
          <pc:docMk/>
          <pc:sldMk cId="1072776432" sldId="262"/>
        </pc:sldMkLst>
        <pc:spChg chg="mod">
          <ac:chgData name="Tara Wilson" userId="93b280a6c5b43646" providerId="LiveId" clId="{99C0ADD8-7EDA-4F1C-8AB9-972422A93BC1}" dt="2019-12-03T19:39:26.039" v="8638" actId="14100"/>
          <ac:spMkLst>
            <pc:docMk/>
            <pc:sldMk cId="1072776432" sldId="262"/>
            <ac:spMk id="2" creationId="{CB7DF7FC-64E0-48FC-A1F8-BCB6D5802AF0}"/>
          </ac:spMkLst>
        </pc:spChg>
        <pc:spChg chg="del mod">
          <ac:chgData name="Tara Wilson" userId="93b280a6c5b43646" providerId="LiveId" clId="{99C0ADD8-7EDA-4F1C-8AB9-972422A93BC1}" dt="2019-12-01T01:02:19.017" v="747" actId="478"/>
          <ac:spMkLst>
            <pc:docMk/>
            <pc:sldMk cId="1072776432" sldId="262"/>
            <ac:spMk id="3" creationId="{EE3C3D42-0997-4DBE-AD60-7896A9AF765D}"/>
          </ac:spMkLst>
        </pc:spChg>
        <pc:picChg chg="add del mod">
          <ac:chgData name="Tara Wilson" userId="93b280a6c5b43646" providerId="LiveId" clId="{99C0ADD8-7EDA-4F1C-8AB9-972422A93BC1}" dt="2019-12-01T05:30:08.763" v="1437" actId="478"/>
          <ac:picMkLst>
            <pc:docMk/>
            <pc:sldMk cId="1072776432" sldId="262"/>
            <ac:picMk id="5" creationId="{8858D19F-4426-4404-8BBD-6D09CC026B8A}"/>
          </ac:picMkLst>
        </pc:picChg>
        <pc:picChg chg="add del mod">
          <ac:chgData name="Tara Wilson" userId="93b280a6c5b43646" providerId="LiveId" clId="{99C0ADD8-7EDA-4F1C-8AB9-972422A93BC1}" dt="2019-12-01T05:32:32.724" v="1496" actId="478"/>
          <ac:picMkLst>
            <pc:docMk/>
            <pc:sldMk cId="1072776432" sldId="262"/>
            <ac:picMk id="7" creationId="{36EBF5B2-F31E-42CD-AD86-0A4216772AE4}"/>
          </ac:picMkLst>
        </pc:picChg>
        <pc:picChg chg="add mod modCrop">
          <ac:chgData name="Tara Wilson" userId="93b280a6c5b43646" providerId="LiveId" clId="{99C0ADD8-7EDA-4F1C-8AB9-972422A93BC1}" dt="2019-12-01T05:33:12.435" v="1546" actId="1038"/>
          <ac:picMkLst>
            <pc:docMk/>
            <pc:sldMk cId="1072776432" sldId="262"/>
            <ac:picMk id="9" creationId="{CC984051-7537-48AF-8B2B-7CE76C2CD880}"/>
          </ac:picMkLst>
        </pc:picChg>
      </pc:sldChg>
      <pc:sldChg chg="addSp delSp modSp add del mod setBg">
        <pc:chgData name="Tara Wilson" userId="93b280a6c5b43646" providerId="LiveId" clId="{99C0ADD8-7EDA-4F1C-8AB9-972422A93BC1}" dt="2019-12-01T01:01:31.715" v="718" actId="2696"/>
        <pc:sldMkLst>
          <pc:docMk/>
          <pc:sldMk cId="3288398878" sldId="262"/>
        </pc:sldMkLst>
        <pc:spChg chg="add del mod">
          <ac:chgData name="Tara Wilson" userId="93b280a6c5b43646" providerId="LiveId" clId="{99C0ADD8-7EDA-4F1C-8AB9-972422A93BC1}" dt="2019-12-01T01:01:27" v="717" actId="26606"/>
          <ac:spMkLst>
            <pc:docMk/>
            <pc:sldMk cId="3288398878" sldId="262"/>
            <ac:spMk id="2" creationId="{FEDA8C56-692E-41C8-98E4-91A2B3516D99}"/>
          </ac:spMkLst>
        </pc:spChg>
        <pc:spChg chg="add del">
          <ac:chgData name="Tara Wilson" userId="93b280a6c5b43646" providerId="LiveId" clId="{99C0ADD8-7EDA-4F1C-8AB9-972422A93BC1}" dt="2019-12-01T01:01:27" v="717" actId="26606"/>
          <ac:spMkLst>
            <pc:docMk/>
            <pc:sldMk cId="3288398878" sldId="262"/>
            <ac:spMk id="3" creationId="{FD749703-A52F-44F7-8BB5-BA4A20597CEC}"/>
          </ac:spMkLst>
        </pc:spChg>
        <pc:spChg chg="add">
          <ac:chgData name="Tara Wilson" userId="93b280a6c5b43646" providerId="LiveId" clId="{99C0ADD8-7EDA-4F1C-8AB9-972422A93BC1}" dt="2019-12-01T01:01:27" v="717" actId="26606"/>
          <ac:spMkLst>
            <pc:docMk/>
            <pc:sldMk cId="3288398878" sldId="262"/>
            <ac:spMk id="6" creationId="{A6F05DDE-5F2C-44F5-BACC-DED4737B11B8}"/>
          </ac:spMkLst>
        </pc:spChg>
        <pc:spChg chg="add del">
          <ac:chgData name="Tara Wilson" userId="93b280a6c5b43646" providerId="LiveId" clId="{99C0ADD8-7EDA-4F1C-8AB9-972422A93BC1}" dt="2019-12-01T01:01:19.820" v="710" actId="26606"/>
          <ac:spMkLst>
            <pc:docMk/>
            <pc:sldMk cId="3288398878" sldId="262"/>
            <ac:spMk id="7" creationId="{5D5E0904-721C-4D68-9EB8-1C9752E329A7}"/>
          </ac:spMkLst>
        </pc:spChg>
        <pc:spChg chg="add del">
          <ac:chgData name="Tara Wilson" userId="93b280a6c5b43646" providerId="LiveId" clId="{99C0ADD8-7EDA-4F1C-8AB9-972422A93BC1}" dt="2019-12-01T01:01:19.820" v="710" actId="26606"/>
          <ac:spMkLst>
            <pc:docMk/>
            <pc:sldMk cId="3288398878" sldId="262"/>
            <ac:spMk id="8" creationId="{D0CDF5D3-7220-42A0-9D37-ECF3BF283B37}"/>
          </ac:spMkLst>
        </pc:spChg>
        <pc:spChg chg="add del">
          <ac:chgData name="Tara Wilson" userId="93b280a6c5b43646" providerId="LiveId" clId="{99C0ADD8-7EDA-4F1C-8AB9-972422A93BC1}" dt="2019-12-01T01:01:19.820" v="710" actId="26606"/>
          <ac:spMkLst>
            <pc:docMk/>
            <pc:sldMk cId="3288398878" sldId="262"/>
            <ac:spMk id="9" creationId="{64BC717F-58B3-4A4E-BC3B-1B11323AD5C9}"/>
          </ac:spMkLst>
        </pc:spChg>
        <pc:spChg chg="add del">
          <ac:chgData name="Tara Wilson" userId="93b280a6c5b43646" providerId="LiveId" clId="{99C0ADD8-7EDA-4F1C-8AB9-972422A93BC1}" dt="2019-12-01T01:00:12.868" v="657" actId="26606"/>
          <ac:spMkLst>
            <pc:docMk/>
            <pc:sldMk cId="3288398878" sldId="262"/>
            <ac:spMk id="10" creationId="{0E99ED6D-365F-4CAE-942F-ECA78F74BD7F}"/>
          </ac:spMkLst>
        </pc:spChg>
        <pc:spChg chg="add">
          <ac:chgData name="Tara Wilson" userId="93b280a6c5b43646" providerId="LiveId" clId="{99C0ADD8-7EDA-4F1C-8AB9-972422A93BC1}" dt="2019-12-01T01:01:27" v="717" actId="26606"/>
          <ac:spMkLst>
            <pc:docMk/>
            <pc:sldMk cId="3288398878" sldId="262"/>
            <ac:spMk id="11" creationId="{79C8665A-B6C6-46BB-9012-A922385678AC}"/>
          </ac:spMkLst>
        </pc:spChg>
        <pc:spChg chg="add del">
          <ac:chgData name="Tara Wilson" userId="93b280a6c5b43646" providerId="LiveId" clId="{99C0ADD8-7EDA-4F1C-8AB9-972422A93BC1}" dt="2019-12-01T01:00:12.868" v="657" actId="26606"/>
          <ac:spMkLst>
            <pc:docMk/>
            <pc:sldMk cId="3288398878" sldId="262"/>
            <ac:spMk id="12" creationId="{C42F24F1-C1EF-471F-A19B-A340CE541DEF}"/>
          </ac:spMkLst>
        </pc:spChg>
        <pc:spChg chg="add">
          <ac:chgData name="Tara Wilson" userId="93b280a6c5b43646" providerId="LiveId" clId="{99C0ADD8-7EDA-4F1C-8AB9-972422A93BC1}" dt="2019-12-01T01:01:27" v="717" actId="26606"/>
          <ac:spMkLst>
            <pc:docMk/>
            <pc:sldMk cId="3288398878" sldId="262"/>
            <ac:spMk id="13" creationId="{2D8964DE-AB9E-402E-8B81-8AA9BB47981B}"/>
          </ac:spMkLst>
        </pc:spChg>
        <pc:spChg chg="add del">
          <ac:chgData name="Tara Wilson" userId="93b280a6c5b43646" providerId="LiveId" clId="{99C0ADD8-7EDA-4F1C-8AB9-972422A93BC1}" dt="2019-12-01T01:00:12.868" v="657" actId="26606"/>
          <ac:spMkLst>
            <pc:docMk/>
            <pc:sldMk cId="3288398878" sldId="262"/>
            <ac:spMk id="14" creationId="{E56C425C-3C64-47BA-B583-94D39B9B7F78}"/>
          </ac:spMkLst>
        </pc:spChg>
        <pc:spChg chg="add">
          <ac:chgData name="Tara Wilson" userId="93b280a6c5b43646" providerId="LiveId" clId="{99C0ADD8-7EDA-4F1C-8AB9-972422A93BC1}" dt="2019-12-01T01:01:27" v="717" actId="26606"/>
          <ac:spMkLst>
            <pc:docMk/>
            <pc:sldMk cId="3288398878" sldId="262"/>
            <ac:spMk id="15" creationId="{0361BE5E-E17F-47E3-AF50-969EA826BEE1}"/>
          </ac:spMkLst>
        </pc:spChg>
        <pc:spChg chg="add del">
          <ac:chgData name="Tara Wilson" userId="93b280a6c5b43646" providerId="LiveId" clId="{99C0ADD8-7EDA-4F1C-8AB9-972422A93BC1}" dt="2019-12-01T01:01:19.820" v="710" actId="26606"/>
          <ac:spMkLst>
            <pc:docMk/>
            <pc:sldMk cId="3288398878" sldId="262"/>
            <ac:spMk id="16" creationId="{1EE75710-64C5-4CA8-8A7C-82EE4125C90D}"/>
          </ac:spMkLst>
        </pc:spChg>
        <pc:spChg chg="add del">
          <ac:chgData name="Tara Wilson" userId="93b280a6c5b43646" providerId="LiveId" clId="{99C0ADD8-7EDA-4F1C-8AB9-972422A93BC1}" dt="2019-12-01T01:01:19.820" v="710" actId="26606"/>
          <ac:spMkLst>
            <pc:docMk/>
            <pc:sldMk cId="3288398878" sldId="262"/>
            <ac:spMk id="18" creationId="{435050B1-74E1-4A81-923D-0F5971A3BC01}"/>
          </ac:spMkLst>
        </pc:spChg>
        <pc:spChg chg="add del">
          <ac:chgData name="Tara Wilson" userId="93b280a6c5b43646" providerId="LiveId" clId="{99C0ADD8-7EDA-4F1C-8AB9-972422A93BC1}" dt="2019-12-01T01:01:17.811" v="706" actId="26606"/>
          <ac:spMkLst>
            <pc:docMk/>
            <pc:sldMk cId="3288398878" sldId="262"/>
            <ac:spMk id="22" creationId="{508744D7-CAF2-4D3E-81CB-5E7D308E5EA6}"/>
          </ac:spMkLst>
        </pc:spChg>
        <pc:picChg chg="add del mod">
          <ac:chgData name="Tara Wilson" userId="93b280a6c5b43646" providerId="LiveId" clId="{99C0ADD8-7EDA-4F1C-8AB9-972422A93BC1}" dt="2019-12-01T01:01:22.417" v="715" actId="931"/>
          <ac:picMkLst>
            <pc:docMk/>
            <pc:sldMk cId="3288398878" sldId="262"/>
            <ac:picMk id="5" creationId="{BC47BD7B-3CD9-4F62-9F76-BA06100AC2AC}"/>
          </ac:picMkLst>
        </pc:picChg>
      </pc:sldChg>
      <pc:sldChg chg="modSp add modNotesTx">
        <pc:chgData name="Tara Wilson" userId="93b280a6c5b43646" providerId="LiveId" clId="{99C0ADD8-7EDA-4F1C-8AB9-972422A93BC1}" dt="2019-12-04T04:53:14.516" v="8811" actId="1076"/>
        <pc:sldMkLst>
          <pc:docMk/>
          <pc:sldMk cId="1534692484" sldId="263"/>
        </pc:sldMkLst>
        <pc:spChg chg="mod">
          <ac:chgData name="Tara Wilson" userId="93b280a6c5b43646" providerId="LiveId" clId="{99C0ADD8-7EDA-4F1C-8AB9-972422A93BC1}" dt="2019-12-04T04:52:58.098" v="8806" actId="1038"/>
          <ac:spMkLst>
            <pc:docMk/>
            <pc:sldMk cId="1534692484" sldId="263"/>
            <ac:spMk id="2" creationId="{A6C5DC0C-DE5C-4A3C-AF06-7F5BA133FEE2}"/>
          </ac:spMkLst>
        </pc:spChg>
        <pc:spChg chg="mod">
          <ac:chgData name="Tara Wilson" userId="93b280a6c5b43646" providerId="LiveId" clId="{99C0ADD8-7EDA-4F1C-8AB9-972422A93BC1}" dt="2019-12-04T04:53:14.516" v="8811" actId="1076"/>
          <ac:spMkLst>
            <pc:docMk/>
            <pc:sldMk cId="1534692484" sldId="263"/>
            <ac:spMk id="3" creationId="{C6D80DB0-1949-4326-B27D-D51839417B54}"/>
          </ac:spMkLst>
        </pc:spChg>
      </pc:sldChg>
      <pc:sldChg chg="add del">
        <pc:chgData name="Tara Wilson" userId="93b280a6c5b43646" providerId="LiveId" clId="{99C0ADD8-7EDA-4F1C-8AB9-972422A93BC1}" dt="2019-12-01T02:22:13.856" v="763"/>
        <pc:sldMkLst>
          <pc:docMk/>
          <pc:sldMk cId="2170360102" sldId="264"/>
        </pc:sldMkLst>
      </pc:sldChg>
      <pc:sldChg chg="addSp delSp modSp add modNotesTx">
        <pc:chgData name="Tara Wilson" userId="93b280a6c5b43646" providerId="LiveId" clId="{99C0ADD8-7EDA-4F1C-8AB9-972422A93BC1}" dt="2019-12-03T19:39:19.703" v="8637" actId="14100"/>
        <pc:sldMkLst>
          <pc:docMk/>
          <pc:sldMk cId="3701844369" sldId="264"/>
        </pc:sldMkLst>
        <pc:spChg chg="mod">
          <ac:chgData name="Tara Wilson" userId="93b280a6c5b43646" providerId="LiveId" clId="{99C0ADD8-7EDA-4F1C-8AB9-972422A93BC1}" dt="2019-12-03T19:39:19.703" v="8637" actId="14100"/>
          <ac:spMkLst>
            <pc:docMk/>
            <pc:sldMk cId="3701844369" sldId="264"/>
            <ac:spMk id="2" creationId="{E9018FD3-63C9-45BF-8801-55EA787C7FB5}"/>
          </ac:spMkLst>
        </pc:spChg>
        <pc:spChg chg="del">
          <ac:chgData name="Tara Wilson" userId="93b280a6c5b43646" providerId="LiveId" clId="{99C0ADD8-7EDA-4F1C-8AB9-972422A93BC1}" dt="2019-12-01T05:32:14.447" v="1470" actId="931"/>
          <ac:spMkLst>
            <pc:docMk/>
            <pc:sldMk cId="3701844369" sldId="264"/>
            <ac:spMk id="3" creationId="{9E7ED0B4-70D1-47A5-9332-53E80831E850}"/>
          </ac:spMkLst>
        </pc:spChg>
        <pc:picChg chg="add mod modCrop">
          <ac:chgData name="Tara Wilson" userId="93b280a6c5b43646" providerId="LiveId" clId="{99C0ADD8-7EDA-4F1C-8AB9-972422A93BC1}" dt="2019-12-01T05:33:50.030" v="1573" actId="1037"/>
          <ac:picMkLst>
            <pc:docMk/>
            <pc:sldMk cId="3701844369" sldId="264"/>
            <ac:picMk id="5" creationId="{8BD2BD11-7E98-44AE-87CE-BD9DE2085ADE}"/>
          </ac:picMkLst>
        </pc:picChg>
      </pc:sldChg>
      <pc:sldChg chg="add del ord">
        <pc:chgData name="Tara Wilson" userId="93b280a6c5b43646" providerId="LiveId" clId="{99C0ADD8-7EDA-4F1C-8AB9-972422A93BC1}" dt="2019-12-01T02:22:24.697" v="766" actId="2696"/>
        <pc:sldMkLst>
          <pc:docMk/>
          <pc:sldMk cId="4049648495" sldId="264"/>
        </pc:sldMkLst>
      </pc:sldChg>
      <pc:sldChg chg="add del">
        <pc:chgData name="Tara Wilson" userId="93b280a6c5b43646" providerId="LiveId" clId="{99C0ADD8-7EDA-4F1C-8AB9-972422A93BC1}" dt="2019-12-01T02:26:01.010" v="923" actId="2696"/>
        <pc:sldMkLst>
          <pc:docMk/>
          <pc:sldMk cId="2814333545" sldId="265"/>
        </pc:sldMkLst>
      </pc:sldChg>
      <pc:sldChg chg="delSp modSp add ord modNotesTx">
        <pc:chgData name="Tara Wilson" userId="93b280a6c5b43646" providerId="LiveId" clId="{99C0ADD8-7EDA-4F1C-8AB9-972422A93BC1}" dt="2019-12-03T19:38:05.959" v="8413" actId="20577"/>
        <pc:sldMkLst>
          <pc:docMk/>
          <pc:sldMk cId="510554225" sldId="266"/>
        </pc:sldMkLst>
        <pc:spChg chg="mod">
          <ac:chgData name="Tara Wilson" userId="93b280a6c5b43646" providerId="LiveId" clId="{99C0ADD8-7EDA-4F1C-8AB9-972422A93BC1}" dt="2019-12-01T02:33:47.138" v="1408" actId="14100"/>
          <ac:spMkLst>
            <pc:docMk/>
            <pc:sldMk cId="510554225" sldId="266"/>
            <ac:spMk id="2" creationId="{EA2F82C4-FF0F-42BF-AAA0-7F5534D8079D}"/>
          </ac:spMkLst>
        </pc:spChg>
        <pc:spChg chg="del">
          <ac:chgData name="Tara Wilson" userId="93b280a6c5b43646" providerId="LiveId" clId="{99C0ADD8-7EDA-4F1C-8AB9-972422A93BC1}" dt="2019-12-01T02:26:07.943" v="924" actId="478"/>
          <ac:spMkLst>
            <pc:docMk/>
            <pc:sldMk cId="510554225" sldId="266"/>
            <ac:spMk id="3" creationId="{5A7E3593-CB9F-494C-93B6-73ADF892C7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1AE6F-5273-4F63-A23D-7F27256730CB}"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56B26-A845-4122-949E-57F3CE757702}" type="slidenum">
              <a:rPr lang="en-US" smtClean="0"/>
              <a:t>‹#›</a:t>
            </a:fld>
            <a:endParaRPr lang="en-US"/>
          </a:p>
        </p:txBody>
      </p:sp>
    </p:spTree>
    <p:extLst>
      <p:ext uri="{BB962C8B-B14F-4D97-AF65-F5344CB8AC3E}">
        <p14:creationId xmlns:p14="http://schemas.microsoft.com/office/powerpoint/2010/main" val="271807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As a huge college football fan, I wanted to do my project on something I had a fair amount of domain knowledge about and that had an interesting mix of quantitative and qualitative data.</a:t>
            </a:r>
          </a:p>
        </p:txBody>
      </p:sp>
      <p:sp>
        <p:nvSpPr>
          <p:cNvPr id="4" name="Slide Number Placeholder 3"/>
          <p:cNvSpPr>
            <a:spLocks noGrp="1"/>
          </p:cNvSpPr>
          <p:nvPr>
            <p:ph type="sldNum" sz="quarter" idx="5"/>
          </p:nvPr>
        </p:nvSpPr>
        <p:spPr/>
        <p:txBody>
          <a:bodyPr/>
          <a:lstStyle/>
          <a:p>
            <a:fld id="{A7B56B26-A845-4122-949E-57F3CE757702}" type="slidenum">
              <a:rPr lang="en-US" smtClean="0"/>
              <a:t>1</a:t>
            </a:fld>
            <a:endParaRPr lang="en-US"/>
          </a:p>
        </p:txBody>
      </p:sp>
    </p:spTree>
    <p:extLst>
      <p:ext uri="{BB962C8B-B14F-4D97-AF65-F5344CB8AC3E}">
        <p14:creationId xmlns:p14="http://schemas.microsoft.com/office/powerpoint/2010/main" val="305507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a dataset of essentially all college football data you could ever want. The image on this slide is the data ERD so while you can’t see much you can get a feel for the many different fields available, there is everything from player and coaching data to play by play data at a game level. I supplemented this with weather data available via NOAA API calls.</a:t>
            </a:r>
          </a:p>
        </p:txBody>
      </p:sp>
      <p:sp>
        <p:nvSpPr>
          <p:cNvPr id="4" name="Slide Number Placeholder 3"/>
          <p:cNvSpPr>
            <a:spLocks noGrp="1"/>
          </p:cNvSpPr>
          <p:nvPr>
            <p:ph type="sldNum" sz="quarter" idx="5"/>
          </p:nvPr>
        </p:nvSpPr>
        <p:spPr/>
        <p:txBody>
          <a:bodyPr/>
          <a:lstStyle/>
          <a:p>
            <a:fld id="{A7B56B26-A845-4122-949E-57F3CE757702}" type="slidenum">
              <a:rPr lang="en-US" smtClean="0"/>
              <a:t>2</a:t>
            </a:fld>
            <a:endParaRPr lang="en-US"/>
          </a:p>
        </p:txBody>
      </p:sp>
    </p:spTree>
    <p:extLst>
      <p:ext uri="{BB962C8B-B14F-4D97-AF65-F5344CB8AC3E}">
        <p14:creationId xmlns:p14="http://schemas.microsoft.com/office/powerpoint/2010/main" val="194654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wanted to investigate was what factors drive attendance at college football games? Attendance is important for a school’s reputation and program funding. The gameday experience is integral for fans so exploring this question from a human-centered perspective is beneficial to both parties. I created 6 hypotheses to go with this question that have my predictions for how several factors will relate to attendance, some of which I will walk you through now.</a:t>
            </a:r>
          </a:p>
        </p:txBody>
      </p:sp>
      <p:sp>
        <p:nvSpPr>
          <p:cNvPr id="4" name="Slide Number Placeholder 3"/>
          <p:cNvSpPr>
            <a:spLocks noGrp="1"/>
          </p:cNvSpPr>
          <p:nvPr>
            <p:ph type="sldNum" sz="quarter" idx="5"/>
          </p:nvPr>
        </p:nvSpPr>
        <p:spPr/>
        <p:txBody>
          <a:bodyPr/>
          <a:lstStyle/>
          <a:p>
            <a:fld id="{A7B56B26-A845-4122-949E-57F3CE757702}" type="slidenum">
              <a:rPr lang="en-US" smtClean="0"/>
              <a:t>3</a:t>
            </a:fld>
            <a:endParaRPr lang="en-US"/>
          </a:p>
        </p:txBody>
      </p:sp>
    </p:spTree>
    <p:extLst>
      <p:ext uri="{BB962C8B-B14F-4D97-AF65-F5344CB8AC3E}">
        <p14:creationId xmlns:p14="http://schemas.microsoft.com/office/powerpoint/2010/main" val="305772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conversation that is popular right now. Attendance has been dropping lately across the board as you can see by some statistics here from related works. There have been many ideas tossed around as to what is causing this, everything from the accessibility of watching game at home, to the time of the day for games to the team’s performance that season and many more.</a:t>
            </a:r>
          </a:p>
        </p:txBody>
      </p:sp>
      <p:sp>
        <p:nvSpPr>
          <p:cNvPr id="4" name="Slide Number Placeholder 3"/>
          <p:cNvSpPr>
            <a:spLocks noGrp="1"/>
          </p:cNvSpPr>
          <p:nvPr>
            <p:ph type="sldNum" sz="quarter" idx="5"/>
          </p:nvPr>
        </p:nvSpPr>
        <p:spPr/>
        <p:txBody>
          <a:bodyPr/>
          <a:lstStyle/>
          <a:p>
            <a:fld id="{A7B56B26-A845-4122-949E-57F3CE757702}" type="slidenum">
              <a:rPr lang="en-US" smtClean="0"/>
              <a:t>4</a:t>
            </a:fld>
            <a:endParaRPr lang="en-US"/>
          </a:p>
        </p:txBody>
      </p:sp>
    </p:spTree>
    <p:extLst>
      <p:ext uri="{BB962C8B-B14F-4D97-AF65-F5344CB8AC3E}">
        <p14:creationId xmlns:p14="http://schemas.microsoft.com/office/powerpoint/2010/main" val="4144716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metric I will be using to measure attendance. Since this dataset contains information from a whole spectrum of college football programs, simply looking at game attendance would not be telling us much about how attendance for that particular game compares to the total potential attendance for that stadium. I created this attendance ratio you see here to allow us to normalize for stadium size. A quick note also that in several cases this ratio actually exceeds 100% and while I haven’t investigated every occurrence of this the most likely causes are bleacher seats allowing more people to squeeze in than the number of listed seats which is a common occurrence in student sections as well as just data errors so I eliminated all points over 120% for this analysis.</a:t>
            </a:r>
          </a:p>
        </p:txBody>
      </p:sp>
      <p:sp>
        <p:nvSpPr>
          <p:cNvPr id="4" name="Slide Number Placeholder 3"/>
          <p:cNvSpPr>
            <a:spLocks noGrp="1"/>
          </p:cNvSpPr>
          <p:nvPr>
            <p:ph type="sldNum" sz="quarter" idx="5"/>
          </p:nvPr>
        </p:nvSpPr>
        <p:spPr/>
        <p:txBody>
          <a:bodyPr/>
          <a:lstStyle/>
          <a:p>
            <a:fld id="{A7B56B26-A845-4122-949E-57F3CE757702}" type="slidenum">
              <a:rPr lang="en-US" smtClean="0"/>
              <a:t>5</a:t>
            </a:fld>
            <a:endParaRPr lang="en-US"/>
          </a:p>
        </p:txBody>
      </p:sp>
    </p:spTree>
    <p:extLst>
      <p:ext uri="{BB962C8B-B14F-4D97-AF65-F5344CB8AC3E}">
        <p14:creationId xmlns:p14="http://schemas.microsoft.com/office/powerpoint/2010/main" val="428416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I was really excited to look into was how the gameday weather influenced attendance. I have sat through some miserably hot games and many more that have been freezing with rain and snow. Most college stadiums are open air, leaving fans, and players, completely exposed to the elements for the entire 3+ hour game. Here you are looking at a plot of attendance percentage on the y axis, and maximum temperature on gameday on the x-axis and the games included plotted as the gold dots. I hypothesized that we would see a parabolic shape here, with lower attendance at extremely cold and extremely hot temperatures and higher attendance on those ideal 80-degree days. However, you see that trend does not appear at all, the attendance percentages appear essentially uniformly distributed across all temperatures. The green line is the best fit trend line and you can see it is essentially horizontal and there doesn’t appear to be any relationship between these two. There are a few caveats to this, mainly that this is just maximum temperature on the day of the game and ignores kickoff time which was proposed as a significant contributor to attendance decline. Additionally, this does not control for any other metrics which might be confounding factors.</a:t>
            </a:r>
          </a:p>
        </p:txBody>
      </p:sp>
      <p:sp>
        <p:nvSpPr>
          <p:cNvPr id="4" name="Slide Number Placeholder 3"/>
          <p:cNvSpPr>
            <a:spLocks noGrp="1"/>
          </p:cNvSpPr>
          <p:nvPr>
            <p:ph type="sldNum" sz="quarter" idx="5"/>
          </p:nvPr>
        </p:nvSpPr>
        <p:spPr/>
        <p:txBody>
          <a:bodyPr/>
          <a:lstStyle/>
          <a:p>
            <a:fld id="{A7B56B26-A845-4122-949E-57F3CE757702}" type="slidenum">
              <a:rPr lang="en-US" smtClean="0"/>
              <a:t>6</a:t>
            </a:fld>
            <a:endParaRPr lang="en-US"/>
          </a:p>
        </p:txBody>
      </p:sp>
    </p:spTree>
    <p:extLst>
      <p:ext uri="{BB962C8B-B14F-4D97-AF65-F5344CB8AC3E}">
        <p14:creationId xmlns:p14="http://schemas.microsoft.com/office/powerpoint/2010/main" val="298558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week during the college football season, the Associated Press releases a list of rankings for the top 25 teams. There are about 130 college football programs competing at this level, so the AP poll is essentially an indication of the elite teams at that point in the season. I figured the success of the teams playing would increase attendance and on this hypothesis I was correct! So here you’re looking at 2 boxplots, where the y axis is attendance percentage and then we have games where the home team is ranked on the left and the home team is unranked on the right. As you can see, attendance percentages are much higher when the home team is ranked, so when they are doing well that season. I ran a t-test on this and the p-value is significant at the 0.005 level so highly impactful. I will include some potential confounding factors here such that the best performing schools likely have more money in their athletic departments and come from bigger schools which can have alternate impacts on attendance such as larger school and alumni population nearby, gameday giveaways, etc. But overall, it is clear that attendance is higher when people want to see a good team hopefully add another W. </a:t>
            </a:r>
          </a:p>
        </p:txBody>
      </p:sp>
      <p:sp>
        <p:nvSpPr>
          <p:cNvPr id="4" name="Slide Number Placeholder 3"/>
          <p:cNvSpPr>
            <a:spLocks noGrp="1"/>
          </p:cNvSpPr>
          <p:nvPr>
            <p:ph type="sldNum" sz="quarter" idx="5"/>
          </p:nvPr>
        </p:nvSpPr>
        <p:spPr/>
        <p:txBody>
          <a:bodyPr/>
          <a:lstStyle/>
          <a:p>
            <a:fld id="{A7B56B26-A845-4122-949E-57F3CE757702}" type="slidenum">
              <a:rPr lang="en-US" smtClean="0"/>
              <a:t>7</a:t>
            </a:fld>
            <a:endParaRPr lang="en-US"/>
          </a:p>
        </p:txBody>
      </p:sp>
    </p:spTree>
    <p:extLst>
      <p:ext uri="{BB962C8B-B14F-4D97-AF65-F5344CB8AC3E}">
        <p14:creationId xmlns:p14="http://schemas.microsoft.com/office/powerpoint/2010/main" val="183468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back to the attendance percentage metric I mentioned earlier, I hypothesized that stadiums that have larger capacities would have higher attendance percentages. So here you can see 2 tables, on the left, we have the 5 smallest stadiums based on capacity and on the right we have the 5 largest. You can see that with the notable exception of Foreman Field, the average attendance percentages for the smaller stadiums is much lower than it is for the larger stadiums. Again, there are many drivers of this such as program funding, student population, city size, </a:t>
            </a:r>
            <a:r>
              <a:rPr lang="en-US" dirty="0" err="1"/>
              <a:t>etc</a:t>
            </a:r>
            <a:r>
              <a:rPr lang="en-US" dirty="0"/>
              <a:t> but without controlling for those you can see that objectively the hypothesis holds true.</a:t>
            </a:r>
          </a:p>
        </p:txBody>
      </p:sp>
      <p:sp>
        <p:nvSpPr>
          <p:cNvPr id="4" name="Slide Number Placeholder 3"/>
          <p:cNvSpPr>
            <a:spLocks noGrp="1"/>
          </p:cNvSpPr>
          <p:nvPr>
            <p:ph type="sldNum" sz="quarter" idx="5"/>
          </p:nvPr>
        </p:nvSpPr>
        <p:spPr/>
        <p:txBody>
          <a:bodyPr/>
          <a:lstStyle/>
          <a:p>
            <a:fld id="{A7B56B26-A845-4122-949E-57F3CE757702}" type="slidenum">
              <a:rPr lang="en-US" smtClean="0"/>
              <a:t>8</a:t>
            </a:fld>
            <a:endParaRPr lang="en-US"/>
          </a:p>
        </p:txBody>
      </p:sp>
    </p:spTree>
    <p:extLst>
      <p:ext uri="{BB962C8B-B14F-4D97-AF65-F5344CB8AC3E}">
        <p14:creationId xmlns:p14="http://schemas.microsoft.com/office/powerpoint/2010/main" val="3175164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listening! </a:t>
            </a:r>
          </a:p>
        </p:txBody>
      </p:sp>
      <p:sp>
        <p:nvSpPr>
          <p:cNvPr id="4" name="Slide Number Placeholder 3"/>
          <p:cNvSpPr>
            <a:spLocks noGrp="1"/>
          </p:cNvSpPr>
          <p:nvPr>
            <p:ph type="sldNum" sz="quarter" idx="5"/>
          </p:nvPr>
        </p:nvSpPr>
        <p:spPr/>
        <p:txBody>
          <a:bodyPr/>
          <a:lstStyle/>
          <a:p>
            <a:fld id="{A7B56B26-A845-4122-949E-57F3CE757702}" type="slidenum">
              <a:rPr lang="en-US" smtClean="0"/>
              <a:t>9</a:t>
            </a:fld>
            <a:endParaRPr lang="en-US"/>
          </a:p>
        </p:txBody>
      </p:sp>
    </p:spTree>
    <p:extLst>
      <p:ext uri="{BB962C8B-B14F-4D97-AF65-F5344CB8AC3E}">
        <p14:creationId xmlns:p14="http://schemas.microsoft.com/office/powerpoint/2010/main" val="290991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F313AC4-5820-4F07-BA86-9B0F3B9140E4}"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3169969-D099-46D8-BA99-E7F90BF2655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14935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13AC4-5820-4F07-BA86-9B0F3B9140E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305176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13AC4-5820-4F07-BA86-9B0F3B9140E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167667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13AC4-5820-4F07-BA86-9B0F3B9140E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65076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13AC4-5820-4F07-BA86-9B0F3B9140E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69969-D099-46D8-BA99-E7F90BF2655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785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13AC4-5820-4F07-BA86-9B0F3B9140E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77424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13AC4-5820-4F07-BA86-9B0F3B9140E4}"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208908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13AC4-5820-4F07-BA86-9B0F3B9140E4}"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281172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13AC4-5820-4F07-BA86-9B0F3B9140E4}"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210356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13AC4-5820-4F07-BA86-9B0F3B9140E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408894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13AC4-5820-4F07-BA86-9B0F3B9140E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69969-D099-46D8-BA99-E7F90BF26553}" type="slidenum">
              <a:rPr lang="en-US" smtClean="0"/>
              <a:t>‹#›</a:t>
            </a:fld>
            <a:endParaRPr lang="en-US"/>
          </a:p>
        </p:txBody>
      </p:sp>
    </p:spTree>
    <p:extLst>
      <p:ext uri="{BB962C8B-B14F-4D97-AF65-F5344CB8AC3E}">
        <p14:creationId xmlns:p14="http://schemas.microsoft.com/office/powerpoint/2010/main" val="354957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F313AC4-5820-4F07-BA86-9B0F3B9140E4}" type="datetimeFigureOut">
              <a:rPr lang="en-US" smtClean="0"/>
              <a:t>12/1/2019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3169969-D099-46D8-BA99-E7F90BF26553}" type="slidenum">
              <a:rPr lang="en-US" smtClean="0"/>
              <a:t>‹#›</a:t>
            </a:fld>
            <a:endParaRPr lang="en-US"/>
          </a:p>
        </p:txBody>
      </p:sp>
    </p:spTree>
    <p:extLst>
      <p:ext uri="{BB962C8B-B14F-4D97-AF65-F5344CB8AC3E}">
        <p14:creationId xmlns:p14="http://schemas.microsoft.com/office/powerpoint/2010/main" val="154756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techcrunch.com/2019/09/08/as-college-football-attendance-slumps-new-ways-to-ticket-may-hold-an-answer/" TargetMode="External"/><Relationship Id="rId7" Type="http://schemas.openxmlformats.org/officeDocument/2006/relationships/hyperlink" Target="https://fanbuzz.com/college-football/cfb-attendance-20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offtackleempire.com/2019/7/24/20707199/millennials-terrible-phones-pat-fitzgerald-college-football-attendance-decline-big-ten-media-days" TargetMode="External"/><Relationship Id="rId5" Type="http://schemas.openxmlformats.org/officeDocument/2006/relationships/hyperlink" Target="https://frntofficesport.com/college-football-attendance/" TargetMode="External"/><Relationship Id="rId4" Type="http://schemas.openxmlformats.org/officeDocument/2006/relationships/hyperlink" Target="https://www.npr.org/2019/08/24/753962604/attendance-drops-for-college-footbal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akc.org/expert-advice/news/university-of-washington-mascot-dub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D248-6151-425E-A2C3-E6F4D0D3F7D6}"/>
              </a:ext>
            </a:extLst>
          </p:cNvPr>
          <p:cNvSpPr>
            <a:spLocks noGrp="1"/>
          </p:cNvSpPr>
          <p:nvPr>
            <p:ph type="ctrTitle"/>
          </p:nvPr>
        </p:nvSpPr>
        <p:spPr>
          <a:xfrm>
            <a:off x="1261872" y="758952"/>
            <a:ext cx="9418320" cy="3730855"/>
          </a:xfrm>
        </p:spPr>
        <p:txBody>
          <a:bodyPr>
            <a:normAutofit/>
          </a:bodyPr>
          <a:lstStyle/>
          <a:p>
            <a:r>
              <a:rPr lang="en-US" sz="6600" b="1" dirty="0"/>
              <a:t>College Football Attendance Analysis</a:t>
            </a:r>
          </a:p>
        </p:txBody>
      </p:sp>
      <p:sp>
        <p:nvSpPr>
          <p:cNvPr id="3" name="Subtitle 2">
            <a:extLst>
              <a:ext uri="{FF2B5EF4-FFF2-40B4-BE49-F238E27FC236}">
                <a16:creationId xmlns:a16="http://schemas.microsoft.com/office/drawing/2014/main" id="{DA6F2F39-BFDA-40D8-B44C-4D8D1821E704}"/>
              </a:ext>
            </a:extLst>
          </p:cNvPr>
          <p:cNvSpPr>
            <a:spLocks noGrp="1"/>
          </p:cNvSpPr>
          <p:nvPr>
            <p:ph type="subTitle" idx="1"/>
          </p:nvPr>
        </p:nvSpPr>
        <p:spPr/>
        <p:txBody>
          <a:bodyPr/>
          <a:lstStyle/>
          <a:p>
            <a:r>
              <a:rPr lang="en-US" dirty="0"/>
              <a:t>Tara Wilson</a:t>
            </a:r>
          </a:p>
          <a:p>
            <a:r>
              <a:rPr lang="en-US" dirty="0"/>
              <a:t>Data 512</a:t>
            </a:r>
          </a:p>
          <a:p>
            <a:r>
              <a:rPr lang="en-US" dirty="0"/>
              <a:t>Autumn quarter 2019</a:t>
            </a:r>
          </a:p>
        </p:txBody>
      </p:sp>
    </p:spTree>
    <p:extLst>
      <p:ext uri="{BB962C8B-B14F-4D97-AF65-F5344CB8AC3E}">
        <p14:creationId xmlns:p14="http://schemas.microsoft.com/office/powerpoint/2010/main" val="386032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a Diagram">
            <a:extLst>
              <a:ext uri="{FF2B5EF4-FFF2-40B4-BE49-F238E27FC236}">
                <a16:creationId xmlns:a16="http://schemas.microsoft.com/office/drawing/2014/main" id="{898C78FE-893B-4ABC-B8E8-E8E0A680D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436" y="0"/>
            <a:ext cx="3203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0B28B5-14A8-4B4B-A414-40A1CE05DCE9}"/>
              </a:ext>
            </a:extLst>
          </p:cNvPr>
          <p:cNvSpPr txBox="1"/>
          <p:nvPr/>
        </p:nvSpPr>
        <p:spPr>
          <a:xfrm>
            <a:off x="673768" y="240632"/>
            <a:ext cx="7228573" cy="6278642"/>
          </a:xfrm>
          <a:prstGeom prst="rect">
            <a:avLst/>
          </a:prstGeom>
          <a:noFill/>
        </p:spPr>
        <p:txBody>
          <a:bodyPr wrap="square" rtlCol="0">
            <a:spAutoFit/>
          </a:bodyPr>
          <a:lstStyle/>
          <a:p>
            <a:r>
              <a:rPr lang="en-US" sz="4400" b="1" dirty="0"/>
              <a:t>Data sources</a:t>
            </a:r>
          </a:p>
          <a:p>
            <a:endParaRPr lang="en-US" sz="1000" dirty="0"/>
          </a:p>
          <a:p>
            <a:pPr marL="285750" indent="-285750">
              <a:buFont typeface="Arial" panose="020B0604020202020204" pitchFamily="34" charset="0"/>
              <a:buChar char="•"/>
            </a:pPr>
            <a:r>
              <a:rPr lang="en-US" sz="3600" dirty="0"/>
              <a:t>All sorts of NCAA college football data:</a:t>
            </a:r>
          </a:p>
          <a:p>
            <a:pPr marL="914400" lvl="1" indent="-457200">
              <a:buFont typeface="Wingdings" panose="05000000000000000000" pitchFamily="2" charset="2"/>
              <a:buChar char="§"/>
            </a:pPr>
            <a:r>
              <a:rPr lang="en-US" sz="2800" dirty="0"/>
              <a:t>games</a:t>
            </a:r>
          </a:p>
          <a:p>
            <a:pPr marL="914400" lvl="1" indent="-457200">
              <a:buFont typeface="Wingdings" panose="05000000000000000000" pitchFamily="2" charset="2"/>
              <a:buChar char="§"/>
            </a:pPr>
            <a:r>
              <a:rPr lang="en-US" sz="2800" dirty="0"/>
              <a:t>players</a:t>
            </a:r>
          </a:p>
          <a:p>
            <a:pPr marL="914400" lvl="1" indent="-457200">
              <a:buFont typeface="Wingdings" panose="05000000000000000000" pitchFamily="2" charset="2"/>
              <a:buChar char="§"/>
            </a:pPr>
            <a:r>
              <a:rPr lang="en-US" sz="2800" dirty="0"/>
              <a:t>teams</a:t>
            </a:r>
          </a:p>
          <a:p>
            <a:pPr marL="914400" lvl="1" indent="-457200">
              <a:buFont typeface="Wingdings" panose="05000000000000000000" pitchFamily="2" charset="2"/>
              <a:buChar char="§"/>
            </a:pPr>
            <a:r>
              <a:rPr lang="en-US" sz="2800" dirty="0"/>
              <a:t>rankings</a:t>
            </a:r>
          </a:p>
          <a:p>
            <a:pPr marL="914400" lvl="1" indent="-457200">
              <a:buFont typeface="Wingdings" panose="05000000000000000000" pitchFamily="2" charset="2"/>
              <a:buChar char="§"/>
            </a:pPr>
            <a:r>
              <a:rPr lang="en-US" sz="2800" dirty="0"/>
              <a:t>coaches</a:t>
            </a:r>
          </a:p>
          <a:p>
            <a:pPr marL="914400" lvl="1" indent="-457200">
              <a:buFont typeface="Wingdings" panose="05000000000000000000" pitchFamily="2" charset="2"/>
              <a:buChar char="§"/>
            </a:pPr>
            <a:r>
              <a:rPr lang="en-US" sz="2800" dirty="0"/>
              <a:t>&amp; much more</a:t>
            </a:r>
          </a:p>
          <a:p>
            <a:pPr marL="285750" indent="-285750">
              <a:buFont typeface="Arial" panose="020B0604020202020204" pitchFamily="34" charset="0"/>
              <a:buChar char="•"/>
            </a:pPr>
            <a:r>
              <a:rPr lang="en-US" sz="3600" dirty="0"/>
              <a:t>Accessed via Swagger API endpoint</a:t>
            </a:r>
          </a:p>
          <a:p>
            <a:pPr marL="285750" indent="-285750">
              <a:buFont typeface="Arial" panose="020B0604020202020204" pitchFamily="34" charset="0"/>
              <a:buChar char="•"/>
            </a:pPr>
            <a:r>
              <a:rPr lang="en-US" sz="3600" dirty="0"/>
              <a:t>Weather data from NOAA</a:t>
            </a:r>
          </a:p>
        </p:txBody>
      </p:sp>
    </p:spTree>
    <p:extLst>
      <p:ext uri="{BB962C8B-B14F-4D97-AF65-F5344CB8AC3E}">
        <p14:creationId xmlns:p14="http://schemas.microsoft.com/office/powerpoint/2010/main" val="168114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9EA5-DB96-473E-951D-5C53645ED8DF}"/>
              </a:ext>
            </a:extLst>
          </p:cNvPr>
          <p:cNvSpPr>
            <a:spLocks noGrp="1"/>
          </p:cNvSpPr>
          <p:nvPr>
            <p:ph type="title"/>
          </p:nvPr>
        </p:nvSpPr>
        <p:spPr>
          <a:xfrm>
            <a:off x="1" y="0"/>
            <a:ext cx="11300058" cy="5101389"/>
          </a:xfrm>
          <a:solidFill>
            <a:schemeClr val="accent1"/>
          </a:solidFill>
        </p:spPr>
        <p:txBody>
          <a:bodyPr>
            <a:normAutofit/>
          </a:bodyPr>
          <a:lstStyle/>
          <a:p>
            <a:r>
              <a:rPr lang="en-US" sz="6000" dirty="0"/>
              <a:t>   What factors drive attendance	      at college football games?</a:t>
            </a:r>
          </a:p>
        </p:txBody>
      </p:sp>
    </p:spTree>
    <p:extLst>
      <p:ext uri="{BB962C8B-B14F-4D97-AF65-F5344CB8AC3E}">
        <p14:creationId xmlns:p14="http://schemas.microsoft.com/office/powerpoint/2010/main" val="118570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DC0C-DE5C-4A3C-AF06-7F5BA133FEE2}"/>
              </a:ext>
            </a:extLst>
          </p:cNvPr>
          <p:cNvSpPr>
            <a:spLocks noGrp="1"/>
          </p:cNvSpPr>
          <p:nvPr>
            <p:ph type="title"/>
          </p:nvPr>
        </p:nvSpPr>
        <p:spPr>
          <a:xfrm>
            <a:off x="605929" y="365760"/>
            <a:ext cx="10436719" cy="1088467"/>
          </a:xfrm>
        </p:spPr>
        <p:txBody>
          <a:bodyPr/>
          <a:lstStyle/>
          <a:p>
            <a:r>
              <a:rPr lang="en-US" b="1" dirty="0"/>
              <a:t>Relevant works</a:t>
            </a:r>
          </a:p>
        </p:txBody>
      </p:sp>
      <p:sp>
        <p:nvSpPr>
          <p:cNvPr id="3" name="Content Placeholder 2">
            <a:extLst>
              <a:ext uri="{FF2B5EF4-FFF2-40B4-BE49-F238E27FC236}">
                <a16:creationId xmlns:a16="http://schemas.microsoft.com/office/drawing/2014/main" id="{C6D80DB0-1949-4326-B27D-D51839417B54}"/>
              </a:ext>
            </a:extLst>
          </p:cNvPr>
          <p:cNvSpPr>
            <a:spLocks noGrp="1"/>
          </p:cNvSpPr>
          <p:nvPr>
            <p:ph idx="1"/>
          </p:nvPr>
        </p:nvSpPr>
        <p:spPr>
          <a:xfrm>
            <a:off x="1217805" y="1683934"/>
            <a:ext cx="8994236" cy="4808306"/>
          </a:xfrm>
        </p:spPr>
        <p:txBody>
          <a:bodyPr>
            <a:normAutofit fontScale="92500" lnSpcReduction="10000"/>
          </a:bodyPr>
          <a:lstStyle/>
          <a:p>
            <a:r>
              <a:rPr lang="en-US" sz="3200" dirty="0"/>
              <a:t>Attendance is currently at a </a:t>
            </a:r>
            <a:r>
              <a:rPr lang="en-US" sz="3200" b="1" dirty="0">
                <a:solidFill>
                  <a:schemeClr val="accent3"/>
                </a:solidFill>
              </a:rPr>
              <a:t>22-year low</a:t>
            </a:r>
            <a:r>
              <a:rPr lang="en-US" sz="3200" baseline="30000" dirty="0"/>
              <a:t>1</a:t>
            </a:r>
          </a:p>
          <a:p>
            <a:r>
              <a:rPr lang="en-US" sz="3200" dirty="0"/>
              <a:t>From 2004 to 2018, the average stadium capacity has </a:t>
            </a:r>
            <a:r>
              <a:rPr lang="en-US" sz="3200" b="1" dirty="0">
                <a:solidFill>
                  <a:schemeClr val="accent1"/>
                </a:solidFill>
              </a:rPr>
              <a:t>fallen over 2,000 seats</a:t>
            </a:r>
            <a:r>
              <a:rPr lang="en-US" sz="3200" baseline="30000" dirty="0"/>
              <a:t>2</a:t>
            </a:r>
          </a:p>
          <a:p>
            <a:r>
              <a:rPr lang="en-US" sz="3200" dirty="0"/>
              <a:t>Decline attributed to use of cell phones</a:t>
            </a:r>
            <a:r>
              <a:rPr lang="en-US" sz="3200" baseline="30000" dirty="0"/>
              <a:t>3</a:t>
            </a:r>
            <a:r>
              <a:rPr lang="en-US" sz="3200" dirty="0"/>
              <a:t>, kickoff times, team success</a:t>
            </a:r>
            <a:r>
              <a:rPr lang="en-US" sz="3200" baseline="30000" dirty="0"/>
              <a:t>4 </a:t>
            </a:r>
            <a:r>
              <a:rPr lang="en-US" sz="3200" dirty="0"/>
              <a:t>and many more reasons</a:t>
            </a:r>
          </a:p>
          <a:p>
            <a:r>
              <a:rPr lang="en-US" sz="3200" dirty="0"/>
              <a:t>2018 was the </a:t>
            </a:r>
            <a:r>
              <a:rPr lang="en-US" sz="3200" b="1" dirty="0">
                <a:solidFill>
                  <a:schemeClr val="tx2"/>
                </a:solidFill>
              </a:rPr>
              <a:t>7</a:t>
            </a:r>
            <a:r>
              <a:rPr lang="en-US" sz="3200" b="1" baseline="30000" dirty="0">
                <a:solidFill>
                  <a:schemeClr val="tx2"/>
                </a:solidFill>
              </a:rPr>
              <a:t>th</a:t>
            </a:r>
            <a:r>
              <a:rPr lang="en-US" sz="3200" b="1" dirty="0">
                <a:solidFill>
                  <a:schemeClr val="tx2"/>
                </a:solidFill>
              </a:rPr>
              <a:t> time in the last 8 years </a:t>
            </a:r>
            <a:r>
              <a:rPr lang="en-US" sz="3200" dirty="0"/>
              <a:t>that attendance has declined</a:t>
            </a:r>
            <a:r>
              <a:rPr lang="en-US" sz="3200" baseline="30000" dirty="0"/>
              <a:t>5</a:t>
            </a:r>
            <a:endParaRPr lang="en-US" sz="3200" dirty="0"/>
          </a:p>
          <a:p>
            <a:endParaRPr lang="en-US" dirty="0"/>
          </a:p>
          <a:p>
            <a:endParaRPr lang="en-US" sz="100" dirty="0"/>
          </a:p>
          <a:p>
            <a:pPr marL="0" indent="0">
              <a:lnSpc>
                <a:spcPct val="120000"/>
              </a:lnSpc>
              <a:spcBef>
                <a:spcPts val="0"/>
              </a:spcBef>
              <a:spcAft>
                <a:spcPts val="0"/>
              </a:spcAft>
              <a:buNone/>
            </a:pPr>
            <a:r>
              <a:rPr lang="en-US" sz="800" dirty="0">
                <a:solidFill>
                  <a:schemeClr val="tx1">
                    <a:lumMod val="95000"/>
                    <a:lumOff val="5000"/>
                  </a:schemeClr>
                </a:solidFill>
              </a:rPr>
              <a:t>1: </a:t>
            </a:r>
            <a:r>
              <a:rPr lang="en-US" sz="800"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https://techcrunch.com/2019/09/08/as-college-football-attendance-slumps-new-ways-to-ticket-may-hold-an-answer/</a:t>
            </a:r>
            <a:r>
              <a:rPr lang="en-US" sz="800" dirty="0">
                <a:solidFill>
                  <a:schemeClr val="tx1">
                    <a:lumMod val="95000"/>
                    <a:lumOff val="5000"/>
                  </a:schemeClr>
                </a:solidFill>
              </a:rPr>
              <a:t> </a:t>
            </a:r>
          </a:p>
          <a:p>
            <a:pPr marL="0" indent="0">
              <a:lnSpc>
                <a:spcPct val="120000"/>
              </a:lnSpc>
              <a:spcBef>
                <a:spcPts val="0"/>
              </a:spcBef>
              <a:spcAft>
                <a:spcPts val="0"/>
              </a:spcAft>
              <a:buNone/>
            </a:pPr>
            <a:r>
              <a:rPr lang="en-US" sz="800" dirty="0">
                <a:solidFill>
                  <a:schemeClr val="tx1">
                    <a:lumMod val="95000"/>
                    <a:lumOff val="5000"/>
                  </a:schemeClr>
                </a:solidFill>
              </a:rPr>
              <a:t>2: </a:t>
            </a:r>
            <a:r>
              <a:rPr lang="en-US" sz="8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https://www.npr.org/2019/08/24/753962604/attendance-drops-for-college-football</a:t>
            </a:r>
            <a:r>
              <a:rPr lang="en-US" sz="800" dirty="0">
                <a:solidFill>
                  <a:schemeClr val="tx1">
                    <a:lumMod val="95000"/>
                    <a:lumOff val="5000"/>
                  </a:schemeClr>
                </a:solidFill>
              </a:rPr>
              <a:t> </a:t>
            </a:r>
          </a:p>
          <a:p>
            <a:pPr marL="0" indent="0">
              <a:lnSpc>
                <a:spcPct val="120000"/>
              </a:lnSpc>
              <a:spcBef>
                <a:spcPts val="0"/>
              </a:spcBef>
              <a:spcAft>
                <a:spcPts val="0"/>
              </a:spcAft>
              <a:buNone/>
            </a:pPr>
            <a:r>
              <a:rPr lang="en-US" sz="800" dirty="0">
                <a:solidFill>
                  <a:schemeClr val="tx1">
                    <a:lumMod val="95000"/>
                    <a:lumOff val="5000"/>
                  </a:schemeClr>
                </a:solidFill>
              </a:rPr>
              <a:t>3: </a:t>
            </a:r>
            <a:r>
              <a:rPr lang="en-US" sz="800"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https://frntofficesport.com/college-football-attendance/</a:t>
            </a:r>
            <a:endParaRPr lang="en-US" sz="800" dirty="0">
              <a:solidFill>
                <a:schemeClr val="tx1">
                  <a:lumMod val="95000"/>
                  <a:lumOff val="5000"/>
                </a:schemeClr>
              </a:solidFill>
            </a:endParaRPr>
          </a:p>
          <a:p>
            <a:pPr marL="0" indent="0">
              <a:lnSpc>
                <a:spcPct val="120000"/>
              </a:lnSpc>
              <a:spcBef>
                <a:spcPts val="0"/>
              </a:spcBef>
              <a:spcAft>
                <a:spcPts val="0"/>
              </a:spcAft>
              <a:buNone/>
            </a:pPr>
            <a:r>
              <a:rPr lang="en-US" sz="800" dirty="0">
                <a:solidFill>
                  <a:schemeClr val="tx1">
                    <a:lumMod val="95000"/>
                    <a:lumOff val="5000"/>
                  </a:schemeClr>
                </a:solidFill>
              </a:rPr>
              <a:t>4: </a:t>
            </a:r>
            <a:r>
              <a:rPr lang="en-US" sz="800"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https://www.offtackleempire.com/2019/7/24/20707199/millennials-terrible-phones-pat-fitzgerald-college-football-attendance-decline-big-ten-media-days</a:t>
            </a:r>
            <a:endParaRPr lang="en-US" sz="800" dirty="0">
              <a:solidFill>
                <a:schemeClr val="tx1">
                  <a:lumMod val="95000"/>
                  <a:lumOff val="5000"/>
                </a:schemeClr>
              </a:solidFill>
            </a:endParaRPr>
          </a:p>
          <a:p>
            <a:pPr marL="0" indent="0">
              <a:lnSpc>
                <a:spcPct val="120000"/>
              </a:lnSpc>
              <a:spcBef>
                <a:spcPts val="0"/>
              </a:spcBef>
              <a:spcAft>
                <a:spcPts val="0"/>
              </a:spcAft>
              <a:buNone/>
            </a:pPr>
            <a:r>
              <a:rPr lang="en-US" sz="800" dirty="0">
                <a:solidFill>
                  <a:schemeClr val="tx1">
                    <a:lumMod val="95000"/>
                    <a:lumOff val="5000"/>
                  </a:schemeClr>
                </a:solidFill>
              </a:rPr>
              <a:t>5: </a:t>
            </a:r>
            <a:r>
              <a:rPr lang="en-US" sz="800" dirty="0">
                <a:solidFill>
                  <a:schemeClr val="tx1">
                    <a:lumMod val="95000"/>
                    <a:lumOff val="5000"/>
                  </a:schemeClr>
                </a:solidFill>
                <a:hlinkClick r:id="rId7">
                  <a:extLst>
                    <a:ext uri="{A12FA001-AC4F-418D-AE19-62706E023703}">
                      <ahyp:hlinkClr xmlns:ahyp="http://schemas.microsoft.com/office/drawing/2018/hyperlinkcolor" val="tx"/>
                    </a:ext>
                  </a:extLst>
                </a:hlinkClick>
              </a:rPr>
              <a:t>https://fanbuzz.com/college-football/cfb-attendance-2019/</a:t>
            </a:r>
            <a:r>
              <a:rPr lang="en-US" sz="800" dirty="0">
                <a:solidFill>
                  <a:schemeClr val="tx1">
                    <a:lumMod val="95000"/>
                    <a:lumOff val="5000"/>
                  </a:schemeClr>
                </a:solidFill>
              </a:rPr>
              <a:t> </a:t>
            </a:r>
          </a:p>
        </p:txBody>
      </p:sp>
    </p:spTree>
    <p:extLst>
      <p:ext uri="{BB962C8B-B14F-4D97-AF65-F5344CB8AC3E}">
        <p14:creationId xmlns:p14="http://schemas.microsoft.com/office/powerpoint/2010/main" val="153469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A2F82C4-FF0F-42BF-AAA0-7F5534D8079D}"/>
                  </a:ext>
                </a:extLst>
              </p:cNvPr>
              <p:cNvSpPr>
                <a:spLocks noGrp="1"/>
              </p:cNvSpPr>
              <p:nvPr>
                <p:ph type="ctrTitle"/>
              </p:nvPr>
            </p:nvSpPr>
            <p:spPr>
              <a:xfrm>
                <a:off x="545431" y="2938408"/>
                <a:ext cx="11534273" cy="1243173"/>
              </a:xfrm>
            </p:spPr>
            <p:txBody>
              <a:bodyPr>
                <a:normAutofit/>
              </a:bodyPr>
              <a:lstStyle/>
              <a:p>
                <a:r>
                  <a:rPr lang="en-US" sz="5000" i="1" dirty="0"/>
                  <a:t>attendance percentage = </a:t>
                </a:r>
                <a14:m>
                  <m:oMath xmlns:m="http://schemas.openxmlformats.org/officeDocument/2006/math">
                    <m:f>
                      <m:fPr>
                        <m:ctrlPr>
                          <a:rPr lang="en-US" sz="5000" b="0" i="1" smtClean="0">
                            <a:latin typeface="Cambria Math" panose="02040503050406030204" pitchFamily="18" charset="0"/>
                          </a:rPr>
                        </m:ctrlPr>
                      </m:fPr>
                      <m:num>
                        <m:r>
                          <a:rPr lang="en-US" sz="5000" b="0" i="1" smtClean="0">
                            <a:latin typeface="Cambria Math" panose="02040503050406030204" pitchFamily="18" charset="0"/>
                          </a:rPr>
                          <m:t>𝑔𝑎𝑚𝑒</m:t>
                        </m:r>
                        <m:r>
                          <a:rPr lang="en-US" sz="5000" b="0" i="1" smtClean="0">
                            <a:latin typeface="Cambria Math" panose="02040503050406030204" pitchFamily="18" charset="0"/>
                          </a:rPr>
                          <m:t> </m:t>
                        </m:r>
                        <m:r>
                          <a:rPr lang="en-US" sz="5000" b="0" i="1" smtClean="0">
                            <a:latin typeface="Cambria Math" panose="02040503050406030204" pitchFamily="18" charset="0"/>
                          </a:rPr>
                          <m:t>𝑎𝑡𝑡𝑒𝑛𝑑𝑎𝑛𝑐𝑒</m:t>
                        </m:r>
                      </m:num>
                      <m:den>
                        <m:r>
                          <a:rPr lang="en-US" sz="5000" b="0" i="1" smtClean="0">
                            <a:latin typeface="Cambria Math" panose="02040503050406030204" pitchFamily="18" charset="0"/>
                          </a:rPr>
                          <m:t>𝑠𝑡𝑎𝑑𝑖𝑢𝑚</m:t>
                        </m:r>
                        <m:r>
                          <a:rPr lang="en-US" sz="5000" b="0" i="1" smtClean="0">
                            <a:latin typeface="Cambria Math" panose="02040503050406030204" pitchFamily="18" charset="0"/>
                          </a:rPr>
                          <m:t> </m:t>
                        </m:r>
                        <m:r>
                          <a:rPr lang="en-US" sz="5000" b="0" i="1" smtClean="0">
                            <a:latin typeface="Cambria Math" panose="02040503050406030204" pitchFamily="18" charset="0"/>
                          </a:rPr>
                          <m:t>𝑐𝑎𝑝𝑎𝑐𝑖𝑡𝑦</m:t>
                        </m:r>
                      </m:den>
                    </m:f>
                  </m:oMath>
                </a14:m>
                <a:endParaRPr lang="en-US" sz="5000" i="1" dirty="0"/>
              </a:p>
            </p:txBody>
          </p:sp>
        </mc:Choice>
        <mc:Fallback xmlns="">
          <p:sp>
            <p:nvSpPr>
              <p:cNvPr id="2" name="Title 1">
                <a:extLst>
                  <a:ext uri="{FF2B5EF4-FFF2-40B4-BE49-F238E27FC236}">
                    <a16:creationId xmlns:a16="http://schemas.microsoft.com/office/drawing/2014/main" id="{EA2F82C4-FF0F-42BF-AAA0-7F5534D8079D}"/>
                  </a:ext>
                </a:extLst>
              </p:cNvPr>
              <p:cNvSpPr>
                <a:spLocks noGrp="1" noRot="1" noChangeAspect="1" noMove="1" noResize="1" noEditPoints="1" noAdjustHandles="1" noChangeArrowheads="1" noChangeShapeType="1" noTextEdit="1"/>
              </p:cNvSpPr>
              <p:nvPr>
                <p:ph type="ctrTitle"/>
              </p:nvPr>
            </p:nvSpPr>
            <p:spPr>
              <a:xfrm>
                <a:off x="545431" y="2938408"/>
                <a:ext cx="11534273" cy="1243173"/>
              </a:xfrm>
              <a:blipFill>
                <a:blip r:embed="rId3"/>
                <a:stretch>
                  <a:fillRect l="-2536" t="-2451" b="-4902"/>
                </a:stretch>
              </a:blipFill>
            </p:spPr>
            <p:txBody>
              <a:bodyPr/>
              <a:lstStyle/>
              <a:p>
                <a:r>
                  <a:rPr lang="en-US">
                    <a:noFill/>
                  </a:rPr>
                  <a:t> </a:t>
                </a:r>
              </a:p>
            </p:txBody>
          </p:sp>
        </mc:Fallback>
      </mc:AlternateContent>
    </p:spTree>
    <p:extLst>
      <p:ext uri="{BB962C8B-B14F-4D97-AF65-F5344CB8AC3E}">
        <p14:creationId xmlns:p14="http://schemas.microsoft.com/office/powerpoint/2010/main" val="51055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8FD3-63C9-45BF-8801-55EA787C7FB5}"/>
              </a:ext>
            </a:extLst>
          </p:cNvPr>
          <p:cNvSpPr>
            <a:spLocks noGrp="1"/>
          </p:cNvSpPr>
          <p:nvPr>
            <p:ph type="title"/>
          </p:nvPr>
        </p:nvSpPr>
        <p:spPr>
          <a:xfrm>
            <a:off x="348343" y="365760"/>
            <a:ext cx="10606169" cy="940526"/>
          </a:xfrm>
        </p:spPr>
        <p:txBody>
          <a:bodyPr/>
          <a:lstStyle/>
          <a:p>
            <a:r>
              <a:rPr lang="en-US" b="1" dirty="0"/>
              <a:t>Nobody cares about the thermostat</a:t>
            </a:r>
          </a:p>
        </p:txBody>
      </p:sp>
      <p:pic>
        <p:nvPicPr>
          <p:cNvPr id="5" name="Content Placeholder 4" descr="A close up of a map&#10;&#10;Description automatically generated">
            <a:extLst>
              <a:ext uri="{FF2B5EF4-FFF2-40B4-BE49-F238E27FC236}">
                <a16:creationId xmlns:a16="http://schemas.microsoft.com/office/drawing/2014/main" id="{8BD2BD11-7E98-44AE-87CE-BD9DE2085AD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84" t="6537" r="8405" b="4392"/>
          <a:stretch/>
        </p:blipFill>
        <p:spPr>
          <a:xfrm>
            <a:off x="2116474" y="1740050"/>
            <a:ext cx="7430417" cy="5117950"/>
          </a:xfrm>
        </p:spPr>
      </p:pic>
    </p:spTree>
    <p:extLst>
      <p:ext uri="{BB962C8B-B14F-4D97-AF65-F5344CB8AC3E}">
        <p14:creationId xmlns:p14="http://schemas.microsoft.com/office/powerpoint/2010/main" val="370184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F7FC-64E0-48FC-A1F8-BCB6D5802AF0}"/>
              </a:ext>
            </a:extLst>
          </p:cNvPr>
          <p:cNvSpPr>
            <a:spLocks noGrp="1"/>
          </p:cNvSpPr>
          <p:nvPr>
            <p:ph type="title"/>
          </p:nvPr>
        </p:nvSpPr>
        <p:spPr>
          <a:xfrm>
            <a:off x="1128308" y="365760"/>
            <a:ext cx="9418320" cy="780869"/>
          </a:xfrm>
        </p:spPr>
        <p:txBody>
          <a:bodyPr>
            <a:normAutofit/>
          </a:bodyPr>
          <a:lstStyle/>
          <a:p>
            <a:r>
              <a:rPr lang="en-US" sz="4400" b="1" dirty="0"/>
              <a:t>Winning helps</a:t>
            </a:r>
          </a:p>
        </p:txBody>
      </p:sp>
      <p:pic>
        <p:nvPicPr>
          <p:cNvPr id="9" name="Picture 8" descr="A screenshot of a video game&#10;&#10;Description automatically generated">
            <a:extLst>
              <a:ext uri="{FF2B5EF4-FFF2-40B4-BE49-F238E27FC236}">
                <a16:creationId xmlns:a16="http://schemas.microsoft.com/office/drawing/2014/main" id="{CC984051-7537-48AF-8B2B-7CE76C2CD880}"/>
              </a:ext>
            </a:extLst>
          </p:cNvPr>
          <p:cNvPicPr>
            <a:picLocks noChangeAspect="1"/>
          </p:cNvPicPr>
          <p:nvPr/>
        </p:nvPicPr>
        <p:blipFill rotWithShape="1">
          <a:blip r:embed="rId3">
            <a:extLst>
              <a:ext uri="{28A0092B-C50C-407E-A947-70E740481C1C}">
                <a14:useLocalDpi xmlns:a14="http://schemas.microsoft.com/office/drawing/2010/main" val="0"/>
              </a:ext>
            </a:extLst>
          </a:blip>
          <a:srcRect l="4910" t="7457" r="7618" b="6899"/>
          <a:stretch/>
        </p:blipFill>
        <p:spPr>
          <a:xfrm>
            <a:off x="1869896" y="1462533"/>
            <a:ext cx="8137131" cy="5311370"/>
          </a:xfrm>
          <a:prstGeom prst="rect">
            <a:avLst/>
          </a:prstGeom>
        </p:spPr>
      </p:pic>
    </p:spTree>
    <p:extLst>
      <p:ext uri="{BB962C8B-B14F-4D97-AF65-F5344CB8AC3E}">
        <p14:creationId xmlns:p14="http://schemas.microsoft.com/office/powerpoint/2010/main" val="107277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0ADC-42AE-42B7-BF4B-DA102C85DEC6}"/>
              </a:ext>
            </a:extLst>
          </p:cNvPr>
          <p:cNvSpPr>
            <a:spLocks noGrp="1"/>
          </p:cNvSpPr>
          <p:nvPr>
            <p:ph type="title"/>
          </p:nvPr>
        </p:nvSpPr>
        <p:spPr>
          <a:xfrm>
            <a:off x="478971" y="365760"/>
            <a:ext cx="10475541" cy="879146"/>
          </a:xfrm>
        </p:spPr>
        <p:txBody>
          <a:bodyPr/>
          <a:lstStyle/>
          <a:p>
            <a:r>
              <a:rPr lang="en-US" b="1" dirty="0"/>
              <a:t>If you build it, they will come</a:t>
            </a:r>
          </a:p>
        </p:txBody>
      </p:sp>
      <p:graphicFrame>
        <p:nvGraphicFramePr>
          <p:cNvPr id="4" name="Table 4">
            <a:extLst>
              <a:ext uri="{FF2B5EF4-FFF2-40B4-BE49-F238E27FC236}">
                <a16:creationId xmlns:a16="http://schemas.microsoft.com/office/drawing/2014/main" id="{322B4B0F-8AB1-46E0-B125-236D1EC8E644}"/>
              </a:ext>
            </a:extLst>
          </p:cNvPr>
          <p:cNvGraphicFramePr>
            <a:graphicFrameLocks noGrp="1"/>
          </p:cNvGraphicFramePr>
          <p:nvPr>
            <p:ph idx="1"/>
            <p:extLst>
              <p:ext uri="{D42A27DB-BD31-4B8C-83A1-F6EECF244321}">
                <p14:modId xmlns:p14="http://schemas.microsoft.com/office/powerpoint/2010/main" val="4076663510"/>
              </p:ext>
            </p:extLst>
          </p:nvPr>
        </p:nvGraphicFramePr>
        <p:xfrm>
          <a:off x="5838684" y="2413407"/>
          <a:ext cx="5047489" cy="3154680"/>
        </p:xfrm>
        <a:graphic>
          <a:graphicData uri="http://schemas.openxmlformats.org/drawingml/2006/table">
            <a:tbl>
              <a:tblPr firstRow="1" bandRow="1">
                <a:tableStyleId>{5C22544A-7EE6-4342-B048-85BDC9FD1C3A}</a:tableStyleId>
              </a:tblPr>
              <a:tblGrid>
                <a:gridCol w="2034781">
                  <a:extLst>
                    <a:ext uri="{9D8B030D-6E8A-4147-A177-3AD203B41FA5}">
                      <a16:colId xmlns:a16="http://schemas.microsoft.com/office/drawing/2014/main" val="1023038405"/>
                    </a:ext>
                  </a:extLst>
                </a:gridCol>
                <a:gridCol w="1309036">
                  <a:extLst>
                    <a:ext uri="{9D8B030D-6E8A-4147-A177-3AD203B41FA5}">
                      <a16:colId xmlns:a16="http://schemas.microsoft.com/office/drawing/2014/main" val="2336393146"/>
                    </a:ext>
                  </a:extLst>
                </a:gridCol>
                <a:gridCol w="1703672">
                  <a:extLst>
                    <a:ext uri="{9D8B030D-6E8A-4147-A177-3AD203B41FA5}">
                      <a16:colId xmlns:a16="http://schemas.microsoft.com/office/drawing/2014/main" val="2446223434"/>
                    </a:ext>
                  </a:extLst>
                </a:gridCol>
              </a:tblGrid>
              <a:tr h="370840">
                <a:tc>
                  <a:txBody>
                    <a:bodyPr/>
                    <a:lstStyle/>
                    <a:p>
                      <a:r>
                        <a:rPr lang="en-US" sz="1900" dirty="0"/>
                        <a:t>Stadium name</a:t>
                      </a:r>
                    </a:p>
                  </a:txBody>
                  <a:tcPr/>
                </a:tc>
                <a:tc>
                  <a:txBody>
                    <a:bodyPr/>
                    <a:lstStyle/>
                    <a:p>
                      <a:r>
                        <a:rPr lang="en-US" sz="1900" dirty="0"/>
                        <a:t>Capacity</a:t>
                      </a:r>
                    </a:p>
                  </a:txBody>
                  <a:tcPr/>
                </a:tc>
                <a:tc>
                  <a:txBody>
                    <a:bodyPr/>
                    <a:lstStyle/>
                    <a:p>
                      <a:r>
                        <a:rPr lang="en-US" sz="1900" dirty="0"/>
                        <a:t>Average attendance </a:t>
                      </a:r>
                    </a:p>
                  </a:txBody>
                  <a:tcPr/>
                </a:tc>
                <a:extLst>
                  <a:ext uri="{0D108BD9-81ED-4DB2-BD59-A6C34878D82A}">
                    <a16:rowId xmlns:a16="http://schemas.microsoft.com/office/drawing/2014/main" val="1052013369"/>
                  </a:ext>
                </a:extLst>
              </a:tr>
              <a:tr h="370840">
                <a:tc>
                  <a:txBody>
                    <a:bodyPr/>
                    <a:lstStyle/>
                    <a:p>
                      <a:r>
                        <a:rPr lang="en-US" sz="1900" dirty="0"/>
                        <a:t>Bristol Motor Speedway</a:t>
                      </a:r>
                    </a:p>
                  </a:txBody>
                  <a:tcPr/>
                </a:tc>
                <a:tc>
                  <a:txBody>
                    <a:bodyPr/>
                    <a:lstStyle/>
                    <a:p>
                      <a:r>
                        <a:rPr lang="en-US" sz="1900" dirty="0"/>
                        <a:t>162,000</a:t>
                      </a:r>
                    </a:p>
                  </a:txBody>
                  <a:tcPr/>
                </a:tc>
                <a:tc>
                  <a:txBody>
                    <a:bodyPr/>
                    <a:lstStyle/>
                    <a:p>
                      <a:r>
                        <a:rPr lang="en-US" sz="1900" dirty="0"/>
                        <a:t>96.9%</a:t>
                      </a:r>
                    </a:p>
                  </a:txBody>
                  <a:tcPr/>
                </a:tc>
                <a:extLst>
                  <a:ext uri="{0D108BD9-81ED-4DB2-BD59-A6C34878D82A}">
                    <a16:rowId xmlns:a16="http://schemas.microsoft.com/office/drawing/2014/main" val="2867929689"/>
                  </a:ext>
                </a:extLst>
              </a:tr>
              <a:tr h="370840">
                <a:tc>
                  <a:txBody>
                    <a:bodyPr/>
                    <a:lstStyle/>
                    <a:p>
                      <a:r>
                        <a:rPr lang="en-US" sz="1900" dirty="0"/>
                        <a:t>Michigan Stadium</a:t>
                      </a:r>
                    </a:p>
                  </a:txBody>
                  <a:tcPr/>
                </a:tc>
                <a:tc>
                  <a:txBody>
                    <a:bodyPr/>
                    <a:lstStyle/>
                    <a:p>
                      <a:r>
                        <a:rPr lang="en-US" sz="1900" dirty="0"/>
                        <a:t>107,601</a:t>
                      </a:r>
                    </a:p>
                  </a:txBody>
                  <a:tcPr/>
                </a:tc>
                <a:tc>
                  <a:txBody>
                    <a:bodyPr/>
                    <a:lstStyle/>
                    <a:p>
                      <a:r>
                        <a:rPr lang="en-US" sz="1900" dirty="0"/>
                        <a:t>102.3%</a:t>
                      </a:r>
                    </a:p>
                  </a:txBody>
                  <a:tcPr/>
                </a:tc>
                <a:extLst>
                  <a:ext uri="{0D108BD9-81ED-4DB2-BD59-A6C34878D82A}">
                    <a16:rowId xmlns:a16="http://schemas.microsoft.com/office/drawing/2014/main" val="3789480559"/>
                  </a:ext>
                </a:extLst>
              </a:tr>
              <a:tr h="370840">
                <a:tc>
                  <a:txBody>
                    <a:bodyPr/>
                    <a:lstStyle/>
                    <a:p>
                      <a:r>
                        <a:rPr lang="en-US" sz="1900" dirty="0"/>
                        <a:t>Beaver Stadium</a:t>
                      </a:r>
                    </a:p>
                  </a:txBody>
                  <a:tcPr/>
                </a:tc>
                <a:tc>
                  <a:txBody>
                    <a:bodyPr/>
                    <a:lstStyle/>
                    <a:p>
                      <a:r>
                        <a:rPr lang="en-US" sz="1900" dirty="0"/>
                        <a:t>106,572</a:t>
                      </a:r>
                    </a:p>
                  </a:txBody>
                  <a:tcPr/>
                </a:tc>
                <a:tc>
                  <a:txBody>
                    <a:bodyPr/>
                    <a:lstStyle/>
                    <a:p>
                      <a:r>
                        <a:rPr lang="en-US" sz="1900" dirty="0"/>
                        <a:t>94.2%</a:t>
                      </a:r>
                    </a:p>
                  </a:txBody>
                  <a:tcPr/>
                </a:tc>
                <a:extLst>
                  <a:ext uri="{0D108BD9-81ED-4DB2-BD59-A6C34878D82A}">
                    <a16:rowId xmlns:a16="http://schemas.microsoft.com/office/drawing/2014/main" val="4266534066"/>
                  </a:ext>
                </a:extLst>
              </a:tr>
              <a:tr h="370840">
                <a:tc>
                  <a:txBody>
                    <a:bodyPr/>
                    <a:lstStyle/>
                    <a:p>
                      <a:r>
                        <a:rPr lang="en-US" sz="1900" dirty="0"/>
                        <a:t>Ohio Stadium</a:t>
                      </a:r>
                    </a:p>
                  </a:txBody>
                  <a:tcPr/>
                </a:tc>
                <a:tc>
                  <a:txBody>
                    <a:bodyPr/>
                    <a:lstStyle/>
                    <a:p>
                      <a:r>
                        <a:rPr lang="en-US" sz="1900" dirty="0"/>
                        <a:t>104,944</a:t>
                      </a:r>
                    </a:p>
                  </a:txBody>
                  <a:tcPr/>
                </a:tc>
                <a:tc>
                  <a:txBody>
                    <a:bodyPr/>
                    <a:lstStyle/>
                    <a:p>
                      <a:r>
                        <a:rPr lang="en-US" sz="1900" dirty="0"/>
                        <a:t>101.2%</a:t>
                      </a:r>
                    </a:p>
                  </a:txBody>
                  <a:tcPr/>
                </a:tc>
                <a:extLst>
                  <a:ext uri="{0D108BD9-81ED-4DB2-BD59-A6C34878D82A}">
                    <a16:rowId xmlns:a16="http://schemas.microsoft.com/office/drawing/2014/main" val="2211036011"/>
                  </a:ext>
                </a:extLst>
              </a:tr>
              <a:tr h="370840">
                <a:tc>
                  <a:txBody>
                    <a:bodyPr/>
                    <a:lstStyle/>
                    <a:p>
                      <a:r>
                        <a:rPr lang="en-US" sz="1900" dirty="0"/>
                        <a:t>Kyle Field</a:t>
                      </a:r>
                    </a:p>
                  </a:txBody>
                  <a:tcPr/>
                </a:tc>
                <a:tc>
                  <a:txBody>
                    <a:bodyPr/>
                    <a:lstStyle/>
                    <a:p>
                      <a:r>
                        <a:rPr lang="en-US" sz="1900" dirty="0"/>
                        <a:t>102,733</a:t>
                      </a:r>
                    </a:p>
                  </a:txBody>
                  <a:tcPr/>
                </a:tc>
                <a:tc>
                  <a:txBody>
                    <a:bodyPr/>
                    <a:lstStyle/>
                    <a:p>
                      <a:r>
                        <a:rPr lang="en-US" sz="1900" dirty="0"/>
                        <a:t>94.3%</a:t>
                      </a:r>
                    </a:p>
                  </a:txBody>
                  <a:tcPr/>
                </a:tc>
                <a:extLst>
                  <a:ext uri="{0D108BD9-81ED-4DB2-BD59-A6C34878D82A}">
                    <a16:rowId xmlns:a16="http://schemas.microsoft.com/office/drawing/2014/main" val="3596923698"/>
                  </a:ext>
                </a:extLst>
              </a:tr>
            </a:tbl>
          </a:graphicData>
        </a:graphic>
      </p:graphicFrame>
      <p:graphicFrame>
        <p:nvGraphicFramePr>
          <p:cNvPr id="6" name="Table 4">
            <a:extLst>
              <a:ext uri="{FF2B5EF4-FFF2-40B4-BE49-F238E27FC236}">
                <a16:creationId xmlns:a16="http://schemas.microsoft.com/office/drawing/2014/main" id="{F124B803-B5C0-47C2-8FC4-ECD1E71CF574}"/>
              </a:ext>
            </a:extLst>
          </p:cNvPr>
          <p:cNvGraphicFramePr>
            <a:graphicFrameLocks/>
          </p:cNvGraphicFramePr>
          <p:nvPr>
            <p:extLst>
              <p:ext uri="{D42A27DB-BD31-4B8C-83A1-F6EECF244321}">
                <p14:modId xmlns:p14="http://schemas.microsoft.com/office/powerpoint/2010/main" val="2094253350"/>
              </p:ext>
            </p:extLst>
          </p:nvPr>
        </p:nvGraphicFramePr>
        <p:xfrm>
          <a:off x="328221" y="2413407"/>
          <a:ext cx="5196680" cy="3733800"/>
        </p:xfrm>
        <a:graphic>
          <a:graphicData uri="http://schemas.openxmlformats.org/drawingml/2006/table">
            <a:tbl>
              <a:tblPr firstRow="1" bandRow="1">
                <a:tableStyleId>{5C22544A-7EE6-4342-B048-85BDC9FD1C3A}</a:tableStyleId>
              </a:tblPr>
              <a:tblGrid>
                <a:gridCol w="2155097">
                  <a:extLst>
                    <a:ext uri="{9D8B030D-6E8A-4147-A177-3AD203B41FA5}">
                      <a16:colId xmlns:a16="http://schemas.microsoft.com/office/drawing/2014/main" val="1023038405"/>
                    </a:ext>
                  </a:extLst>
                </a:gridCol>
                <a:gridCol w="1328286">
                  <a:extLst>
                    <a:ext uri="{9D8B030D-6E8A-4147-A177-3AD203B41FA5}">
                      <a16:colId xmlns:a16="http://schemas.microsoft.com/office/drawing/2014/main" val="2336393146"/>
                    </a:ext>
                  </a:extLst>
                </a:gridCol>
                <a:gridCol w="1713297">
                  <a:extLst>
                    <a:ext uri="{9D8B030D-6E8A-4147-A177-3AD203B41FA5}">
                      <a16:colId xmlns:a16="http://schemas.microsoft.com/office/drawing/2014/main" val="2446223434"/>
                    </a:ext>
                  </a:extLst>
                </a:gridCol>
              </a:tblGrid>
              <a:tr h="370840">
                <a:tc>
                  <a:txBody>
                    <a:bodyPr/>
                    <a:lstStyle/>
                    <a:p>
                      <a:r>
                        <a:rPr lang="en-US" sz="1900" dirty="0"/>
                        <a:t>Stadium name</a:t>
                      </a:r>
                    </a:p>
                  </a:txBody>
                  <a:tcPr/>
                </a:tc>
                <a:tc>
                  <a:txBody>
                    <a:bodyPr/>
                    <a:lstStyle/>
                    <a:p>
                      <a:r>
                        <a:rPr lang="en-US" sz="1900" dirty="0"/>
                        <a:t>Capacity</a:t>
                      </a:r>
                    </a:p>
                  </a:txBody>
                  <a:tcPr/>
                </a:tc>
                <a:tc>
                  <a:txBody>
                    <a:bodyPr/>
                    <a:lstStyle/>
                    <a:p>
                      <a:r>
                        <a:rPr lang="en-US" sz="1900" dirty="0"/>
                        <a:t>Average attendance </a:t>
                      </a:r>
                    </a:p>
                  </a:txBody>
                  <a:tcPr/>
                </a:tc>
                <a:extLst>
                  <a:ext uri="{0D108BD9-81ED-4DB2-BD59-A6C34878D82A}">
                    <a16:rowId xmlns:a16="http://schemas.microsoft.com/office/drawing/2014/main" val="1052013369"/>
                  </a:ext>
                </a:extLst>
              </a:tr>
              <a:tr h="370840">
                <a:tc>
                  <a:txBody>
                    <a:bodyPr/>
                    <a:lstStyle/>
                    <a:p>
                      <a:r>
                        <a:rPr lang="en-US" sz="1900" dirty="0"/>
                        <a:t>Jerry Richardson Stadium</a:t>
                      </a:r>
                    </a:p>
                  </a:txBody>
                  <a:tcPr/>
                </a:tc>
                <a:tc>
                  <a:txBody>
                    <a:bodyPr/>
                    <a:lstStyle/>
                    <a:p>
                      <a:r>
                        <a:rPr lang="en-US" sz="1900" dirty="0"/>
                        <a:t>15,314</a:t>
                      </a:r>
                    </a:p>
                  </a:txBody>
                  <a:tcPr/>
                </a:tc>
                <a:tc>
                  <a:txBody>
                    <a:bodyPr/>
                    <a:lstStyle/>
                    <a:p>
                      <a:r>
                        <a:rPr lang="en-US" sz="1900" dirty="0"/>
                        <a:t>86.1%</a:t>
                      </a:r>
                    </a:p>
                  </a:txBody>
                  <a:tcPr/>
                </a:tc>
                <a:extLst>
                  <a:ext uri="{0D108BD9-81ED-4DB2-BD59-A6C34878D82A}">
                    <a16:rowId xmlns:a16="http://schemas.microsoft.com/office/drawing/2014/main" val="2867929689"/>
                  </a:ext>
                </a:extLst>
              </a:tr>
              <a:tr h="370840">
                <a:tc>
                  <a:txBody>
                    <a:bodyPr/>
                    <a:lstStyle/>
                    <a:p>
                      <a:r>
                        <a:rPr lang="en-US" sz="1900" dirty="0" err="1"/>
                        <a:t>Kibbie</a:t>
                      </a:r>
                      <a:r>
                        <a:rPr lang="en-US" sz="1900" dirty="0"/>
                        <a:t> Dome</a:t>
                      </a:r>
                    </a:p>
                  </a:txBody>
                  <a:tcPr/>
                </a:tc>
                <a:tc>
                  <a:txBody>
                    <a:bodyPr/>
                    <a:lstStyle/>
                    <a:p>
                      <a:r>
                        <a:rPr lang="en-US" sz="1900" dirty="0"/>
                        <a:t>16,000</a:t>
                      </a:r>
                    </a:p>
                  </a:txBody>
                  <a:tcPr/>
                </a:tc>
                <a:tc>
                  <a:txBody>
                    <a:bodyPr/>
                    <a:lstStyle/>
                    <a:p>
                      <a:r>
                        <a:rPr lang="en-US" sz="1900" dirty="0"/>
                        <a:t>76.2%</a:t>
                      </a:r>
                    </a:p>
                  </a:txBody>
                  <a:tcPr/>
                </a:tc>
                <a:extLst>
                  <a:ext uri="{0D108BD9-81ED-4DB2-BD59-A6C34878D82A}">
                    <a16:rowId xmlns:a16="http://schemas.microsoft.com/office/drawing/2014/main" val="3789480559"/>
                  </a:ext>
                </a:extLst>
              </a:tr>
              <a:tr h="370840">
                <a:tc>
                  <a:txBody>
                    <a:bodyPr/>
                    <a:lstStyle/>
                    <a:p>
                      <a:r>
                        <a:rPr lang="en-US" sz="1900" dirty="0"/>
                        <a:t>Warren </a:t>
                      </a:r>
                      <a:r>
                        <a:rPr lang="en-US" sz="1900" dirty="0" err="1"/>
                        <a:t>McGuirk</a:t>
                      </a:r>
                      <a:r>
                        <a:rPr lang="en-US" sz="1900" dirty="0"/>
                        <a:t> Alumni Stadium</a:t>
                      </a:r>
                    </a:p>
                  </a:txBody>
                  <a:tcPr/>
                </a:tc>
                <a:tc>
                  <a:txBody>
                    <a:bodyPr/>
                    <a:lstStyle/>
                    <a:p>
                      <a:r>
                        <a:rPr lang="en-US" sz="1900" dirty="0"/>
                        <a:t>17,000</a:t>
                      </a:r>
                    </a:p>
                  </a:txBody>
                  <a:tcPr/>
                </a:tc>
                <a:tc>
                  <a:txBody>
                    <a:bodyPr/>
                    <a:lstStyle/>
                    <a:p>
                      <a:r>
                        <a:rPr lang="en-US" sz="1900" dirty="0"/>
                        <a:t>69.4%</a:t>
                      </a:r>
                    </a:p>
                  </a:txBody>
                  <a:tcPr/>
                </a:tc>
                <a:extLst>
                  <a:ext uri="{0D108BD9-81ED-4DB2-BD59-A6C34878D82A}">
                    <a16:rowId xmlns:a16="http://schemas.microsoft.com/office/drawing/2014/main" val="4266534066"/>
                  </a:ext>
                </a:extLst>
              </a:tr>
              <a:tr h="370840">
                <a:tc>
                  <a:txBody>
                    <a:bodyPr/>
                    <a:lstStyle/>
                    <a:p>
                      <a:r>
                        <a:rPr lang="en-US" sz="1900" dirty="0"/>
                        <a:t>Foreman Field</a:t>
                      </a:r>
                    </a:p>
                  </a:txBody>
                  <a:tcPr/>
                </a:tc>
                <a:tc>
                  <a:txBody>
                    <a:bodyPr/>
                    <a:lstStyle/>
                    <a:p>
                      <a:r>
                        <a:rPr lang="en-US" sz="1900" dirty="0"/>
                        <a:t>20,118</a:t>
                      </a:r>
                    </a:p>
                  </a:txBody>
                  <a:tcPr/>
                </a:tc>
                <a:tc>
                  <a:txBody>
                    <a:bodyPr/>
                    <a:lstStyle/>
                    <a:p>
                      <a:r>
                        <a:rPr lang="en-US" sz="1900" dirty="0"/>
                        <a:t>100.0%</a:t>
                      </a:r>
                    </a:p>
                  </a:txBody>
                  <a:tcPr/>
                </a:tc>
                <a:extLst>
                  <a:ext uri="{0D108BD9-81ED-4DB2-BD59-A6C34878D82A}">
                    <a16:rowId xmlns:a16="http://schemas.microsoft.com/office/drawing/2014/main" val="2211036011"/>
                  </a:ext>
                </a:extLst>
              </a:tr>
              <a:tr h="370840">
                <a:tc>
                  <a:txBody>
                    <a:bodyPr/>
                    <a:lstStyle/>
                    <a:p>
                      <a:r>
                        <a:rPr lang="en-US" sz="1900" dirty="0"/>
                        <a:t>Houchens Industries – L.T. Smith Stadium</a:t>
                      </a:r>
                    </a:p>
                  </a:txBody>
                  <a:tcPr/>
                </a:tc>
                <a:tc>
                  <a:txBody>
                    <a:bodyPr/>
                    <a:lstStyle/>
                    <a:p>
                      <a:r>
                        <a:rPr lang="en-US" sz="1900" dirty="0"/>
                        <a:t>22,113</a:t>
                      </a:r>
                    </a:p>
                  </a:txBody>
                  <a:tcPr/>
                </a:tc>
                <a:tc>
                  <a:txBody>
                    <a:bodyPr/>
                    <a:lstStyle/>
                    <a:p>
                      <a:r>
                        <a:rPr lang="en-US" sz="1900" dirty="0"/>
                        <a:t>77.8%</a:t>
                      </a:r>
                    </a:p>
                  </a:txBody>
                  <a:tcPr/>
                </a:tc>
                <a:extLst>
                  <a:ext uri="{0D108BD9-81ED-4DB2-BD59-A6C34878D82A}">
                    <a16:rowId xmlns:a16="http://schemas.microsoft.com/office/drawing/2014/main" val="3596923698"/>
                  </a:ext>
                </a:extLst>
              </a:tr>
            </a:tbl>
          </a:graphicData>
        </a:graphic>
      </p:graphicFrame>
      <p:sp>
        <p:nvSpPr>
          <p:cNvPr id="7" name="TextBox 6">
            <a:extLst>
              <a:ext uri="{FF2B5EF4-FFF2-40B4-BE49-F238E27FC236}">
                <a16:creationId xmlns:a16="http://schemas.microsoft.com/office/drawing/2014/main" id="{F93DA244-20EA-4285-8603-7925FE3FB352}"/>
              </a:ext>
            </a:extLst>
          </p:cNvPr>
          <p:cNvSpPr txBox="1"/>
          <p:nvPr/>
        </p:nvSpPr>
        <p:spPr>
          <a:xfrm>
            <a:off x="1415876" y="1547806"/>
            <a:ext cx="3213876" cy="461665"/>
          </a:xfrm>
          <a:prstGeom prst="rect">
            <a:avLst/>
          </a:prstGeom>
          <a:noFill/>
        </p:spPr>
        <p:txBody>
          <a:bodyPr wrap="square" rtlCol="0">
            <a:spAutoFit/>
          </a:bodyPr>
          <a:lstStyle/>
          <a:p>
            <a:r>
              <a:rPr lang="en-US" sz="2400" b="1" dirty="0">
                <a:latin typeface="+mj-lt"/>
              </a:rPr>
              <a:t>Smallest stadiums</a:t>
            </a:r>
            <a:endParaRPr lang="en-US" sz="2400" dirty="0">
              <a:latin typeface="+mj-lt"/>
            </a:endParaRPr>
          </a:p>
        </p:txBody>
      </p:sp>
      <p:sp>
        <p:nvSpPr>
          <p:cNvPr id="8" name="Rectangle 7">
            <a:extLst>
              <a:ext uri="{FF2B5EF4-FFF2-40B4-BE49-F238E27FC236}">
                <a16:creationId xmlns:a16="http://schemas.microsoft.com/office/drawing/2014/main" id="{1BFFD48D-DE8E-475F-95B7-FC03E5CEA147}"/>
              </a:ext>
            </a:extLst>
          </p:cNvPr>
          <p:cNvSpPr/>
          <p:nvPr/>
        </p:nvSpPr>
        <p:spPr>
          <a:xfrm>
            <a:off x="6889108" y="1547806"/>
            <a:ext cx="2946640" cy="461665"/>
          </a:xfrm>
          <a:prstGeom prst="rect">
            <a:avLst/>
          </a:prstGeom>
        </p:spPr>
        <p:txBody>
          <a:bodyPr wrap="none">
            <a:spAutoFit/>
          </a:bodyPr>
          <a:lstStyle/>
          <a:p>
            <a:r>
              <a:rPr lang="en-US" sz="2400" b="1" dirty="0"/>
              <a:t>Largest stadiums</a:t>
            </a:r>
          </a:p>
        </p:txBody>
      </p:sp>
    </p:spTree>
    <p:extLst>
      <p:ext uri="{BB962C8B-B14F-4D97-AF65-F5344CB8AC3E}">
        <p14:creationId xmlns:p14="http://schemas.microsoft.com/office/powerpoint/2010/main" val="238690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A picture containing sitting, cat, white, indoor&#10;&#10;Description automatically generated">
            <a:extLst>
              <a:ext uri="{FF2B5EF4-FFF2-40B4-BE49-F238E27FC236}">
                <a16:creationId xmlns:a16="http://schemas.microsoft.com/office/drawing/2014/main" id="{DEA56A31-783B-4FB1-835B-2958A3224C86}"/>
              </a:ext>
            </a:extLst>
          </p:cNvPr>
          <p:cNvPicPr>
            <a:picLocks noChangeAspect="1"/>
          </p:cNvPicPr>
          <p:nvPr/>
        </p:nvPicPr>
        <p:blipFill rotWithShape="1">
          <a:blip r:embed="rId3">
            <a:extLst>
              <a:ext uri="{28A0092B-C50C-407E-A947-70E740481C1C}">
                <a14:useLocalDpi xmlns:a14="http://schemas.microsoft.com/office/drawing/2010/main" val="0"/>
              </a:ext>
            </a:extLst>
          </a:blip>
          <a:srcRect l="3392" r="11358"/>
          <a:stretch/>
        </p:blipFill>
        <p:spPr>
          <a:xfrm>
            <a:off x="899160" y="1"/>
            <a:ext cx="10393680" cy="6858000"/>
          </a:xfrm>
          <a:prstGeom prst="rect">
            <a:avLst/>
          </a:prstGeom>
        </p:spPr>
      </p:pic>
      <p:sp>
        <p:nvSpPr>
          <p:cNvPr id="16" name="Rectangle 11">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7180A59C-21EB-4D9D-B43A-2A48B05CFA05}"/>
              </a:ext>
            </a:extLst>
          </p:cNvPr>
          <p:cNvSpPr>
            <a:spLocks noGrp="1"/>
          </p:cNvSpPr>
          <p:nvPr>
            <p:ph type="ctrTitle"/>
          </p:nvPr>
        </p:nvSpPr>
        <p:spPr>
          <a:xfrm>
            <a:off x="1261872" y="3119120"/>
            <a:ext cx="9418320" cy="2763520"/>
          </a:xfrm>
          <a:noFill/>
        </p:spPr>
        <p:txBody>
          <a:bodyPr anchor="ctr">
            <a:normAutofit/>
          </a:bodyPr>
          <a:lstStyle/>
          <a:p>
            <a:pPr algn="ctr"/>
            <a:r>
              <a:rPr lang="en-US" sz="6600" b="1" dirty="0"/>
              <a:t>Thanks &amp; go dawgs!</a:t>
            </a:r>
          </a:p>
        </p:txBody>
      </p:sp>
      <p:cxnSp>
        <p:nvCxnSpPr>
          <p:cNvPr id="14" name="Straight Connector 13">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F1618-2620-487D-9DD1-4D2D4055BA0A}"/>
              </a:ext>
            </a:extLst>
          </p:cNvPr>
          <p:cNvSpPr txBox="1"/>
          <p:nvPr/>
        </p:nvSpPr>
        <p:spPr>
          <a:xfrm>
            <a:off x="6875646" y="6596391"/>
            <a:ext cx="5762324" cy="261610"/>
          </a:xfrm>
          <a:prstGeom prst="rect">
            <a:avLst/>
          </a:prstGeom>
          <a:noFill/>
        </p:spPr>
        <p:txBody>
          <a:bodyPr wrap="square" rtlCol="0">
            <a:spAutoFit/>
          </a:bodyPr>
          <a:lstStyle/>
          <a:p>
            <a:r>
              <a:rPr lang="en-US" sz="1100" dirty="0">
                <a:solidFill>
                  <a:schemeClr val="tx1">
                    <a:lumMod val="65000"/>
                  </a:schemeClr>
                </a:solidFill>
                <a:hlinkClick r:id="rId4">
                  <a:extLst>
                    <a:ext uri="{A12FA001-AC4F-418D-AE19-62706E023703}">
                      <ahyp:hlinkClr xmlns:ahyp="http://schemas.microsoft.com/office/drawing/2018/hyperlinkcolor" val="tx"/>
                    </a:ext>
                  </a:extLst>
                </a:hlinkClick>
              </a:rPr>
              <a:t>https://www.akc.org/expert-advice/news/university-of-washington-mascot-dubs/</a:t>
            </a:r>
            <a:endParaRPr lang="en-US" sz="1100" dirty="0">
              <a:solidFill>
                <a:schemeClr val="tx1">
                  <a:lumMod val="65000"/>
                </a:schemeClr>
              </a:solidFill>
            </a:endParaRPr>
          </a:p>
        </p:txBody>
      </p:sp>
    </p:spTree>
    <p:extLst>
      <p:ext uri="{BB962C8B-B14F-4D97-AF65-F5344CB8AC3E}">
        <p14:creationId xmlns:p14="http://schemas.microsoft.com/office/powerpoint/2010/main" val="2327459124"/>
      </p:ext>
    </p:extLst>
  </p:cSld>
  <p:clrMapOvr>
    <a:masterClrMapping/>
  </p:clrMapOvr>
</p:sld>
</file>

<file path=ppt/theme/theme1.xml><?xml version="1.0" encoding="utf-8"?>
<a:theme xmlns:a="http://schemas.openxmlformats.org/drawingml/2006/main" name="View">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3608</TotalTime>
  <Words>1272</Words>
  <Application>Microsoft Office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 Math</vt:lpstr>
      <vt:lpstr>Century Schoolbook</vt:lpstr>
      <vt:lpstr>Wingdings</vt:lpstr>
      <vt:lpstr>Wingdings 2</vt:lpstr>
      <vt:lpstr>View</vt:lpstr>
      <vt:lpstr>College Football Attendance Analysis</vt:lpstr>
      <vt:lpstr>PowerPoint Presentation</vt:lpstr>
      <vt:lpstr>   What factors drive attendance       at college football games?</vt:lpstr>
      <vt:lpstr>Relevant works</vt:lpstr>
      <vt:lpstr>attendance percentage = (game attendance)/(stadium capacity)</vt:lpstr>
      <vt:lpstr>Nobody cares about the thermostat</vt:lpstr>
      <vt:lpstr>Winning helps</vt:lpstr>
      <vt:lpstr>If you build it, they will come</vt:lpstr>
      <vt:lpstr>Thanks &amp; go dawgs!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Attendance Analysis</dc:title>
  <dc:creator>Tara Wilson</dc:creator>
  <cp:lastModifiedBy>Tara Wilson</cp:lastModifiedBy>
  <cp:revision>1</cp:revision>
  <dcterms:created xsi:type="dcterms:W3CDTF">2019-12-01T01:01:26Z</dcterms:created>
  <dcterms:modified xsi:type="dcterms:W3CDTF">2019-12-04T04:53:19Z</dcterms:modified>
</cp:coreProperties>
</file>