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9"/>
  </p:notesMasterIdLst>
  <p:sldIdLst>
    <p:sldId id="359" r:id="rId2"/>
    <p:sldId id="311" r:id="rId3"/>
    <p:sldId id="286" r:id="rId4"/>
    <p:sldId id="314" r:id="rId5"/>
    <p:sldId id="276" r:id="rId6"/>
    <p:sldId id="261" r:id="rId7"/>
    <p:sldId id="268" r:id="rId8"/>
    <p:sldId id="370" r:id="rId9"/>
    <p:sldId id="360" r:id="rId10"/>
    <p:sldId id="361" r:id="rId11"/>
    <p:sldId id="321" r:id="rId12"/>
    <p:sldId id="326" r:id="rId13"/>
    <p:sldId id="365" r:id="rId14"/>
    <p:sldId id="362" r:id="rId15"/>
    <p:sldId id="363" r:id="rId16"/>
    <p:sldId id="364" r:id="rId17"/>
    <p:sldId id="371" r:id="rId18"/>
    <p:sldId id="322" r:id="rId19"/>
    <p:sldId id="366" r:id="rId20"/>
    <p:sldId id="367" r:id="rId21"/>
    <p:sldId id="368" r:id="rId22"/>
    <p:sldId id="378" r:id="rId23"/>
    <p:sldId id="369" r:id="rId24"/>
    <p:sldId id="372" r:id="rId25"/>
    <p:sldId id="323" r:id="rId26"/>
    <p:sldId id="373" r:id="rId27"/>
    <p:sldId id="324" r:id="rId28"/>
    <p:sldId id="375" r:id="rId29"/>
    <p:sldId id="376" r:id="rId30"/>
    <p:sldId id="377" r:id="rId31"/>
    <p:sldId id="374" r:id="rId32"/>
    <p:sldId id="379" r:id="rId33"/>
    <p:sldId id="380" r:id="rId34"/>
    <p:sldId id="381" r:id="rId35"/>
    <p:sldId id="382" r:id="rId36"/>
    <p:sldId id="383" r:id="rId37"/>
    <p:sldId id="384" r:id="rId38"/>
    <p:sldId id="385" r:id="rId39"/>
    <p:sldId id="353" r:id="rId40"/>
    <p:sldId id="354" r:id="rId41"/>
    <p:sldId id="386" r:id="rId42"/>
    <p:sldId id="387" r:id="rId43"/>
    <p:sldId id="355" r:id="rId44"/>
    <p:sldId id="356" r:id="rId45"/>
    <p:sldId id="388" r:id="rId46"/>
    <p:sldId id="389" r:id="rId47"/>
    <p:sldId id="35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45A5ED"/>
    <a:srgbClr val="FFFFFF"/>
    <a:srgbClr val="43619B"/>
    <a:srgbClr val="2EA6DE"/>
    <a:srgbClr val="F8C22A"/>
    <a:srgbClr val="EE4135"/>
    <a:srgbClr val="D124F4"/>
    <a:srgbClr val="DE972E"/>
    <a:srgbClr val="2575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489" autoAdjust="0"/>
  </p:normalViewPr>
  <p:slideViewPr>
    <p:cSldViewPr snapToGrid="0">
      <p:cViewPr varScale="1">
        <p:scale>
          <a:sx n="75" d="100"/>
          <a:sy n="75" d="100"/>
        </p:scale>
        <p:origin x="284" y="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CDEB2-6FB5-4F9B-B96D-A8C804A3C05F}"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16FC3-395E-47E1-861B-44352639B467}" type="slidenum">
              <a:rPr lang="en-US" smtClean="0"/>
              <a:t>‹#›</a:t>
            </a:fld>
            <a:endParaRPr lang="en-US"/>
          </a:p>
        </p:txBody>
      </p:sp>
    </p:spTree>
    <p:extLst>
      <p:ext uri="{BB962C8B-B14F-4D97-AF65-F5344CB8AC3E}">
        <p14:creationId xmlns:p14="http://schemas.microsoft.com/office/powerpoint/2010/main" val="429271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55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238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523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7E94CDE-7A54-45A6-9A97-A0E0FBFFE002}"/>
              </a:ext>
            </a:extLst>
          </p:cNvPr>
          <p:cNvSpPr>
            <a:spLocks noGrp="1"/>
          </p:cNvSpPr>
          <p:nvPr>
            <p:ph type="pic" sz="quarter" idx="13" hasCustomPrompt="1"/>
          </p:nvPr>
        </p:nvSpPr>
        <p:spPr>
          <a:xfrm>
            <a:off x="0" y="1"/>
            <a:ext cx="6091085" cy="6858000"/>
          </a:xfrm>
          <a:prstGeom prst="rect">
            <a:avLst/>
          </a:prstGeom>
        </p:spPr>
        <p:txBody>
          <a:bodyPr/>
          <a:lstStyle>
            <a:lvl1pPr marL="0" indent="0">
              <a:buNone/>
              <a:defRPr sz="1200">
                <a:solidFill>
                  <a:schemeClr val="bg1">
                    <a:lumMod val="65000"/>
                  </a:schemeClr>
                </a:solidFill>
              </a:defRPr>
            </a:lvl1pPr>
          </a:lstStyle>
          <a:p>
            <a:r>
              <a:rPr lang="en-US" dirty="0"/>
              <a:t>Image Placeholder</a:t>
            </a:r>
          </a:p>
        </p:txBody>
      </p:sp>
      <p:sp>
        <p:nvSpPr>
          <p:cNvPr id="9" name="Picture Placeholder 6">
            <a:extLst>
              <a:ext uri="{FF2B5EF4-FFF2-40B4-BE49-F238E27FC236}">
                <a16:creationId xmlns:a16="http://schemas.microsoft.com/office/drawing/2014/main" id="{B437D16E-F4EB-447D-A6DC-E16583621F19}"/>
              </a:ext>
            </a:extLst>
          </p:cNvPr>
          <p:cNvSpPr>
            <a:spLocks noGrp="1"/>
          </p:cNvSpPr>
          <p:nvPr>
            <p:ph type="pic" sz="quarter" idx="12"/>
          </p:nvPr>
        </p:nvSpPr>
        <p:spPr>
          <a:xfrm rot="549907">
            <a:off x="4623703" y="1858449"/>
            <a:ext cx="1367468" cy="2393272"/>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 fmla="*/ 0 w 1253859"/>
              <a:gd name="connsiteY0" fmla="*/ 7736 h 2179448"/>
              <a:gd name="connsiteX1" fmla="*/ 1253859 w 1253859"/>
              <a:gd name="connsiteY1" fmla="*/ 0 h 2179448"/>
              <a:gd name="connsiteX2" fmla="*/ 1235810 w 1253859"/>
              <a:gd name="connsiteY2" fmla="*/ 2179448 h 2179448"/>
              <a:gd name="connsiteX3" fmla="*/ 0 w 1253859"/>
              <a:gd name="connsiteY3" fmla="*/ 2179448 h 2179448"/>
              <a:gd name="connsiteX4" fmla="*/ 0 w 1253859"/>
              <a:gd name="connsiteY4" fmla="*/ 7736 h 2179448"/>
              <a:gd name="connsiteX0" fmla="*/ 0 w 1263262"/>
              <a:gd name="connsiteY0" fmla="*/ 9253 h 2180965"/>
              <a:gd name="connsiteX1" fmla="*/ 1263262 w 1263262"/>
              <a:gd name="connsiteY1" fmla="*/ 0 h 2180965"/>
              <a:gd name="connsiteX2" fmla="*/ 1235810 w 1263262"/>
              <a:gd name="connsiteY2" fmla="*/ 2180965 h 2180965"/>
              <a:gd name="connsiteX3" fmla="*/ 0 w 1263262"/>
              <a:gd name="connsiteY3" fmla="*/ 2180965 h 2180965"/>
              <a:gd name="connsiteX4" fmla="*/ 0 w 1263262"/>
              <a:gd name="connsiteY4" fmla="*/ 9253 h 2180965"/>
              <a:gd name="connsiteX0" fmla="*/ 0 w 1277368"/>
              <a:gd name="connsiteY0" fmla="*/ 11528 h 2183240"/>
              <a:gd name="connsiteX1" fmla="*/ 1277368 w 1277368"/>
              <a:gd name="connsiteY1" fmla="*/ 0 h 2183240"/>
              <a:gd name="connsiteX2" fmla="*/ 1235810 w 1277368"/>
              <a:gd name="connsiteY2" fmla="*/ 2183240 h 2183240"/>
              <a:gd name="connsiteX3" fmla="*/ 0 w 1277368"/>
              <a:gd name="connsiteY3" fmla="*/ 2183240 h 2183240"/>
              <a:gd name="connsiteX4" fmla="*/ 0 w 1277368"/>
              <a:gd name="connsiteY4" fmla="*/ 11528 h 2183240"/>
              <a:gd name="connsiteX0" fmla="*/ 0 w 1298150"/>
              <a:gd name="connsiteY0" fmla="*/ 11528 h 2240720"/>
              <a:gd name="connsiteX1" fmla="*/ 1277368 w 1298150"/>
              <a:gd name="connsiteY1" fmla="*/ 0 h 2240720"/>
              <a:gd name="connsiteX2" fmla="*/ 1298150 w 1298150"/>
              <a:gd name="connsiteY2" fmla="*/ 2240720 h 2240720"/>
              <a:gd name="connsiteX3" fmla="*/ 0 w 1298150"/>
              <a:gd name="connsiteY3" fmla="*/ 2183240 h 2240720"/>
              <a:gd name="connsiteX4" fmla="*/ 0 w 1298150"/>
              <a:gd name="connsiteY4" fmla="*/ 11528 h 2240720"/>
              <a:gd name="connsiteX0" fmla="*/ 0 w 1306495"/>
              <a:gd name="connsiteY0" fmla="*/ 11528 h 2292439"/>
              <a:gd name="connsiteX1" fmla="*/ 1277368 w 1306495"/>
              <a:gd name="connsiteY1" fmla="*/ 0 h 2292439"/>
              <a:gd name="connsiteX2" fmla="*/ 1306495 w 1306495"/>
              <a:gd name="connsiteY2" fmla="*/ 2292439 h 2292439"/>
              <a:gd name="connsiteX3" fmla="*/ 0 w 1306495"/>
              <a:gd name="connsiteY3" fmla="*/ 2183240 h 2292439"/>
              <a:gd name="connsiteX4" fmla="*/ 0 w 1306495"/>
              <a:gd name="connsiteY4" fmla="*/ 11528 h 2292439"/>
              <a:gd name="connsiteX0" fmla="*/ 12438 w 1318933"/>
              <a:gd name="connsiteY0" fmla="*/ 11528 h 2292439"/>
              <a:gd name="connsiteX1" fmla="*/ 1289806 w 1318933"/>
              <a:gd name="connsiteY1" fmla="*/ 0 h 2292439"/>
              <a:gd name="connsiteX2" fmla="*/ 1318933 w 1318933"/>
              <a:gd name="connsiteY2" fmla="*/ 2292439 h 2292439"/>
              <a:gd name="connsiteX3" fmla="*/ 0 w 1318933"/>
              <a:gd name="connsiteY3" fmla="*/ 2165951 h 2292439"/>
              <a:gd name="connsiteX4" fmla="*/ 12438 w 1318933"/>
              <a:gd name="connsiteY4" fmla="*/ 11528 h 2292439"/>
              <a:gd name="connsiteX0" fmla="*/ 24426 w 1318933"/>
              <a:gd name="connsiteY0" fmla="*/ 115724 h 2292439"/>
              <a:gd name="connsiteX1" fmla="*/ 1289806 w 1318933"/>
              <a:gd name="connsiteY1" fmla="*/ 0 h 2292439"/>
              <a:gd name="connsiteX2" fmla="*/ 1318933 w 1318933"/>
              <a:gd name="connsiteY2" fmla="*/ 2292439 h 2292439"/>
              <a:gd name="connsiteX3" fmla="*/ 0 w 1318933"/>
              <a:gd name="connsiteY3" fmla="*/ 2165951 h 2292439"/>
              <a:gd name="connsiteX4" fmla="*/ 24426 w 1318933"/>
              <a:gd name="connsiteY4" fmla="*/ 115724 h 2292439"/>
              <a:gd name="connsiteX0" fmla="*/ 27911 w 1318933"/>
              <a:gd name="connsiteY0" fmla="*/ 47624 h 2292439"/>
              <a:gd name="connsiteX1" fmla="*/ 1289806 w 1318933"/>
              <a:gd name="connsiteY1" fmla="*/ 0 h 2292439"/>
              <a:gd name="connsiteX2" fmla="*/ 1318933 w 1318933"/>
              <a:gd name="connsiteY2" fmla="*/ 2292439 h 2292439"/>
              <a:gd name="connsiteX3" fmla="*/ 0 w 1318933"/>
              <a:gd name="connsiteY3" fmla="*/ 2165951 h 2292439"/>
              <a:gd name="connsiteX4" fmla="*/ 27911 w 1318933"/>
              <a:gd name="connsiteY4" fmla="*/ 47624 h 2292439"/>
              <a:gd name="connsiteX0" fmla="*/ 24877 w 1318933"/>
              <a:gd name="connsiteY0" fmla="*/ 28817 h 2292439"/>
              <a:gd name="connsiteX1" fmla="*/ 1289806 w 1318933"/>
              <a:gd name="connsiteY1" fmla="*/ 0 h 2292439"/>
              <a:gd name="connsiteX2" fmla="*/ 1318933 w 1318933"/>
              <a:gd name="connsiteY2" fmla="*/ 2292439 h 2292439"/>
              <a:gd name="connsiteX3" fmla="*/ 0 w 1318933"/>
              <a:gd name="connsiteY3" fmla="*/ 2165951 h 2292439"/>
              <a:gd name="connsiteX4" fmla="*/ 24877 w 1318933"/>
              <a:gd name="connsiteY4" fmla="*/ 28817 h 2292439"/>
              <a:gd name="connsiteX0" fmla="*/ 0 w 1321208"/>
              <a:gd name="connsiteY0" fmla="*/ 0 h 2312307"/>
              <a:gd name="connsiteX1" fmla="*/ 1292081 w 1321208"/>
              <a:gd name="connsiteY1" fmla="*/ 19868 h 2312307"/>
              <a:gd name="connsiteX2" fmla="*/ 1321208 w 1321208"/>
              <a:gd name="connsiteY2" fmla="*/ 2312307 h 2312307"/>
              <a:gd name="connsiteX3" fmla="*/ 2275 w 1321208"/>
              <a:gd name="connsiteY3" fmla="*/ 2185819 h 2312307"/>
              <a:gd name="connsiteX4" fmla="*/ 0 w 1321208"/>
              <a:gd name="connsiteY4" fmla="*/ 0 h 231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208" h="2312307">
                <a:moveTo>
                  <a:pt x="0" y="0"/>
                </a:moveTo>
                <a:lnTo>
                  <a:pt x="1292081" y="19868"/>
                </a:lnTo>
                <a:lnTo>
                  <a:pt x="1321208" y="2312307"/>
                </a:lnTo>
                <a:lnTo>
                  <a:pt x="2275" y="2185819"/>
                </a:lnTo>
                <a:cubicBezTo>
                  <a:pt x="1517" y="1457213"/>
                  <a:pt x="758" y="728606"/>
                  <a:pt x="0" y="0"/>
                </a:cubicBezTo>
                <a:close/>
              </a:path>
            </a:pathLst>
          </a:custGeom>
          <a:noFill/>
          <a:scene3d>
            <a:camera prst="isometricOffAxis1Right"/>
            <a:lightRig rig="threePt" dir="t"/>
          </a:scene3d>
        </p:spPr>
        <p:txBody>
          <a:bodyPr/>
          <a:lstStyle>
            <a:lvl1pPr marL="0" indent="0" algn="ctr">
              <a:buNone/>
              <a:defRPr sz="1200"/>
            </a:lvl1pPr>
          </a:lstStyle>
          <a:p>
            <a:endParaRPr lang="id-ID" dirty="0"/>
          </a:p>
        </p:txBody>
      </p:sp>
    </p:spTree>
    <p:extLst>
      <p:ext uri="{BB962C8B-B14F-4D97-AF65-F5344CB8AC3E}">
        <p14:creationId xmlns:p14="http://schemas.microsoft.com/office/powerpoint/2010/main" val="350386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nodePh="1">
                                  <p:stCondLst>
                                    <p:cond delay="100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C834600-E96E-48B6-9147-552F83D6DCD2}"/>
              </a:ext>
            </a:extLst>
          </p:cNvPr>
          <p:cNvSpPr/>
          <p:nvPr userDrawn="1"/>
        </p:nvSpPr>
        <p:spPr>
          <a:xfrm>
            <a:off x="0" y="0"/>
            <a:ext cx="12192000" cy="3436373"/>
          </a:xfrm>
          <a:prstGeom prst="rect">
            <a:avLst/>
          </a:prstGeom>
          <a:gradFill>
            <a:gsLst>
              <a:gs pos="0">
                <a:schemeClr val="accent1"/>
              </a:gs>
              <a:gs pos="100000">
                <a:schemeClr val="accent1">
                  <a:lumMod val="75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0711FAA-EBB5-4A5E-971D-D85965067A8C}"/>
              </a:ext>
            </a:extLst>
          </p:cNvPr>
          <p:cNvSpPr>
            <a:spLocks noGrp="1"/>
          </p:cNvSpPr>
          <p:nvPr>
            <p:ph type="pic" sz="quarter" idx="10" hasCustomPrompt="1"/>
          </p:nvPr>
        </p:nvSpPr>
        <p:spPr>
          <a:xfrm>
            <a:off x="7030064" y="559769"/>
            <a:ext cx="4552336" cy="2685548"/>
          </a:xfrm>
          <a:custGeom>
            <a:avLst/>
            <a:gdLst>
              <a:gd name="connsiteX0" fmla="*/ 50721 w 4100052"/>
              <a:gd name="connsiteY0" fmla="*/ 0 h 2418735"/>
              <a:gd name="connsiteX1" fmla="*/ 4049331 w 4100052"/>
              <a:gd name="connsiteY1" fmla="*/ 0 h 2418735"/>
              <a:gd name="connsiteX2" fmla="*/ 4100052 w 4100052"/>
              <a:gd name="connsiteY2" fmla="*/ 50721 h 2418735"/>
              <a:gd name="connsiteX3" fmla="*/ 4100052 w 4100052"/>
              <a:gd name="connsiteY3" fmla="*/ 2368014 h 2418735"/>
              <a:gd name="connsiteX4" fmla="*/ 4049331 w 4100052"/>
              <a:gd name="connsiteY4" fmla="*/ 2418735 h 2418735"/>
              <a:gd name="connsiteX5" fmla="*/ 50721 w 4100052"/>
              <a:gd name="connsiteY5" fmla="*/ 2418735 h 2418735"/>
              <a:gd name="connsiteX6" fmla="*/ 0 w 4100052"/>
              <a:gd name="connsiteY6" fmla="*/ 2368014 h 2418735"/>
              <a:gd name="connsiteX7" fmla="*/ 0 w 4100052"/>
              <a:gd name="connsiteY7" fmla="*/ 50721 h 2418735"/>
              <a:gd name="connsiteX8" fmla="*/ 50721 w 4100052"/>
              <a:gd name="connsiteY8" fmla="*/ 0 h 24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052" h="2418735">
                <a:moveTo>
                  <a:pt x="50721" y="0"/>
                </a:moveTo>
                <a:lnTo>
                  <a:pt x="4049331" y="0"/>
                </a:lnTo>
                <a:cubicBezTo>
                  <a:pt x="4077343" y="0"/>
                  <a:pt x="4100052" y="22709"/>
                  <a:pt x="4100052" y="50721"/>
                </a:cubicBezTo>
                <a:lnTo>
                  <a:pt x="4100052" y="2368014"/>
                </a:lnTo>
                <a:cubicBezTo>
                  <a:pt x="4100052" y="2396026"/>
                  <a:pt x="4077343" y="2418735"/>
                  <a:pt x="4049331" y="2418735"/>
                </a:cubicBezTo>
                <a:lnTo>
                  <a:pt x="50721" y="2418735"/>
                </a:lnTo>
                <a:cubicBezTo>
                  <a:pt x="22709" y="2418735"/>
                  <a:pt x="0" y="2396026"/>
                  <a:pt x="0" y="2368014"/>
                </a:cubicBezTo>
                <a:lnTo>
                  <a:pt x="0" y="50721"/>
                </a:lnTo>
                <a:cubicBezTo>
                  <a:pt x="0" y="22709"/>
                  <a:pt x="22709" y="0"/>
                  <a:pt x="50721" y="0"/>
                </a:cubicBezTo>
                <a:close/>
              </a:path>
            </a:pathLst>
          </a:custGeom>
          <a:effectLst>
            <a:outerShdw blurRad="317500" dist="152400" dir="2700000" algn="tl" rotWithShape="0">
              <a:prstClr val="black">
                <a:alpha val="24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1" name="Picture Placeholder 10">
            <a:extLst>
              <a:ext uri="{FF2B5EF4-FFF2-40B4-BE49-F238E27FC236}">
                <a16:creationId xmlns:a16="http://schemas.microsoft.com/office/drawing/2014/main" id="{384B625F-3D65-42EB-9BD2-B810EE4C0067}"/>
              </a:ext>
            </a:extLst>
          </p:cNvPr>
          <p:cNvSpPr>
            <a:spLocks noGrp="1"/>
          </p:cNvSpPr>
          <p:nvPr>
            <p:ph type="pic" sz="quarter" idx="11" hasCustomPrompt="1"/>
          </p:nvPr>
        </p:nvSpPr>
        <p:spPr>
          <a:xfrm>
            <a:off x="622006" y="3615026"/>
            <a:ext cx="4552336" cy="2685548"/>
          </a:xfrm>
          <a:custGeom>
            <a:avLst/>
            <a:gdLst>
              <a:gd name="connsiteX0" fmla="*/ 50721 w 4100052"/>
              <a:gd name="connsiteY0" fmla="*/ 0 h 2418735"/>
              <a:gd name="connsiteX1" fmla="*/ 4049331 w 4100052"/>
              <a:gd name="connsiteY1" fmla="*/ 0 h 2418735"/>
              <a:gd name="connsiteX2" fmla="*/ 4100052 w 4100052"/>
              <a:gd name="connsiteY2" fmla="*/ 50721 h 2418735"/>
              <a:gd name="connsiteX3" fmla="*/ 4100052 w 4100052"/>
              <a:gd name="connsiteY3" fmla="*/ 2368014 h 2418735"/>
              <a:gd name="connsiteX4" fmla="*/ 4049331 w 4100052"/>
              <a:gd name="connsiteY4" fmla="*/ 2418735 h 2418735"/>
              <a:gd name="connsiteX5" fmla="*/ 50721 w 4100052"/>
              <a:gd name="connsiteY5" fmla="*/ 2418735 h 2418735"/>
              <a:gd name="connsiteX6" fmla="*/ 0 w 4100052"/>
              <a:gd name="connsiteY6" fmla="*/ 2368014 h 2418735"/>
              <a:gd name="connsiteX7" fmla="*/ 0 w 4100052"/>
              <a:gd name="connsiteY7" fmla="*/ 50721 h 2418735"/>
              <a:gd name="connsiteX8" fmla="*/ 50721 w 4100052"/>
              <a:gd name="connsiteY8" fmla="*/ 0 h 24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0052" h="2418735">
                <a:moveTo>
                  <a:pt x="50721" y="0"/>
                </a:moveTo>
                <a:lnTo>
                  <a:pt x="4049331" y="0"/>
                </a:lnTo>
                <a:cubicBezTo>
                  <a:pt x="4077343" y="0"/>
                  <a:pt x="4100052" y="22709"/>
                  <a:pt x="4100052" y="50721"/>
                </a:cubicBezTo>
                <a:lnTo>
                  <a:pt x="4100052" y="2368014"/>
                </a:lnTo>
                <a:cubicBezTo>
                  <a:pt x="4100052" y="2396026"/>
                  <a:pt x="4077343" y="2418735"/>
                  <a:pt x="4049331" y="2418735"/>
                </a:cubicBezTo>
                <a:lnTo>
                  <a:pt x="50721" y="2418735"/>
                </a:lnTo>
                <a:cubicBezTo>
                  <a:pt x="22709" y="2418735"/>
                  <a:pt x="0" y="2396026"/>
                  <a:pt x="0" y="2368014"/>
                </a:cubicBezTo>
                <a:lnTo>
                  <a:pt x="0" y="50721"/>
                </a:lnTo>
                <a:cubicBezTo>
                  <a:pt x="0" y="22709"/>
                  <a:pt x="22709" y="0"/>
                  <a:pt x="50721" y="0"/>
                </a:cubicBezTo>
                <a:close/>
              </a:path>
            </a:pathLst>
          </a:custGeom>
          <a:effectLst>
            <a:outerShdw blurRad="317500" dist="152400" dir="2700000" algn="tl" rotWithShape="0">
              <a:prstClr val="black">
                <a:alpha val="24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67203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0-#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2D7314D-4366-41E2-9513-D4589F2D7E82}"/>
              </a:ext>
            </a:extLst>
          </p:cNvPr>
          <p:cNvSpPr/>
          <p:nvPr userDrawn="1"/>
        </p:nvSpPr>
        <p:spPr>
          <a:xfrm>
            <a:off x="7926070" y="4715550"/>
            <a:ext cx="4265930" cy="2142451"/>
          </a:xfrm>
          <a:custGeom>
            <a:avLst/>
            <a:gdLst>
              <a:gd name="connsiteX0" fmla="*/ 4223936 w 4223936"/>
              <a:gd name="connsiteY0" fmla="*/ 0 h 2142451"/>
              <a:gd name="connsiteX1" fmla="*/ 4223936 w 4223936"/>
              <a:gd name="connsiteY1" fmla="*/ 2142451 h 2142451"/>
              <a:gd name="connsiteX2" fmla="*/ 0 w 4223936"/>
              <a:gd name="connsiteY2" fmla="*/ 2142451 h 2142451"/>
              <a:gd name="connsiteX3" fmla="*/ 52722 w 4223936"/>
              <a:gd name="connsiteY3" fmla="*/ 2050196 h 2142451"/>
              <a:gd name="connsiteX4" fmla="*/ 952460 w 4223936"/>
              <a:gd name="connsiteY4" fmla="*/ 771954 h 2142451"/>
              <a:gd name="connsiteX5" fmla="*/ 3400692 w 4223936"/>
              <a:gd name="connsiteY5" fmla="*/ 919438 h 2142451"/>
              <a:gd name="connsiteX6" fmla="*/ 4102429 w 4223936"/>
              <a:gd name="connsiteY6" fmla="*/ 177536 h 2142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3936" h="2142451">
                <a:moveTo>
                  <a:pt x="4223936" y="0"/>
                </a:moveTo>
                <a:lnTo>
                  <a:pt x="4223936" y="2142451"/>
                </a:lnTo>
                <a:lnTo>
                  <a:pt x="0" y="2142451"/>
                </a:lnTo>
                <a:lnTo>
                  <a:pt x="52722" y="2050196"/>
                </a:lnTo>
                <a:cubicBezTo>
                  <a:pt x="319509" y="1561224"/>
                  <a:pt x="543807" y="956309"/>
                  <a:pt x="952460" y="771954"/>
                </a:cubicBezTo>
                <a:cubicBezTo>
                  <a:pt x="1606305" y="476986"/>
                  <a:pt x="2673105" y="1356973"/>
                  <a:pt x="3400692" y="919438"/>
                </a:cubicBezTo>
                <a:cubicBezTo>
                  <a:pt x="3628063" y="782709"/>
                  <a:pt x="3868876" y="506753"/>
                  <a:pt x="4102429" y="177536"/>
                </a:cubicBezTo>
                <a:close/>
              </a:path>
            </a:pathLst>
          </a:custGeom>
          <a:solidFill>
            <a:schemeClr val="bg1">
              <a:lumMod val="6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902C973-87AC-4E1A-9D6B-B0045118D448}"/>
              </a:ext>
            </a:extLst>
          </p:cNvPr>
          <p:cNvSpPr/>
          <p:nvPr userDrawn="1"/>
        </p:nvSpPr>
        <p:spPr>
          <a:xfrm>
            <a:off x="0" y="3"/>
            <a:ext cx="12150006" cy="3340098"/>
          </a:xfrm>
          <a:custGeom>
            <a:avLst/>
            <a:gdLst>
              <a:gd name="connsiteX0" fmla="*/ 0 w 12150006"/>
              <a:gd name="connsiteY0" fmla="*/ 0 h 3963771"/>
              <a:gd name="connsiteX1" fmla="*/ 12150006 w 12150006"/>
              <a:gd name="connsiteY1" fmla="*/ 0 h 3963771"/>
              <a:gd name="connsiteX2" fmla="*/ 12046092 w 12150006"/>
              <a:gd name="connsiteY2" fmla="*/ 163002 h 3963771"/>
              <a:gd name="connsiteX3" fmla="*/ 10742745 w 12150006"/>
              <a:gd name="connsiteY3" fmla="*/ 1637132 h 3963771"/>
              <a:gd name="connsiteX4" fmla="*/ 7927897 w 12150006"/>
              <a:gd name="connsiteY4" fmla="*/ 1472524 h 3963771"/>
              <a:gd name="connsiteX5" fmla="*/ 5833680 w 12150006"/>
              <a:gd name="connsiteY5" fmla="*/ 3094662 h 3963771"/>
              <a:gd name="connsiteX6" fmla="*/ 3272851 w 12150006"/>
              <a:gd name="connsiteY6" fmla="*/ 2369390 h 3963771"/>
              <a:gd name="connsiteX7" fmla="*/ 837788 w 12150006"/>
              <a:gd name="connsiteY7" fmla="*/ 3938076 h 3963771"/>
              <a:gd name="connsiteX8" fmla="*/ 93098 w 12150006"/>
              <a:gd name="connsiteY8" fmla="*/ 3926964 h 3963771"/>
              <a:gd name="connsiteX9" fmla="*/ 0 w 12150006"/>
              <a:gd name="connsiteY9" fmla="*/ 3910459 h 3963771"/>
              <a:gd name="connsiteX0" fmla="*/ 0 w 12150006"/>
              <a:gd name="connsiteY0" fmla="*/ 0 h 3963771"/>
              <a:gd name="connsiteX1" fmla="*/ 12150006 w 12150006"/>
              <a:gd name="connsiteY1" fmla="*/ 0 h 3963771"/>
              <a:gd name="connsiteX2" fmla="*/ 12046092 w 12150006"/>
              <a:gd name="connsiteY2" fmla="*/ 163002 h 3963771"/>
              <a:gd name="connsiteX3" fmla="*/ 10742745 w 12150006"/>
              <a:gd name="connsiteY3" fmla="*/ 1637132 h 3963771"/>
              <a:gd name="connsiteX4" fmla="*/ 7927897 w 12150006"/>
              <a:gd name="connsiteY4" fmla="*/ 1472524 h 3963771"/>
              <a:gd name="connsiteX5" fmla="*/ 5819165 w 12150006"/>
              <a:gd name="connsiteY5" fmla="*/ 2760834 h 3963771"/>
              <a:gd name="connsiteX6" fmla="*/ 3272851 w 12150006"/>
              <a:gd name="connsiteY6" fmla="*/ 2369390 h 3963771"/>
              <a:gd name="connsiteX7" fmla="*/ 837788 w 12150006"/>
              <a:gd name="connsiteY7" fmla="*/ 3938076 h 3963771"/>
              <a:gd name="connsiteX8" fmla="*/ 93098 w 12150006"/>
              <a:gd name="connsiteY8" fmla="*/ 3926964 h 3963771"/>
              <a:gd name="connsiteX9" fmla="*/ 0 w 12150006"/>
              <a:gd name="connsiteY9" fmla="*/ 3910459 h 3963771"/>
              <a:gd name="connsiteX10" fmla="*/ 0 w 12150006"/>
              <a:gd name="connsiteY10" fmla="*/ 0 h 3963771"/>
              <a:gd name="connsiteX0" fmla="*/ 0 w 12150006"/>
              <a:gd name="connsiteY0" fmla="*/ 0 h 3963771"/>
              <a:gd name="connsiteX1" fmla="*/ 12150006 w 12150006"/>
              <a:gd name="connsiteY1" fmla="*/ 0 h 3963771"/>
              <a:gd name="connsiteX2" fmla="*/ 12046092 w 12150006"/>
              <a:gd name="connsiteY2" fmla="*/ 163002 h 3963771"/>
              <a:gd name="connsiteX3" fmla="*/ 10742745 w 12150006"/>
              <a:gd name="connsiteY3" fmla="*/ 1390390 h 3963771"/>
              <a:gd name="connsiteX4" fmla="*/ 7927897 w 12150006"/>
              <a:gd name="connsiteY4" fmla="*/ 1472524 h 3963771"/>
              <a:gd name="connsiteX5" fmla="*/ 5819165 w 12150006"/>
              <a:gd name="connsiteY5" fmla="*/ 2760834 h 3963771"/>
              <a:gd name="connsiteX6" fmla="*/ 3272851 w 12150006"/>
              <a:gd name="connsiteY6" fmla="*/ 2369390 h 3963771"/>
              <a:gd name="connsiteX7" fmla="*/ 837788 w 12150006"/>
              <a:gd name="connsiteY7" fmla="*/ 3938076 h 3963771"/>
              <a:gd name="connsiteX8" fmla="*/ 93098 w 12150006"/>
              <a:gd name="connsiteY8" fmla="*/ 3926964 h 3963771"/>
              <a:gd name="connsiteX9" fmla="*/ 0 w 12150006"/>
              <a:gd name="connsiteY9" fmla="*/ 3910459 h 3963771"/>
              <a:gd name="connsiteX10" fmla="*/ 0 w 12150006"/>
              <a:gd name="connsiteY10" fmla="*/ 0 h 3963771"/>
              <a:gd name="connsiteX0" fmla="*/ 0 w 12150006"/>
              <a:gd name="connsiteY0" fmla="*/ 0 h 3963771"/>
              <a:gd name="connsiteX1" fmla="*/ 12150006 w 12150006"/>
              <a:gd name="connsiteY1" fmla="*/ 0 h 3963771"/>
              <a:gd name="connsiteX2" fmla="*/ 10742745 w 12150006"/>
              <a:gd name="connsiteY2" fmla="*/ 1390390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 name="connsiteX0" fmla="*/ 0 w 12150006"/>
              <a:gd name="connsiteY0" fmla="*/ 0 h 3963771"/>
              <a:gd name="connsiteX1" fmla="*/ 12150006 w 12150006"/>
              <a:gd name="connsiteY1" fmla="*/ 0 h 3963771"/>
              <a:gd name="connsiteX2" fmla="*/ 10742745 w 12150006"/>
              <a:gd name="connsiteY2" fmla="*/ 1390390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 name="connsiteX0" fmla="*/ 0 w 12150006"/>
              <a:gd name="connsiteY0" fmla="*/ 0 h 3963771"/>
              <a:gd name="connsiteX1" fmla="*/ 12150006 w 12150006"/>
              <a:gd name="connsiteY1" fmla="*/ 0 h 3963771"/>
              <a:gd name="connsiteX2" fmla="*/ 10742745 w 12150006"/>
              <a:gd name="connsiteY2" fmla="*/ 1390390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 name="connsiteX0" fmla="*/ 0 w 12150006"/>
              <a:gd name="connsiteY0" fmla="*/ 0 h 3963771"/>
              <a:gd name="connsiteX1" fmla="*/ 12150006 w 12150006"/>
              <a:gd name="connsiteY1" fmla="*/ 0 h 3963771"/>
              <a:gd name="connsiteX2" fmla="*/ 10713716 w 12150006"/>
              <a:gd name="connsiteY2" fmla="*/ 1056561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 name="connsiteX0" fmla="*/ 0 w 12150006"/>
              <a:gd name="connsiteY0" fmla="*/ 0 h 3963771"/>
              <a:gd name="connsiteX1" fmla="*/ 12150006 w 12150006"/>
              <a:gd name="connsiteY1" fmla="*/ 0 h 3963771"/>
              <a:gd name="connsiteX2" fmla="*/ 10713716 w 12150006"/>
              <a:gd name="connsiteY2" fmla="*/ 1056561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 name="connsiteX0" fmla="*/ 0 w 12150006"/>
              <a:gd name="connsiteY0" fmla="*/ 0 h 3963771"/>
              <a:gd name="connsiteX1" fmla="*/ 12150006 w 12150006"/>
              <a:gd name="connsiteY1" fmla="*/ 0 h 3963771"/>
              <a:gd name="connsiteX2" fmla="*/ 10713716 w 12150006"/>
              <a:gd name="connsiteY2" fmla="*/ 1056561 h 3963771"/>
              <a:gd name="connsiteX3" fmla="*/ 7927897 w 12150006"/>
              <a:gd name="connsiteY3" fmla="*/ 1472524 h 3963771"/>
              <a:gd name="connsiteX4" fmla="*/ 5819165 w 12150006"/>
              <a:gd name="connsiteY4" fmla="*/ 2760834 h 3963771"/>
              <a:gd name="connsiteX5" fmla="*/ 3272851 w 12150006"/>
              <a:gd name="connsiteY5" fmla="*/ 2369390 h 3963771"/>
              <a:gd name="connsiteX6" fmla="*/ 837788 w 12150006"/>
              <a:gd name="connsiteY6" fmla="*/ 3938076 h 3963771"/>
              <a:gd name="connsiteX7" fmla="*/ 93098 w 12150006"/>
              <a:gd name="connsiteY7" fmla="*/ 3926964 h 3963771"/>
              <a:gd name="connsiteX8" fmla="*/ 0 w 12150006"/>
              <a:gd name="connsiteY8" fmla="*/ 3910459 h 3963771"/>
              <a:gd name="connsiteX9" fmla="*/ 0 w 12150006"/>
              <a:gd name="connsiteY9" fmla="*/ 0 h 396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50006" h="3963771">
                <a:moveTo>
                  <a:pt x="0" y="0"/>
                </a:moveTo>
                <a:lnTo>
                  <a:pt x="12150006" y="0"/>
                </a:lnTo>
                <a:cubicBezTo>
                  <a:pt x="11680919" y="463463"/>
                  <a:pt x="11168289" y="868869"/>
                  <a:pt x="10713716" y="1056561"/>
                </a:cubicBezTo>
                <a:cubicBezTo>
                  <a:pt x="9803492" y="1432390"/>
                  <a:pt x="8743655" y="1188479"/>
                  <a:pt x="7927897" y="1472524"/>
                </a:cubicBezTo>
                <a:cubicBezTo>
                  <a:pt x="7112139" y="1756569"/>
                  <a:pt x="6595004" y="2611356"/>
                  <a:pt x="5819165" y="2760834"/>
                </a:cubicBezTo>
                <a:cubicBezTo>
                  <a:pt x="5043323" y="2910311"/>
                  <a:pt x="4103081" y="2173183"/>
                  <a:pt x="3272851" y="2369390"/>
                </a:cubicBezTo>
                <a:cubicBezTo>
                  <a:pt x="2442622" y="2565597"/>
                  <a:pt x="1722325" y="3774412"/>
                  <a:pt x="837788" y="3938076"/>
                </a:cubicBezTo>
                <a:cubicBezTo>
                  <a:pt x="616653" y="3978992"/>
                  <a:pt x="360909" y="3967898"/>
                  <a:pt x="93098" y="3926964"/>
                </a:cubicBezTo>
                <a:lnTo>
                  <a:pt x="0" y="3910459"/>
                </a:lnTo>
                <a:lnTo>
                  <a:pt x="0" y="0"/>
                </a:lnTo>
                <a:close/>
              </a:path>
            </a:pathLst>
          </a:custGeom>
          <a:gradFill>
            <a:gsLst>
              <a:gs pos="0">
                <a:schemeClr val="accent1"/>
              </a:gs>
              <a:gs pos="100000">
                <a:schemeClr val="accent1">
                  <a:lumMod val="75000"/>
                </a:schemeClr>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4C8D5B8F-8F59-49A4-B9EB-E61D44BFCC12}"/>
              </a:ext>
            </a:extLst>
          </p:cNvPr>
          <p:cNvSpPr>
            <a:spLocks noGrp="1"/>
          </p:cNvSpPr>
          <p:nvPr>
            <p:ph type="pic" sz="quarter" idx="10" hasCustomPrompt="1"/>
          </p:nvPr>
        </p:nvSpPr>
        <p:spPr>
          <a:xfrm>
            <a:off x="1130711" y="1224117"/>
            <a:ext cx="4119717" cy="4409769"/>
          </a:xfrm>
          <a:custGeom>
            <a:avLst/>
            <a:gdLst>
              <a:gd name="connsiteX0" fmla="*/ 3490454 w 4119717"/>
              <a:gd name="connsiteY0" fmla="*/ 707922 h 4409769"/>
              <a:gd name="connsiteX1" fmla="*/ 4119717 w 4119717"/>
              <a:gd name="connsiteY1" fmla="*/ 1337185 h 4409769"/>
              <a:gd name="connsiteX2" fmla="*/ 4119717 w 4119717"/>
              <a:gd name="connsiteY2" fmla="*/ 3072583 h 4409769"/>
              <a:gd name="connsiteX3" fmla="*/ 3490454 w 4119717"/>
              <a:gd name="connsiteY3" fmla="*/ 3701846 h 4409769"/>
              <a:gd name="connsiteX4" fmla="*/ 2861191 w 4119717"/>
              <a:gd name="connsiteY4" fmla="*/ 3072583 h 4409769"/>
              <a:gd name="connsiteX5" fmla="*/ 2861191 w 4119717"/>
              <a:gd name="connsiteY5" fmla="*/ 1337185 h 4409769"/>
              <a:gd name="connsiteX6" fmla="*/ 3490454 w 4119717"/>
              <a:gd name="connsiteY6" fmla="*/ 707922 h 4409769"/>
              <a:gd name="connsiteX7" fmla="*/ 629263 w 4119717"/>
              <a:gd name="connsiteY7" fmla="*/ 707922 h 4409769"/>
              <a:gd name="connsiteX8" fmla="*/ 1258526 w 4119717"/>
              <a:gd name="connsiteY8" fmla="*/ 1337185 h 4409769"/>
              <a:gd name="connsiteX9" fmla="*/ 1258526 w 4119717"/>
              <a:gd name="connsiteY9" fmla="*/ 3072583 h 4409769"/>
              <a:gd name="connsiteX10" fmla="*/ 629263 w 4119717"/>
              <a:gd name="connsiteY10" fmla="*/ 3701846 h 4409769"/>
              <a:gd name="connsiteX11" fmla="*/ 0 w 4119717"/>
              <a:gd name="connsiteY11" fmla="*/ 3072583 h 4409769"/>
              <a:gd name="connsiteX12" fmla="*/ 0 w 4119717"/>
              <a:gd name="connsiteY12" fmla="*/ 1337185 h 4409769"/>
              <a:gd name="connsiteX13" fmla="*/ 629263 w 4119717"/>
              <a:gd name="connsiteY13" fmla="*/ 707922 h 4409769"/>
              <a:gd name="connsiteX14" fmla="*/ 2059859 w 4119717"/>
              <a:gd name="connsiteY14" fmla="*/ 0 h 4409769"/>
              <a:gd name="connsiteX15" fmla="*/ 2767782 w 4119717"/>
              <a:gd name="connsiteY15" fmla="*/ 707923 h 4409769"/>
              <a:gd name="connsiteX16" fmla="*/ 2767781 w 4119717"/>
              <a:gd name="connsiteY16" fmla="*/ 3701846 h 4409769"/>
              <a:gd name="connsiteX17" fmla="*/ 2059858 w 4119717"/>
              <a:gd name="connsiteY17" fmla="*/ 4409769 h 4409769"/>
              <a:gd name="connsiteX18" fmla="*/ 2059859 w 4119717"/>
              <a:gd name="connsiteY18" fmla="*/ 4409768 h 4409769"/>
              <a:gd name="connsiteX19" fmla="*/ 1351936 w 4119717"/>
              <a:gd name="connsiteY19" fmla="*/ 3701845 h 4409769"/>
              <a:gd name="connsiteX20" fmla="*/ 1351936 w 4119717"/>
              <a:gd name="connsiteY20" fmla="*/ 707923 h 4409769"/>
              <a:gd name="connsiteX21" fmla="*/ 2059859 w 4119717"/>
              <a:gd name="connsiteY21" fmla="*/ 0 h 440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19717" h="4409769">
                <a:moveTo>
                  <a:pt x="3490454" y="707922"/>
                </a:moveTo>
                <a:cubicBezTo>
                  <a:pt x="3837986" y="707922"/>
                  <a:pt x="4119717" y="989653"/>
                  <a:pt x="4119717" y="1337185"/>
                </a:cubicBezTo>
                <a:lnTo>
                  <a:pt x="4119717" y="3072583"/>
                </a:lnTo>
                <a:cubicBezTo>
                  <a:pt x="4119717" y="3420115"/>
                  <a:pt x="3837986" y="3701846"/>
                  <a:pt x="3490454" y="3701846"/>
                </a:cubicBezTo>
                <a:cubicBezTo>
                  <a:pt x="3142922" y="3701846"/>
                  <a:pt x="2861191" y="3420115"/>
                  <a:pt x="2861191" y="3072583"/>
                </a:cubicBezTo>
                <a:lnTo>
                  <a:pt x="2861191" y="1337185"/>
                </a:lnTo>
                <a:cubicBezTo>
                  <a:pt x="2861191" y="989653"/>
                  <a:pt x="3142922" y="707922"/>
                  <a:pt x="3490454" y="707922"/>
                </a:cubicBezTo>
                <a:close/>
                <a:moveTo>
                  <a:pt x="629263" y="707922"/>
                </a:moveTo>
                <a:cubicBezTo>
                  <a:pt x="976795" y="707922"/>
                  <a:pt x="1258526" y="989653"/>
                  <a:pt x="1258526" y="1337185"/>
                </a:cubicBezTo>
                <a:lnTo>
                  <a:pt x="1258526" y="3072583"/>
                </a:lnTo>
                <a:cubicBezTo>
                  <a:pt x="1258526" y="3420115"/>
                  <a:pt x="976795" y="3701846"/>
                  <a:pt x="629263" y="3701846"/>
                </a:cubicBezTo>
                <a:cubicBezTo>
                  <a:pt x="281731" y="3701846"/>
                  <a:pt x="0" y="3420115"/>
                  <a:pt x="0" y="3072583"/>
                </a:cubicBezTo>
                <a:lnTo>
                  <a:pt x="0" y="1337185"/>
                </a:lnTo>
                <a:cubicBezTo>
                  <a:pt x="0" y="989653"/>
                  <a:pt x="281731" y="707922"/>
                  <a:pt x="629263" y="707922"/>
                </a:cubicBezTo>
                <a:close/>
                <a:moveTo>
                  <a:pt x="2059859" y="0"/>
                </a:moveTo>
                <a:cubicBezTo>
                  <a:pt x="2450834" y="0"/>
                  <a:pt x="2767782" y="316948"/>
                  <a:pt x="2767782" y="707923"/>
                </a:cubicBezTo>
                <a:cubicBezTo>
                  <a:pt x="2767782" y="1705897"/>
                  <a:pt x="2767781" y="2703872"/>
                  <a:pt x="2767781" y="3701846"/>
                </a:cubicBezTo>
                <a:cubicBezTo>
                  <a:pt x="2767781" y="4092821"/>
                  <a:pt x="2450833" y="4409769"/>
                  <a:pt x="2059858" y="4409769"/>
                </a:cubicBezTo>
                <a:lnTo>
                  <a:pt x="2059859" y="4409768"/>
                </a:lnTo>
                <a:cubicBezTo>
                  <a:pt x="1668884" y="4409768"/>
                  <a:pt x="1351936" y="4092820"/>
                  <a:pt x="1351936" y="3701845"/>
                </a:cubicBezTo>
                <a:lnTo>
                  <a:pt x="1351936" y="707923"/>
                </a:lnTo>
                <a:cubicBezTo>
                  <a:pt x="1351936" y="316948"/>
                  <a:pt x="1668884" y="0"/>
                  <a:pt x="2059859" y="0"/>
                </a:cubicBezTo>
                <a:close/>
              </a:path>
            </a:pathLst>
          </a:custGeom>
          <a:effectLst>
            <a:outerShdw blurRad="317500" dist="88900" dir="2700000" algn="tl" rotWithShape="0">
              <a:prstClr val="black">
                <a:alpha val="24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91209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0"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4912198-5F74-4C9E-B934-357F7CCE2D82}"/>
              </a:ext>
            </a:extLst>
          </p:cNvPr>
          <p:cNvSpPr/>
          <p:nvPr userDrawn="1"/>
        </p:nvSpPr>
        <p:spPr>
          <a:xfrm rot="17291874">
            <a:off x="5142639" y="301402"/>
            <a:ext cx="7189915" cy="4766281"/>
          </a:xfrm>
          <a:custGeom>
            <a:avLst/>
            <a:gdLst>
              <a:gd name="connsiteX0" fmla="*/ 4737084 w 6038720"/>
              <a:gd name="connsiteY0" fmla="*/ 0 h 4003140"/>
              <a:gd name="connsiteX1" fmla="*/ 6038720 w 6038720"/>
              <a:gd name="connsiteY1" fmla="*/ 3959438 h 4003140"/>
              <a:gd name="connsiteX2" fmla="*/ 6026911 w 6038720"/>
              <a:gd name="connsiteY2" fmla="*/ 3962475 h 4003140"/>
              <a:gd name="connsiteX3" fmla="*/ 5623525 w 6038720"/>
              <a:gd name="connsiteY3" fmla="*/ 4003140 h 4003140"/>
              <a:gd name="connsiteX4" fmla="*/ 2001570 w 6038720"/>
              <a:gd name="connsiteY4" fmla="*/ 4003140 h 4003140"/>
              <a:gd name="connsiteX5" fmla="*/ 0 w 6038720"/>
              <a:gd name="connsiteY5" fmla="*/ 2001570 h 4003140"/>
              <a:gd name="connsiteX6" fmla="*/ 2001570 w 6038720"/>
              <a:gd name="connsiteY6" fmla="*/ 0 h 400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8720" h="4003140">
                <a:moveTo>
                  <a:pt x="4737084" y="0"/>
                </a:moveTo>
                <a:lnTo>
                  <a:pt x="6038720" y="3959438"/>
                </a:lnTo>
                <a:lnTo>
                  <a:pt x="6026911" y="3962475"/>
                </a:lnTo>
                <a:cubicBezTo>
                  <a:pt x="5896614" y="3989138"/>
                  <a:pt x="5761705" y="4003140"/>
                  <a:pt x="5623525" y="4003140"/>
                </a:cubicBezTo>
                <a:lnTo>
                  <a:pt x="2001570" y="4003140"/>
                </a:lnTo>
                <a:cubicBezTo>
                  <a:pt x="896133" y="4003140"/>
                  <a:pt x="0" y="3107007"/>
                  <a:pt x="0" y="2001570"/>
                </a:cubicBezTo>
                <a:cubicBezTo>
                  <a:pt x="0" y="896133"/>
                  <a:pt x="896133" y="0"/>
                  <a:pt x="2001570" y="0"/>
                </a:cubicBezTo>
                <a:close/>
              </a:path>
            </a:pathLst>
          </a:custGeom>
          <a:gradFill flip="none" rotWithShape="1">
            <a:gsLst>
              <a:gs pos="0">
                <a:schemeClr val="accent1">
                  <a:lumMod val="60000"/>
                  <a:lumOff val="40000"/>
                </a:schemeClr>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8604E2F-76F9-4A5C-B7FB-FE89B610913F}"/>
              </a:ext>
            </a:extLst>
          </p:cNvPr>
          <p:cNvSpPr/>
          <p:nvPr userDrawn="1"/>
        </p:nvSpPr>
        <p:spPr>
          <a:xfrm rot="1161436">
            <a:off x="-455914" y="604912"/>
            <a:ext cx="925630" cy="2676376"/>
          </a:xfrm>
          <a:custGeom>
            <a:avLst/>
            <a:gdLst>
              <a:gd name="connsiteX0" fmla="*/ 0 w 925630"/>
              <a:gd name="connsiteY0" fmla="*/ 41638 h 2676376"/>
              <a:gd name="connsiteX1" fmla="*/ 88538 w 925630"/>
              <a:gd name="connsiteY1" fmla="*/ 14154 h 2676376"/>
              <a:gd name="connsiteX2" fmla="*/ 228944 w 925630"/>
              <a:gd name="connsiteY2" fmla="*/ 0 h 2676376"/>
              <a:gd name="connsiteX3" fmla="*/ 925630 w 925630"/>
              <a:gd name="connsiteY3" fmla="*/ 696686 h 2676376"/>
              <a:gd name="connsiteX4" fmla="*/ 925630 w 925630"/>
              <a:gd name="connsiteY4" fmla="*/ 2676376 h 2676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5630" h="2676376">
                <a:moveTo>
                  <a:pt x="0" y="41638"/>
                </a:moveTo>
                <a:lnTo>
                  <a:pt x="88538" y="14154"/>
                </a:lnTo>
                <a:cubicBezTo>
                  <a:pt x="133890" y="4874"/>
                  <a:pt x="180848" y="0"/>
                  <a:pt x="228944" y="0"/>
                </a:cubicBezTo>
                <a:cubicBezTo>
                  <a:pt x="613713" y="0"/>
                  <a:pt x="925630" y="311917"/>
                  <a:pt x="925630" y="696686"/>
                </a:cubicBezTo>
                <a:lnTo>
                  <a:pt x="925630" y="2676376"/>
                </a:lnTo>
                <a:close/>
              </a:path>
            </a:pathLst>
          </a:cu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74418591-9A34-43CA-BFF2-F5087A5BD13C}"/>
              </a:ext>
            </a:extLst>
          </p:cNvPr>
          <p:cNvSpPr>
            <a:spLocks noGrp="1"/>
          </p:cNvSpPr>
          <p:nvPr>
            <p:ph type="pic" sz="quarter" idx="10" hasCustomPrompt="1"/>
          </p:nvPr>
        </p:nvSpPr>
        <p:spPr>
          <a:xfrm>
            <a:off x="6821683" y="1463594"/>
            <a:ext cx="3234813" cy="4011562"/>
          </a:xfrm>
          <a:custGeom>
            <a:avLst/>
            <a:gdLst>
              <a:gd name="connsiteX0" fmla="*/ 83393 w 3234813"/>
              <a:gd name="connsiteY0" fmla="*/ 0 h 4011562"/>
              <a:gd name="connsiteX1" fmla="*/ 3151420 w 3234813"/>
              <a:gd name="connsiteY1" fmla="*/ 0 h 4011562"/>
              <a:gd name="connsiteX2" fmla="*/ 3234813 w 3234813"/>
              <a:gd name="connsiteY2" fmla="*/ 83393 h 4011562"/>
              <a:gd name="connsiteX3" fmla="*/ 3234813 w 3234813"/>
              <a:gd name="connsiteY3" fmla="*/ 3928169 h 4011562"/>
              <a:gd name="connsiteX4" fmla="*/ 3151420 w 3234813"/>
              <a:gd name="connsiteY4" fmla="*/ 4011562 h 4011562"/>
              <a:gd name="connsiteX5" fmla="*/ 83393 w 3234813"/>
              <a:gd name="connsiteY5" fmla="*/ 4011562 h 4011562"/>
              <a:gd name="connsiteX6" fmla="*/ 0 w 3234813"/>
              <a:gd name="connsiteY6" fmla="*/ 3928169 h 4011562"/>
              <a:gd name="connsiteX7" fmla="*/ 0 w 3234813"/>
              <a:gd name="connsiteY7" fmla="*/ 83393 h 4011562"/>
              <a:gd name="connsiteX8" fmla="*/ 83393 w 3234813"/>
              <a:gd name="connsiteY8" fmla="*/ 0 h 401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34813" h="4011562">
                <a:moveTo>
                  <a:pt x="83393" y="0"/>
                </a:moveTo>
                <a:lnTo>
                  <a:pt x="3151420" y="0"/>
                </a:lnTo>
                <a:cubicBezTo>
                  <a:pt x="3197477" y="0"/>
                  <a:pt x="3234813" y="37336"/>
                  <a:pt x="3234813" y="83393"/>
                </a:cubicBezTo>
                <a:lnTo>
                  <a:pt x="3234813" y="3928169"/>
                </a:lnTo>
                <a:cubicBezTo>
                  <a:pt x="3234813" y="3974226"/>
                  <a:pt x="3197477" y="4011562"/>
                  <a:pt x="3151420" y="4011562"/>
                </a:cubicBezTo>
                <a:lnTo>
                  <a:pt x="83393" y="4011562"/>
                </a:lnTo>
                <a:cubicBezTo>
                  <a:pt x="37336" y="4011562"/>
                  <a:pt x="0" y="3974226"/>
                  <a:pt x="0" y="3928169"/>
                </a:cubicBezTo>
                <a:lnTo>
                  <a:pt x="0" y="83393"/>
                </a:lnTo>
                <a:cubicBezTo>
                  <a:pt x="0" y="37336"/>
                  <a:pt x="37336" y="0"/>
                  <a:pt x="83393" y="0"/>
                </a:cubicBezTo>
                <a:close/>
              </a:path>
            </a:pathLst>
          </a:custGeom>
          <a:effectLst>
            <a:outerShdw blurRad="508000" dist="38100" dir="2700000" algn="tl" rotWithShape="0">
              <a:prstClr val="black">
                <a:alpha val="24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35947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1+#ppt_w/2"/>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9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0F3328C0-6969-487E-9B86-E8074DC80447}"/>
              </a:ext>
            </a:extLst>
          </p:cNvPr>
          <p:cNvSpPr>
            <a:spLocks noGrp="1"/>
          </p:cNvSpPr>
          <p:nvPr>
            <p:ph type="pic" sz="quarter" idx="13" hasCustomPrompt="1"/>
          </p:nvPr>
        </p:nvSpPr>
        <p:spPr>
          <a:xfrm>
            <a:off x="7636605" y="4918603"/>
            <a:ext cx="610620" cy="610620"/>
          </a:xfrm>
          <a:custGeom>
            <a:avLst/>
            <a:gdLst>
              <a:gd name="connsiteX0" fmla="*/ 305310 w 610620"/>
              <a:gd name="connsiteY0" fmla="*/ 0 h 610620"/>
              <a:gd name="connsiteX1" fmla="*/ 610620 w 610620"/>
              <a:gd name="connsiteY1" fmla="*/ 305310 h 610620"/>
              <a:gd name="connsiteX2" fmla="*/ 305310 w 610620"/>
              <a:gd name="connsiteY2" fmla="*/ 610620 h 610620"/>
              <a:gd name="connsiteX3" fmla="*/ 0 w 610620"/>
              <a:gd name="connsiteY3" fmla="*/ 305310 h 610620"/>
              <a:gd name="connsiteX4" fmla="*/ 305310 w 610620"/>
              <a:gd name="connsiteY4" fmla="*/ 0 h 61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20" h="610620">
                <a:moveTo>
                  <a:pt x="305310" y="0"/>
                </a:moveTo>
                <a:cubicBezTo>
                  <a:pt x="473928" y="0"/>
                  <a:pt x="610620" y="136692"/>
                  <a:pt x="610620" y="305310"/>
                </a:cubicBezTo>
                <a:cubicBezTo>
                  <a:pt x="610620" y="473928"/>
                  <a:pt x="473928" y="610620"/>
                  <a:pt x="305310" y="610620"/>
                </a:cubicBezTo>
                <a:cubicBezTo>
                  <a:pt x="136692" y="610620"/>
                  <a:pt x="0" y="473928"/>
                  <a:pt x="0" y="305310"/>
                </a:cubicBezTo>
                <a:cubicBezTo>
                  <a:pt x="0" y="136692"/>
                  <a:pt x="136692" y="0"/>
                  <a:pt x="305310" y="0"/>
                </a:cubicBezTo>
                <a:close/>
              </a:path>
            </a:pathLst>
          </a:custGeom>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6" name="Picture Placeholder 25">
            <a:extLst>
              <a:ext uri="{FF2B5EF4-FFF2-40B4-BE49-F238E27FC236}">
                <a16:creationId xmlns:a16="http://schemas.microsoft.com/office/drawing/2014/main" id="{1382AC0A-F087-49C1-A012-6CA81D6C4517}"/>
              </a:ext>
            </a:extLst>
          </p:cNvPr>
          <p:cNvSpPr>
            <a:spLocks noGrp="1"/>
          </p:cNvSpPr>
          <p:nvPr>
            <p:ph type="pic" sz="quarter" idx="14" hasCustomPrompt="1"/>
          </p:nvPr>
        </p:nvSpPr>
        <p:spPr>
          <a:xfrm>
            <a:off x="7636605" y="4133895"/>
            <a:ext cx="610620" cy="610620"/>
          </a:xfrm>
          <a:custGeom>
            <a:avLst/>
            <a:gdLst>
              <a:gd name="connsiteX0" fmla="*/ 305310 w 610620"/>
              <a:gd name="connsiteY0" fmla="*/ 0 h 610620"/>
              <a:gd name="connsiteX1" fmla="*/ 610620 w 610620"/>
              <a:gd name="connsiteY1" fmla="*/ 305310 h 610620"/>
              <a:gd name="connsiteX2" fmla="*/ 305310 w 610620"/>
              <a:gd name="connsiteY2" fmla="*/ 610620 h 610620"/>
              <a:gd name="connsiteX3" fmla="*/ 0 w 610620"/>
              <a:gd name="connsiteY3" fmla="*/ 305310 h 610620"/>
              <a:gd name="connsiteX4" fmla="*/ 305310 w 610620"/>
              <a:gd name="connsiteY4" fmla="*/ 0 h 61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20" h="610620">
                <a:moveTo>
                  <a:pt x="305310" y="0"/>
                </a:moveTo>
                <a:cubicBezTo>
                  <a:pt x="473928" y="0"/>
                  <a:pt x="610620" y="136692"/>
                  <a:pt x="610620" y="305310"/>
                </a:cubicBezTo>
                <a:cubicBezTo>
                  <a:pt x="610620" y="473928"/>
                  <a:pt x="473928" y="610620"/>
                  <a:pt x="305310" y="610620"/>
                </a:cubicBezTo>
                <a:cubicBezTo>
                  <a:pt x="136692" y="610620"/>
                  <a:pt x="0" y="473928"/>
                  <a:pt x="0" y="305310"/>
                </a:cubicBezTo>
                <a:cubicBezTo>
                  <a:pt x="0" y="136692"/>
                  <a:pt x="136692" y="0"/>
                  <a:pt x="305310" y="0"/>
                </a:cubicBezTo>
                <a:close/>
              </a:path>
            </a:pathLst>
          </a:custGeom>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7" name="Picture Placeholder 26">
            <a:extLst>
              <a:ext uri="{FF2B5EF4-FFF2-40B4-BE49-F238E27FC236}">
                <a16:creationId xmlns:a16="http://schemas.microsoft.com/office/drawing/2014/main" id="{C2D730D9-04E6-4BFC-ACB7-674CE9C69D5F}"/>
              </a:ext>
            </a:extLst>
          </p:cNvPr>
          <p:cNvSpPr>
            <a:spLocks noGrp="1"/>
          </p:cNvSpPr>
          <p:nvPr>
            <p:ph type="pic" sz="quarter" idx="15" hasCustomPrompt="1"/>
          </p:nvPr>
        </p:nvSpPr>
        <p:spPr>
          <a:xfrm>
            <a:off x="7636605" y="3349187"/>
            <a:ext cx="610620" cy="610620"/>
          </a:xfrm>
          <a:custGeom>
            <a:avLst/>
            <a:gdLst>
              <a:gd name="connsiteX0" fmla="*/ 305310 w 610620"/>
              <a:gd name="connsiteY0" fmla="*/ 0 h 610620"/>
              <a:gd name="connsiteX1" fmla="*/ 610620 w 610620"/>
              <a:gd name="connsiteY1" fmla="*/ 305310 h 610620"/>
              <a:gd name="connsiteX2" fmla="*/ 305310 w 610620"/>
              <a:gd name="connsiteY2" fmla="*/ 610620 h 610620"/>
              <a:gd name="connsiteX3" fmla="*/ 0 w 610620"/>
              <a:gd name="connsiteY3" fmla="*/ 305310 h 610620"/>
              <a:gd name="connsiteX4" fmla="*/ 305310 w 610620"/>
              <a:gd name="connsiteY4" fmla="*/ 0 h 61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20" h="610620">
                <a:moveTo>
                  <a:pt x="305310" y="0"/>
                </a:moveTo>
                <a:cubicBezTo>
                  <a:pt x="473928" y="0"/>
                  <a:pt x="610620" y="136692"/>
                  <a:pt x="610620" y="305310"/>
                </a:cubicBezTo>
                <a:cubicBezTo>
                  <a:pt x="610620" y="473928"/>
                  <a:pt x="473928" y="610620"/>
                  <a:pt x="305310" y="610620"/>
                </a:cubicBezTo>
                <a:cubicBezTo>
                  <a:pt x="136692" y="610620"/>
                  <a:pt x="0" y="473928"/>
                  <a:pt x="0" y="305310"/>
                </a:cubicBezTo>
                <a:cubicBezTo>
                  <a:pt x="0" y="136692"/>
                  <a:pt x="136692" y="0"/>
                  <a:pt x="305310" y="0"/>
                </a:cubicBezTo>
                <a:close/>
              </a:path>
            </a:pathLst>
          </a:custGeom>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8" name="Picture Placeholder 27">
            <a:extLst>
              <a:ext uri="{FF2B5EF4-FFF2-40B4-BE49-F238E27FC236}">
                <a16:creationId xmlns:a16="http://schemas.microsoft.com/office/drawing/2014/main" id="{133CEEAC-5686-48F9-8D1A-9DCABE023786}"/>
              </a:ext>
            </a:extLst>
          </p:cNvPr>
          <p:cNvSpPr>
            <a:spLocks noGrp="1"/>
          </p:cNvSpPr>
          <p:nvPr>
            <p:ph type="pic" sz="quarter" idx="16" hasCustomPrompt="1"/>
          </p:nvPr>
        </p:nvSpPr>
        <p:spPr>
          <a:xfrm>
            <a:off x="7636605" y="2564479"/>
            <a:ext cx="610620" cy="610620"/>
          </a:xfrm>
          <a:custGeom>
            <a:avLst/>
            <a:gdLst>
              <a:gd name="connsiteX0" fmla="*/ 305310 w 610620"/>
              <a:gd name="connsiteY0" fmla="*/ 0 h 610620"/>
              <a:gd name="connsiteX1" fmla="*/ 610620 w 610620"/>
              <a:gd name="connsiteY1" fmla="*/ 305310 h 610620"/>
              <a:gd name="connsiteX2" fmla="*/ 305310 w 610620"/>
              <a:gd name="connsiteY2" fmla="*/ 610620 h 610620"/>
              <a:gd name="connsiteX3" fmla="*/ 0 w 610620"/>
              <a:gd name="connsiteY3" fmla="*/ 305310 h 610620"/>
              <a:gd name="connsiteX4" fmla="*/ 305310 w 610620"/>
              <a:gd name="connsiteY4" fmla="*/ 0 h 61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20" h="610620">
                <a:moveTo>
                  <a:pt x="305310" y="0"/>
                </a:moveTo>
                <a:cubicBezTo>
                  <a:pt x="473928" y="0"/>
                  <a:pt x="610620" y="136692"/>
                  <a:pt x="610620" y="305310"/>
                </a:cubicBezTo>
                <a:cubicBezTo>
                  <a:pt x="610620" y="473928"/>
                  <a:pt x="473928" y="610620"/>
                  <a:pt x="305310" y="610620"/>
                </a:cubicBezTo>
                <a:cubicBezTo>
                  <a:pt x="136692" y="610620"/>
                  <a:pt x="0" y="473928"/>
                  <a:pt x="0" y="305310"/>
                </a:cubicBezTo>
                <a:cubicBezTo>
                  <a:pt x="0" y="136692"/>
                  <a:pt x="136692" y="0"/>
                  <a:pt x="305310" y="0"/>
                </a:cubicBezTo>
                <a:close/>
              </a:path>
            </a:pathLst>
          </a:custGeom>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9" name="Picture Placeholder 28">
            <a:extLst>
              <a:ext uri="{FF2B5EF4-FFF2-40B4-BE49-F238E27FC236}">
                <a16:creationId xmlns:a16="http://schemas.microsoft.com/office/drawing/2014/main" id="{2C401B5E-FC6F-41B0-BDEA-1C935852D10D}"/>
              </a:ext>
            </a:extLst>
          </p:cNvPr>
          <p:cNvSpPr>
            <a:spLocks noGrp="1"/>
          </p:cNvSpPr>
          <p:nvPr>
            <p:ph type="pic" sz="quarter" idx="17" hasCustomPrompt="1"/>
          </p:nvPr>
        </p:nvSpPr>
        <p:spPr>
          <a:xfrm>
            <a:off x="7636605" y="1779771"/>
            <a:ext cx="610620" cy="610620"/>
          </a:xfrm>
          <a:custGeom>
            <a:avLst/>
            <a:gdLst>
              <a:gd name="connsiteX0" fmla="*/ 305310 w 610620"/>
              <a:gd name="connsiteY0" fmla="*/ 0 h 610620"/>
              <a:gd name="connsiteX1" fmla="*/ 610620 w 610620"/>
              <a:gd name="connsiteY1" fmla="*/ 305310 h 610620"/>
              <a:gd name="connsiteX2" fmla="*/ 305310 w 610620"/>
              <a:gd name="connsiteY2" fmla="*/ 610620 h 610620"/>
              <a:gd name="connsiteX3" fmla="*/ 0 w 610620"/>
              <a:gd name="connsiteY3" fmla="*/ 305310 h 610620"/>
              <a:gd name="connsiteX4" fmla="*/ 305310 w 610620"/>
              <a:gd name="connsiteY4" fmla="*/ 0 h 610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620" h="610620">
                <a:moveTo>
                  <a:pt x="305310" y="0"/>
                </a:moveTo>
                <a:cubicBezTo>
                  <a:pt x="473928" y="0"/>
                  <a:pt x="610620" y="136692"/>
                  <a:pt x="610620" y="305310"/>
                </a:cubicBezTo>
                <a:cubicBezTo>
                  <a:pt x="610620" y="473928"/>
                  <a:pt x="473928" y="610620"/>
                  <a:pt x="305310" y="610620"/>
                </a:cubicBezTo>
                <a:cubicBezTo>
                  <a:pt x="136692" y="610620"/>
                  <a:pt x="0" y="473928"/>
                  <a:pt x="0" y="305310"/>
                </a:cubicBezTo>
                <a:cubicBezTo>
                  <a:pt x="0" y="136692"/>
                  <a:pt x="136692" y="0"/>
                  <a:pt x="305310" y="0"/>
                </a:cubicBezTo>
                <a:close/>
              </a:path>
            </a:pathLst>
          </a:custGeom>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7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
        <p:nvSpPr>
          <p:cNvPr id="3" name="Picture Placeholder 2">
            <a:extLst>
              <a:ext uri="{FF2B5EF4-FFF2-40B4-BE49-F238E27FC236}">
                <a16:creationId xmlns:a16="http://schemas.microsoft.com/office/drawing/2014/main" id="{F6F6C784-E4FF-4F9D-AF96-D81972076C6F}"/>
              </a:ext>
            </a:extLst>
          </p:cNvPr>
          <p:cNvSpPr>
            <a:spLocks noGrp="1"/>
          </p:cNvSpPr>
          <p:nvPr>
            <p:ph type="pic" sz="quarter" idx="10" hasCustomPrompt="1"/>
          </p:nvPr>
        </p:nvSpPr>
        <p:spPr>
          <a:xfrm>
            <a:off x="0" y="0"/>
            <a:ext cx="7256206" cy="685800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
        <p:nvSpPr>
          <p:cNvPr id="10" name="Picture Placeholder 9">
            <a:extLst>
              <a:ext uri="{FF2B5EF4-FFF2-40B4-BE49-F238E27FC236}">
                <a16:creationId xmlns:a16="http://schemas.microsoft.com/office/drawing/2014/main" id="{C751C1D3-A3BD-4C71-A0A4-522DDEF6D11D}"/>
              </a:ext>
            </a:extLst>
          </p:cNvPr>
          <p:cNvSpPr>
            <a:spLocks noGrp="1"/>
          </p:cNvSpPr>
          <p:nvPr>
            <p:ph type="pic" sz="quarter" idx="11" hasCustomPrompt="1"/>
          </p:nvPr>
        </p:nvSpPr>
        <p:spPr>
          <a:xfrm>
            <a:off x="2411361" y="1250557"/>
            <a:ext cx="2433484" cy="2433484"/>
          </a:xfrm>
          <a:custGeom>
            <a:avLst/>
            <a:gdLst>
              <a:gd name="connsiteX0" fmla="*/ 1216742 w 2433484"/>
              <a:gd name="connsiteY0" fmla="*/ 0 h 2433484"/>
              <a:gd name="connsiteX1" fmla="*/ 2433484 w 2433484"/>
              <a:gd name="connsiteY1" fmla="*/ 1216742 h 2433484"/>
              <a:gd name="connsiteX2" fmla="*/ 1216742 w 2433484"/>
              <a:gd name="connsiteY2" fmla="*/ 2433484 h 2433484"/>
              <a:gd name="connsiteX3" fmla="*/ 0 w 2433484"/>
              <a:gd name="connsiteY3" fmla="*/ 1216742 h 2433484"/>
              <a:gd name="connsiteX4" fmla="*/ 1216742 w 2433484"/>
              <a:gd name="connsiteY4" fmla="*/ 0 h 2433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3484" h="2433484">
                <a:moveTo>
                  <a:pt x="1216742" y="0"/>
                </a:moveTo>
                <a:cubicBezTo>
                  <a:pt x="1888730" y="0"/>
                  <a:pt x="2433484" y="544754"/>
                  <a:pt x="2433484" y="1216742"/>
                </a:cubicBezTo>
                <a:cubicBezTo>
                  <a:pt x="2433484" y="1888730"/>
                  <a:pt x="1888730" y="2433484"/>
                  <a:pt x="1216742" y="2433484"/>
                </a:cubicBezTo>
                <a:cubicBezTo>
                  <a:pt x="544754" y="2433484"/>
                  <a:pt x="0" y="1888730"/>
                  <a:pt x="0" y="1216742"/>
                </a:cubicBezTo>
                <a:cubicBezTo>
                  <a:pt x="0" y="544754"/>
                  <a:pt x="544754" y="0"/>
                  <a:pt x="1216742" y="0"/>
                </a:cubicBezTo>
                <a:close/>
              </a:path>
            </a:pathLst>
          </a:custGeom>
          <a:ln w="152400">
            <a:solidFill>
              <a:schemeClr val="bg1"/>
            </a:solidFill>
          </a:ln>
          <a:effectLst>
            <a:outerShdw blurRad="508000" sx="102000" sy="102000" algn="ctr" rotWithShape="0">
              <a:prstClr val="black">
                <a:alpha val="40000"/>
              </a:prstClr>
            </a:outerShdw>
          </a:effectLst>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194157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8" decel="100000" fill="hold" grpId="0" nodeType="withEffect">
                                  <p:stCondLst>
                                    <p:cond delay="50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1250" fill="hold"/>
                                        <p:tgtEl>
                                          <p:spTgt spid="10"/>
                                        </p:tgtEl>
                                        <p:attrNameLst>
                                          <p:attrName>ppt_x</p:attrName>
                                        </p:attrNameLst>
                                      </p:cBhvr>
                                      <p:tavLst>
                                        <p:tav tm="0">
                                          <p:val>
                                            <p:strVal val="0-#ppt_w/2"/>
                                          </p:val>
                                        </p:tav>
                                        <p:tav tm="100000">
                                          <p:val>
                                            <p:strVal val="#ppt_x"/>
                                          </p:val>
                                        </p:tav>
                                      </p:tavLst>
                                    </p:anim>
                                    <p:anim calcmode="lin" valueType="num">
                                      <p:cBhvr additive="base">
                                        <p:cTn id="11" dur="1250" fill="hold"/>
                                        <p:tgtEl>
                                          <p:spTgt spid="10"/>
                                        </p:tgtEl>
                                        <p:attrNameLst>
                                          <p:attrName>ppt_y</p:attrName>
                                        </p:attrNameLst>
                                      </p:cBhvr>
                                      <p:tavLst>
                                        <p:tav tm="0">
                                          <p:val>
                                            <p:strVal val="#ppt_y"/>
                                          </p:val>
                                        </p:tav>
                                        <p:tav tm="100000">
                                          <p:val>
                                            <p:strVal val="#ppt_y"/>
                                          </p:val>
                                        </p:tav>
                                      </p:tavLst>
                                    </p:anim>
                                  </p:childTnLst>
                                </p:cTn>
                              </p:par>
                              <p:par>
                                <p:cTn id="12" presetID="10" presetClass="entr" presetSubtype="0" fill="hold" grpId="0" nodeType="withEffect">
                                  <p:stCondLst>
                                    <p:cond delay="225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250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275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300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325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 grpId="0"/>
      <p:bldP spid="1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8BA00A8-CA44-45A2-9491-5E46BDA335E8}"/>
              </a:ext>
            </a:extLst>
          </p:cNvPr>
          <p:cNvSpPr/>
          <p:nvPr userDrawn="1"/>
        </p:nvSpPr>
        <p:spPr>
          <a:xfrm>
            <a:off x="3764280" y="396240"/>
            <a:ext cx="8427720" cy="6461760"/>
          </a:xfrm>
          <a:custGeom>
            <a:avLst/>
            <a:gdLst>
              <a:gd name="connsiteX0" fmla="*/ 3896101 w 8427720"/>
              <a:gd name="connsiteY0" fmla="*/ 0 h 6461760"/>
              <a:gd name="connsiteX1" fmla="*/ 4035886 w 8427720"/>
              <a:gd name="connsiteY1" fmla="*/ 0 h 6461760"/>
              <a:gd name="connsiteX2" fmla="*/ 4170794 w 8427720"/>
              <a:gd name="connsiteY2" fmla="*/ 5064 h 6461760"/>
              <a:gd name="connsiteX3" fmla="*/ 4304078 w 8427720"/>
              <a:gd name="connsiteY3" fmla="*/ 16878 h 6461760"/>
              <a:gd name="connsiteX4" fmla="*/ 4430859 w 8427720"/>
              <a:gd name="connsiteY4" fmla="*/ 28694 h 6461760"/>
              <a:gd name="connsiteX5" fmla="*/ 4556016 w 8427720"/>
              <a:gd name="connsiteY5" fmla="*/ 50635 h 6461760"/>
              <a:gd name="connsiteX6" fmla="*/ 4674670 w 8427720"/>
              <a:gd name="connsiteY6" fmla="*/ 74265 h 6461760"/>
              <a:gd name="connsiteX7" fmla="*/ 4791700 w 8427720"/>
              <a:gd name="connsiteY7" fmla="*/ 102958 h 6461760"/>
              <a:gd name="connsiteX8" fmla="*/ 4907103 w 8427720"/>
              <a:gd name="connsiteY8" fmla="*/ 135027 h 6461760"/>
              <a:gd name="connsiteX9" fmla="*/ 5016006 w 8427720"/>
              <a:gd name="connsiteY9" fmla="*/ 172159 h 6461760"/>
              <a:gd name="connsiteX10" fmla="*/ 5123282 w 8427720"/>
              <a:gd name="connsiteY10" fmla="*/ 212667 h 6461760"/>
              <a:gd name="connsiteX11" fmla="*/ 5225682 w 8427720"/>
              <a:gd name="connsiteY11" fmla="*/ 254863 h 6461760"/>
              <a:gd name="connsiteX12" fmla="*/ 5326458 w 8427720"/>
              <a:gd name="connsiteY12" fmla="*/ 302123 h 6461760"/>
              <a:gd name="connsiteX13" fmla="*/ 5423983 w 8427720"/>
              <a:gd name="connsiteY13" fmla="*/ 352758 h 6461760"/>
              <a:gd name="connsiteX14" fmla="*/ 5515006 w 8427720"/>
              <a:gd name="connsiteY14" fmla="*/ 401704 h 6461760"/>
              <a:gd name="connsiteX15" fmla="*/ 5607654 w 8427720"/>
              <a:gd name="connsiteY15" fmla="*/ 457403 h 6461760"/>
              <a:gd name="connsiteX16" fmla="*/ 5693800 w 8427720"/>
              <a:gd name="connsiteY16" fmla="*/ 516477 h 6461760"/>
              <a:gd name="connsiteX17" fmla="*/ 5776696 w 8427720"/>
              <a:gd name="connsiteY17" fmla="*/ 577239 h 6461760"/>
              <a:gd name="connsiteX18" fmla="*/ 5859592 w 8427720"/>
              <a:gd name="connsiteY18" fmla="*/ 638001 h 6461760"/>
              <a:gd name="connsiteX19" fmla="*/ 5935986 w 8427720"/>
              <a:gd name="connsiteY19" fmla="*/ 702139 h 6461760"/>
              <a:gd name="connsiteX20" fmla="*/ 6012380 w 8427720"/>
              <a:gd name="connsiteY20" fmla="*/ 767965 h 6461760"/>
              <a:gd name="connsiteX21" fmla="*/ 6082272 w 8427720"/>
              <a:gd name="connsiteY21" fmla="*/ 833789 h 6461760"/>
              <a:gd name="connsiteX22" fmla="*/ 6153790 w 8427720"/>
              <a:gd name="connsiteY22" fmla="*/ 902991 h 6461760"/>
              <a:gd name="connsiteX23" fmla="*/ 6220432 w 8427720"/>
              <a:gd name="connsiteY23" fmla="*/ 972192 h 6461760"/>
              <a:gd name="connsiteX24" fmla="*/ 6283823 w 8427720"/>
              <a:gd name="connsiteY24" fmla="*/ 1039705 h 6461760"/>
              <a:gd name="connsiteX25" fmla="*/ 6347214 w 8427720"/>
              <a:gd name="connsiteY25" fmla="*/ 1112282 h 6461760"/>
              <a:gd name="connsiteX26" fmla="*/ 6405729 w 8427720"/>
              <a:gd name="connsiteY26" fmla="*/ 1183171 h 6461760"/>
              <a:gd name="connsiteX27" fmla="*/ 6462618 w 8427720"/>
              <a:gd name="connsiteY27" fmla="*/ 1254060 h 6461760"/>
              <a:gd name="connsiteX28" fmla="*/ 6571520 w 8427720"/>
              <a:gd name="connsiteY28" fmla="*/ 1389087 h 6461760"/>
              <a:gd name="connsiteX29" fmla="*/ 6670670 w 8427720"/>
              <a:gd name="connsiteY29" fmla="*/ 1510611 h 6461760"/>
              <a:gd name="connsiteX30" fmla="*/ 6768194 w 8427720"/>
              <a:gd name="connsiteY30" fmla="*/ 1622008 h 6461760"/>
              <a:gd name="connsiteX31" fmla="*/ 6859217 w 8427720"/>
              <a:gd name="connsiteY31" fmla="*/ 1723278 h 6461760"/>
              <a:gd name="connsiteX32" fmla="*/ 6948614 w 8427720"/>
              <a:gd name="connsiteY32" fmla="*/ 1811045 h 6461760"/>
              <a:gd name="connsiteX33" fmla="*/ 6989250 w 8427720"/>
              <a:gd name="connsiteY33" fmla="*/ 1849865 h 6461760"/>
              <a:gd name="connsiteX34" fmla="*/ 7033135 w 8427720"/>
              <a:gd name="connsiteY34" fmla="*/ 1890373 h 6461760"/>
              <a:gd name="connsiteX35" fmla="*/ 7075396 w 8427720"/>
              <a:gd name="connsiteY35" fmla="*/ 1924130 h 6461760"/>
              <a:gd name="connsiteX36" fmla="*/ 7116031 w 8427720"/>
              <a:gd name="connsiteY36" fmla="*/ 1956199 h 6461760"/>
              <a:gd name="connsiteX37" fmla="*/ 7159918 w 8427720"/>
              <a:gd name="connsiteY37" fmla="*/ 1988267 h 6461760"/>
              <a:gd name="connsiteX38" fmla="*/ 7200552 w 8427720"/>
              <a:gd name="connsiteY38" fmla="*/ 2013585 h 6461760"/>
              <a:gd name="connsiteX39" fmla="*/ 7244439 w 8427720"/>
              <a:gd name="connsiteY39" fmla="*/ 2040590 h 6461760"/>
              <a:gd name="connsiteX40" fmla="*/ 7286698 w 8427720"/>
              <a:gd name="connsiteY40" fmla="*/ 2064220 h 6461760"/>
              <a:gd name="connsiteX41" fmla="*/ 7330585 w 8427720"/>
              <a:gd name="connsiteY41" fmla="*/ 2086161 h 6461760"/>
              <a:gd name="connsiteX42" fmla="*/ 7374472 w 8427720"/>
              <a:gd name="connsiteY42" fmla="*/ 2104728 h 6461760"/>
              <a:gd name="connsiteX43" fmla="*/ 7416731 w 8427720"/>
              <a:gd name="connsiteY43" fmla="*/ 2123294 h 6461760"/>
              <a:gd name="connsiteX44" fmla="*/ 7462242 w 8427720"/>
              <a:gd name="connsiteY44" fmla="*/ 2138485 h 6461760"/>
              <a:gd name="connsiteX45" fmla="*/ 7509380 w 8427720"/>
              <a:gd name="connsiteY45" fmla="*/ 2151988 h 6461760"/>
              <a:gd name="connsiteX46" fmla="*/ 7556517 w 8427720"/>
              <a:gd name="connsiteY46" fmla="*/ 2165490 h 6461760"/>
              <a:gd name="connsiteX47" fmla="*/ 7605278 w 8427720"/>
              <a:gd name="connsiteY47" fmla="*/ 2175617 h 6461760"/>
              <a:gd name="connsiteX48" fmla="*/ 7654042 w 8427720"/>
              <a:gd name="connsiteY48" fmla="*/ 2184056 h 6461760"/>
              <a:gd name="connsiteX49" fmla="*/ 7707680 w 8427720"/>
              <a:gd name="connsiteY49" fmla="*/ 2190807 h 6461760"/>
              <a:gd name="connsiteX50" fmla="*/ 7758068 w 8427720"/>
              <a:gd name="connsiteY50" fmla="*/ 2197558 h 6461760"/>
              <a:gd name="connsiteX51" fmla="*/ 7870220 w 8427720"/>
              <a:gd name="connsiteY51" fmla="*/ 2204310 h 6461760"/>
              <a:gd name="connsiteX52" fmla="*/ 7990500 w 8427720"/>
              <a:gd name="connsiteY52" fmla="*/ 2207685 h 6461760"/>
              <a:gd name="connsiteX53" fmla="*/ 8076647 w 8427720"/>
              <a:gd name="connsiteY53" fmla="*/ 2207685 h 6461760"/>
              <a:gd name="connsiteX54" fmla="*/ 8156292 w 8427720"/>
              <a:gd name="connsiteY54" fmla="*/ 2212749 h 6461760"/>
              <a:gd name="connsiteX55" fmla="*/ 8232686 w 8427720"/>
              <a:gd name="connsiteY55" fmla="*/ 2221188 h 6461760"/>
              <a:gd name="connsiteX56" fmla="*/ 8302578 w 8427720"/>
              <a:gd name="connsiteY56" fmla="*/ 2231315 h 6461760"/>
              <a:gd name="connsiteX57" fmla="*/ 8372470 w 8427720"/>
              <a:gd name="connsiteY57" fmla="*/ 2244818 h 6461760"/>
              <a:gd name="connsiteX58" fmla="*/ 8427720 w 8427720"/>
              <a:gd name="connsiteY58" fmla="*/ 2258058 h 6461760"/>
              <a:gd name="connsiteX59" fmla="*/ 8427720 w 8427720"/>
              <a:gd name="connsiteY59" fmla="*/ 6461760 h 6461760"/>
              <a:gd name="connsiteX60" fmla="*/ 192433 w 8427720"/>
              <a:gd name="connsiteY60" fmla="*/ 6461760 h 6461760"/>
              <a:gd name="connsiteX61" fmla="*/ 188548 w 8427720"/>
              <a:gd name="connsiteY61" fmla="*/ 6455961 h 6461760"/>
              <a:gd name="connsiteX62" fmla="*/ 162541 w 8427720"/>
              <a:gd name="connsiteY62" fmla="*/ 6415453 h 6461760"/>
              <a:gd name="connsiteX63" fmla="*/ 139785 w 8427720"/>
              <a:gd name="connsiteY63" fmla="*/ 6376632 h 6461760"/>
              <a:gd name="connsiteX64" fmla="*/ 117030 w 8427720"/>
              <a:gd name="connsiteY64" fmla="*/ 6336124 h 6461760"/>
              <a:gd name="connsiteX65" fmla="*/ 99151 w 8427720"/>
              <a:gd name="connsiteY65" fmla="*/ 6297304 h 6461760"/>
              <a:gd name="connsiteX66" fmla="*/ 79646 w 8427720"/>
              <a:gd name="connsiteY66" fmla="*/ 6256796 h 6461760"/>
              <a:gd name="connsiteX67" fmla="*/ 63392 w 8427720"/>
              <a:gd name="connsiteY67" fmla="*/ 6214600 h 6461760"/>
              <a:gd name="connsiteX68" fmla="*/ 48763 w 8427720"/>
              <a:gd name="connsiteY68" fmla="*/ 6172405 h 6461760"/>
              <a:gd name="connsiteX69" fmla="*/ 35759 w 8427720"/>
              <a:gd name="connsiteY69" fmla="*/ 6130208 h 6461760"/>
              <a:gd name="connsiteX70" fmla="*/ 26007 w 8427720"/>
              <a:gd name="connsiteY70" fmla="*/ 6088013 h 6461760"/>
              <a:gd name="connsiteX71" fmla="*/ 17880 w 8427720"/>
              <a:gd name="connsiteY71" fmla="*/ 6045817 h 6461760"/>
              <a:gd name="connsiteX72" fmla="*/ 9753 w 8427720"/>
              <a:gd name="connsiteY72" fmla="*/ 6000246 h 6461760"/>
              <a:gd name="connsiteX73" fmla="*/ 4877 w 8427720"/>
              <a:gd name="connsiteY73" fmla="*/ 5954674 h 6461760"/>
              <a:gd name="connsiteX74" fmla="*/ 0 w 8427720"/>
              <a:gd name="connsiteY74" fmla="*/ 5912479 h 6461760"/>
              <a:gd name="connsiteX75" fmla="*/ 0 w 8427720"/>
              <a:gd name="connsiteY75" fmla="*/ 5868595 h 6461760"/>
              <a:gd name="connsiteX76" fmla="*/ 0 w 8427720"/>
              <a:gd name="connsiteY76" fmla="*/ 5819647 h 6461760"/>
              <a:gd name="connsiteX77" fmla="*/ 4877 w 8427720"/>
              <a:gd name="connsiteY77" fmla="*/ 5775764 h 6461760"/>
              <a:gd name="connsiteX78" fmla="*/ 9753 w 8427720"/>
              <a:gd name="connsiteY78" fmla="*/ 5726817 h 6461760"/>
              <a:gd name="connsiteX79" fmla="*/ 16254 w 8427720"/>
              <a:gd name="connsiteY79" fmla="*/ 5682933 h 6461760"/>
              <a:gd name="connsiteX80" fmla="*/ 26007 w 8427720"/>
              <a:gd name="connsiteY80" fmla="*/ 5635674 h 6461760"/>
              <a:gd name="connsiteX81" fmla="*/ 39010 w 8427720"/>
              <a:gd name="connsiteY81" fmla="*/ 5586726 h 6461760"/>
              <a:gd name="connsiteX82" fmla="*/ 52013 w 8427720"/>
              <a:gd name="connsiteY82" fmla="*/ 5537780 h 6461760"/>
              <a:gd name="connsiteX83" fmla="*/ 66642 w 8427720"/>
              <a:gd name="connsiteY83" fmla="*/ 5488832 h 6461760"/>
              <a:gd name="connsiteX84" fmla="*/ 84521 w 8427720"/>
              <a:gd name="connsiteY84" fmla="*/ 5438197 h 6461760"/>
              <a:gd name="connsiteX85" fmla="*/ 107277 w 8427720"/>
              <a:gd name="connsiteY85" fmla="*/ 5390938 h 6461760"/>
              <a:gd name="connsiteX86" fmla="*/ 130033 w 8427720"/>
              <a:gd name="connsiteY86" fmla="*/ 5340303 h 6461760"/>
              <a:gd name="connsiteX87" fmla="*/ 156039 w 8427720"/>
              <a:gd name="connsiteY87" fmla="*/ 5291356 h 6461760"/>
              <a:gd name="connsiteX88" fmla="*/ 183672 w 8427720"/>
              <a:gd name="connsiteY88" fmla="*/ 5237345 h 6461760"/>
              <a:gd name="connsiteX89" fmla="*/ 211303 w 8427720"/>
              <a:gd name="connsiteY89" fmla="*/ 5188398 h 6461760"/>
              <a:gd name="connsiteX90" fmla="*/ 245437 w 8427720"/>
              <a:gd name="connsiteY90" fmla="*/ 5134387 h 6461760"/>
              <a:gd name="connsiteX91" fmla="*/ 281196 w 8427720"/>
              <a:gd name="connsiteY91" fmla="*/ 5082065 h 6461760"/>
              <a:gd name="connsiteX92" fmla="*/ 318580 w 8427720"/>
              <a:gd name="connsiteY92" fmla="*/ 5028054 h 6461760"/>
              <a:gd name="connsiteX93" fmla="*/ 398225 w 8427720"/>
              <a:gd name="connsiteY93" fmla="*/ 4918345 h 6461760"/>
              <a:gd name="connsiteX94" fmla="*/ 471368 w 8427720"/>
              <a:gd name="connsiteY94" fmla="*/ 4803572 h 6461760"/>
              <a:gd name="connsiteX95" fmla="*/ 539635 w 8427720"/>
              <a:gd name="connsiteY95" fmla="*/ 4687112 h 6461760"/>
              <a:gd name="connsiteX96" fmla="*/ 603027 w 8427720"/>
              <a:gd name="connsiteY96" fmla="*/ 4570651 h 6461760"/>
              <a:gd name="connsiteX97" fmla="*/ 661541 w 8427720"/>
              <a:gd name="connsiteY97" fmla="*/ 4452503 h 6461760"/>
              <a:gd name="connsiteX98" fmla="*/ 715179 w 8427720"/>
              <a:gd name="connsiteY98" fmla="*/ 4329292 h 6461760"/>
              <a:gd name="connsiteX99" fmla="*/ 767192 w 8427720"/>
              <a:gd name="connsiteY99" fmla="*/ 4206079 h 6461760"/>
              <a:gd name="connsiteX100" fmla="*/ 812704 w 8427720"/>
              <a:gd name="connsiteY100" fmla="*/ 4076116 h 6461760"/>
              <a:gd name="connsiteX101" fmla="*/ 856590 w 8427720"/>
              <a:gd name="connsiteY101" fmla="*/ 3944466 h 6461760"/>
              <a:gd name="connsiteX102" fmla="*/ 898851 w 8427720"/>
              <a:gd name="connsiteY102" fmla="*/ 3806063 h 6461760"/>
              <a:gd name="connsiteX103" fmla="*/ 937860 w 8427720"/>
              <a:gd name="connsiteY103" fmla="*/ 3662597 h 6461760"/>
              <a:gd name="connsiteX104" fmla="*/ 975244 w 8427720"/>
              <a:gd name="connsiteY104" fmla="*/ 3515756 h 6461760"/>
              <a:gd name="connsiteX105" fmla="*/ 1011003 w 8427720"/>
              <a:gd name="connsiteY105" fmla="*/ 3362163 h 6461760"/>
              <a:gd name="connsiteX106" fmla="*/ 1046762 w 8427720"/>
              <a:gd name="connsiteY106" fmla="*/ 3201819 h 6461760"/>
              <a:gd name="connsiteX107" fmla="*/ 1082521 w 8427720"/>
              <a:gd name="connsiteY107" fmla="*/ 3033036 h 6461760"/>
              <a:gd name="connsiteX108" fmla="*/ 1115029 w 8427720"/>
              <a:gd name="connsiteY108" fmla="*/ 2859189 h 6461760"/>
              <a:gd name="connsiteX109" fmla="*/ 1150788 w 8427720"/>
              <a:gd name="connsiteY109" fmla="*/ 2675215 h 6461760"/>
              <a:gd name="connsiteX110" fmla="*/ 1186547 w 8427720"/>
              <a:gd name="connsiteY110" fmla="*/ 2479427 h 6461760"/>
              <a:gd name="connsiteX111" fmla="*/ 1225557 w 8427720"/>
              <a:gd name="connsiteY111" fmla="*/ 2278574 h 6461760"/>
              <a:gd name="connsiteX112" fmla="*/ 1245062 w 8427720"/>
              <a:gd name="connsiteY112" fmla="*/ 2178993 h 6461760"/>
              <a:gd name="connsiteX113" fmla="*/ 1267818 w 8427720"/>
              <a:gd name="connsiteY113" fmla="*/ 2074347 h 6461760"/>
              <a:gd name="connsiteX114" fmla="*/ 1290573 w 8427720"/>
              <a:gd name="connsiteY114" fmla="*/ 1969701 h 6461760"/>
              <a:gd name="connsiteX115" fmla="*/ 1319831 w 8427720"/>
              <a:gd name="connsiteY115" fmla="*/ 1866743 h 6461760"/>
              <a:gd name="connsiteX116" fmla="*/ 1347463 w 8427720"/>
              <a:gd name="connsiteY116" fmla="*/ 1760410 h 6461760"/>
              <a:gd name="connsiteX117" fmla="*/ 1379971 w 8427720"/>
              <a:gd name="connsiteY117" fmla="*/ 1657452 h 6461760"/>
              <a:gd name="connsiteX118" fmla="*/ 1415730 w 8427720"/>
              <a:gd name="connsiteY118" fmla="*/ 1554495 h 6461760"/>
              <a:gd name="connsiteX119" fmla="*/ 1456365 w 8427720"/>
              <a:gd name="connsiteY119" fmla="*/ 1449849 h 6461760"/>
              <a:gd name="connsiteX120" fmla="*/ 1500251 w 8427720"/>
              <a:gd name="connsiteY120" fmla="*/ 1350266 h 6461760"/>
              <a:gd name="connsiteX121" fmla="*/ 1549013 w 8427720"/>
              <a:gd name="connsiteY121" fmla="*/ 1248996 h 6461760"/>
              <a:gd name="connsiteX122" fmla="*/ 1599401 w 8427720"/>
              <a:gd name="connsiteY122" fmla="*/ 1151102 h 6461760"/>
              <a:gd name="connsiteX123" fmla="*/ 1654664 w 8427720"/>
              <a:gd name="connsiteY123" fmla="*/ 1053208 h 6461760"/>
              <a:gd name="connsiteX124" fmla="*/ 1719681 w 8427720"/>
              <a:gd name="connsiteY124" fmla="*/ 960377 h 6461760"/>
              <a:gd name="connsiteX125" fmla="*/ 1752189 w 8427720"/>
              <a:gd name="connsiteY125" fmla="*/ 916494 h 6461760"/>
              <a:gd name="connsiteX126" fmla="*/ 1784697 w 8427720"/>
              <a:gd name="connsiteY126" fmla="*/ 870922 h 6461760"/>
              <a:gd name="connsiteX127" fmla="*/ 1820456 w 8427720"/>
              <a:gd name="connsiteY127" fmla="*/ 825351 h 6461760"/>
              <a:gd name="connsiteX128" fmla="*/ 1859466 w 8427720"/>
              <a:gd name="connsiteY128" fmla="*/ 781467 h 6461760"/>
              <a:gd name="connsiteX129" fmla="*/ 1896850 w 8427720"/>
              <a:gd name="connsiteY129" fmla="*/ 739271 h 6461760"/>
              <a:gd name="connsiteX130" fmla="*/ 1937485 w 8427720"/>
              <a:gd name="connsiteY130" fmla="*/ 697076 h 6461760"/>
              <a:gd name="connsiteX131" fmla="*/ 1981372 w 8427720"/>
              <a:gd name="connsiteY131" fmla="*/ 653192 h 6461760"/>
              <a:gd name="connsiteX132" fmla="*/ 2025257 w 8427720"/>
              <a:gd name="connsiteY132" fmla="*/ 614371 h 6461760"/>
              <a:gd name="connsiteX133" fmla="*/ 2070769 w 8427720"/>
              <a:gd name="connsiteY133" fmla="*/ 573863 h 6461760"/>
              <a:gd name="connsiteX134" fmla="*/ 2116280 w 8427720"/>
              <a:gd name="connsiteY134" fmla="*/ 536731 h 6461760"/>
              <a:gd name="connsiteX135" fmla="*/ 2165042 w 8427720"/>
              <a:gd name="connsiteY135" fmla="*/ 499599 h 6461760"/>
              <a:gd name="connsiteX136" fmla="*/ 2215430 w 8427720"/>
              <a:gd name="connsiteY136" fmla="*/ 464155 h 6461760"/>
              <a:gd name="connsiteX137" fmla="*/ 2269068 w 8427720"/>
              <a:gd name="connsiteY137" fmla="*/ 428710 h 6461760"/>
              <a:gd name="connsiteX138" fmla="*/ 2322707 w 8427720"/>
              <a:gd name="connsiteY138" fmla="*/ 394953 h 6461760"/>
              <a:gd name="connsiteX139" fmla="*/ 2377971 w 8427720"/>
              <a:gd name="connsiteY139" fmla="*/ 362885 h 6461760"/>
              <a:gd name="connsiteX140" fmla="*/ 2436485 w 8427720"/>
              <a:gd name="connsiteY140" fmla="*/ 330815 h 6461760"/>
              <a:gd name="connsiteX141" fmla="*/ 2498251 w 8427720"/>
              <a:gd name="connsiteY141" fmla="*/ 298747 h 6461760"/>
              <a:gd name="connsiteX142" fmla="*/ 2558390 w 8427720"/>
              <a:gd name="connsiteY142" fmla="*/ 270053 h 6461760"/>
              <a:gd name="connsiteX143" fmla="*/ 2625033 w 8427720"/>
              <a:gd name="connsiteY143" fmla="*/ 243048 h 6461760"/>
              <a:gd name="connsiteX144" fmla="*/ 2691674 w 8427720"/>
              <a:gd name="connsiteY144" fmla="*/ 217731 h 6461760"/>
              <a:gd name="connsiteX145" fmla="*/ 2759941 w 8427720"/>
              <a:gd name="connsiteY145" fmla="*/ 190726 h 6461760"/>
              <a:gd name="connsiteX146" fmla="*/ 2831459 w 8427720"/>
              <a:gd name="connsiteY146" fmla="*/ 167096 h 6461760"/>
              <a:gd name="connsiteX147" fmla="*/ 2902977 w 8427720"/>
              <a:gd name="connsiteY147" fmla="*/ 145154 h 6461760"/>
              <a:gd name="connsiteX148" fmla="*/ 2979371 w 8427720"/>
              <a:gd name="connsiteY148" fmla="*/ 124900 h 6461760"/>
              <a:gd name="connsiteX149" fmla="*/ 3055765 w 8427720"/>
              <a:gd name="connsiteY149" fmla="*/ 106334 h 6461760"/>
              <a:gd name="connsiteX150" fmla="*/ 3137035 w 8427720"/>
              <a:gd name="connsiteY150" fmla="*/ 89456 h 6461760"/>
              <a:gd name="connsiteX151" fmla="*/ 3297951 w 8427720"/>
              <a:gd name="connsiteY151" fmla="*/ 59075 h 6461760"/>
              <a:gd name="connsiteX152" fmla="*/ 3452364 w 8427720"/>
              <a:gd name="connsiteY152" fmla="*/ 35445 h 6461760"/>
              <a:gd name="connsiteX153" fmla="*/ 3603528 w 8427720"/>
              <a:gd name="connsiteY153" fmla="*/ 18567 h 6461760"/>
              <a:gd name="connsiteX154" fmla="*/ 3751439 w 8427720"/>
              <a:gd name="connsiteY154" fmla="*/ 8440 h 646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8427720" h="6461760">
                <a:moveTo>
                  <a:pt x="3896101" y="0"/>
                </a:moveTo>
                <a:lnTo>
                  <a:pt x="4035886" y="0"/>
                </a:lnTo>
                <a:lnTo>
                  <a:pt x="4170794" y="5064"/>
                </a:lnTo>
                <a:lnTo>
                  <a:pt x="4304078" y="16878"/>
                </a:lnTo>
                <a:lnTo>
                  <a:pt x="4430859" y="28694"/>
                </a:lnTo>
                <a:lnTo>
                  <a:pt x="4556016" y="50635"/>
                </a:lnTo>
                <a:lnTo>
                  <a:pt x="4674670" y="74265"/>
                </a:lnTo>
                <a:lnTo>
                  <a:pt x="4791700" y="102958"/>
                </a:lnTo>
                <a:lnTo>
                  <a:pt x="4907103" y="135027"/>
                </a:lnTo>
                <a:lnTo>
                  <a:pt x="5016006" y="172159"/>
                </a:lnTo>
                <a:lnTo>
                  <a:pt x="5123282" y="212667"/>
                </a:lnTo>
                <a:lnTo>
                  <a:pt x="5225682" y="254863"/>
                </a:lnTo>
                <a:lnTo>
                  <a:pt x="5326458" y="302123"/>
                </a:lnTo>
                <a:lnTo>
                  <a:pt x="5423983" y="352758"/>
                </a:lnTo>
                <a:lnTo>
                  <a:pt x="5515006" y="401704"/>
                </a:lnTo>
                <a:lnTo>
                  <a:pt x="5607654" y="457403"/>
                </a:lnTo>
                <a:lnTo>
                  <a:pt x="5693800" y="516477"/>
                </a:lnTo>
                <a:lnTo>
                  <a:pt x="5776696" y="577239"/>
                </a:lnTo>
                <a:lnTo>
                  <a:pt x="5859592" y="638001"/>
                </a:lnTo>
                <a:lnTo>
                  <a:pt x="5935986" y="702139"/>
                </a:lnTo>
                <a:lnTo>
                  <a:pt x="6012380" y="767965"/>
                </a:lnTo>
                <a:lnTo>
                  <a:pt x="6082272" y="833789"/>
                </a:lnTo>
                <a:lnTo>
                  <a:pt x="6153790" y="902991"/>
                </a:lnTo>
                <a:lnTo>
                  <a:pt x="6220432" y="972192"/>
                </a:lnTo>
                <a:lnTo>
                  <a:pt x="6283823" y="1039705"/>
                </a:lnTo>
                <a:lnTo>
                  <a:pt x="6347214" y="1112282"/>
                </a:lnTo>
                <a:lnTo>
                  <a:pt x="6405729" y="1183171"/>
                </a:lnTo>
                <a:lnTo>
                  <a:pt x="6462618" y="1254060"/>
                </a:lnTo>
                <a:lnTo>
                  <a:pt x="6571520" y="1389087"/>
                </a:lnTo>
                <a:lnTo>
                  <a:pt x="6670670" y="1510611"/>
                </a:lnTo>
                <a:lnTo>
                  <a:pt x="6768194" y="1622008"/>
                </a:lnTo>
                <a:lnTo>
                  <a:pt x="6859217" y="1723278"/>
                </a:lnTo>
                <a:lnTo>
                  <a:pt x="6948614" y="1811045"/>
                </a:lnTo>
                <a:lnTo>
                  <a:pt x="6989250" y="1849865"/>
                </a:lnTo>
                <a:lnTo>
                  <a:pt x="7033135" y="1890373"/>
                </a:lnTo>
                <a:lnTo>
                  <a:pt x="7075396" y="1924130"/>
                </a:lnTo>
                <a:lnTo>
                  <a:pt x="7116031" y="1956199"/>
                </a:lnTo>
                <a:lnTo>
                  <a:pt x="7159918" y="1988267"/>
                </a:lnTo>
                <a:lnTo>
                  <a:pt x="7200552" y="2013585"/>
                </a:lnTo>
                <a:lnTo>
                  <a:pt x="7244439" y="2040590"/>
                </a:lnTo>
                <a:lnTo>
                  <a:pt x="7286698" y="2064220"/>
                </a:lnTo>
                <a:lnTo>
                  <a:pt x="7330585" y="2086161"/>
                </a:lnTo>
                <a:lnTo>
                  <a:pt x="7374472" y="2104728"/>
                </a:lnTo>
                <a:lnTo>
                  <a:pt x="7416731" y="2123294"/>
                </a:lnTo>
                <a:lnTo>
                  <a:pt x="7462242" y="2138485"/>
                </a:lnTo>
                <a:lnTo>
                  <a:pt x="7509380" y="2151988"/>
                </a:lnTo>
                <a:lnTo>
                  <a:pt x="7556517" y="2165490"/>
                </a:lnTo>
                <a:lnTo>
                  <a:pt x="7605278" y="2175617"/>
                </a:lnTo>
                <a:lnTo>
                  <a:pt x="7654042" y="2184056"/>
                </a:lnTo>
                <a:lnTo>
                  <a:pt x="7707680" y="2190807"/>
                </a:lnTo>
                <a:lnTo>
                  <a:pt x="7758068" y="2197558"/>
                </a:lnTo>
                <a:lnTo>
                  <a:pt x="7870220" y="2204310"/>
                </a:lnTo>
                <a:lnTo>
                  <a:pt x="7990500" y="2207685"/>
                </a:lnTo>
                <a:lnTo>
                  <a:pt x="8076647" y="2207685"/>
                </a:lnTo>
                <a:lnTo>
                  <a:pt x="8156292" y="2212749"/>
                </a:lnTo>
                <a:lnTo>
                  <a:pt x="8232686" y="2221188"/>
                </a:lnTo>
                <a:lnTo>
                  <a:pt x="8302578" y="2231315"/>
                </a:lnTo>
                <a:lnTo>
                  <a:pt x="8372470" y="2244818"/>
                </a:lnTo>
                <a:lnTo>
                  <a:pt x="8427720" y="2258058"/>
                </a:lnTo>
                <a:lnTo>
                  <a:pt x="8427720" y="6461760"/>
                </a:lnTo>
                <a:lnTo>
                  <a:pt x="192433" y="6461760"/>
                </a:lnTo>
                <a:lnTo>
                  <a:pt x="188548" y="6455961"/>
                </a:lnTo>
                <a:lnTo>
                  <a:pt x="162541" y="6415453"/>
                </a:lnTo>
                <a:lnTo>
                  <a:pt x="139785" y="6376632"/>
                </a:lnTo>
                <a:lnTo>
                  <a:pt x="117030" y="6336124"/>
                </a:lnTo>
                <a:lnTo>
                  <a:pt x="99151" y="6297304"/>
                </a:lnTo>
                <a:lnTo>
                  <a:pt x="79646" y="6256796"/>
                </a:lnTo>
                <a:lnTo>
                  <a:pt x="63392" y="6214600"/>
                </a:lnTo>
                <a:lnTo>
                  <a:pt x="48763" y="6172405"/>
                </a:lnTo>
                <a:lnTo>
                  <a:pt x="35759" y="6130208"/>
                </a:lnTo>
                <a:lnTo>
                  <a:pt x="26007" y="6088013"/>
                </a:lnTo>
                <a:lnTo>
                  <a:pt x="17880" y="6045817"/>
                </a:lnTo>
                <a:lnTo>
                  <a:pt x="9753" y="6000246"/>
                </a:lnTo>
                <a:lnTo>
                  <a:pt x="4877" y="5954674"/>
                </a:lnTo>
                <a:lnTo>
                  <a:pt x="0" y="5912479"/>
                </a:lnTo>
                <a:lnTo>
                  <a:pt x="0" y="5868595"/>
                </a:lnTo>
                <a:lnTo>
                  <a:pt x="0" y="5819647"/>
                </a:lnTo>
                <a:lnTo>
                  <a:pt x="4877" y="5775764"/>
                </a:lnTo>
                <a:lnTo>
                  <a:pt x="9753" y="5726817"/>
                </a:lnTo>
                <a:lnTo>
                  <a:pt x="16254" y="5682933"/>
                </a:lnTo>
                <a:lnTo>
                  <a:pt x="26007" y="5635674"/>
                </a:lnTo>
                <a:lnTo>
                  <a:pt x="39010" y="5586726"/>
                </a:lnTo>
                <a:lnTo>
                  <a:pt x="52013" y="5537780"/>
                </a:lnTo>
                <a:lnTo>
                  <a:pt x="66642" y="5488832"/>
                </a:lnTo>
                <a:lnTo>
                  <a:pt x="84521" y="5438197"/>
                </a:lnTo>
                <a:lnTo>
                  <a:pt x="107277" y="5390938"/>
                </a:lnTo>
                <a:lnTo>
                  <a:pt x="130033" y="5340303"/>
                </a:lnTo>
                <a:lnTo>
                  <a:pt x="156039" y="5291356"/>
                </a:lnTo>
                <a:lnTo>
                  <a:pt x="183672" y="5237345"/>
                </a:lnTo>
                <a:lnTo>
                  <a:pt x="211303" y="5188398"/>
                </a:lnTo>
                <a:lnTo>
                  <a:pt x="245437" y="5134387"/>
                </a:lnTo>
                <a:lnTo>
                  <a:pt x="281196" y="5082065"/>
                </a:lnTo>
                <a:lnTo>
                  <a:pt x="318580" y="5028054"/>
                </a:lnTo>
                <a:lnTo>
                  <a:pt x="398225" y="4918345"/>
                </a:lnTo>
                <a:lnTo>
                  <a:pt x="471368" y="4803572"/>
                </a:lnTo>
                <a:lnTo>
                  <a:pt x="539635" y="4687112"/>
                </a:lnTo>
                <a:lnTo>
                  <a:pt x="603027" y="4570651"/>
                </a:lnTo>
                <a:lnTo>
                  <a:pt x="661541" y="4452503"/>
                </a:lnTo>
                <a:lnTo>
                  <a:pt x="715179" y="4329292"/>
                </a:lnTo>
                <a:lnTo>
                  <a:pt x="767192" y="4206079"/>
                </a:lnTo>
                <a:lnTo>
                  <a:pt x="812704" y="4076116"/>
                </a:lnTo>
                <a:lnTo>
                  <a:pt x="856590" y="3944466"/>
                </a:lnTo>
                <a:lnTo>
                  <a:pt x="898851" y="3806063"/>
                </a:lnTo>
                <a:lnTo>
                  <a:pt x="937860" y="3662597"/>
                </a:lnTo>
                <a:lnTo>
                  <a:pt x="975244" y="3515756"/>
                </a:lnTo>
                <a:lnTo>
                  <a:pt x="1011003" y="3362163"/>
                </a:lnTo>
                <a:lnTo>
                  <a:pt x="1046762" y="3201819"/>
                </a:lnTo>
                <a:lnTo>
                  <a:pt x="1082521" y="3033036"/>
                </a:lnTo>
                <a:lnTo>
                  <a:pt x="1115029" y="2859189"/>
                </a:lnTo>
                <a:lnTo>
                  <a:pt x="1150788" y="2675215"/>
                </a:lnTo>
                <a:lnTo>
                  <a:pt x="1186547" y="2479427"/>
                </a:lnTo>
                <a:lnTo>
                  <a:pt x="1225557" y="2278574"/>
                </a:lnTo>
                <a:lnTo>
                  <a:pt x="1245062" y="2178993"/>
                </a:lnTo>
                <a:lnTo>
                  <a:pt x="1267818" y="2074347"/>
                </a:lnTo>
                <a:lnTo>
                  <a:pt x="1290573" y="1969701"/>
                </a:lnTo>
                <a:lnTo>
                  <a:pt x="1319831" y="1866743"/>
                </a:lnTo>
                <a:lnTo>
                  <a:pt x="1347463" y="1760410"/>
                </a:lnTo>
                <a:lnTo>
                  <a:pt x="1379971" y="1657452"/>
                </a:lnTo>
                <a:lnTo>
                  <a:pt x="1415730" y="1554495"/>
                </a:lnTo>
                <a:lnTo>
                  <a:pt x="1456365" y="1449849"/>
                </a:lnTo>
                <a:lnTo>
                  <a:pt x="1500251" y="1350266"/>
                </a:lnTo>
                <a:lnTo>
                  <a:pt x="1549013" y="1248996"/>
                </a:lnTo>
                <a:lnTo>
                  <a:pt x="1599401" y="1151102"/>
                </a:lnTo>
                <a:lnTo>
                  <a:pt x="1654664" y="1053208"/>
                </a:lnTo>
                <a:lnTo>
                  <a:pt x="1719681" y="960377"/>
                </a:lnTo>
                <a:lnTo>
                  <a:pt x="1752189" y="916494"/>
                </a:lnTo>
                <a:lnTo>
                  <a:pt x="1784697" y="870922"/>
                </a:lnTo>
                <a:lnTo>
                  <a:pt x="1820456" y="825351"/>
                </a:lnTo>
                <a:lnTo>
                  <a:pt x="1859466" y="781467"/>
                </a:lnTo>
                <a:lnTo>
                  <a:pt x="1896850" y="739271"/>
                </a:lnTo>
                <a:lnTo>
                  <a:pt x="1937485" y="697076"/>
                </a:lnTo>
                <a:lnTo>
                  <a:pt x="1981372" y="653192"/>
                </a:lnTo>
                <a:lnTo>
                  <a:pt x="2025257" y="614371"/>
                </a:lnTo>
                <a:lnTo>
                  <a:pt x="2070769" y="573863"/>
                </a:lnTo>
                <a:lnTo>
                  <a:pt x="2116280" y="536731"/>
                </a:lnTo>
                <a:lnTo>
                  <a:pt x="2165042" y="499599"/>
                </a:lnTo>
                <a:lnTo>
                  <a:pt x="2215430" y="464155"/>
                </a:lnTo>
                <a:lnTo>
                  <a:pt x="2269068" y="428710"/>
                </a:lnTo>
                <a:lnTo>
                  <a:pt x="2322707" y="394953"/>
                </a:lnTo>
                <a:lnTo>
                  <a:pt x="2377971" y="362885"/>
                </a:lnTo>
                <a:lnTo>
                  <a:pt x="2436485" y="330815"/>
                </a:lnTo>
                <a:lnTo>
                  <a:pt x="2498251" y="298747"/>
                </a:lnTo>
                <a:lnTo>
                  <a:pt x="2558390" y="270053"/>
                </a:lnTo>
                <a:lnTo>
                  <a:pt x="2625033" y="243048"/>
                </a:lnTo>
                <a:lnTo>
                  <a:pt x="2691674" y="217731"/>
                </a:lnTo>
                <a:lnTo>
                  <a:pt x="2759941" y="190726"/>
                </a:lnTo>
                <a:lnTo>
                  <a:pt x="2831459" y="167096"/>
                </a:lnTo>
                <a:lnTo>
                  <a:pt x="2902977" y="145154"/>
                </a:lnTo>
                <a:lnTo>
                  <a:pt x="2979371" y="124900"/>
                </a:lnTo>
                <a:lnTo>
                  <a:pt x="3055765" y="106334"/>
                </a:lnTo>
                <a:lnTo>
                  <a:pt x="3137035" y="89456"/>
                </a:lnTo>
                <a:lnTo>
                  <a:pt x="3297951" y="59075"/>
                </a:lnTo>
                <a:lnTo>
                  <a:pt x="3452364" y="35445"/>
                </a:lnTo>
                <a:lnTo>
                  <a:pt x="3603528" y="18567"/>
                </a:lnTo>
                <a:lnTo>
                  <a:pt x="3751439" y="8440"/>
                </a:lnTo>
                <a:close/>
              </a:path>
            </a:pathLst>
          </a:custGeom>
          <a:gradFill>
            <a:gsLst>
              <a:gs pos="0">
                <a:schemeClr val="accent1"/>
              </a:gs>
              <a:gs pos="100000">
                <a:schemeClr val="accent1">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869FEC89-D60C-4472-95E9-1AA01EE7EAC4}"/>
              </a:ext>
            </a:extLst>
          </p:cNvPr>
          <p:cNvSpPr>
            <a:spLocks noGrp="1"/>
          </p:cNvSpPr>
          <p:nvPr>
            <p:ph type="pic" sz="quarter" idx="10" hasCustomPrompt="1"/>
          </p:nvPr>
        </p:nvSpPr>
        <p:spPr>
          <a:xfrm>
            <a:off x="3841750" y="749300"/>
            <a:ext cx="8350250" cy="6108700"/>
          </a:xfrm>
          <a:custGeom>
            <a:avLst/>
            <a:gdLst>
              <a:gd name="connsiteX0" fmla="*/ 3805238 w 8350250"/>
              <a:gd name="connsiteY0" fmla="*/ 0 h 6108700"/>
              <a:gd name="connsiteX1" fmla="*/ 3941763 w 8350250"/>
              <a:gd name="connsiteY1" fmla="*/ 0 h 6108700"/>
              <a:gd name="connsiteX2" fmla="*/ 4073525 w 8350250"/>
              <a:gd name="connsiteY2" fmla="*/ 4763 h 6108700"/>
              <a:gd name="connsiteX3" fmla="*/ 4203700 w 8350250"/>
              <a:gd name="connsiteY3" fmla="*/ 15875 h 6108700"/>
              <a:gd name="connsiteX4" fmla="*/ 4327525 w 8350250"/>
              <a:gd name="connsiteY4" fmla="*/ 26988 h 6108700"/>
              <a:gd name="connsiteX5" fmla="*/ 4449763 w 8350250"/>
              <a:gd name="connsiteY5" fmla="*/ 47625 h 6108700"/>
              <a:gd name="connsiteX6" fmla="*/ 4565650 w 8350250"/>
              <a:gd name="connsiteY6" fmla="*/ 69850 h 6108700"/>
              <a:gd name="connsiteX7" fmla="*/ 4679950 w 8350250"/>
              <a:gd name="connsiteY7" fmla="*/ 96838 h 6108700"/>
              <a:gd name="connsiteX8" fmla="*/ 4792662 w 8350250"/>
              <a:gd name="connsiteY8" fmla="*/ 127000 h 6108700"/>
              <a:gd name="connsiteX9" fmla="*/ 4899025 w 8350250"/>
              <a:gd name="connsiteY9" fmla="*/ 161925 h 6108700"/>
              <a:gd name="connsiteX10" fmla="*/ 5003800 w 8350250"/>
              <a:gd name="connsiteY10" fmla="*/ 200025 h 6108700"/>
              <a:gd name="connsiteX11" fmla="*/ 5103812 w 8350250"/>
              <a:gd name="connsiteY11" fmla="*/ 239713 h 6108700"/>
              <a:gd name="connsiteX12" fmla="*/ 5202238 w 8350250"/>
              <a:gd name="connsiteY12" fmla="*/ 284163 h 6108700"/>
              <a:gd name="connsiteX13" fmla="*/ 5297488 w 8350250"/>
              <a:gd name="connsiteY13" fmla="*/ 331788 h 6108700"/>
              <a:gd name="connsiteX14" fmla="*/ 5386388 w 8350250"/>
              <a:gd name="connsiteY14" fmla="*/ 377825 h 6108700"/>
              <a:gd name="connsiteX15" fmla="*/ 5476875 w 8350250"/>
              <a:gd name="connsiteY15" fmla="*/ 430213 h 6108700"/>
              <a:gd name="connsiteX16" fmla="*/ 5561012 w 8350250"/>
              <a:gd name="connsiteY16" fmla="*/ 485775 h 6108700"/>
              <a:gd name="connsiteX17" fmla="*/ 5641975 w 8350250"/>
              <a:gd name="connsiteY17" fmla="*/ 542925 h 6108700"/>
              <a:gd name="connsiteX18" fmla="*/ 5722938 w 8350250"/>
              <a:gd name="connsiteY18" fmla="*/ 600075 h 6108700"/>
              <a:gd name="connsiteX19" fmla="*/ 5797550 w 8350250"/>
              <a:gd name="connsiteY19" fmla="*/ 660400 h 6108700"/>
              <a:gd name="connsiteX20" fmla="*/ 5872162 w 8350250"/>
              <a:gd name="connsiteY20" fmla="*/ 722313 h 6108700"/>
              <a:gd name="connsiteX21" fmla="*/ 5940425 w 8350250"/>
              <a:gd name="connsiteY21" fmla="*/ 784225 h 6108700"/>
              <a:gd name="connsiteX22" fmla="*/ 6010275 w 8350250"/>
              <a:gd name="connsiteY22" fmla="*/ 849313 h 6108700"/>
              <a:gd name="connsiteX23" fmla="*/ 6075362 w 8350250"/>
              <a:gd name="connsiteY23" fmla="*/ 914400 h 6108700"/>
              <a:gd name="connsiteX24" fmla="*/ 6137275 w 8350250"/>
              <a:gd name="connsiteY24" fmla="*/ 977900 h 6108700"/>
              <a:gd name="connsiteX25" fmla="*/ 6199188 w 8350250"/>
              <a:gd name="connsiteY25" fmla="*/ 1046163 h 6108700"/>
              <a:gd name="connsiteX26" fmla="*/ 6256338 w 8350250"/>
              <a:gd name="connsiteY26" fmla="*/ 1112838 h 6108700"/>
              <a:gd name="connsiteX27" fmla="*/ 6311900 w 8350250"/>
              <a:gd name="connsiteY27" fmla="*/ 1179513 h 6108700"/>
              <a:gd name="connsiteX28" fmla="*/ 6418262 w 8350250"/>
              <a:gd name="connsiteY28" fmla="*/ 1306513 h 6108700"/>
              <a:gd name="connsiteX29" fmla="*/ 6515100 w 8350250"/>
              <a:gd name="connsiteY29" fmla="*/ 1420813 h 6108700"/>
              <a:gd name="connsiteX30" fmla="*/ 6610350 w 8350250"/>
              <a:gd name="connsiteY30" fmla="*/ 1525588 h 6108700"/>
              <a:gd name="connsiteX31" fmla="*/ 6699250 w 8350250"/>
              <a:gd name="connsiteY31" fmla="*/ 1620838 h 6108700"/>
              <a:gd name="connsiteX32" fmla="*/ 6786562 w 8350250"/>
              <a:gd name="connsiteY32" fmla="*/ 1703388 h 6108700"/>
              <a:gd name="connsiteX33" fmla="*/ 6826250 w 8350250"/>
              <a:gd name="connsiteY33" fmla="*/ 1739900 h 6108700"/>
              <a:gd name="connsiteX34" fmla="*/ 6869112 w 8350250"/>
              <a:gd name="connsiteY34" fmla="*/ 1778000 h 6108700"/>
              <a:gd name="connsiteX35" fmla="*/ 6910388 w 8350250"/>
              <a:gd name="connsiteY35" fmla="*/ 1809750 h 6108700"/>
              <a:gd name="connsiteX36" fmla="*/ 6950075 w 8350250"/>
              <a:gd name="connsiteY36" fmla="*/ 1839913 h 6108700"/>
              <a:gd name="connsiteX37" fmla="*/ 6992938 w 8350250"/>
              <a:gd name="connsiteY37" fmla="*/ 1870075 h 6108700"/>
              <a:gd name="connsiteX38" fmla="*/ 7032625 w 8350250"/>
              <a:gd name="connsiteY38" fmla="*/ 1893888 h 6108700"/>
              <a:gd name="connsiteX39" fmla="*/ 7075488 w 8350250"/>
              <a:gd name="connsiteY39" fmla="*/ 1919288 h 6108700"/>
              <a:gd name="connsiteX40" fmla="*/ 7116762 w 8350250"/>
              <a:gd name="connsiteY40" fmla="*/ 1941513 h 6108700"/>
              <a:gd name="connsiteX41" fmla="*/ 7159625 w 8350250"/>
              <a:gd name="connsiteY41" fmla="*/ 1962150 h 6108700"/>
              <a:gd name="connsiteX42" fmla="*/ 7202488 w 8350250"/>
              <a:gd name="connsiteY42" fmla="*/ 1979613 h 6108700"/>
              <a:gd name="connsiteX43" fmla="*/ 7243762 w 8350250"/>
              <a:gd name="connsiteY43" fmla="*/ 1997075 h 6108700"/>
              <a:gd name="connsiteX44" fmla="*/ 7288212 w 8350250"/>
              <a:gd name="connsiteY44" fmla="*/ 2011363 h 6108700"/>
              <a:gd name="connsiteX45" fmla="*/ 7334250 w 8350250"/>
              <a:gd name="connsiteY45" fmla="*/ 2024063 h 6108700"/>
              <a:gd name="connsiteX46" fmla="*/ 7380288 w 8350250"/>
              <a:gd name="connsiteY46" fmla="*/ 2036763 h 6108700"/>
              <a:gd name="connsiteX47" fmla="*/ 7427912 w 8350250"/>
              <a:gd name="connsiteY47" fmla="*/ 2046288 h 6108700"/>
              <a:gd name="connsiteX48" fmla="*/ 7475538 w 8350250"/>
              <a:gd name="connsiteY48" fmla="*/ 2054225 h 6108700"/>
              <a:gd name="connsiteX49" fmla="*/ 7527925 w 8350250"/>
              <a:gd name="connsiteY49" fmla="*/ 2060575 h 6108700"/>
              <a:gd name="connsiteX50" fmla="*/ 7577138 w 8350250"/>
              <a:gd name="connsiteY50" fmla="*/ 2066925 h 6108700"/>
              <a:gd name="connsiteX51" fmla="*/ 7686675 w 8350250"/>
              <a:gd name="connsiteY51" fmla="*/ 2073275 h 6108700"/>
              <a:gd name="connsiteX52" fmla="*/ 7804150 w 8350250"/>
              <a:gd name="connsiteY52" fmla="*/ 2076450 h 6108700"/>
              <a:gd name="connsiteX53" fmla="*/ 7888288 w 8350250"/>
              <a:gd name="connsiteY53" fmla="*/ 2076450 h 6108700"/>
              <a:gd name="connsiteX54" fmla="*/ 7966075 w 8350250"/>
              <a:gd name="connsiteY54" fmla="*/ 2081213 h 6108700"/>
              <a:gd name="connsiteX55" fmla="*/ 8040688 w 8350250"/>
              <a:gd name="connsiteY55" fmla="*/ 2089150 h 6108700"/>
              <a:gd name="connsiteX56" fmla="*/ 8108950 w 8350250"/>
              <a:gd name="connsiteY56" fmla="*/ 2098675 h 6108700"/>
              <a:gd name="connsiteX57" fmla="*/ 8177212 w 8350250"/>
              <a:gd name="connsiteY57" fmla="*/ 2111375 h 6108700"/>
              <a:gd name="connsiteX58" fmla="*/ 8239125 w 8350250"/>
              <a:gd name="connsiteY58" fmla="*/ 2125663 h 6108700"/>
              <a:gd name="connsiteX59" fmla="*/ 8296275 w 8350250"/>
              <a:gd name="connsiteY59" fmla="*/ 2141538 h 6108700"/>
              <a:gd name="connsiteX60" fmla="*/ 8350250 w 8350250"/>
              <a:gd name="connsiteY60" fmla="*/ 2159000 h 6108700"/>
              <a:gd name="connsiteX61" fmla="*/ 8350250 w 8350250"/>
              <a:gd name="connsiteY61" fmla="*/ 6108700 h 6108700"/>
              <a:gd name="connsiteX62" fmla="*/ 209550 w 8350250"/>
              <a:gd name="connsiteY62" fmla="*/ 6108700 h 6108700"/>
              <a:gd name="connsiteX63" fmla="*/ 184150 w 8350250"/>
              <a:gd name="connsiteY63" fmla="*/ 6072188 h 6108700"/>
              <a:gd name="connsiteX64" fmla="*/ 158750 w 8350250"/>
              <a:gd name="connsiteY64" fmla="*/ 6034088 h 6108700"/>
              <a:gd name="connsiteX65" fmla="*/ 136525 w 8350250"/>
              <a:gd name="connsiteY65" fmla="*/ 5997575 h 6108700"/>
              <a:gd name="connsiteX66" fmla="*/ 114300 w 8350250"/>
              <a:gd name="connsiteY66" fmla="*/ 5959475 h 6108700"/>
              <a:gd name="connsiteX67" fmla="*/ 96838 w 8350250"/>
              <a:gd name="connsiteY67" fmla="*/ 5922963 h 6108700"/>
              <a:gd name="connsiteX68" fmla="*/ 77788 w 8350250"/>
              <a:gd name="connsiteY68" fmla="*/ 5884863 h 6108700"/>
              <a:gd name="connsiteX69" fmla="*/ 61913 w 8350250"/>
              <a:gd name="connsiteY69" fmla="*/ 5845175 h 6108700"/>
              <a:gd name="connsiteX70" fmla="*/ 47625 w 8350250"/>
              <a:gd name="connsiteY70" fmla="*/ 5805488 h 6108700"/>
              <a:gd name="connsiteX71" fmla="*/ 34925 w 8350250"/>
              <a:gd name="connsiteY71" fmla="*/ 5765800 h 6108700"/>
              <a:gd name="connsiteX72" fmla="*/ 25400 w 8350250"/>
              <a:gd name="connsiteY72" fmla="*/ 5726113 h 6108700"/>
              <a:gd name="connsiteX73" fmla="*/ 17463 w 8350250"/>
              <a:gd name="connsiteY73" fmla="*/ 5686425 h 6108700"/>
              <a:gd name="connsiteX74" fmla="*/ 9525 w 8350250"/>
              <a:gd name="connsiteY74" fmla="*/ 5643563 h 6108700"/>
              <a:gd name="connsiteX75" fmla="*/ 4763 w 8350250"/>
              <a:gd name="connsiteY75" fmla="*/ 5600700 h 6108700"/>
              <a:gd name="connsiteX76" fmla="*/ 0 w 8350250"/>
              <a:gd name="connsiteY76" fmla="*/ 5561013 h 6108700"/>
              <a:gd name="connsiteX77" fmla="*/ 0 w 8350250"/>
              <a:gd name="connsiteY77" fmla="*/ 5519738 h 6108700"/>
              <a:gd name="connsiteX78" fmla="*/ 0 w 8350250"/>
              <a:gd name="connsiteY78" fmla="*/ 5473700 h 6108700"/>
              <a:gd name="connsiteX79" fmla="*/ 4763 w 8350250"/>
              <a:gd name="connsiteY79" fmla="*/ 5432425 h 6108700"/>
              <a:gd name="connsiteX80" fmla="*/ 9525 w 8350250"/>
              <a:gd name="connsiteY80" fmla="*/ 5386388 h 6108700"/>
              <a:gd name="connsiteX81" fmla="*/ 15875 w 8350250"/>
              <a:gd name="connsiteY81" fmla="*/ 5345113 h 6108700"/>
              <a:gd name="connsiteX82" fmla="*/ 25400 w 8350250"/>
              <a:gd name="connsiteY82" fmla="*/ 5300663 h 6108700"/>
              <a:gd name="connsiteX83" fmla="*/ 38100 w 8350250"/>
              <a:gd name="connsiteY83" fmla="*/ 5254625 h 6108700"/>
              <a:gd name="connsiteX84" fmla="*/ 50800 w 8350250"/>
              <a:gd name="connsiteY84" fmla="*/ 5208588 h 6108700"/>
              <a:gd name="connsiteX85" fmla="*/ 65088 w 8350250"/>
              <a:gd name="connsiteY85" fmla="*/ 5162550 h 6108700"/>
              <a:gd name="connsiteX86" fmla="*/ 82550 w 8350250"/>
              <a:gd name="connsiteY86" fmla="*/ 5114925 h 6108700"/>
              <a:gd name="connsiteX87" fmla="*/ 104775 w 8350250"/>
              <a:gd name="connsiteY87" fmla="*/ 5070475 h 6108700"/>
              <a:gd name="connsiteX88" fmla="*/ 127000 w 8350250"/>
              <a:gd name="connsiteY88" fmla="*/ 5022850 h 6108700"/>
              <a:gd name="connsiteX89" fmla="*/ 152400 w 8350250"/>
              <a:gd name="connsiteY89" fmla="*/ 4976813 h 6108700"/>
              <a:gd name="connsiteX90" fmla="*/ 179388 w 8350250"/>
              <a:gd name="connsiteY90" fmla="*/ 4926013 h 6108700"/>
              <a:gd name="connsiteX91" fmla="*/ 206375 w 8350250"/>
              <a:gd name="connsiteY91" fmla="*/ 4879975 h 6108700"/>
              <a:gd name="connsiteX92" fmla="*/ 239713 w 8350250"/>
              <a:gd name="connsiteY92" fmla="*/ 4829175 h 6108700"/>
              <a:gd name="connsiteX93" fmla="*/ 274638 w 8350250"/>
              <a:gd name="connsiteY93" fmla="*/ 4779963 h 6108700"/>
              <a:gd name="connsiteX94" fmla="*/ 311150 w 8350250"/>
              <a:gd name="connsiteY94" fmla="*/ 4729163 h 6108700"/>
              <a:gd name="connsiteX95" fmla="*/ 388938 w 8350250"/>
              <a:gd name="connsiteY95" fmla="*/ 4625975 h 6108700"/>
              <a:gd name="connsiteX96" fmla="*/ 460375 w 8350250"/>
              <a:gd name="connsiteY96" fmla="*/ 4518025 h 6108700"/>
              <a:gd name="connsiteX97" fmla="*/ 527050 w 8350250"/>
              <a:gd name="connsiteY97" fmla="*/ 4408488 h 6108700"/>
              <a:gd name="connsiteX98" fmla="*/ 588963 w 8350250"/>
              <a:gd name="connsiteY98" fmla="*/ 4298950 h 6108700"/>
              <a:gd name="connsiteX99" fmla="*/ 646113 w 8350250"/>
              <a:gd name="connsiteY99" fmla="*/ 4187825 h 6108700"/>
              <a:gd name="connsiteX100" fmla="*/ 698500 w 8350250"/>
              <a:gd name="connsiteY100" fmla="*/ 4071938 h 6108700"/>
              <a:gd name="connsiteX101" fmla="*/ 749300 w 8350250"/>
              <a:gd name="connsiteY101" fmla="*/ 3956050 h 6108700"/>
              <a:gd name="connsiteX102" fmla="*/ 793750 w 8350250"/>
              <a:gd name="connsiteY102" fmla="*/ 3833813 h 6108700"/>
              <a:gd name="connsiteX103" fmla="*/ 836613 w 8350250"/>
              <a:gd name="connsiteY103" fmla="*/ 3709988 h 6108700"/>
              <a:gd name="connsiteX104" fmla="*/ 877888 w 8350250"/>
              <a:gd name="connsiteY104" fmla="*/ 3579813 h 6108700"/>
              <a:gd name="connsiteX105" fmla="*/ 915988 w 8350250"/>
              <a:gd name="connsiteY105" fmla="*/ 3444875 h 6108700"/>
              <a:gd name="connsiteX106" fmla="*/ 952500 w 8350250"/>
              <a:gd name="connsiteY106" fmla="*/ 3306763 h 6108700"/>
              <a:gd name="connsiteX107" fmla="*/ 987425 w 8350250"/>
              <a:gd name="connsiteY107" fmla="*/ 3162300 h 6108700"/>
              <a:gd name="connsiteX108" fmla="*/ 1022350 w 8350250"/>
              <a:gd name="connsiteY108" fmla="*/ 3011488 h 6108700"/>
              <a:gd name="connsiteX109" fmla="*/ 1057275 w 8350250"/>
              <a:gd name="connsiteY109" fmla="*/ 2852738 h 6108700"/>
              <a:gd name="connsiteX110" fmla="*/ 1089025 w 8350250"/>
              <a:gd name="connsiteY110" fmla="*/ 2689225 h 6108700"/>
              <a:gd name="connsiteX111" fmla="*/ 1123950 w 8350250"/>
              <a:gd name="connsiteY111" fmla="*/ 2516188 h 6108700"/>
              <a:gd name="connsiteX112" fmla="*/ 1158875 w 8350250"/>
              <a:gd name="connsiteY112" fmla="*/ 2332038 h 6108700"/>
              <a:gd name="connsiteX113" fmla="*/ 1196975 w 8350250"/>
              <a:gd name="connsiteY113" fmla="*/ 2143125 h 6108700"/>
              <a:gd name="connsiteX114" fmla="*/ 1216025 w 8350250"/>
              <a:gd name="connsiteY114" fmla="*/ 2049463 h 6108700"/>
              <a:gd name="connsiteX115" fmla="*/ 1238250 w 8350250"/>
              <a:gd name="connsiteY115" fmla="*/ 1951038 h 6108700"/>
              <a:gd name="connsiteX116" fmla="*/ 1260475 w 8350250"/>
              <a:gd name="connsiteY116" fmla="*/ 1852613 h 6108700"/>
              <a:gd name="connsiteX117" fmla="*/ 1289050 w 8350250"/>
              <a:gd name="connsiteY117" fmla="*/ 1755775 h 6108700"/>
              <a:gd name="connsiteX118" fmla="*/ 1316038 w 8350250"/>
              <a:gd name="connsiteY118" fmla="*/ 1655763 h 6108700"/>
              <a:gd name="connsiteX119" fmla="*/ 1347788 w 8350250"/>
              <a:gd name="connsiteY119" fmla="*/ 1558925 h 6108700"/>
              <a:gd name="connsiteX120" fmla="*/ 1382713 w 8350250"/>
              <a:gd name="connsiteY120" fmla="*/ 1462088 h 6108700"/>
              <a:gd name="connsiteX121" fmla="*/ 1422400 w 8350250"/>
              <a:gd name="connsiteY121" fmla="*/ 1363663 h 6108700"/>
              <a:gd name="connsiteX122" fmla="*/ 1465263 w 8350250"/>
              <a:gd name="connsiteY122" fmla="*/ 1270000 h 6108700"/>
              <a:gd name="connsiteX123" fmla="*/ 1512888 w 8350250"/>
              <a:gd name="connsiteY123" fmla="*/ 1174750 h 6108700"/>
              <a:gd name="connsiteX124" fmla="*/ 1562100 w 8350250"/>
              <a:gd name="connsiteY124" fmla="*/ 1082675 h 6108700"/>
              <a:gd name="connsiteX125" fmla="*/ 1616075 w 8350250"/>
              <a:gd name="connsiteY125" fmla="*/ 990600 h 6108700"/>
              <a:gd name="connsiteX126" fmla="*/ 1679575 w 8350250"/>
              <a:gd name="connsiteY126" fmla="*/ 903288 h 6108700"/>
              <a:gd name="connsiteX127" fmla="*/ 1711325 w 8350250"/>
              <a:gd name="connsiteY127" fmla="*/ 862013 h 6108700"/>
              <a:gd name="connsiteX128" fmla="*/ 1743075 w 8350250"/>
              <a:gd name="connsiteY128" fmla="*/ 819150 h 6108700"/>
              <a:gd name="connsiteX129" fmla="*/ 1778000 w 8350250"/>
              <a:gd name="connsiteY129" fmla="*/ 776288 h 6108700"/>
              <a:gd name="connsiteX130" fmla="*/ 1816100 w 8350250"/>
              <a:gd name="connsiteY130" fmla="*/ 735013 h 6108700"/>
              <a:gd name="connsiteX131" fmla="*/ 1852613 w 8350250"/>
              <a:gd name="connsiteY131" fmla="*/ 695325 h 6108700"/>
              <a:gd name="connsiteX132" fmla="*/ 1892300 w 8350250"/>
              <a:gd name="connsiteY132" fmla="*/ 655638 h 6108700"/>
              <a:gd name="connsiteX133" fmla="*/ 1935163 w 8350250"/>
              <a:gd name="connsiteY133" fmla="*/ 614363 h 6108700"/>
              <a:gd name="connsiteX134" fmla="*/ 1978025 w 8350250"/>
              <a:gd name="connsiteY134" fmla="*/ 577850 h 6108700"/>
              <a:gd name="connsiteX135" fmla="*/ 2022475 w 8350250"/>
              <a:gd name="connsiteY135" fmla="*/ 539750 h 6108700"/>
              <a:gd name="connsiteX136" fmla="*/ 2066925 w 8350250"/>
              <a:gd name="connsiteY136" fmla="*/ 504825 h 6108700"/>
              <a:gd name="connsiteX137" fmla="*/ 2114550 w 8350250"/>
              <a:gd name="connsiteY137" fmla="*/ 469900 h 6108700"/>
              <a:gd name="connsiteX138" fmla="*/ 2163763 w 8350250"/>
              <a:gd name="connsiteY138" fmla="*/ 436563 h 6108700"/>
              <a:gd name="connsiteX139" fmla="*/ 2216150 w 8350250"/>
              <a:gd name="connsiteY139" fmla="*/ 403225 h 6108700"/>
              <a:gd name="connsiteX140" fmla="*/ 2268538 w 8350250"/>
              <a:gd name="connsiteY140" fmla="*/ 371475 h 6108700"/>
              <a:gd name="connsiteX141" fmla="*/ 2322513 w 8350250"/>
              <a:gd name="connsiteY141" fmla="*/ 341313 h 6108700"/>
              <a:gd name="connsiteX142" fmla="*/ 2379663 w 8350250"/>
              <a:gd name="connsiteY142" fmla="*/ 311150 h 6108700"/>
              <a:gd name="connsiteX143" fmla="*/ 2439988 w 8350250"/>
              <a:gd name="connsiteY143" fmla="*/ 280988 h 6108700"/>
              <a:gd name="connsiteX144" fmla="*/ 2498725 w 8350250"/>
              <a:gd name="connsiteY144" fmla="*/ 254000 h 6108700"/>
              <a:gd name="connsiteX145" fmla="*/ 2563813 w 8350250"/>
              <a:gd name="connsiteY145" fmla="*/ 228600 h 6108700"/>
              <a:gd name="connsiteX146" fmla="*/ 2628900 w 8350250"/>
              <a:gd name="connsiteY146" fmla="*/ 204788 h 6108700"/>
              <a:gd name="connsiteX147" fmla="*/ 2695575 w 8350250"/>
              <a:gd name="connsiteY147" fmla="*/ 179388 h 6108700"/>
              <a:gd name="connsiteX148" fmla="*/ 2765425 w 8350250"/>
              <a:gd name="connsiteY148" fmla="*/ 157163 h 6108700"/>
              <a:gd name="connsiteX149" fmla="*/ 2835275 w 8350250"/>
              <a:gd name="connsiteY149" fmla="*/ 136525 h 6108700"/>
              <a:gd name="connsiteX150" fmla="*/ 2909888 w 8350250"/>
              <a:gd name="connsiteY150" fmla="*/ 117475 h 6108700"/>
              <a:gd name="connsiteX151" fmla="*/ 2984500 w 8350250"/>
              <a:gd name="connsiteY151" fmla="*/ 100013 h 6108700"/>
              <a:gd name="connsiteX152" fmla="*/ 3063875 w 8350250"/>
              <a:gd name="connsiteY152" fmla="*/ 84138 h 6108700"/>
              <a:gd name="connsiteX153" fmla="*/ 3221038 w 8350250"/>
              <a:gd name="connsiteY153" fmla="*/ 55563 h 6108700"/>
              <a:gd name="connsiteX154" fmla="*/ 3371850 w 8350250"/>
              <a:gd name="connsiteY154" fmla="*/ 33338 h 6108700"/>
              <a:gd name="connsiteX155" fmla="*/ 3519488 w 8350250"/>
              <a:gd name="connsiteY155" fmla="*/ 17463 h 6108700"/>
              <a:gd name="connsiteX156" fmla="*/ 3663950 w 8350250"/>
              <a:gd name="connsiteY156" fmla="*/ 7938 h 61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8350250" h="6108700">
                <a:moveTo>
                  <a:pt x="3805238" y="0"/>
                </a:moveTo>
                <a:lnTo>
                  <a:pt x="3941763" y="0"/>
                </a:lnTo>
                <a:lnTo>
                  <a:pt x="4073525" y="4763"/>
                </a:lnTo>
                <a:lnTo>
                  <a:pt x="4203700" y="15875"/>
                </a:lnTo>
                <a:lnTo>
                  <a:pt x="4327525" y="26988"/>
                </a:lnTo>
                <a:lnTo>
                  <a:pt x="4449763" y="47625"/>
                </a:lnTo>
                <a:lnTo>
                  <a:pt x="4565650" y="69850"/>
                </a:lnTo>
                <a:lnTo>
                  <a:pt x="4679950" y="96838"/>
                </a:lnTo>
                <a:lnTo>
                  <a:pt x="4792662" y="127000"/>
                </a:lnTo>
                <a:lnTo>
                  <a:pt x="4899025" y="161925"/>
                </a:lnTo>
                <a:lnTo>
                  <a:pt x="5003800" y="200025"/>
                </a:lnTo>
                <a:lnTo>
                  <a:pt x="5103812" y="239713"/>
                </a:lnTo>
                <a:lnTo>
                  <a:pt x="5202238" y="284163"/>
                </a:lnTo>
                <a:lnTo>
                  <a:pt x="5297488" y="331788"/>
                </a:lnTo>
                <a:lnTo>
                  <a:pt x="5386388" y="377825"/>
                </a:lnTo>
                <a:lnTo>
                  <a:pt x="5476875" y="430213"/>
                </a:lnTo>
                <a:lnTo>
                  <a:pt x="5561012" y="485775"/>
                </a:lnTo>
                <a:lnTo>
                  <a:pt x="5641975" y="542925"/>
                </a:lnTo>
                <a:lnTo>
                  <a:pt x="5722938" y="600075"/>
                </a:lnTo>
                <a:lnTo>
                  <a:pt x="5797550" y="660400"/>
                </a:lnTo>
                <a:lnTo>
                  <a:pt x="5872162" y="722313"/>
                </a:lnTo>
                <a:lnTo>
                  <a:pt x="5940425" y="784225"/>
                </a:lnTo>
                <a:lnTo>
                  <a:pt x="6010275" y="849313"/>
                </a:lnTo>
                <a:lnTo>
                  <a:pt x="6075362" y="914400"/>
                </a:lnTo>
                <a:lnTo>
                  <a:pt x="6137275" y="977900"/>
                </a:lnTo>
                <a:lnTo>
                  <a:pt x="6199188" y="1046163"/>
                </a:lnTo>
                <a:lnTo>
                  <a:pt x="6256338" y="1112838"/>
                </a:lnTo>
                <a:lnTo>
                  <a:pt x="6311900" y="1179513"/>
                </a:lnTo>
                <a:lnTo>
                  <a:pt x="6418262" y="1306513"/>
                </a:lnTo>
                <a:lnTo>
                  <a:pt x="6515100" y="1420813"/>
                </a:lnTo>
                <a:lnTo>
                  <a:pt x="6610350" y="1525588"/>
                </a:lnTo>
                <a:lnTo>
                  <a:pt x="6699250" y="1620838"/>
                </a:lnTo>
                <a:lnTo>
                  <a:pt x="6786562" y="1703388"/>
                </a:lnTo>
                <a:lnTo>
                  <a:pt x="6826250" y="1739900"/>
                </a:lnTo>
                <a:lnTo>
                  <a:pt x="6869112" y="1778000"/>
                </a:lnTo>
                <a:lnTo>
                  <a:pt x="6910388" y="1809750"/>
                </a:lnTo>
                <a:lnTo>
                  <a:pt x="6950075" y="1839913"/>
                </a:lnTo>
                <a:lnTo>
                  <a:pt x="6992938" y="1870075"/>
                </a:lnTo>
                <a:lnTo>
                  <a:pt x="7032625" y="1893888"/>
                </a:lnTo>
                <a:lnTo>
                  <a:pt x="7075488" y="1919288"/>
                </a:lnTo>
                <a:lnTo>
                  <a:pt x="7116762" y="1941513"/>
                </a:lnTo>
                <a:lnTo>
                  <a:pt x="7159625" y="1962150"/>
                </a:lnTo>
                <a:lnTo>
                  <a:pt x="7202488" y="1979613"/>
                </a:lnTo>
                <a:lnTo>
                  <a:pt x="7243762" y="1997075"/>
                </a:lnTo>
                <a:lnTo>
                  <a:pt x="7288212" y="2011363"/>
                </a:lnTo>
                <a:lnTo>
                  <a:pt x="7334250" y="2024063"/>
                </a:lnTo>
                <a:lnTo>
                  <a:pt x="7380288" y="2036763"/>
                </a:lnTo>
                <a:lnTo>
                  <a:pt x="7427912" y="2046288"/>
                </a:lnTo>
                <a:lnTo>
                  <a:pt x="7475538" y="2054225"/>
                </a:lnTo>
                <a:lnTo>
                  <a:pt x="7527925" y="2060575"/>
                </a:lnTo>
                <a:lnTo>
                  <a:pt x="7577138" y="2066925"/>
                </a:lnTo>
                <a:lnTo>
                  <a:pt x="7686675" y="2073275"/>
                </a:lnTo>
                <a:lnTo>
                  <a:pt x="7804150" y="2076450"/>
                </a:lnTo>
                <a:lnTo>
                  <a:pt x="7888288" y="2076450"/>
                </a:lnTo>
                <a:lnTo>
                  <a:pt x="7966075" y="2081213"/>
                </a:lnTo>
                <a:lnTo>
                  <a:pt x="8040688" y="2089150"/>
                </a:lnTo>
                <a:lnTo>
                  <a:pt x="8108950" y="2098675"/>
                </a:lnTo>
                <a:lnTo>
                  <a:pt x="8177212" y="2111375"/>
                </a:lnTo>
                <a:lnTo>
                  <a:pt x="8239125" y="2125663"/>
                </a:lnTo>
                <a:lnTo>
                  <a:pt x="8296275" y="2141538"/>
                </a:lnTo>
                <a:lnTo>
                  <a:pt x="8350250" y="2159000"/>
                </a:lnTo>
                <a:lnTo>
                  <a:pt x="8350250" y="6108700"/>
                </a:lnTo>
                <a:lnTo>
                  <a:pt x="209550" y="6108700"/>
                </a:lnTo>
                <a:lnTo>
                  <a:pt x="184150" y="6072188"/>
                </a:lnTo>
                <a:lnTo>
                  <a:pt x="158750" y="6034088"/>
                </a:lnTo>
                <a:lnTo>
                  <a:pt x="136525" y="5997575"/>
                </a:lnTo>
                <a:lnTo>
                  <a:pt x="114300" y="5959475"/>
                </a:lnTo>
                <a:lnTo>
                  <a:pt x="96838" y="5922963"/>
                </a:lnTo>
                <a:lnTo>
                  <a:pt x="77788" y="5884863"/>
                </a:lnTo>
                <a:lnTo>
                  <a:pt x="61913" y="5845175"/>
                </a:lnTo>
                <a:lnTo>
                  <a:pt x="47625" y="5805488"/>
                </a:lnTo>
                <a:lnTo>
                  <a:pt x="34925" y="5765800"/>
                </a:lnTo>
                <a:lnTo>
                  <a:pt x="25400" y="5726113"/>
                </a:lnTo>
                <a:lnTo>
                  <a:pt x="17463" y="5686425"/>
                </a:lnTo>
                <a:lnTo>
                  <a:pt x="9525" y="5643563"/>
                </a:lnTo>
                <a:lnTo>
                  <a:pt x="4763" y="5600700"/>
                </a:lnTo>
                <a:lnTo>
                  <a:pt x="0" y="5561013"/>
                </a:lnTo>
                <a:lnTo>
                  <a:pt x="0" y="5519738"/>
                </a:lnTo>
                <a:lnTo>
                  <a:pt x="0" y="5473700"/>
                </a:lnTo>
                <a:lnTo>
                  <a:pt x="4763" y="5432425"/>
                </a:lnTo>
                <a:lnTo>
                  <a:pt x="9525" y="5386388"/>
                </a:lnTo>
                <a:lnTo>
                  <a:pt x="15875" y="5345113"/>
                </a:lnTo>
                <a:lnTo>
                  <a:pt x="25400" y="5300663"/>
                </a:lnTo>
                <a:lnTo>
                  <a:pt x="38100" y="5254625"/>
                </a:lnTo>
                <a:lnTo>
                  <a:pt x="50800" y="5208588"/>
                </a:lnTo>
                <a:lnTo>
                  <a:pt x="65088" y="5162550"/>
                </a:lnTo>
                <a:lnTo>
                  <a:pt x="82550" y="5114925"/>
                </a:lnTo>
                <a:lnTo>
                  <a:pt x="104775" y="5070475"/>
                </a:lnTo>
                <a:lnTo>
                  <a:pt x="127000" y="5022850"/>
                </a:lnTo>
                <a:lnTo>
                  <a:pt x="152400" y="4976813"/>
                </a:lnTo>
                <a:lnTo>
                  <a:pt x="179388" y="4926013"/>
                </a:lnTo>
                <a:lnTo>
                  <a:pt x="206375" y="4879975"/>
                </a:lnTo>
                <a:lnTo>
                  <a:pt x="239713" y="4829175"/>
                </a:lnTo>
                <a:lnTo>
                  <a:pt x="274638" y="4779963"/>
                </a:lnTo>
                <a:lnTo>
                  <a:pt x="311150" y="4729163"/>
                </a:lnTo>
                <a:lnTo>
                  <a:pt x="388938" y="4625975"/>
                </a:lnTo>
                <a:lnTo>
                  <a:pt x="460375" y="4518025"/>
                </a:lnTo>
                <a:lnTo>
                  <a:pt x="527050" y="4408488"/>
                </a:lnTo>
                <a:lnTo>
                  <a:pt x="588963" y="4298950"/>
                </a:lnTo>
                <a:lnTo>
                  <a:pt x="646113" y="4187825"/>
                </a:lnTo>
                <a:lnTo>
                  <a:pt x="698500" y="4071938"/>
                </a:lnTo>
                <a:lnTo>
                  <a:pt x="749300" y="3956050"/>
                </a:lnTo>
                <a:lnTo>
                  <a:pt x="793750" y="3833813"/>
                </a:lnTo>
                <a:lnTo>
                  <a:pt x="836613" y="3709988"/>
                </a:lnTo>
                <a:lnTo>
                  <a:pt x="877888" y="3579813"/>
                </a:lnTo>
                <a:lnTo>
                  <a:pt x="915988" y="3444875"/>
                </a:lnTo>
                <a:lnTo>
                  <a:pt x="952500" y="3306763"/>
                </a:lnTo>
                <a:lnTo>
                  <a:pt x="987425" y="3162300"/>
                </a:lnTo>
                <a:lnTo>
                  <a:pt x="1022350" y="3011488"/>
                </a:lnTo>
                <a:lnTo>
                  <a:pt x="1057275" y="2852738"/>
                </a:lnTo>
                <a:lnTo>
                  <a:pt x="1089025" y="2689225"/>
                </a:lnTo>
                <a:lnTo>
                  <a:pt x="1123950" y="2516188"/>
                </a:lnTo>
                <a:lnTo>
                  <a:pt x="1158875" y="2332038"/>
                </a:lnTo>
                <a:lnTo>
                  <a:pt x="1196975" y="2143125"/>
                </a:lnTo>
                <a:lnTo>
                  <a:pt x="1216025" y="2049463"/>
                </a:lnTo>
                <a:lnTo>
                  <a:pt x="1238250" y="1951038"/>
                </a:lnTo>
                <a:lnTo>
                  <a:pt x="1260475" y="1852613"/>
                </a:lnTo>
                <a:lnTo>
                  <a:pt x="1289050" y="1755775"/>
                </a:lnTo>
                <a:lnTo>
                  <a:pt x="1316038" y="1655763"/>
                </a:lnTo>
                <a:lnTo>
                  <a:pt x="1347788" y="1558925"/>
                </a:lnTo>
                <a:lnTo>
                  <a:pt x="1382713" y="1462088"/>
                </a:lnTo>
                <a:lnTo>
                  <a:pt x="1422400" y="1363663"/>
                </a:lnTo>
                <a:lnTo>
                  <a:pt x="1465263" y="1270000"/>
                </a:lnTo>
                <a:lnTo>
                  <a:pt x="1512888" y="1174750"/>
                </a:lnTo>
                <a:lnTo>
                  <a:pt x="1562100" y="1082675"/>
                </a:lnTo>
                <a:lnTo>
                  <a:pt x="1616075" y="990600"/>
                </a:lnTo>
                <a:lnTo>
                  <a:pt x="1679575" y="903288"/>
                </a:lnTo>
                <a:lnTo>
                  <a:pt x="1711325" y="862013"/>
                </a:lnTo>
                <a:lnTo>
                  <a:pt x="1743075" y="819150"/>
                </a:lnTo>
                <a:lnTo>
                  <a:pt x="1778000" y="776288"/>
                </a:lnTo>
                <a:lnTo>
                  <a:pt x="1816100" y="735013"/>
                </a:lnTo>
                <a:lnTo>
                  <a:pt x="1852613" y="695325"/>
                </a:lnTo>
                <a:lnTo>
                  <a:pt x="1892300" y="655638"/>
                </a:lnTo>
                <a:lnTo>
                  <a:pt x="1935163" y="614363"/>
                </a:lnTo>
                <a:lnTo>
                  <a:pt x="1978025" y="577850"/>
                </a:lnTo>
                <a:lnTo>
                  <a:pt x="2022475" y="539750"/>
                </a:lnTo>
                <a:lnTo>
                  <a:pt x="2066925" y="504825"/>
                </a:lnTo>
                <a:lnTo>
                  <a:pt x="2114550" y="469900"/>
                </a:lnTo>
                <a:lnTo>
                  <a:pt x="2163763" y="436563"/>
                </a:lnTo>
                <a:lnTo>
                  <a:pt x="2216150" y="403225"/>
                </a:lnTo>
                <a:lnTo>
                  <a:pt x="2268538" y="371475"/>
                </a:lnTo>
                <a:lnTo>
                  <a:pt x="2322513" y="341313"/>
                </a:lnTo>
                <a:lnTo>
                  <a:pt x="2379663" y="311150"/>
                </a:lnTo>
                <a:lnTo>
                  <a:pt x="2439988" y="280988"/>
                </a:lnTo>
                <a:lnTo>
                  <a:pt x="2498725" y="254000"/>
                </a:lnTo>
                <a:lnTo>
                  <a:pt x="2563813" y="228600"/>
                </a:lnTo>
                <a:lnTo>
                  <a:pt x="2628900" y="204788"/>
                </a:lnTo>
                <a:lnTo>
                  <a:pt x="2695575" y="179388"/>
                </a:lnTo>
                <a:lnTo>
                  <a:pt x="2765425" y="157163"/>
                </a:lnTo>
                <a:lnTo>
                  <a:pt x="2835275" y="136525"/>
                </a:lnTo>
                <a:lnTo>
                  <a:pt x="2909888" y="117475"/>
                </a:lnTo>
                <a:lnTo>
                  <a:pt x="2984500" y="100013"/>
                </a:lnTo>
                <a:lnTo>
                  <a:pt x="3063875" y="84138"/>
                </a:lnTo>
                <a:lnTo>
                  <a:pt x="3221038" y="55563"/>
                </a:lnTo>
                <a:lnTo>
                  <a:pt x="3371850" y="33338"/>
                </a:lnTo>
                <a:lnTo>
                  <a:pt x="3519488" y="17463"/>
                </a:lnTo>
                <a:lnTo>
                  <a:pt x="3663950" y="793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9844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1+#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125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5" name="Text Placeholder 5">
            <a:extLst>
              <a:ext uri="{FF2B5EF4-FFF2-40B4-BE49-F238E27FC236}">
                <a16:creationId xmlns:a16="http://schemas.microsoft.com/office/drawing/2014/main" id="{D3E943EF-05AB-4F7D-BCCF-D4962CB0559B}"/>
              </a:ext>
            </a:extLst>
          </p:cNvPr>
          <p:cNvSpPr>
            <a:spLocks noGrp="1"/>
          </p:cNvSpPr>
          <p:nvPr>
            <p:ph type="body" sz="quarter" idx="10"/>
          </p:nvPr>
        </p:nvSpPr>
        <p:spPr>
          <a:xfrm>
            <a:off x="1262744" y="522855"/>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8" name="Group 7">
            <a:extLst>
              <a:ext uri="{FF2B5EF4-FFF2-40B4-BE49-F238E27FC236}">
                <a16:creationId xmlns:a16="http://schemas.microsoft.com/office/drawing/2014/main" id="{440CE2EF-2A87-455C-A79C-39E673611E84}"/>
              </a:ext>
            </a:extLst>
          </p:cNvPr>
          <p:cNvGrpSpPr/>
          <p:nvPr userDrawn="1"/>
        </p:nvGrpSpPr>
        <p:grpSpPr>
          <a:xfrm>
            <a:off x="5943600" y="1172639"/>
            <a:ext cx="304800" cy="106680"/>
            <a:chOff x="5935980" y="1180306"/>
            <a:chExt cx="304800" cy="106680"/>
          </a:xfrm>
        </p:grpSpPr>
        <p:sp>
          <p:nvSpPr>
            <p:cNvPr id="9" name="Oval 8">
              <a:extLst>
                <a:ext uri="{FF2B5EF4-FFF2-40B4-BE49-F238E27FC236}">
                  <a16:creationId xmlns:a16="http://schemas.microsoft.com/office/drawing/2014/main" id="{D71B9068-FA1D-467E-A80E-B41F474508EB}"/>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86CF7B-9203-4FD4-ACC8-B2AE577DCED9}"/>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439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5D587D9B-0D35-4B95-A3E8-3A885A736FB8}"/>
              </a:ext>
            </a:extLst>
          </p:cNvPr>
          <p:cNvSpPr>
            <a:spLocks noGrp="1"/>
          </p:cNvSpPr>
          <p:nvPr>
            <p:ph type="pic" sz="quarter" idx="14" hasCustomPrompt="1"/>
          </p:nvPr>
        </p:nvSpPr>
        <p:spPr>
          <a:xfrm>
            <a:off x="3730623" y="3286348"/>
            <a:ext cx="1084942" cy="1084942"/>
          </a:xfrm>
          <a:custGeom>
            <a:avLst/>
            <a:gdLst>
              <a:gd name="connsiteX0" fmla="*/ 542471 w 1084942"/>
              <a:gd name="connsiteY0" fmla="*/ 0 h 1084942"/>
              <a:gd name="connsiteX1" fmla="*/ 1084942 w 1084942"/>
              <a:gd name="connsiteY1" fmla="*/ 542471 h 1084942"/>
              <a:gd name="connsiteX2" fmla="*/ 542471 w 1084942"/>
              <a:gd name="connsiteY2" fmla="*/ 1084942 h 1084942"/>
              <a:gd name="connsiteX3" fmla="*/ 0 w 1084942"/>
              <a:gd name="connsiteY3" fmla="*/ 542471 h 1084942"/>
              <a:gd name="connsiteX4" fmla="*/ 542471 w 1084942"/>
              <a:gd name="connsiteY4" fmla="*/ 0 h 1084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942" h="1084942">
                <a:moveTo>
                  <a:pt x="542471" y="0"/>
                </a:moveTo>
                <a:cubicBezTo>
                  <a:pt x="842069" y="0"/>
                  <a:pt x="1084942" y="242873"/>
                  <a:pt x="1084942" y="542471"/>
                </a:cubicBezTo>
                <a:cubicBezTo>
                  <a:pt x="1084942" y="842069"/>
                  <a:pt x="842069" y="1084942"/>
                  <a:pt x="542471" y="1084942"/>
                </a:cubicBezTo>
                <a:cubicBezTo>
                  <a:pt x="242873" y="1084942"/>
                  <a:pt x="0" y="842069"/>
                  <a:pt x="0" y="542471"/>
                </a:cubicBezTo>
                <a:cubicBezTo>
                  <a:pt x="0" y="242873"/>
                  <a:pt x="242873" y="0"/>
                  <a:pt x="542471"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8" name="Picture Placeholder 37">
            <a:extLst>
              <a:ext uri="{FF2B5EF4-FFF2-40B4-BE49-F238E27FC236}">
                <a16:creationId xmlns:a16="http://schemas.microsoft.com/office/drawing/2014/main" id="{C087D547-02E3-477F-B942-9A9778922119}"/>
              </a:ext>
            </a:extLst>
          </p:cNvPr>
          <p:cNvSpPr>
            <a:spLocks noGrp="1"/>
          </p:cNvSpPr>
          <p:nvPr>
            <p:ph type="pic" sz="quarter" idx="13" hasCustomPrompt="1"/>
          </p:nvPr>
        </p:nvSpPr>
        <p:spPr>
          <a:xfrm>
            <a:off x="2364465" y="4353378"/>
            <a:ext cx="2002972" cy="2002972"/>
          </a:xfrm>
          <a:custGeom>
            <a:avLst/>
            <a:gdLst>
              <a:gd name="connsiteX0" fmla="*/ 1001486 w 2002972"/>
              <a:gd name="connsiteY0" fmla="*/ 0 h 2002972"/>
              <a:gd name="connsiteX1" fmla="*/ 2002972 w 2002972"/>
              <a:gd name="connsiteY1" fmla="*/ 1001486 h 2002972"/>
              <a:gd name="connsiteX2" fmla="*/ 1001486 w 2002972"/>
              <a:gd name="connsiteY2" fmla="*/ 2002972 h 2002972"/>
              <a:gd name="connsiteX3" fmla="*/ 0 w 2002972"/>
              <a:gd name="connsiteY3" fmla="*/ 1001486 h 2002972"/>
              <a:gd name="connsiteX4" fmla="*/ 1001486 w 2002972"/>
              <a:gd name="connsiteY4" fmla="*/ 0 h 200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2972" h="2002972">
                <a:moveTo>
                  <a:pt x="1001486" y="0"/>
                </a:moveTo>
                <a:cubicBezTo>
                  <a:pt x="1554591" y="0"/>
                  <a:pt x="2002972" y="448381"/>
                  <a:pt x="2002972" y="1001486"/>
                </a:cubicBezTo>
                <a:cubicBezTo>
                  <a:pt x="2002972" y="1554591"/>
                  <a:pt x="1554591" y="2002972"/>
                  <a:pt x="1001486" y="2002972"/>
                </a:cubicBezTo>
                <a:cubicBezTo>
                  <a:pt x="448381" y="2002972"/>
                  <a:pt x="0" y="1554591"/>
                  <a:pt x="0" y="1001486"/>
                </a:cubicBezTo>
                <a:cubicBezTo>
                  <a:pt x="0" y="448381"/>
                  <a:pt x="448381" y="0"/>
                  <a:pt x="1001486"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5" name="Picture Placeholder 34">
            <a:extLst>
              <a:ext uri="{FF2B5EF4-FFF2-40B4-BE49-F238E27FC236}">
                <a16:creationId xmlns:a16="http://schemas.microsoft.com/office/drawing/2014/main" id="{8EB759FF-EDF1-42CA-A16F-4FE0550BEA7E}"/>
              </a:ext>
            </a:extLst>
          </p:cNvPr>
          <p:cNvSpPr>
            <a:spLocks noGrp="1"/>
          </p:cNvSpPr>
          <p:nvPr>
            <p:ph type="pic" sz="quarter" idx="12" hasCustomPrompt="1"/>
          </p:nvPr>
        </p:nvSpPr>
        <p:spPr>
          <a:xfrm>
            <a:off x="4915351" y="3141437"/>
            <a:ext cx="1810660" cy="1810660"/>
          </a:xfrm>
          <a:custGeom>
            <a:avLst/>
            <a:gdLst>
              <a:gd name="connsiteX0" fmla="*/ 905330 w 1810660"/>
              <a:gd name="connsiteY0" fmla="*/ 0 h 1810660"/>
              <a:gd name="connsiteX1" fmla="*/ 1810660 w 1810660"/>
              <a:gd name="connsiteY1" fmla="*/ 905330 h 1810660"/>
              <a:gd name="connsiteX2" fmla="*/ 905330 w 1810660"/>
              <a:gd name="connsiteY2" fmla="*/ 1810660 h 1810660"/>
              <a:gd name="connsiteX3" fmla="*/ 0 w 1810660"/>
              <a:gd name="connsiteY3" fmla="*/ 905330 h 1810660"/>
              <a:gd name="connsiteX4" fmla="*/ 905330 w 1810660"/>
              <a:gd name="connsiteY4" fmla="*/ 0 h 181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660" h="1810660">
                <a:moveTo>
                  <a:pt x="905330" y="0"/>
                </a:moveTo>
                <a:cubicBezTo>
                  <a:pt x="1405330" y="0"/>
                  <a:pt x="1810660" y="405330"/>
                  <a:pt x="1810660" y="905330"/>
                </a:cubicBezTo>
                <a:cubicBezTo>
                  <a:pt x="1810660" y="1405330"/>
                  <a:pt x="1405330" y="1810660"/>
                  <a:pt x="905330" y="1810660"/>
                </a:cubicBezTo>
                <a:cubicBezTo>
                  <a:pt x="405330" y="1810660"/>
                  <a:pt x="0" y="1405330"/>
                  <a:pt x="0" y="905330"/>
                </a:cubicBezTo>
                <a:cubicBezTo>
                  <a:pt x="0" y="405330"/>
                  <a:pt x="405330" y="0"/>
                  <a:pt x="90533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0" name="Picture Placeholder 29">
            <a:extLst>
              <a:ext uri="{FF2B5EF4-FFF2-40B4-BE49-F238E27FC236}">
                <a16:creationId xmlns:a16="http://schemas.microsoft.com/office/drawing/2014/main" id="{512425A5-77CD-49A8-84E4-0F9FA75B14BD}"/>
              </a:ext>
            </a:extLst>
          </p:cNvPr>
          <p:cNvSpPr>
            <a:spLocks noGrp="1"/>
          </p:cNvSpPr>
          <p:nvPr>
            <p:ph type="pic" sz="quarter" idx="10" hasCustomPrompt="1"/>
          </p:nvPr>
        </p:nvSpPr>
        <p:spPr>
          <a:xfrm>
            <a:off x="1268639" y="1871436"/>
            <a:ext cx="2481942" cy="2481942"/>
          </a:xfrm>
          <a:custGeom>
            <a:avLst/>
            <a:gdLst>
              <a:gd name="connsiteX0" fmla="*/ 1240971 w 2481942"/>
              <a:gd name="connsiteY0" fmla="*/ 0 h 2481942"/>
              <a:gd name="connsiteX1" fmla="*/ 2481942 w 2481942"/>
              <a:gd name="connsiteY1" fmla="*/ 1240971 h 2481942"/>
              <a:gd name="connsiteX2" fmla="*/ 1240971 w 2481942"/>
              <a:gd name="connsiteY2" fmla="*/ 2481942 h 2481942"/>
              <a:gd name="connsiteX3" fmla="*/ 0 w 2481942"/>
              <a:gd name="connsiteY3" fmla="*/ 1240971 h 2481942"/>
              <a:gd name="connsiteX4" fmla="*/ 1240971 w 2481942"/>
              <a:gd name="connsiteY4" fmla="*/ 0 h 2481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1942" h="2481942">
                <a:moveTo>
                  <a:pt x="1240971" y="0"/>
                </a:moveTo>
                <a:cubicBezTo>
                  <a:pt x="1926340" y="0"/>
                  <a:pt x="2481942" y="555602"/>
                  <a:pt x="2481942" y="1240971"/>
                </a:cubicBezTo>
                <a:cubicBezTo>
                  <a:pt x="2481942" y="1926340"/>
                  <a:pt x="1926340" y="2481942"/>
                  <a:pt x="1240971" y="2481942"/>
                </a:cubicBezTo>
                <a:cubicBezTo>
                  <a:pt x="555602" y="2481942"/>
                  <a:pt x="0" y="1926340"/>
                  <a:pt x="0" y="1240971"/>
                </a:cubicBezTo>
                <a:cubicBezTo>
                  <a:pt x="0" y="555602"/>
                  <a:pt x="555602" y="0"/>
                  <a:pt x="1240971"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31" name="Picture Placeholder 30">
            <a:extLst>
              <a:ext uri="{FF2B5EF4-FFF2-40B4-BE49-F238E27FC236}">
                <a16:creationId xmlns:a16="http://schemas.microsoft.com/office/drawing/2014/main" id="{01AC8889-1520-461E-A3EF-D9F488FB3CCC}"/>
              </a:ext>
            </a:extLst>
          </p:cNvPr>
          <p:cNvSpPr>
            <a:spLocks noGrp="1"/>
          </p:cNvSpPr>
          <p:nvPr>
            <p:ph type="pic" sz="quarter" idx="11" hasCustomPrompt="1"/>
          </p:nvPr>
        </p:nvSpPr>
        <p:spPr>
          <a:xfrm>
            <a:off x="3568695" y="397775"/>
            <a:ext cx="2776768" cy="2776768"/>
          </a:xfrm>
          <a:custGeom>
            <a:avLst/>
            <a:gdLst>
              <a:gd name="connsiteX0" fmla="*/ 1388384 w 2776768"/>
              <a:gd name="connsiteY0" fmla="*/ 0 h 2776768"/>
              <a:gd name="connsiteX1" fmla="*/ 2776768 w 2776768"/>
              <a:gd name="connsiteY1" fmla="*/ 1388384 h 2776768"/>
              <a:gd name="connsiteX2" fmla="*/ 1388384 w 2776768"/>
              <a:gd name="connsiteY2" fmla="*/ 2776768 h 2776768"/>
              <a:gd name="connsiteX3" fmla="*/ 0 w 2776768"/>
              <a:gd name="connsiteY3" fmla="*/ 1388384 h 2776768"/>
              <a:gd name="connsiteX4" fmla="*/ 1388384 w 2776768"/>
              <a:gd name="connsiteY4" fmla="*/ 0 h 2776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6768" h="2776768">
                <a:moveTo>
                  <a:pt x="1388384" y="0"/>
                </a:moveTo>
                <a:cubicBezTo>
                  <a:pt x="2155167" y="0"/>
                  <a:pt x="2776768" y="621601"/>
                  <a:pt x="2776768" y="1388384"/>
                </a:cubicBezTo>
                <a:cubicBezTo>
                  <a:pt x="2776768" y="2155167"/>
                  <a:pt x="2155167" y="2776768"/>
                  <a:pt x="1388384" y="2776768"/>
                </a:cubicBezTo>
                <a:cubicBezTo>
                  <a:pt x="621601" y="2776768"/>
                  <a:pt x="0" y="2155167"/>
                  <a:pt x="0" y="1388384"/>
                </a:cubicBezTo>
                <a:cubicBezTo>
                  <a:pt x="0" y="621601"/>
                  <a:pt x="621601" y="0"/>
                  <a:pt x="1388384"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67182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0-#ppt_w/2"/>
                                          </p:val>
                                        </p:tav>
                                        <p:tav tm="100000">
                                          <p:val>
                                            <p:strVal val="#ppt_x"/>
                                          </p:val>
                                        </p:tav>
                                      </p:tavLst>
                                    </p:anim>
                                    <p:anim calcmode="lin" valueType="num">
                                      <p:cBhvr additive="base">
                                        <p:cTn id="8" dur="1000" fill="hold"/>
                                        <p:tgtEl>
                                          <p:spTgt spid="3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250" fill="hold"/>
                                        <p:tgtEl>
                                          <p:spTgt spid="35"/>
                                        </p:tgtEl>
                                        <p:attrNameLst>
                                          <p:attrName>ppt_x</p:attrName>
                                        </p:attrNameLst>
                                      </p:cBhvr>
                                      <p:tavLst>
                                        <p:tav tm="0">
                                          <p:val>
                                            <p:strVal val="0-#ppt_w/2"/>
                                          </p:val>
                                        </p:tav>
                                        <p:tav tm="100000">
                                          <p:val>
                                            <p:strVal val="#ppt_x"/>
                                          </p:val>
                                        </p:tav>
                                      </p:tavLst>
                                    </p:anim>
                                    <p:anim calcmode="lin" valueType="num">
                                      <p:cBhvr additive="base">
                                        <p:cTn id="12" dur="125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fill="hold"/>
                                        <p:tgtEl>
                                          <p:spTgt spid="41"/>
                                        </p:tgtEl>
                                        <p:attrNameLst>
                                          <p:attrName>ppt_x</p:attrName>
                                        </p:attrNameLst>
                                      </p:cBhvr>
                                      <p:tavLst>
                                        <p:tav tm="0">
                                          <p:val>
                                            <p:strVal val="0-#ppt_w/2"/>
                                          </p:val>
                                        </p:tav>
                                        <p:tav tm="100000">
                                          <p:val>
                                            <p:strVal val="#ppt_x"/>
                                          </p:val>
                                        </p:tav>
                                      </p:tavLst>
                                    </p:anim>
                                    <p:anim calcmode="lin" valueType="num">
                                      <p:cBhvr additive="base">
                                        <p:cTn id="16" dur="10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75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1000" fill="hold"/>
                                        <p:tgtEl>
                                          <p:spTgt spid="38"/>
                                        </p:tgtEl>
                                        <p:attrNameLst>
                                          <p:attrName>ppt_x</p:attrName>
                                        </p:attrNameLst>
                                      </p:cBhvr>
                                      <p:tavLst>
                                        <p:tav tm="0">
                                          <p:val>
                                            <p:strVal val="0-#ppt_w/2"/>
                                          </p:val>
                                        </p:tav>
                                        <p:tav tm="100000">
                                          <p:val>
                                            <p:strVal val="#ppt_x"/>
                                          </p:val>
                                        </p:tav>
                                      </p:tavLst>
                                    </p:anim>
                                    <p:anim calcmode="lin" valueType="num">
                                      <p:cBhvr additive="base">
                                        <p:cTn id="20" dur="1000" fill="hold"/>
                                        <p:tgtEl>
                                          <p:spTgt spid="3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750" fill="hold"/>
                                        <p:tgtEl>
                                          <p:spTgt spid="30"/>
                                        </p:tgtEl>
                                        <p:attrNameLst>
                                          <p:attrName>ppt_x</p:attrName>
                                        </p:attrNameLst>
                                      </p:cBhvr>
                                      <p:tavLst>
                                        <p:tav tm="0">
                                          <p:val>
                                            <p:strVal val="0-#ppt_w/2"/>
                                          </p:val>
                                        </p:tav>
                                        <p:tav tm="100000">
                                          <p:val>
                                            <p:strVal val="#ppt_x"/>
                                          </p:val>
                                        </p:tav>
                                      </p:tavLst>
                                    </p:anim>
                                    <p:anim calcmode="lin" valueType="num">
                                      <p:cBhvr additive="base">
                                        <p:cTn id="24"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8" grpId="0"/>
      <p:bldP spid="35" grpId="0"/>
      <p:bldP spid="30" grpId="0"/>
      <p:bldP spid="3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60486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466A2FD-CF42-4189-B51A-37E677F756D1}"/>
              </a:ext>
            </a:extLst>
          </p:cNvPr>
          <p:cNvSpPr>
            <a:spLocks noGrp="1"/>
          </p:cNvSpPr>
          <p:nvPr>
            <p:ph type="pic" sz="quarter" idx="10" hasCustomPrompt="1"/>
          </p:nvPr>
        </p:nvSpPr>
        <p:spPr>
          <a:xfrm>
            <a:off x="0" y="0"/>
            <a:ext cx="12192000" cy="6858000"/>
          </a:xfrm>
          <a:prstGeom prst="rect">
            <a:avLst/>
          </a:prstGeom>
        </p:spPr>
        <p:txBody>
          <a:bodyPr/>
          <a:lstStyle>
            <a:lvl1pPr marL="0" indent="0">
              <a:buNone/>
              <a:defRPr sz="1200">
                <a:solidFill>
                  <a:schemeClr val="tx1">
                    <a:lumMod val="65000"/>
                    <a:lumOff val="35000"/>
                  </a:schemeClr>
                </a:solidFill>
              </a:defRPr>
            </a:lvl1pPr>
          </a:lstStyle>
          <a:p>
            <a:r>
              <a:rPr lang="en-US" dirty="0"/>
              <a:t>Image Placeholder</a:t>
            </a:r>
          </a:p>
        </p:txBody>
      </p:sp>
    </p:spTree>
    <p:extLst>
      <p:ext uri="{BB962C8B-B14F-4D97-AF65-F5344CB8AC3E}">
        <p14:creationId xmlns:p14="http://schemas.microsoft.com/office/powerpoint/2010/main" val="10427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D8E3993-E2FB-4A4E-99E6-970BC715FF6E}"/>
              </a:ext>
            </a:extLst>
          </p:cNvPr>
          <p:cNvSpPr>
            <a:spLocks noGrp="1"/>
          </p:cNvSpPr>
          <p:nvPr>
            <p:ph type="pic" sz="quarter" idx="11" hasCustomPrompt="1"/>
          </p:nvPr>
        </p:nvSpPr>
        <p:spPr>
          <a:xfrm>
            <a:off x="0" y="2"/>
            <a:ext cx="12192000" cy="6857999"/>
          </a:xfrm>
          <a:custGeom>
            <a:avLst/>
            <a:gdLst>
              <a:gd name="connsiteX0" fmla="*/ 9513246 w 12192000"/>
              <a:gd name="connsiteY0" fmla="*/ 3284529 h 6857999"/>
              <a:gd name="connsiteX1" fmla="*/ 9517026 w 12192000"/>
              <a:gd name="connsiteY1" fmla="*/ 3288757 h 6857999"/>
              <a:gd name="connsiteX2" fmla="*/ 9514684 w 12192000"/>
              <a:gd name="connsiteY2" fmla="*/ 3286542 h 6857999"/>
              <a:gd name="connsiteX3" fmla="*/ 0 w 12192000"/>
              <a:gd name="connsiteY3" fmla="*/ 0 h 6857999"/>
              <a:gd name="connsiteX4" fmla="*/ 5787203 w 12192000"/>
              <a:gd name="connsiteY4" fmla="*/ 0 h 6857999"/>
              <a:gd name="connsiteX5" fmla="*/ 5810251 w 12192000"/>
              <a:gd name="connsiteY5" fmla="*/ 38100 h 6857999"/>
              <a:gd name="connsiteX6" fmla="*/ 5848350 w 12192000"/>
              <a:gd name="connsiteY6" fmla="*/ 95250 h 6857999"/>
              <a:gd name="connsiteX7" fmla="*/ 5962648 w 12192000"/>
              <a:gd name="connsiteY7" fmla="*/ 209550 h 6857999"/>
              <a:gd name="connsiteX8" fmla="*/ 6134099 w 12192000"/>
              <a:gd name="connsiteY8" fmla="*/ 323850 h 6857999"/>
              <a:gd name="connsiteX9" fmla="*/ 6191251 w 12192000"/>
              <a:gd name="connsiteY9" fmla="*/ 361950 h 6857999"/>
              <a:gd name="connsiteX10" fmla="*/ 6324599 w 12192000"/>
              <a:gd name="connsiteY10" fmla="*/ 457200 h 6857999"/>
              <a:gd name="connsiteX11" fmla="*/ 6362699 w 12192000"/>
              <a:gd name="connsiteY11" fmla="*/ 514350 h 6857999"/>
              <a:gd name="connsiteX12" fmla="*/ 6476999 w 12192000"/>
              <a:gd name="connsiteY12" fmla="*/ 590550 h 6857999"/>
              <a:gd name="connsiteX13" fmla="*/ 6534149 w 12192000"/>
              <a:gd name="connsiteY13" fmla="*/ 628650 h 6857999"/>
              <a:gd name="connsiteX14" fmla="*/ 6648450 w 12192000"/>
              <a:gd name="connsiteY14" fmla="*/ 704850 h 6857999"/>
              <a:gd name="connsiteX15" fmla="*/ 6743698 w 12192000"/>
              <a:gd name="connsiteY15" fmla="*/ 781050 h 6857999"/>
              <a:gd name="connsiteX16" fmla="*/ 6819896 w 12192000"/>
              <a:gd name="connsiteY16" fmla="*/ 838200 h 6857999"/>
              <a:gd name="connsiteX17" fmla="*/ 6915148 w 12192000"/>
              <a:gd name="connsiteY17" fmla="*/ 895350 h 6857999"/>
              <a:gd name="connsiteX18" fmla="*/ 6972300 w 12192000"/>
              <a:gd name="connsiteY18" fmla="*/ 933450 h 6857999"/>
              <a:gd name="connsiteX19" fmla="*/ 7002350 w 12192000"/>
              <a:gd name="connsiteY19" fmla="*/ 979435 h 6857999"/>
              <a:gd name="connsiteX20" fmla="*/ 7014281 w 12192000"/>
              <a:gd name="connsiteY20" fmla="*/ 998883 h 6857999"/>
              <a:gd name="connsiteX21" fmla="*/ 7015759 w 12192000"/>
              <a:gd name="connsiteY21" fmla="*/ 1001808 h 6857999"/>
              <a:gd name="connsiteX22" fmla="*/ 7014759 w 12192000"/>
              <a:gd name="connsiteY22" fmla="*/ 999665 h 6857999"/>
              <a:gd name="connsiteX23" fmla="*/ 7014281 w 12192000"/>
              <a:gd name="connsiteY23" fmla="*/ 998883 h 6857999"/>
              <a:gd name="connsiteX24" fmla="*/ 7011574 w 12192000"/>
              <a:gd name="connsiteY24" fmla="*/ 993534 h 6857999"/>
              <a:gd name="connsiteX25" fmla="*/ 7067550 w 12192000"/>
              <a:gd name="connsiteY25" fmla="*/ 1009650 h 6857999"/>
              <a:gd name="connsiteX26" fmla="*/ 7105648 w 12192000"/>
              <a:gd name="connsiteY26" fmla="*/ 1066800 h 6857999"/>
              <a:gd name="connsiteX27" fmla="*/ 7219948 w 12192000"/>
              <a:gd name="connsiteY27" fmla="*/ 1143000 h 6857999"/>
              <a:gd name="connsiteX28" fmla="*/ 7277098 w 12192000"/>
              <a:gd name="connsiteY28" fmla="*/ 1181100 h 6857999"/>
              <a:gd name="connsiteX29" fmla="*/ 7334249 w 12192000"/>
              <a:gd name="connsiteY29" fmla="*/ 1219200 h 6857999"/>
              <a:gd name="connsiteX30" fmla="*/ 7353299 w 12192000"/>
              <a:gd name="connsiteY30" fmla="*/ 1295400 h 6857999"/>
              <a:gd name="connsiteX31" fmla="*/ 7181848 w 12192000"/>
              <a:gd name="connsiteY31" fmla="*/ 1333500 h 6857999"/>
              <a:gd name="connsiteX32" fmla="*/ 7048499 w 12192000"/>
              <a:gd name="connsiteY32" fmla="*/ 1352550 h 6857999"/>
              <a:gd name="connsiteX33" fmla="*/ 7086600 w 12192000"/>
              <a:gd name="connsiteY33" fmla="*/ 1409700 h 6857999"/>
              <a:gd name="connsiteX34" fmla="*/ 7200897 w 12192000"/>
              <a:gd name="connsiteY34" fmla="*/ 1485900 h 6857999"/>
              <a:gd name="connsiteX35" fmla="*/ 7258049 w 12192000"/>
              <a:gd name="connsiteY35" fmla="*/ 1524000 h 6857999"/>
              <a:gd name="connsiteX36" fmla="*/ 7372350 w 12192000"/>
              <a:gd name="connsiteY36" fmla="*/ 1638300 h 6857999"/>
              <a:gd name="connsiteX37" fmla="*/ 7505700 w 12192000"/>
              <a:gd name="connsiteY37" fmla="*/ 1733550 h 6857999"/>
              <a:gd name="connsiteX38" fmla="*/ 7581898 w 12192000"/>
              <a:gd name="connsiteY38" fmla="*/ 1847850 h 6857999"/>
              <a:gd name="connsiteX39" fmla="*/ 7619997 w 12192000"/>
              <a:gd name="connsiteY39" fmla="*/ 1905000 h 6857999"/>
              <a:gd name="connsiteX40" fmla="*/ 7677148 w 12192000"/>
              <a:gd name="connsiteY40" fmla="*/ 1943100 h 6857999"/>
              <a:gd name="connsiteX41" fmla="*/ 7715247 w 12192000"/>
              <a:gd name="connsiteY41" fmla="*/ 2000250 h 6857999"/>
              <a:gd name="connsiteX42" fmla="*/ 7848599 w 12192000"/>
              <a:gd name="connsiteY42" fmla="*/ 2038350 h 6857999"/>
              <a:gd name="connsiteX43" fmla="*/ 8001000 w 12192000"/>
              <a:gd name="connsiteY43" fmla="*/ 2114550 h 6857999"/>
              <a:gd name="connsiteX44" fmla="*/ 8115300 w 12192000"/>
              <a:gd name="connsiteY44" fmla="*/ 2152650 h 6857999"/>
              <a:gd name="connsiteX45" fmla="*/ 8191500 w 12192000"/>
              <a:gd name="connsiteY45" fmla="*/ 2190750 h 6857999"/>
              <a:gd name="connsiteX46" fmla="*/ 8286750 w 12192000"/>
              <a:gd name="connsiteY46" fmla="*/ 2305050 h 6857999"/>
              <a:gd name="connsiteX47" fmla="*/ 8343900 w 12192000"/>
              <a:gd name="connsiteY47" fmla="*/ 2381250 h 6857999"/>
              <a:gd name="connsiteX48" fmla="*/ 8401050 w 12192000"/>
              <a:gd name="connsiteY48" fmla="*/ 2495550 h 6857999"/>
              <a:gd name="connsiteX49" fmla="*/ 8439150 w 12192000"/>
              <a:gd name="connsiteY49" fmla="*/ 2571750 h 6857999"/>
              <a:gd name="connsiteX50" fmla="*/ 8477250 w 12192000"/>
              <a:gd name="connsiteY50" fmla="*/ 2628900 h 6857999"/>
              <a:gd name="connsiteX51" fmla="*/ 8496300 w 12192000"/>
              <a:gd name="connsiteY51" fmla="*/ 2686050 h 6857999"/>
              <a:gd name="connsiteX52" fmla="*/ 8534400 w 12192000"/>
              <a:gd name="connsiteY52" fmla="*/ 2743200 h 6857999"/>
              <a:gd name="connsiteX53" fmla="*/ 8553450 w 12192000"/>
              <a:gd name="connsiteY53" fmla="*/ 2800350 h 6857999"/>
              <a:gd name="connsiteX54" fmla="*/ 8667750 w 12192000"/>
              <a:gd name="connsiteY54" fmla="*/ 2876550 h 6857999"/>
              <a:gd name="connsiteX55" fmla="*/ 8724900 w 12192000"/>
              <a:gd name="connsiteY55" fmla="*/ 2914650 h 6857999"/>
              <a:gd name="connsiteX56" fmla="*/ 8896350 w 12192000"/>
              <a:gd name="connsiteY56" fmla="*/ 2952750 h 6857999"/>
              <a:gd name="connsiteX57" fmla="*/ 8953500 w 12192000"/>
              <a:gd name="connsiteY57" fmla="*/ 3009900 h 6857999"/>
              <a:gd name="connsiteX58" fmla="*/ 8991600 w 12192000"/>
              <a:gd name="connsiteY58" fmla="*/ 3067050 h 6857999"/>
              <a:gd name="connsiteX59" fmla="*/ 9048750 w 12192000"/>
              <a:gd name="connsiteY59" fmla="*/ 3105150 h 6857999"/>
              <a:gd name="connsiteX60" fmla="*/ 9086850 w 12192000"/>
              <a:gd name="connsiteY60" fmla="*/ 3162300 h 6857999"/>
              <a:gd name="connsiteX61" fmla="*/ 9163050 w 12192000"/>
              <a:gd name="connsiteY61" fmla="*/ 3086100 h 6857999"/>
              <a:gd name="connsiteX62" fmla="*/ 9201150 w 12192000"/>
              <a:gd name="connsiteY62" fmla="*/ 3028950 h 6857999"/>
              <a:gd name="connsiteX63" fmla="*/ 9372600 w 12192000"/>
              <a:gd name="connsiteY63" fmla="*/ 3124200 h 6857999"/>
              <a:gd name="connsiteX64" fmla="*/ 9429750 w 12192000"/>
              <a:gd name="connsiteY64" fmla="*/ 3162300 h 6857999"/>
              <a:gd name="connsiteX65" fmla="*/ 9503646 w 12192000"/>
              <a:gd name="connsiteY65" fmla="*/ 3271079 h 6857999"/>
              <a:gd name="connsiteX66" fmla="*/ 9513246 w 12192000"/>
              <a:gd name="connsiteY66" fmla="*/ 3284529 h 6857999"/>
              <a:gd name="connsiteX67" fmla="*/ 9506840 w 12192000"/>
              <a:gd name="connsiteY67" fmla="*/ 3277361 h 6857999"/>
              <a:gd name="connsiteX68" fmla="*/ 9525000 w 12192000"/>
              <a:gd name="connsiteY68" fmla="*/ 3352800 h 6857999"/>
              <a:gd name="connsiteX69" fmla="*/ 9563100 w 12192000"/>
              <a:gd name="connsiteY69" fmla="*/ 3409950 h 6857999"/>
              <a:gd name="connsiteX70" fmla="*/ 9582150 w 12192000"/>
              <a:gd name="connsiteY70" fmla="*/ 3467100 h 6857999"/>
              <a:gd name="connsiteX71" fmla="*/ 9620250 w 12192000"/>
              <a:gd name="connsiteY71" fmla="*/ 3524250 h 6857999"/>
              <a:gd name="connsiteX72" fmla="*/ 9639300 w 12192000"/>
              <a:gd name="connsiteY72" fmla="*/ 3581400 h 6857999"/>
              <a:gd name="connsiteX73" fmla="*/ 9677400 w 12192000"/>
              <a:gd name="connsiteY73" fmla="*/ 3714750 h 6857999"/>
              <a:gd name="connsiteX74" fmla="*/ 9715500 w 12192000"/>
              <a:gd name="connsiteY74" fmla="*/ 3771900 h 6857999"/>
              <a:gd name="connsiteX75" fmla="*/ 9734550 w 12192000"/>
              <a:gd name="connsiteY75" fmla="*/ 3829050 h 6857999"/>
              <a:gd name="connsiteX76" fmla="*/ 9848850 w 12192000"/>
              <a:gd name="connsiteY76" fmla="*/ 3924300 h 6857999"/>
              <a:gd name="connsiteX77" fmla="*/ 9944100 w 12192000"/>
              <a:gd name="connsiteY77" fmla="*/ 4057650 h 6857999"/>
              <a:gd name="connsiteX78" fmla="*/ 10001250 w 12192000"/>
              <a:gd name="connsiteY78" fmla="*/ 4095750 h 6857999"/>
              <a:gd name="connsiteX79" fmla="*/ 10096500 w 12192000"/>
              <a:gd name="connsiteY79" fmla="*/ 4210050 h 6857999"/>
              <a:gd name="connsiteX80" fmla="*/ 10115550 w 12192000"/>
              <a:gd name="connsiteY80" fmla="*/ 4286250 h 6857999"/>
              <a:gd name="connsiteX81" fmla="*/ 10248900 w 12192000"/>
              <a:gd name="connsiteY81" fmla="*/ 4400550 h 6857999"/>
              <a:gd name="connsiteX82" fmla="*/ 10325100 w 12192000"/>
              <a:gd name="connsiteY82" fmla="*/ 4457700 h 6857999"/>
              <a:gd name="connsiteX83" fmla="*/ 10382250 w 12192000"/>
              <a:gd name="connsiteY83" fmla="*/ 4476750 h 6857999"/>
              <a:gd name="connsiteX84" fmla="*/ 10496550 w 12192000"/>
              <a:gd name="connsiteY84" fmla="*/ 4552950 h 6857999"/>
              <a:gd name="connsiteX85" fmla="*/ 10591800 w 12192000"/>
              <a:gd name="connsiteY85" fmla="*/ 4648200 h 6857999"/>
              <a:gd name="connsiteX86" fmla="*/ 10706100 w 12192000"/>
              <a:gd name="connsiteY86" fmla="*/ 4743450 h 6857999"/>
              <a:gd name="connsiteX87" fmla="*/ 10782300 w 12192000"/>
              <a:gd name="connsiteY87" fmla="*/ 4724400 h 6857999"/>
              <a:gd name="connsiteX88" fmla="*/ 10934700 w 12192000"/>
              <a:gd name="connsiteY88" fmla="*/ 4800600 h 6857999"/>
              <a:gd name="connsiteX89" fmla="*/ 11010900 w 12192000"/>
              <a:gd name="connsiteY89" fmla="*/ 4819650 h 6857999"/>
              <a:gd name="connsiteX90" fmla="*/ 11068050 w 12192000"/>
              <a:gd name="connsiteY90" fmla="*/ 4857750 h 6857999"/>
              <a:gd name="connsiteX91" fmla="*/ 11087100 w 12192000"/>
              <a:gd name="connsiteY91" fmla="*/ 4933950 h 6857999"/>
              <a:gd name="connsiteX92" fmla="*/ 11144250 w 12192000"/>
              <a:gd name="connsiteY92" fmla="*/ 5010150 h 6857999"/>
              <a:gd name="connsiteX93" fmla="*/ 11163300 w 12192000"/>
              <a:gd name="connsiteY93" fmla="*/ 5105400 h 6857999"/>
              <a:gd name="connsiteX94" fmla="*/ 11182350 w 12192000"/>
              <a:gd name="connsiteY94" fmla="*/ 5162550 h 6857999"/>
              <a:gd name="connsiteX95" fmla="*/ 11201400 w 12192000"/>
              <a:gd name="connsiteY95" fmla="*/ 5295900 h 6857999"/>
              <a:gd name="connsiteX96" fmla="*/ 11334750 w 12192000"/>
              <a:gd name="connsiteY96" fmla="*/ 5353050 h 6857999"/>
              <a:gd name="connsiteX97" fmla="*/ 11506200 w 12192000"/>
              <a:gd name="connsiteY97" fmla="*/ 5391150 h 6857999"/>
              <a:gd name="connsiteX98" fmla="*/ 11563350 w 12192000"/>
              <a:gd name="connsiteY98" fmla="*/ 5410200 h 6857999"/>
              <a:gd name="connsiteX99" fmla="*/ 11715750 w 12192000"/>
              <a:gd name="connsiteY99" fmla="*/ 5448300 h 6857999"/>
              <a:gd name="connsiteX100" fmla="*/ 11791950 w 12192000"/>
              <a:gd name="connsiteY100" fmla="*/ 5524500 h 6857999"/>
              <a:gd name="connsiteX101" fmla="*/ 11849100 w 12192000"/>
              <a:gd name="connsiteY101" fmla="*/ 5562600 h 6857999"/>
              <a:gd name="connsiteX102" fmla="*/ 11868150 w 12192000"/>
              <a:gd name="connsiteY102" fmla="*/ 5638800 h 6857999"/>
              <a:gd name="connsiteX103" fmla="*/ 11925300 w 12192000"/>
              <a:gd name="connsiteY103" fmla="*/ 5753100 h 6857999"/>
              <a:gd name="connsiteX104" fmla="*/ 11906250 w 12192000"/>
              <a:gd name="connsiteY104" fmla="*/ 5886450 h 6857999"/>
              <a:gd name="connsiteX105" fmla="*/ 11830050 w 12192000"/>
              <a:gd name="connsiteY105" fmla="*/ 5905500 h 6857999"/>
              <a:gd name="connsiteX106" fmla="*/ 11811000 w 12192000"/>
              <a:gd name="connsiteY106" fmla="*/ 5962650 h 6857999"/>
              <a:gd name="connsiteX107" fmla="*/ 11925300 w 12192000"/>
              <a:gd name="connsiteY107" fmla="*/ 6038850 h 6857999"/>
              <a:gd name="connsiteX108" fmla="*/ 12058650 w 12192000"/>
              <a:gd name="connsiteY108" fmla="*/ 6134100 h 6857999"/>
              <a:gd name="connsiteX109" fmla="*/ 12172950 w 12192000"/>
              <a:gd name="connsiteY109" fmla="*/ 6172200 h 6857999"/>
              <a:gd name="connsiteX110" fmla="*/ 12192000 w 12192000"/>
              <a:gd name="connsiteY110" fmla="*/ 6177199 h 6857999"/>
              <a:gd name="connsiteX111" fmla="*/ 12192000 w 12192000"/>
              <a:gd name="connsiteY111" fmla="*/ 6857999 h 6857999"/>
              <a:gd name="connsiteX112" fmla="*/ 6196434 w 12192000"/>
              <a:gd name="connsiteY112" fmla="*/ 6857999 h 6857999"/>
              <a:gd name="connsiteX113" fmla="*/ 6190168 w 12192000"/>
              <a:gd name="connsiteY113" fmla="*/ 6849391 h 6857999"/>
              <a:gd name="connsiteX114" fmla="*/ 6172200 w 12192000"/>
              <a:gd name="connsiteY114" fmla="*/ 6819900 h 6857999"/>
              <a:gd name="connsiteX115" fmla="*/ 6115051 w 12192000"/>
              <a:gd name="connsiteY115" fmla="*/ 6743700 h 6857999"/>
              <a:gd name="connsiteX116" fmla="*/ 6076950 w 12192000"/>
              <a:gd name="connsiteY116" fmla="*/ 6686550 h 6857999"/>
              <a:gd name="connsiteX117" fmla="*/ 5962648 w 12192000"/>
              <a:gd name="connsiteY117" fmla="*/ 6591300 h 6857999"/>
              <a:gd name="connsiteX118" fmla="*/ 5867398 w 12192000"/>
              <a:gd name="connsiteY118" fmla="*/ 6477000 h 6857999"/>
              <a:gd name="connsiteX119" fmla="*/ 5772149 w 12192000"/>
              <a:gd name="connsiteY119" fmla="*/ 6343650 h 6857999"/>
              <a:gd name="connsiteX120" fmla="*/ 5657850 w 12192000"/>
              <a:gd name="connsiteY120" fmla="*/ 6267450 h 6857999"/>
              <a:gd name="connsiteX121" fmla="*/ 5600698 w 12192000"/>
              <a:gd name="connsiteY121" fmla="*/ 6229350 h 6857999"/>
              <a:gd name="connsiteX122" fmla="*/ 5543550 w 12192000"/>
              <a:gd name="connsiteY122" fmla="*/ 6191250 h 6857999"/>
              <a:gd name="connsiteX123" fmla="*/ 5410199 w 12192000"/>
              <a:gd name="connsiteY123" fmla="*/ 6096000 h 6857999"/>
              <a:gd name="connsiteX124" fmla="*/ 5295900 w 12192000"/>
              <a:gd name="connsiteY124" fmla="*/ 6019800 h 6857999"/>
              <a:gd name="connsiteX125" fmla="*/ 5200650 w 12192000"/>
              <a:gd name="connsiteY125" fmla="*/ 5886450 h 6857999"/>
              <a:gd name="connsiteX126" fmla="*/ 5162550 w 12192000"/>
              <a:gd name="connsiteY126" fmla="*/ 5829300 h 6857999"/>
              <a:gd name="connsiteX127" fmla="*/ 5143499 w 12192000"/>
              <a:gd name="connsiteY127" fmla="*/ 5772150 h 6857999"/>
              <a:gd name="connsiteX128" fmla="*/ 5238749 w 12192000"/>
              <a:gd name="connsiteY128" fmla="*/ 5829300 h 6857999"/>
              <a:gd name="connsiteX129" fmla="*/ 5353051 w 12192000"/>
              <a:gd name="connsiteY129" fmla="*/ 5924550 h 6857999"/>
              <a:gd name="connsiteX130" fmla="*/ 5372100 w 12192000"/>
              <a:gd name="connsiteY130" fmla="*/ 5867400 h 6857999"/>
              <a:gd name="connsiteX131" fmla="*/ 5276850 w 12192000"/>
              <a:gd name="connsiteY131" fmla="*/ 5772150 h 6857999"/>
              <a:gd name="connsiteX132" fmla="*/ 5219700 w 12192000"/>
              <a:gd name="connsiteY132" fmla="*/ 5734050 h 6857999"/>
              <a:gd name="connsiteX133" fmla="*/ 5162550 w 12192000"/>
              <a:gd name="connsiteY133" fmla="*/ 5619750 h 6857999"/>
              <a:gd name="connsiteX134" fmla="*/ 5124450 w 12192000"/>
              <a:gd name="connsiteY134" fmla="*/ 5543550 h 6857999"/>
              <a:gd name="connsiteX135" fmla="*/ 5067301 w 12192000"/>
              <a:gd name="connsiteY135" fmla="*/ 5429250 h 6857999"/>
              <a:gd name="connsiteX136" fmla="*/ 4991100 w 12192000"/>
              <a:gd name="connsiteY136" fmla="*/ 5391150 h 6857999"/>
              <a:gd name="connsiteX137" fmla="*/ 4933950 w 12192000"/>
              <a:gd name="connsiteY137" fmla="*/ 5353050 h 6857999"/>
              <a:gd name="connsiteX138" fmla="*/ 4800600 w 12192000"/>
              <a:gd name="connsiteY138" fmla="*/ 5314950 h 6857999"/>
              <a:gd name="connsiteX139" fmla="*/ 4743450 w 12192000"/>
              <a:gd name="connsiteY139" fmla="*/ 5295900 h 6857999"/>
              <a:gd name="connsiteX140" fmla="*/ 4667251 w 12192000"/>
              <a:gd name="connsiteY140" fmla="*/ 5276850 h 6857999"/>
              <a:gd name="connsiteX141" fmla="*/ 4457700 w 12192000"/>
              <a:gd name="connsiteY141" fmla="*/ 5200650 h 6857999"/>
              <a:gd name="connsiteX142" fmla="*/ 4305301 w 12192000"/>
              <a:gd name="connsiteY142" fmla="*/ 5162550 h 6857999"/>
              <a:gd name="connsiteX143" fmla="*/ 4229100 w 12192000"/>
              <a:gd name="connsiteY143" fmla="*/ 5105400 h 6857999"/>
              <a:gd name="connsiteX144" fmla="*/ 4133850 w 12192000"/>
              <a:gd name="connsiteY144" fmla="*/ 4991100 h 6857999"/>
              <a:gd name="connsiteX145" fmla="*/ 4114800 w 12192000"/>
              <a:gd name="connsiteY145" fmla="*/ 4933950 h 6857999"/>
              <a:gd name="connsiteX146" fmla="*/ 4038600 w 12192000"/>
              <a:gd name="connsiteY146" fmla="*/ 4819650 h 6857999"/>
              <a:gd name="connsiteX147" fmla="*/ 4019550 w 12192000"/>
              <a:gd name="connsiteY147" fmla="*/ 4762500 h 6857999"/>
              <a:gd name="connsiteX148" fmla="*/ 3962400 w 12192000"/>
              <a:gd name="connsiteY148" fmla="*/ 4705350 h 6857999"/>
              <a:gd name="connsiteX149" fmla="*/ 3924300 w 12192000"/>
              <a:gd name="connsiteY149" fmla="*/ 4648200 h 6857999"/>
              <a:gd name="connsiteX150" fmla="*/ 3867150 w 12192000"/>
              <a:gd name="connsiteY150" fmla="*/ 4629150 h 6857999"/>
              <a:gd name="connsiteX151" fmla="*/ 3829050 w 12192000"/>
              <a:gd name="connsiteY151" fmla="*/ 4572000 h 6857999"/>
              <a:gd name="connsiteX152" fmla="*/ 3752850 w 12192000"/>
              <a:gd name="connsiteY152" fmla="*/ 4552950 h 6857999"/>
              <a:gd name="connsiteX153" fmla="*/ 3676650 w 12192000"/>
              <a:gd name="connsiteY153" fmla="*/ 4438650 h 6857999"/>
              <a:gd name="connsiteX154" fmla="*/ 3638550 w 12192000"/>
              <a:gd name="connsiteY154" fmla="*/ 4381500 h 6857999"/>
              <a:gd name="connsiteX155" fmla="*/ 3600450 w 12192000"/>
              <a:gd name="connsiteY155" fmla="*/ 4248150 h 6857999"/>
              <a:gd name="connsiteX156" fmla="*/ 3543300 w 12192000"/>
              <a:gd name="connsiteY156" fmla="*/ 4171950 h 6857999"/>
              <a:gd name="connsiteX157" fmla="*/ 3505200 w 12192000"/>
              <a:gd name="connsiteY157" fmla="*/ 4114800 h 6857999"/>
              <a:gd name="connsiteX158" fmla="*/ 3448050 w 12192000"/>
              <a:gd name="connsiteY158" fmla="*/ 4095750 h 6857999"/>
              <a:gd name="connsiteX159" fmla="*/ 3429000 w 12192000"/>
              <a:gd name="connsiteY159" fmla="*/ 4152900 h 6857999"/>
              <a:gd name="connsiteX160" fmla="*/ 3371850 w 12192000"/>
              <a:gd name="connsiteY160" fmla="*/ 4095750 h 6857999"/>
              <a:gd name="connsiteX161" fmla="*/ 3257550 w 12192000"/>
              <a:gd name="connsiteY161" fmla="*/ 3962400 h 6857999"/>
              <a:gd name="connsiteX162" fmla="*/ 3143250 w 12192000"/>
              <a:gd name="connsiteY162" fmla="*/ 3924300 h 6857999"/>
              <a:gd name="connsiteX163" fmla="*/ 3009900 w 12192000"/>
              <a:gd name="connsiteY163" fmla="*/ 3810000 h 6857999"/>
              <a:gd name="connsiteX164" fmla="*/ 2895600 w 12192000"/>
              <a:gd name="connsiteY164" fmla="*/ 3752850 h 6857999"/>
              <a:gd name="connsiteX165" fmla="*/ 2838450 w 12192000"/>
              <a:gd name="connsiteY165" fmla="*/ 3714750 h 6857999"/>
              <a:gd name="connsiteX166" fmla="*/ 2743200 w 12192000"/>
              <a:gd name="connsiteY166" fmla="*/ 3581400 h 6857999"/>
              <a:gd name="connsiteX167" fmla="*/ 2667000 w 12192000"/>
              <a:gd name="connsiteY167" fmla="*/ 3467100 h 6857999"/>
              <a:gd name="connsiteX168" fmla="*/ 2724150 w 12192000"/>
              <a:gd name="connsiteY168" fmla="*/ 3429000 h 6857999"/>
              <a:gd name="connsiteX169" fmla="*/ 2705100 w 12192000"/>
              <a:gd name="connsiteY169" fmla="*/ 3371850 h 6857999"/>
              <a:gd name="connsiteX170" fmla="*/ 2590800 w 12192000"/>
              <a:gd name="connsiteY170" fmla="*/ 3257550 h 6857999"/>
              <a:gd name="connsiteX171" fmla="*/ 2552700 w 12192000"/>
              <a:gd name="connsiteY171" fmla="*/ 3200400 h 6857999"/>
              <a:gd name="connsiteX172" fmla="*/ 2400300 w 12192000"/>
              <a:gd name="connsiteY172" fmla="*/ 3143250 h 6857999"/>
              <a:gd name="connsiteX173" fmla="*/ 2343150 w 12192000"/>
              <a:gd name="connsiteY173" fmla="*/ 3124200 h 6857999"/>
              <a:gd name="connsiteX174" fmla="*/ 2114550 w 12192000"/>
              <a:gd name="connsiteY174" fmla="*/ 2933700 h 6857999"/>
              <a:gd name="connsiteX175" fmla="*/ 2076450 w 12192000"/>
              <a:gd name="connsiteY175" fmla="*/ 2876550 h 6857999"/>
              <a:gd name="connsiteX176" fmla="*/ 2095500 w 12192000"/>
              <a:gd name="connsiteY176" fmla="*/ 2819400 h 6857999"/>
              <a:gd name="connsiteX177" fmla="*/ 1962150 w 12192000"/>
              <a:gd name="connsiteY177" fmla="*/ 2743200 h 6857999"/>
              <a:gd name="connsiteX178" fmla="*/ 1866900 w 12192000"/>
              <a:gd name="connsiteY178" fmla="*/ 2724150 h 6857999"/>
              <a:gd name="connsiteX179" fmla="*/ 1733550 w 12192000"/>
              <a:gd name="connsiteY179" fmla="*/ 2647950 h 6857999"/>
              <a:gd name="connsiteX180" fmla="*/ 1619250 w 12192000"/>
              <a:gd name="connsiteY180" fmla="*/ 2571750 h 6857999"/>
              <a:gd name="connsiteX181" fmla="*/ 1581150 w 12192000"/>
              <a:gd name="connsiteY181" fmla="*/ 2514600 h 6857999"/>
              <a:gd name="connsiteX182" fmla="*/ 1504950 w 12192000"/>
              <a:gd name="connsiteY182" fmla="*/ 2476500 h 6857999"/>
              <a:gd name="connsiteX183" fmla="*/ 1447800 w 12192000"/>
              <a:gd name="connsiteY183" fmla="*/ 2438400 h 6857999"/>
              <a:gd name="connsiteX184" fmla="*/ 1276350 w 12192000"/>
              <a:gd name="connsiteY184" fmla="*/ 2305050 h 6857999"/>
              <a:gd name="connsiteX185" fmla="*/ 1200150 w 12192000"/>
              <a:gd name="connsiteY185" fmla="*/ 2247900 h 6857999"/>
              <a:gd name="connsiteX186" fmla="*/ 1085850 w 12192000"/>
              <a:gd name="connsiteY186" fmla="*/ 2152650 h 6857999"/>
              <a:gd name="connsiteX187" fmla="*/ 1028700 w 12192000"/>
              <a:gd name="connsiteY187" fmla="*/ 2057400 h 6857999"/>
              <a:gd name="connsiteX188" fmla="*/ 1009650 w 12192000"/>
              <a:gd name="connsiteY188" fmla="*/ 2000250 h 6857999"/>
              <a:gd name="connsiteX189" fmla="*/ 971550 w 12192000"/>
              <a:gd name="connsiteY189" fmla="*/ 1943100 h 6857999"/>
              <a:gd name="connsiteX190" fmla="*/ 952500 w 12192000"/>
              <a:gd name="connsiteY190" fmla="*/ 1885950 h 6857999"/>
              <a:gd name="connsiteX191" fmla="*/ 857250 w 12192000"/>
              <a:gd name="connsiteY191" fmla="*/ 1771650 h 6857999"/>
              <a:gd name="connsiteX192" fmla="*/ 819150 w 12192000"/>
              <a:gd name="connsiteY192" fmla="*/ 1676400 h 6857999"/>
              <a:gd name="connsiteX193" fmla="*/ 742950 w 12192000"/>
              <a:gd name="connsiteY193" fmla="*/ 1524000 h 6857999"/>
              <a:gd name="connsiteX194" fmla="*/ 685800 w 12192000"/>
              <a:gd name="connsiteY194" fmla="*/ 1390650 h 6857999"/>
              <a:gd name="connsiteX195" fmla="*/ 647700 w 12192000"/>
              <a:gd name="connsiteY195" fmla="*/ 1333500 h 6857999"/>
              <a:gd name="connsiteX196" fmla="*/ 590550 w 12192000"/>
              <a:gd name="connsiteY196" fmla="*/ 1314450 h 6857999"/>
              <a:gd name="connsiteX197" fmla="*/ 742950 w 12192000"/>
              <a:gd name="connsiteY197" fmla="*/ 1295400 h 6857999"/>
              <a:gd name="connsiteX198" fmla="*/ 571500 w 12192000"/>
              <a:gd name="connsiteY198" fmla="*/ 1200150 h 6857999"/>
              <a:gd name="connsiteX199" fmla="*/ 495300 w 12192000"/>
              <a:gd name="connsiteY199" fmla="*/ 1181100 h 6857999"/>
              <a:gd name="connsiteX200" fmla="*/ 419100 w 12192000"/>
              <a:gd name="connsiteY200" fmla="*/ 1143000 h 6857999"/>
              <a:gd name="connsiteX201" fmla="*/ 285750 w 12192000"/>
              <a:gd name="connsiteY201" fmla="*/ 1047750 h 6857999"/>
              <a:gd name="connsiteX202" fmla="*/ 209550 w 12192000"/>
              <a:gd name="connsiteY202" fmla="*/ 952500 h 6857999"/>
              <a:gd name="connsiteX203" fmla="*/ 152400 w 12192000"/>
              <a:gd name="connsiteY203" fmla="*/ 914400 h 6857999"/>
              <a:gd name="connsiteX204" fmla="*/ 57150 w 12192000"/>
              <a:gd name="connsiteY204" fmla="*/ 781050 h 6857999"/>
              <a:gd name="connsiteX205" fmla="*/ 0 w 12192000"/>
              <a:gd name="connsiteY205" fmla="*/ 7239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12192000" h="6857999">
                <a:moveTo>
                  <a:pt x="9513246" y="3284529"/>
                </a:moveTo>
                <a:lnTo>
                  <a:pt x="9517026" y="3288757"/>
                </a:lnTo>
                <a:cubicBezTo>
                  <a:pt x="9523037" y="3296532"/>
                  <a:pt x="9525744" y="3301706"/>
                  <a:pt x="9514684" y="3286542"/>
                </a:cubicBezTo>
                <a:close/>
                <a:moveTo>
                  <a:pt x="0" y="0"/>
                </a:moveTo>
                <a:lnTo>
                  <a:pt x="5787203" y="0"/>
                </a:lnTo>
                <a:lnTo>
                  <a:pt x="5810251" y="38100"/>
                </a:lnTo>
                <a:cubicBezTo>
                  <a:pt x="5822950" y="57150"/>
                  <a:pt x="5832161" y="79061"/>
                  <a:pt x="5848350" y="95250"/>
                </a:cubicBezTo>
                <a:cubicBezTo>
                  <a:pt x="5886448" y="133350"/>
                  <a:pt x="5917818" y="179662"/>
                  <a:pt x="5962648" y="209550"/>
                </a:cubicBezTo>
                <a:lnTo>
                  <a:pt x="6134099" y="323850"/>
                </a:lnTo>
                <a:cubicBezTo>
                  <a:pt x="6153149" y="336550"/>
                  <a:pt x="6172934" y="348213"/>
                  <a:pt x="6191251" y="361950"/>
                </a:cubicBezTo>
                <a:cubicBezTo>
                  <a:pt x="6285764" y="432837"/>
                  <a:pt x="6241031" y="401488"/>
                  <a:pt x="6324599" y="457200"/>
                </a:cubicBezTo>
                <a:cubicBezTo>
                  <a:pt x="6337299" y="476250"/>
                  <a:pt x="6345468" y="499273"/>
                  <a:pt x="6362699" y="514350"/>
                </a:cubicBezTo>
                <a:cubicBezTo>
                  <a:pt x="6397159" y="544503"/>
                  <a:pt x="6438899" y="565150"/>
                  <a:pt x="6476999" y="590550"/>
                </a:cubicBezTo>
                <a:cubicBezTo>
                  <a:pt x="6496050" y="603250"/>
                  <a:pt x="6517961" y="612461"/>
                  <a:pt x="6534149" y="628650"/>
                </a:cubicBezTo>
                <a:cubicBezTo>
                  <a:pt x="6605498" y="699999"/>
                  <a:pt x="6565741" y="677281"/>
                  <a:pt x="6648450" y="704850"/>
                </a:cubicBezTo>
                <a:cubicBezTo>
                  <a:pt x="6720747" y="813295"/>
                  <a:pt x="6644605" y="724425"/>
                  <a:pt x="6743698" y="781050"/>
                </a:cubicBezTo>
                <a:cubicBezTo>
                  <a:pt x="6771267" y="796802"/>
                  <a:pt x="6793483" y="820588"/>
                  <a:pt x="6819896" y="838200"/>
                </a:cubicBezTo>
                <a:cubicBezTo>
                  <a:pt x="6850707" y="858739"/>
                  <a:pt x="6883753" y="875726"/>
                  <a:pt x="6915148" y="895350"/>
                </a:cubicBezTo>
                <a:cubicBezTo>
                  <a:pt x="6934565" y="907484"/>
                  <a:pt x="6953249" y="920750"/>
                  <a:pt x="6972300" y="933450"/>
                </a:cubicBezTo>
                <a:cubicBezTo>
                  <a:pt x="6985948" y="953923"/>
                  <a:pt x="6995618" y="968825"/>
                  <a:pt x="7002350" y="979435"/>
                </a:cubicBezTo>
                <a:lnTo>
                  <a:pt x="7014281" y="998883"/>
                </a:lnTo>
                <a:lnTo>
                  <a:pt x="7015759" y="1001808"/>
                </a:lnTo>
                <a:cubicBezTo>
                  <a:pt x="7016637" y="1003256"/>
                  <a:pt x="7016649" y="1002967"/>
                  <a:pt x="7014759" y="999665"/>
                </a:cubicBezTo>
                <a:lnTo>
                  <a:pt x="7014281" y="998883"/>
                </a:lnTo>
                <a:lnTo>
                  <a:pt x="7011574" y="993534"/>
                </a:lnTo>
                <a:cubicBezTo>
                  <a:pt x="7005309" y="978966"/>
                  <a:pt x="7001823" y="957070"/>
                  <a:pt x="7067550" y="1009650"/>
                </a:cubicBezTo>
                <a:cubicBezTo>
                  <a:pt x="7085427" y="1023953"/>
                  <a:pt x="7088418" y="1051723"/>
                  <a:pt x="7105648" y="1066800"/>
                </a:cubicBezTo>
                <a:cubicBezTo>
                  <a:pt x="7140111" y="1096953"/>
                  <a:pt x="7181848" y="1117600"/>
                  <a:pt x="7219948" y="1143000"/>
                </a:cubicBezTo>
                <a:lnTo>
                  <a:pt x="7277098" y="1181100"/>
                </a:lnTo>
                <a:lnTo>
                  <a:pt x="7334249" y="1219200"/>
                </a:lnTo>
                <a:cubicBezTo>
                  <a:pt x="7340599" y="1244600"/>
                  <a:pt x="7340308" y="1272668"/>
                  <a:pt x="7353299" y="1295400"/>
                </a:cubicBezTo>
                <a:cubicBezTo>
                  <a:pt x="7414468" y="1402448"/>
                  <a:pt x="7579345" y="1366625"/>
                  <a:pt x="7181848" y="1333500"/>
                </a:cubicBezTo>
                <a:cubicBezTo>
                  <a:pt x="7137399" y="1339850"/>
                  <a:pt x="7083561" y="1324500"/>
                  <a:pt x="7048499" y="1352550"/>
                </a:cubicBezTo>
                <a:cubicBezTo>
                  <a:pt x="7030622" y="1366853"/>
                  <a:pt x="7069369" y="1394623"/>
                  <a:pt x="7086600" y="1409700"/>
                </a:cubicBezTo>
                <a:cubicBezTo>
                  <a:pt x="7121058" y="1439853"/>
                  <a:pt x="7162799" y="1460500"/>
                  <a:pt x="7200897" y="1485900"/>
                </a:cubicBezTo>
                <a:cubicBezTo>
                  <a:pt x="7219948" y="1498600"/>
                  <a:pt x="7241858" y="1507811"/>
                  <a:pt x="7258049" y="1524000"/>
                </a:cubicBezTo>
                <a:cubicBezTo>
                  <a:pt x="7296148" y="1562100"/>
                  <a:pt x="7329244" y="1605971"/>
                  <a:pt x="7372350" y="1638300"/>
                </a:cubicBezTo>
                <a:cubicBezTo>
                  <a:pt x="7466864" y="1709187"/>
                  <a:pt x="7422130" y="1677838"/>
                  <a:pt x="7505700" y="1733550"/>
                </a:cubicBezTo>
                <a:lnTo>
                  <a:pt x="7581898" y="1847850"/>
                </a:lnTo>
                <a:cubicBezTo>
                  <a:pt x="7594598" y="1866900"/>
                  <a:pt x="7600949" y="1892300"/>
                  <a:pt x="7619997" y="1905000"/>
                </a:cubicBezTo>
                <a:lnTo>
                  <a:pt x="7677148" y="1943100"/>
                </a:lnTo>
                <a:cubicBezTo>
                  <a:pt x="7689848" y="1962150"/>
                  <a:pt x="7697372" y="1985947"/>
                  <a:pt x="7715247" y="2000250"/>
                </a:cubicBezTo>
                <a:cubicBezTo>
                  <a:pt x="7729330" y="2011516"/>
                  <a:pt x="7841457" y="2035374"/>
                  <a:pt x="7848599" y="2038350"/>
                </a:cubicBezTo>
                <a:cubicBezTo>
                  <a:pt x="7901026" y="2060195"/>
                  <a:pt x="7947117" y="2096589"/>
                  <a:pt x="8001000" y="2114550"/>
                </a:cubicBezTo>
                <a:cubicBezTo>
                  <a:pt x="8039100" y="2127250"/>
                  <a:pt x="8079379" y="2134689"/>
                  <a:pt x="8115300" y="2152650"/>
                </a:cubicBezTo>
                <a:cubicBezTo>
                  <a:pt x="8140700" y="2165350"/>
                  <a:pt x="8168392" y="2174244"/>
                  <a:pt x="8191500" y="2190750"/>
                </a:cubicBezTo>
                <a:cubicBezTo>
                  <a:pt x="8243384" y="2227810"/>
                  <a:pt x="8251940" y="2256316"/>
                  <a:pt x="8286750" y="2305050"/>
                </a:cubicBezTo>
                <a:cubicBezTo>
                  <a:pt x="8305204" y="2330886"/>
                  <a:pt x="8324850" y="2355850"/>
                  <a:pt x="8343900" y="2381250"/>
                </a:cubicBezTo>
                <a:cubicBezTo>
                  <a:pt x="8378827" y="2486031"/>
                  <a:pt x="8341964" y="2392149"/>
                  <a:pt x="8401050" y="2495550"/>
                </a:cubicBezTo>
                <a:cubicBezTo>
                  <a:pt x="8415139" y="2520206"/>
                  <a:pt x="8425061" y="2547094"/>
                  <a:pt x="8439150" y="2571750"/>
                </a:cubicBezTo>
                <a:cubicBezTo>
                  <a:pt x="8450509" y="2591629"/>
                  <a:pt x="8467011" y="2608422"/>
                  <a:pt x="8477250" y="2628900"/>
                </a:cubicBezTo>
                <a:cubicBezTo>
                  <a:pt x="8486230" y="2646861"/>
                  <a:pt x="8487320" y="2668089"/>
                  <a:pt x="8496300" y="2686050"/>
                </a:cubicBezTo>
                <a:cubicBezTo>
                  <a:pt x="8506539" y="2706528"/>
                  <a:pt x="8524161" y="2722722"/>
                  <a:pt x="8534400" y="2743200"/>
                </a:cubicBezTo>
                <a:cubicBezTo>
                  <a:pt x="8543380" y="2761161"/>
                  <a:pt x="8539251" y="2786151"/>
                  <a:pt x="8553450" y="2800350"/>
                </a:cubicBezTo>
                <a:cubicBezTo>
                  <a:pt x="8585829" y="2832729"/>
                  <a:pt x="8629650" y="2851150"/>
                  <a:pt x="8667750" y="2876550"/>
                </a:cubicBezTo>
                <a:cubicBezTo>
                  <a:pt x="8686800" y="2889250"/>
                  <a:pt x="8702688" y="2909097"/>
                  <a:pt x="8724900" y="2914650"/>
                </a:cubicBezTo>
                <a:cubicBezTo>
                  <a:pt x="8832512" y="2941553"/>
                  <a:pt x="8775427" y="2928565"/>
                  <a:pt x="8896350" y="2952750"/>
                </a:cubicBezTo>
                <a:cubicBezTo>
                  <a:pt x="8915400" y="2971800"/>
                  <a:pt x="8936253" y="2989204"/>
                  <a:pt x="8953500" y="3009900"/>
                </a:cubicBezTo>
                <a:cubicBezTo>
                  <a:pt x="8968157" y="3027489"/>
                  <a:pt x="8975411" y="3050861"/>
                  <a:pt x="8991600" y="3067050"/>
                </a:cubicBezTo>
                <a:cubicBezTo>
                  <a:pt x="9007789" y="3083239"/>
                  <a:pt x="9029700" y="3092450"/>
                  <a:pt x="9048750" y="3105150"/>
                </a:cubicBezTo>
                <a:cubicBezTo>
                  <a:pt x="9061450" y="3124200"/>
                  <a:pt x="9065592" y="3153797"/>
                  <a:pt x="9086850" y="3162300"/>
                </a:cubicBezTo>
                <a:cubicBezTo>
                  <a:pt x="9150350" y="3187700"/>
                  <a:pt x="9150350" y="3111500"/>
                  <a:pt x="9163050" y="3086100"/>
                </a:cubicBezTo>
                <a:cubicBezTo>
                  <a:pt x="9173289" y="3065622"/>
                  <a:pt x="9188450" y="3048000"/>
                  <a:pt x="9201150" y="3028950"/>
                </a:cubicBezTo>
                <a:cubicBezTo>
                  <a:pt x="9301741" y="3062480"/>
                  <a:pt x="9241592" y="3036861"/>
                  <a:pt x="9372600" y="3124200"/>
                </a:cubicBezTo>
                <a:lnTo>
                  <a:pt x="9429750" y="3162300"/>
                </a:lnTo>
                <a:cubicBezTo>
                  <a:pt x="9466538" y="3217483"/>
                  <a:pt x="9489699" y="3251248"/>
                  <a:pt x="9503646" y="3271079"/>
                </a:cubicBezTo>
                <a:lnTo>
                  <a:pt x="9513246" y="3284529"/>
                </a:lnTo>
                <a:lnTo>
                  <a:pt x="9506840" y="3277361"/>
                </a:lnTo>
                <a:cubicBezTo>
                  <a:pt x="9496790" y="3268449"/>
                  <a:pt x="9491075" y="3273641"/>
                  <a:pt x="9525000" y="3352800"/>
                </a:cubicBezTo>
                <a:cubicBezTo>
                  <a:pt x="9534019" y="3373844"/>
                  <a:pt x="9552861" y="3389472"/>
                  <a:pt x="9563100" y="3409950"/>
                </a:cubicBezTo>
                <a:cubicBezTo>
                  <a:pt x="9572080" y="3427911"/>
                  <a:pt x="9573170" y="3449139"/>
                  <a:pt x="9582150" y="3467100"/>
                </a:cubicBezTo>
                <a:cubicBezTo>
                  <a:pt x="9592389" y="3487578"/>
                  <a:pt x="9610011" y="3503772"/>
                  <a:pt x="9620250" y="3524250"/>
                </a:cubicBezTo>
                <a:cubicBezTo>
                  <a:pt x="9629230" y="3542211"/>
                  <a:pt x="9633783" y="3562092"/>
                  <a:pt x="9639300" y="3581400"/>
                </a:cubicBezTo>
                <a:cubicBezTo>
                  <a:pt x="9647438" y="3609884"/>
                  <a:pt x="9662175" y="3684300"/>
                  <a:pt x="9677400" y="3714750"/>
                </a:cubicBezTo>
                <a:cubicBezTo>
                  <a:pt x="9687639" y="3735228"/>
                  <a:pt x="9705261" y="3751422"/>
                  <a:pt x="9715500" y="3771900"/>
                </a:cubicBezTo>
                <a:cubicBezTo>
                  <a:pt x="9724480" y="3789861"/>
                  <a:pt x="9723411" y="3812342"/>
                  <a:pt x="9734550" y="3829050"/>
                </a:cubicBezTo>
                <a:cubicBezTo>
                  <a:pt x="9776291" y="3891662"/>
                  <a:pt x="9796137" y="3880373"/>
                  <a:pt x="9848850" y="3924300"/>
                </a:cubicBezTo>
                <a:cubicBezTo>
                  <a:pt x="9994775" y="4045904"/>
                  <a:pt x="9821541" y="3910579"/>
                  <a:pt x="9944100" y="4057650"/>
                </a:cubicBezTo>
                <a:cubicBezTo>
                  <a:pt x="9958757" y="4075239"/>
                  <a:pt x="9983661" y="4081093"/>
                  <a:pt x="10001250" y="4095750"/>
                </a:cubicBezTo>
                <a:cubicBezTo>
                  <a:pt x="10056255" y="4141587"/>
                  <a:pt x="10059038" y="4153856"/>
                  <a:pt x="10096500" y="4210050"/>
                </a:cubicBezTo>
                <a:cubicBezTo>
                  <a:pt x="10102850" y="4235450"/>
                  <a:pt x="10101674" y="4264048"/>
                  <a:pt x="10115550" y="4286250"/>
                </a:cubicBezTo>
                <a:cubicBezTo>
                  <a:pt x="10152695" y="4345682"/>
                  <a:pt x="10197074" y="4363531"/>
                  <a:pt x="10248900" y="4400550"/>
                </a:cubicBezTo>
                <a:cubicBezTo>
                  <a:pt x="10274736" y="4419004"/>
                  <a:pt x="10297533" y="4441948"/>
                  <a:pt x="10325100" y="4457700"/>
                </a:cubicBezTo>
                <a:cubicBezTo>
                  <a:pt x="10342535" y="4467663"/>
                  <a:pt x="10364697" y="4466998"/>
                  <a:pt x="10382250" y="4476750"/>
                </a:cubicBezTo>
                <a:cubicBezTo>
                  <a:pt x="10422278" y="4498988"/>
                  <a:pt x="10496550" y="4552950"/>
                  <a:pt x="10496550" y="4552950"/>
                </a:cubicBezTo>
                <a:cubicBezTo>
                  <a:pt x="10598150" y="4705350"/>
                  <a:pt x="10464800" y="4521200"/>
                  <a:pt x="10591800" y="4648200"/>
                </a:cubicBezTo>
                <a:cubicBezTo>
                  <a:pt x="10695597" y="4751997"/>
                  <a:pt x="10596947" y="4707066"/>
                  <a:pt x="10706100" y="4743450"/>
                </a:cubicBezTo>
                <a:cubicBezTo>
                  <a:pt x="10731500" y="4737100"/>
                  <a:pt x="10756118" y="4724400"/>
                  <a:pt x="10782300" y="4724400"/>
                </a:cubicBezTo>
                <a:cubicBezTo>
                  <a:pt x="10875855" y="4724400"/>
                  <a:pt x="10853861" y="4760181"/>
                  <a:pt x="10934700" y="4800600"/>
                </a:cubicBezTo>
                <a:cubicBezTo>
                  <a:pt x="10958118" y="4812309"/>
                  <a:pt x="10985500" y="4813300"/>
                  <a:pt x="11010900" y="4819650"/>
                </a:cubicBezTo>
                <a:cubicBezTo>
                  <a:pt x="11029950" y="4832350"/>
                  <a:pt x="11055350" y="4838700"/>
                  <a:pt x="11068050" y="4857750"/>
                </a:cubicBezTo>
                <a:cubicBezTo>
                  <a:pt x="11082573" y="4879535"/>
                  <a:pt x="11075391" y="4910532"/>
                  <a:pt x="11087100" y="4933950"/>
                </a:cubicBezTo>
                <a:cubicBezTo>
                  <a:pt x="11101299" y="4962348"/>
                  <a:pt x="11125200" y="4984750"/>
                  <a:pt x="11144250" y="5010150"/>
                </a:cubicBezTo>
                <a:cubicBezTo>
                  <a:pt x="11150600" y="5041900"/>
                  <a:pt x="11155447" y="5073988"/>
                  <a:pt x="11163300" y="5105400"/>
                </a:cubicBezTo>
                <a:cubicBezTo>
                  <a:pt x="11168170" y="5124881"/>
                  <a:pt x="11178412" y="5142859"/>
                  <a:pt x="11182350" y="5162550"/>
                </a:cubicBezTo>
                <a:cubicBezTo>
                  <a:pt x="11191156" y="5206579"/>
                  <a:pt x="11173350" y="5260838"/>
                  <a:pt x="11201400" y="5295900"/>
                </a:cubicBezTo>
                <a:cubicBezTo>
                  <a:pt x="11231610" y="5333663"/>
                  <a:pt x="11289849" y="5335089"/>
                  <a:pt x="11334750" y="5353050"/>
                </a:cubicBezTo>
                <a:cubicBezTo>
                  <a:pt x="11415158" y="5385213"/>
                  <a:pt x="11397840" y="5367070"/>
                  <a:pt x="11506200" y="5391150"/>
                </a:cubicBezTo>
                <a:cubicBezTo>
                  <a:pt x="11525802" y="5395506"/>
                  <a:pt x="11543977" y="5404916"/>
                  <a:pt x="11563350" y="5410200"/>
                </a:cubicBezTo>
                <a:cubicBezTo>
                  <a:pt x="11613868" y="5423978"/>
                  <a:pt x="11715750" y="5448300"/>
                  <a:pt x="11715750" y="5448300"/>
                </a:cubicBezTo>
                <a:cubicBezTo>
                  <a:pt x="11741150" y="5473700"/>
                  <a:pt x="11764677" y="5501123"/>
                  <a:pt x="11791950" y="5524500"/>
                </a:cubicBezTo>
                <a:cubicBezTo>
                  <a:pt x="11809333" y="5539400"/>
                  <a:pt x="11836400" y="5543550"/>
                  <a:pt x="11849100" y="5562600"/>
                </a:cubicBezTo>
                <a:cubicBezTo>
                  <a:pt x="11863623" y="5584385"/>
                  <a:pt x="11860957" y="5613626"/>
                  <a:pt x="11868150" y="5638800"/>
                </a:cubicBezTo>
                <a:cubicBezTo>
                  <a:pt x="11887868" y="5707812"/>
                  <a:pt x="11883555" y="5690483"/>
                  <a:pt x="11925300" y="5753100"/>
                </a:cubicBezTo>
                <a:cubicBezTo>
                  <a:pt x="11918950" y="5797550"/>
                  <a:pt x="11930048" y="5848374"/>
                  <a:pt x="11906250" y="5886450"/>
                </a:cubicBezTo>
                <a:cubicBezTo>
                  <a:pt x="11892374" y="5908652"/>
                  <a:pt x="11850494" y="5889144"/>
                  <a:pt x="11830050" y="5905500"/>
                </a:cubicBezTo>
                <a:cubicBezTo>
                  <a:pt x="11814370" y="5918044"/>
                  <a:pt x="11817350" y="5943600"/>
                  <a:pt x="11811000" y="5962650"/>
                </a:cubicBezTo>
                <a:cubicBezTo>
                  <a:pt x="11849100" y="5988050"/>
                  <a:pt x="11888668" y="6011376"/>
                  <a:pt x="11925300" y="6038850"/>
                </a:cubicBezTo>
                <a:cubicBezTo>
                  <a:pt x="11935534" y="6046526"/>
                  <a:pt x="12035859" y="6123971"/>
                  <a:pt x="12058650" y="6134100"/>
                </a:cubicBezTo>
                <a:cubicBezTo>
                  <a:pt x="12095350" y="6150411"/>
                  <a:pt x="12134850" y="6159500"/>
                  <a:pt x="12172950" y="6172200"/>
                </a:cubicBezTo>
                <a:lnTo>
                  <a:pt x="12192000" y="6177199"/>
                </a:lnTo>
                <a:lnTo>
                  <a:pt x="12192000" y="6857999"/>
                </a:lnTo>
                <a:lnTo>
                  <a:pt x="6196434" y="6857999"/>
                </a:lnTo>
                <a:lnTo>
                  <a:pt x="6190168" y="6849391"/>
                </a:lnTo>
                <a:cubicBezTo>
                  <a:pt x="6184331" y="6839456"/>
                  <a:pt x="6178854" y="6829216"/>
                  <a:pt x="6172200" y="6819900"/>
                </a:cubicBezTo>
                <a:cubicBezTo>
                  <a:pt x="6153746" y="6794064"/>
                  <a:pt x="6133503" y="6769536"/>
                  <a:pt x="6115051" y="6743700"/>
                </a:cubicBezTo>
                <a:cubicBezTo>
                  <a:pt x="6101743" y="6725069"/>
                  <a:pt x="6091605" y="6704139"/>
                  <a:pt x="6076950" y="6686550"/>
                </a:cubicBezTo>
                <a:cubicBezTo>
                  <a:pt x="6031111" y="6631545"/>
                  <a:pt x="6018843" y="6628762"/>
                  <a:pt x="5962648" y="6591300"/>
                </a:cubicBezTo>
                <a:cubicBezTo>
                  <a:pt x="5868054" y="6449407"/>
                  <a:pt x="5989631" y="6623679"/>
                  <a:pt x="5867398" y="6477000"/>
                </a:cubicBezTo>
                <a:cubicBezTo>
                  <a:pt x="5830989" y="6433309"/>
                  <a:pt x="5816269" y="6382867"/>
                  <a:pt x="5772149" y="6343650"/>
                </a:cubicBezTo>
                <a:cubicBezTo>
                  <a:pt x="5737926" y="6313228"/>
                  <a:pt x="5695948" y="6292850"/>
                  <a:pt x="5657850" y="6267450"/>
                </a:cubicBezTo>
                <a:lnTo>
                  <a:pt x="5600698" y="6229350"/>
                </a:lnTo>
                <a:cubicBezTo>
                  <a:pt x="5581649" y="6216650"/>
                  <a:pt x="5559739" y="6207439"/>
                  <a:pt x="5543550" y="6191250"/>
                </a:cubicBezTo>
                <a:cubicBezTo>
                  <a:pt x="5466320" y="6114020"/>
                  <a:pt x="5510498" y="6146148"/>
                  <a:pt x="5410199" y="6096000"/>
                </a:cubicBezTo>
                <a:cubicBezTo>
                  <a:pt x="5327788" y="5972381"/>
                  <a:pt x="5428378" y="6095501"/>
                  <a:pt x="5295900" y="6019800"/>
                </a:cubicBezTo>
                <a:cubicBezTo>
                  <a:pt x="5236662" y="5985950"/>
                  <a:pt x="5231834" y="5941020"/>
                  <a:pt x="5200650" y="5886450"/>
                </a:cubicBezTo>
                <a:cubicBezTo>
                  <a:pt x="5189291" y="5866571"/>
                  <a:pt x="5172789" y="5849778"/>
                  <a:pt x="5162550" y="5829300"/>
                </a:cubicBezTo>
                <a:cubicBezTo>
                  <a:pt x="5153570" y="5811339"/>
                  <a:pt x="5123421" y="5772150"/>
                  <a:pt x="5143499" y="5772150"/>
                </a:cubicBezTo>
                <a:cubicBezTo>
                  <a:pt x="5180526" y="5772150"/>
                  <a:pt x="5207000" y="5810250"/>
                  <a:pt x="5238749" y="5829300"/>
                </a:cubicBezTo>
                <a:cubicBezTo>
                  <a:pt x="5245227" y="5837936"/>
                  <a:pt x="5305449" y="5948351"/>
                  <a:pt x="5353051" y="5924550"/>
                </a:cubicBezTo>
                <a:cubicBezTo>
                  <a:pt x="5371012" y="5915570"/>
                  <a:pt x="5365750" y="5886450"/>
                  <a:pt x="5372100" y="5867400"/>
                </a:cubicBezTo>
                <a:cubicBezTo>
                  <a:pt x="5219700" y="5765800"/>
                  <a:pt x="5403850" y="5899150"/>
                  <a:pt x="5276850" y="5772150"/>
                </a:cubicBezTo>
                <a:cubicBezTo>
                  <a:pt x="5260661" y="5755961"/>
                  <a:pt x="5238749" y="5746750"/>
                  <a:pt x="5219700" y="5734050"/>
                </a:cubicBezTo>
                <a:cubicBezTo>
                  <a:pt x="5146482" y="5624222"/>
                  <a:pt x="5209872" y="5730168"/>
                  <a:pt x="5162550" y="5619750"/>
                </a:cubicBezTo>
                <a:cubicBezTo>
                  <a:pt x="5151363" y="5593648"/>
                  <a:pt x="5135636" y="5569652"/>
                  <a:pt x="5124450" y="5543550"/>
                </a:cubicBezTo>
                <a:cubicBezTo>
                  <a:pt x="5105669" y="5499727"/>
                  <a:pt x="5107978" y="5463148"/>
                  <a:pt x="5067301" y="5429250"/>
                </a:cubicBezTo>
                <a:cubicBezTo>
                  <a:pt x="5045485" y="5411070"/>
                  <a:pt x="5015756" y="5405239"/>
                  <a:pt x="4991100" y="5391150"/>
                </a:cubicBezTo>
                <a:cubicBezTo>
                  <a:pt x="4971222" y="5379791"/>
                  <a:pt x="4954429" y="5363289"/>
                  <a:pt x="4933950" y="5353050"/>
                </a:cubicBezTo>
                <a:cubicBezTo>
                  <a:pt x="4903501" y="5337825"/>
                  <a:pt x="4829085" y="5323088"/>
                  <a:pt x="4800600" y="5314950"/>
                </a:cubicBezTo>
                <a:cubicBezTo>
                  <a:pt x="4781293" y="5309433"/>
                  <a:pt x="4762759" y="5301417"/>
                  <a:pt x="4743450" y="5295900"/>
                </a:cubicBezTo>
                <a:cubicBezTo>
                  <a:pt x="4718277" y="5288707"/>
                  <a:pt x="4692088" y="5285129"/>
                  <a:pt x="4667251" y="5276850"/>
                </a:cubicBezTo>
                <a:cubicBezTo>
                  <a:pt x="4593389" y="5252229"/>
                  <a:pt x="4535529" y="5216216"/>
                  <a:pt x="4457700" y="5200650"/>
                </a:cubicBezTo>
                <a:cubicBezTo>
                  <a:pt x="4342760" y="5177662"/>
                  <a:pt x="4393167" y="5191839"/>
                  <a:pt x="4305301" y="5162550"/>
                </a:cubicBezTo>
                <a:cubicBezTo>
                  <a:pt x="4279900" y="5143500"/>
                  <a:pt x="4253206" y="5126063"/>
                  <a:pt x="4229100" y="5105400"/>
                </a:cubicBezTo>
                <a:cubicBezTo>
                  <a:pt x="4192235" y="5073802"/>
                  <a:pt x="4155896" y="5035193"/>
                  <a:pt x="4133850" y="4991100"/>
                </a:cubicBezTo>
                <a:cubicBezTo>
                  <a:pt x="4124870" y="4973139"/>
                  <a:pt x="4124552" y="4951503"/>
                  <a:pt x="4114800" y="4933950"/>
                </a:cubicBezTo>
                <a:cubicBezTo>
                  <a:pt x="4092562" y="4893922"/>
                  <a:pt x="4053080" y="4863091"/>
                  <a:pt x="4038600" y="4819650"/>
                </a:cubicBezTo>
                <a:cubicBezTo>
                  <a:pt x="4032250" y="4800600"/>
                  <a:pt x="4030689" y="4779208"/>
                  <a:pt x="4019550" y="4762500"/>
                </a:cubicBezTo>
                <a:cubicBezTo>
                  <a:pt x="4004606" y="4740084"/>
                  <a:pt x="3979647" y="4726046"/>
                  <a:pt x="3962400" y="4705350"/>
                </a:cubicBezTo>
                <a:cubicBezTo>
                  <a:pt x="3947743" y="4687761"/>
                  <a:pt x="3942178" y="4662503"/>
                  <a:pt x="3924300" y="4648200"/>
                </a:cubicBezTo>
                <a:cubicBezTo>
                  <a:pt x="3908620" y="4635656"/>
                  <a:pt x="3886200" y="4635500"/>
                  <a:pt x="3867150" y="4629150"/>
                </a:cubicBezTo>
                <a:cubicBezTo>
                  <a:pt x="3854450" y="4610100"/>
                  <a:pt x="3848100" y="4584700"/>
                  <a:pt x="3829050" y="4572000"/>
                </a:cubicBezTo>
                <a:cubicBezTo>
                  <a:pt x="3807265" y="4557477"/>
                  <a:pt x="3772554" y="4570191"/>
                  <a:pt x="3752850" y="4552950"/>
                </a:cubicBezTo>
                <a:cubicBezTo>
                  <a:pt x="3718389" y="4522797"/>
                  <a:pt x="3702050" y="4476750"/>
                  <a:pt x="3676650" y="4438650"/>
                </a:cubicBezTo>
                <a:lnTo>
                  <a:pt x="3638550" y="4381500"/>
                </a:lnTo>
                <a:cubicBezTo>
                  <a:pt x="3634426" y="4365004"/>
                  <a:pt x="3612596" y="4269406"/>
                  <a:pt x="3600450" y="4248150"/>
                </a:cubicBezTo>
                <a:cubicBezTo>
                  <a:pt x="3584698" y="4220583"/>
                  <a:pt x="3561754" y="4197786"/>
                  <a:pt x="3543300" y="4171950"/>
                </a:cubicBezTo>
                <a:cubicBezTo>
                  <a:pt x="3529992" y="4153319"/>
                  <a:pt x="3523078" y="4129103"/>
                  <a:pt x="3505200" y="4114800"/>
                </a:cubicBezTo>
                <a:cubicBezTo>
                  <a:pt x="3489520" y="4102256"/>
                  <a:pt x="3467100" y="4102100"/>
                  <a:pt x="3448050" y="4095750"/>
                </a:cubicBezTo>
                <a:cubicBezTo>
                  <a:pt x="3441700" y="4114800"/>
                  <a:pt x="3449080" y="4152900"/>
                  <a:pt x="3429000" y="4152900"/>
                </a:cubicBezTo>
                <a:cubicBezTo>
                  <a:pt x="3402059" y="4152900"/>
                  <a:pt x="3389097" y="4116446"/>
                  <a:pt x="3371850" y="4095750"/>
                </a:cubicBezTo>
                <a:cubicBezTo>
                  <a:pt x="3324070" y="4038414"/>
                  <a:pt x="3333865" y="4008189"/>
                  <a:pt x="3257550" y="3962400"/>
                </a:cubicBezTo>
                <a:cubicBezTo>
                  <a:pt x="3223112" y="3941737"/>
                  <a:pt x="3179950" y="3940611"/>
                  <a:pt x="3143250" y="3924300"/>
                </a:cubicBezTo>
                <a:cubicBezTo>
                  <a:pt x="3082695" y="3897387"/>
                  <a:pt x="3060740" y="3853577"/>
                  <a:pt x="3009900" y="3810000"/>
                </a:cubicBezTo>
                <a:cubicBezTo>
                  <a:pt x="2933467" y="3744486"/>
                  <a:pt x="2976728" y="3793414"/>
                  <a:pt x="2895600" y="3752850"/>
                </a:cubicBezTo>
                <a:cubicBezTo>
                  <a:pt x="2875122" y="3742611"/>
                  <a:pt x="2857500" y="3727450"/>
                  <a:pt x="2838450" y="3714750"/>
                </a:cubicBezTo>
                <a:cubicBezTo>
                  <a:pt x="2755738" y="3549327"/>
                  <a:pt x="2851323" y="3720415"/>
                  <a:pt x="2743200" y="3581400"/>
                </a:cubicBezTo>
                <a:cubicBezTo>
                  <a:pt x="2715087" y="3545255"/>
                  <a:pt x="2667000" y="3467100"/>
                  <a:pt x="2667000" y="3467100"/>
                </a:cubicBezTo>
                <a:cubicBezTo>
                  <a:pt x="2686050" y="3454400"/>
                  <a:pt x="2715647" y="3450258"/>
                  <a:pt x="2724150" y="3429000"/>
                </a:cubicBezTo>
                <a:cubicBezTo>
                  <a:pt x="2731608" y="3410356"/>
                  <a:pt x="2717428" y="3387701"/>
                  <a:pt x="2705100" y="3371850"/>
                </a:cubicBezTo>
                <a:cubicBezTo>
                  <a:pt x="2672020" y="3329318"/>
                  <a:pt x="2620688" y="3302382"/>
                  <a:pt x="2590800" y="3257550"/>
                </a:cubicBezTo>
                <a:cubicBezTo>
                  <a:pt x="2578100" y="3238500"/>
                  <a:pt x="2570289" y="3215057"/>
                  <a:pt x="2552700" y="3200400"/>
                </a:cubicBezTo>
                <a:cubicBezTo>
                  <a:pt x="2506380" y="3161800"/>
                  <a:pt x="2454912" y="3158853"/>
                  <a:pt x="2400300" y="3143250"/>
                </a:cubicBezTo>
                <a:cubicBezTo>
                  <a:pt x="2380992" y="3137733"/>
                  <a:pt x="2360703" y="3133952"/>
                  <a:pt x="2343150" y="3124200"/>
                </a:cubicBezTo>
                <a:cubicBezTo>
                  <a:pt x="2268732" y="3082857"/>
                  <a:pt x="2161546" y="3004194"/>
                  <a:pt x="2114550" y="2933700"/>
                </a:cubicBezTo>
                <a:lnTo>
                  <a:pt x="2076450" y="2876550"/>
                </a:lnTo>
                <a:cubicBezTo>
                  <a:pt x="2082800" y="2857500"/>
                  <a:pt x="2101850" y="2838450"/>
                  <a:pt x="2095500" y="2819400"/>
                </a:cubicBezTo>
                <a:cubicBezTo>
                  <a:pt x="2075367" y="2759002"/>
                  <a:pt x="2010520" y="2753949"/>
                  <a:pt x="1962150" y="2743200"/>
                </a:cubicBezTo>
                <a:cubicBezTo>
                  <a:pt x="1930542" y="2736176"/>
                  <a:pt x="1898650" y="2730500"/>
                  <a:pt x="1866900" y="2724150"/>
                </a:cubicBezTo>
                <a:cubicBezTo>
                  <a:pt x="1669205" y="2592353"/>
                  <a:pt x="1975245" y="2792967"/>
                  <a:pt x="1733550" y="2647950"/>
                </a:cubicBezTo>
                <a:cubicBezTo>
                  <a:pt x="1694285" y="2624391"/>
                  <a:pt x="1619250" y="2571750"/>
                  <a:pt x="1619250" y="2571750"/>
                </a:cubicBezTo>
                <a:cubicBezTo>
                  <a:pt x="1606550" y="2552700"/>
                  <a:pt x="1598739" y="2529257"/>
                  <a:pt x="1581150" y="2514600"/>
                </a:cubicBezTo>
                <a:cubicBezTo>
                  <a:pt x="1559334" y="2496420"/>
                  <a:pt x="1529606" y="2490589"/>
                  <a:pt x="1504950" y="2476500"/>
                </a:cubicBezTo>
                <a:cubicBezTo>
                  <a:pt x="1485071" y="2465141"/>
                  <a:pt x="1466116" y="2452137"/>
                  <a:pt x="1447800" y="2438400"/>
                </a:cubicBezTo>
                <a:cubicBezTo>
                  <a:pt x="1389879" y="2394959"/>
                  <a:pt x="1333737" y="2349194"/>
                  <a:pt x="1276350" y="2305050"/>
                </a:cubicBezTo>
                <a:cubicBezTo>
                  <a:pt x="1251184" y="2285692"/>
                  <a:pt x="1222601" y="2270351"/>
                  <a:pt x="1200150" y="2247900"/>
                </a:cubicBezTo>
                <a:cubicBezTo>
                  <a:pt x="1126811" y="2174561"/>
                  <a:pt x="1165416" y="2205694"/>
                  <a:pt x="1085850" y="2152650"/>
                </a:cubicBezTo>
                <a:cubicBezTo>
                  <a:pt x="1066800" y="2120900"/>
                  <a:pt x="1045259" y="2090518"/>
                  <a:pt x="1028700" y="2057400"/>
                </a:cubicBezTo>
                <a:cubicBezTo>
                  <a:pt x="1019720" y="2039439"/>
                  <a:pt x="1018630" y="2018211"/>
                  <a:pt x="1009650" y="2000250"/>
                </a:cubicBezTo>
                <a:cubicBezTo>
                  <a:pt x="999411" y="1979772"/>
                  <a:pt x="981789" y="1963578"/>
                  <a:pt x="971550" y="1943100"/>
                </a:cubicBezTo>
                <a:cubicBezTo>
                  <a:pt x="962570" y="1925139"/>
                  <a:pt x="963639" y="1902658"/>
                  <a:pt x="952500" y="1885950"/>
                </a:cubicBezTo>
                <a:cubicBezTo>
                  <a:pt x="924990" y="1844684"/>
                  <a:pt x="889000" y="1809750"/>
                  <a:pt x="857250" y="1771650"/>
                </a:cubicBezTo>
                <a:cubicBezTo>
                  <a:pt x="844550" y="1739900"/>
                  <a:pt x="833480" y="1707448"/>
                  <a:pt x="819150" y="1676400"/>
                </a:cubicBezTo>
                <a:cubicBezTo>
                  <a:pt x="795349" y="1624831"/>
                  <a:pt x="760911" y="1577882"/>
                  <a:pt x="742950" y="1524000"/>
                </a:cubicBezTo>
                <a:cubicBezTo>
                  <a:pt x="721578" y="1459884"/>
                  <a:pt x="723464" y="1456562"/>
                  <a:pt x="685800" y="1390650"/>
                </a:cubicBezTo>
                <a:cubicBezTo>
                  <a:pt x="674441" y="1370771"/>
                  <a:pt x="665578" y="1347803"/>
                  <a:pt x="647700" y="1333500"/>
                </a:cubicBezTo>
                <a:cubicBezTo>
                  <a:pt x="632020" y="1320956"/>
                  <a:pt x="609600" y="1320800"/>
                  <a:pt x="590550" y="1314450"/>
                </a:cubicBezTo>
                <a:cubicBezTo>
                  <a:pt x="641350" y="1308100"/>
                  <a:pt x="723937" y="1342934"/>
                  <a:pt x="742950" y="1295400"/>
                </a:cubicBezTo>
                <a:cubicBezTo>
                  <a:pt x="756945" y="1260414"/>
                  <a:pt x="608503" y="1210722"/>
                  <a:pt x="571500" y="1200150"/>
                </a:cubicBezTo>
                <a:cubicBezTo>
                  <a:pt x="546326" y="1192957"/>
                  <a:pt x="519815" y="1190293"/>
                  <a:pt x="495300" y="1181100"/>
                </a:cubicBezTo>
                <a:cubicBezTo>
                  <a:pt x="468710" y="1171129"/>
                  <a:pt x="443756" y="1157089"/>
                  <a:pt x="419100" y="1143000"/>
                </a:cubicBezTo>
                <a:cubicBezTo>
                  <a:pt x="393861" y="1128578"/>
                  <a:pt x="299379" y="1061379"/>
                  <a:pt x="285750" y="1047750"/>
                </a:cubicBezTo>
                <a:cubicBezTo>
                  <a:pt x="256999" y="1018999"/>
                  <a:pt x="238301" y="981251"/>
                  <a:pt x="209550" y="952500"/>
                </a:cubicBezTo>
                <a:cubicBezTo>
                  <a:pt x="193361" y="936311"/>
                  <a:pt x="168589" y="930589"/>
                  <a:pt x="152400" y="914400"/>
                </a:cubicBezTo>
                <a:cubicBezTo>
                  <a:pt x="83771" y="845771"/>
                  <a:pt x="111234" y="845950"/>
                  <a:pt x="57150" y="781050"/>
                </a:cubicBezTo>
                <a:cubicBezTo>
                  <a:pt x="39903" y="760354"/>
                  <a:pt x="22416" y="738844"/>
                  <a:pt x="0" y="72390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243645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0-#ppt_w/2"/>
                                          </p:val>
                                        </p:tav>
                                        <p:tav tm="100000">
                                          <p:val>
                                            <p:strVal val="#ppt_x"/>
                                          </p:val>
                                        </p:tav>
                                      </p:tavLst>
                                    </p:anim>
                                    <p:anim calcmode="lin" valueType="num">
                                      <p:cBhvr additive="base">
                                        <p:cTn id="8"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CE2364-BA40-48BA-8311-4EB9D9618F95}"/>
              </a:ext>
            </a:extLst>
          </p:cNvPr>
          <p:cNvSpPr>
            <a:spLocks noGrp="1"/>
          </p:cNvSpPr>
          <p:nvPr>
            <p:ph type="pic" sz="quarter" idx="10" hasCustomPrompt="1"/>
          </p:nvPr>
        </p:nvSpPr>
        <p:spPr>
          <a:xfrm>
            <a:off x="0" y="2"/>
            <a:ext cx="12191998" cy="6858000"/>
          </a:xfrm>
          <a:custGeom>
            <a:avLst/>
            <a:gdLst>
              <a:gd name="connsiteX0" fmla="*/ 11151820 w 12191998"/>
              <a:gd name="connsiteY0" fmla="*/ 0 h 6858000"/>
              <a:gd name="connsiteX1" fmla="*/ 12191998 w 12191998"/>
              <a:gd name="connsiteY1" fmla="*/ 0 h 6858000"/>
              <a:gd name="connsiteX2" fmla="*/ 12191998 w 12191998"/>
              <a:gd name="connsiteY2" fmla="*/ 4808920 h 6858000"/>
              <a:gd name="connsiteX3" fmla="*/ 1040181 w 12191998"/>
              <a:gd name="connsiteY3" fmla="*/ 6858000 h 6858000"/>
              <a:gd name="connsiteX4" fmla="*/ 0 w 12191998"/>
              <a:gd name="connsiteY4" fmla="*/ 6858000 h 6858000"/>
              <a:gd name="connsiteX5" fmla="*/ 0 w 12191998"/>
              <a:gd name="connsiteY5" fmla="*/ 20490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6858000">
                <a:moveTo>
                  <a:pt x="11151820" y="0"/>
                </a:moveTo>
                <a:lnTo>
                  <a:pt x="12191998" y="0"/>
                </a:lnTo>
                <a:lnTo>
                  <a:pt x="12191998" y="4808920"/>
                </a:lnTo>
                <a:lnTo>
                  <a:pt x="1040181" y="6858000"/>
                </a:lnTo>
                <a:lnTo>
                  <a:pt x="0" y="6858000"/>
                </a:lnTo>
                <a:lnTo>
                  <a:pt x="0" y="204908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5427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383E5F2-75D8-4FA9-BA68-8850DE77769E}"/>
              </a:ext>
            </a:extLst>
          </p:cNvPr>
          <p:cNvSpPr>
            <a:spLocks noGrp="1"/>
          </p:cNvSpPr>
          <p:nvPr>
            <p:ph type="pic" sz="quarter" idx="10" hasCustomPrompt="1"/>
          </p:nvPr>
        </p:nvSpPr>
        <p:spPr>
          <a:xfrm>
            <a:off x="2054941" y="688259"/>
            <a:ext cx="4041059" cy="4041059"/>
          </a:xfrm>
          <a:custGeom>
            <a:avLst/>
            <a:gdLst>
              <a:gd name="connsiteX0" fmla="*/ 55767 w 4041059"/>
              <a:gd name="connsiteY0" fmla="*/ 0 h 4041059"/>
              <a:gd name="connsiteX1" fmla="*/ 3985292 w 4041059"/>
              <a:gd name="connsiteY1" fmla="*/ 0 h 4041059"/>
              <a:gd name="connsiteX2" fmla="*/ 4041059 w 4041059"/>
              <a:gd name="connsiteY2" fmla="*/ 55767 h 4041059"/>
              <a:gd name="connsiteX3" fmla="*/ 4041059 w 4041059"/>
              <a:gd name="connsiteY3" fmla="*/ 3985292 h 4041059"/>
              <a:gd name="connsiteX4" fmla="*/ 3985292 w 4041059"/>
              <a:gd name="connsiteY4" fmla="*/ 4041059 h 4041059"/>
              <a:gd name="connsiteX5" fmla="*/ 55767 w 4041059"/>
              <a:gd name="connsiteY5" fmla="*/ 4041059 h 4041059"/>
              <a:gd name="connsiteX6" fmla="*/ 0 w 4041059"/>
              <a:gd name="connsiteY6" fmla="*/ 3985292 h 4041059"/>
              <a:gd name="connsiteX7" fmla="*/ 0 w 4041059"/>
              <a:gd name="connsiteY7" fmla="*/ 55767 h 4041059"/>
              <a:gd name="connsiteX8" fmla="*/ 55767 w 4041059"/>
              <a:gd name="connsiteY8" fmla="*/ 0 h 404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1059" h="4041059">
                <a:moveTo>
                  <a:pt x="55767" y="0"/>
                </a:moveTo>
                <a:lnTo>
                  <a:pt x="3985292" y="0"/>
                </a:lnTo>
                <a:cubicBezTo>
                  <a:pt x="4016091" y="0"/>
                  <a:pt x="4041059" y="24968"/>
                  <a:pt x="4041059" y="55767"/>
                </a:cubicBezTo>
                <a:lnTo>
                  <a:pt x="4041059" y="3985292"/>
                </a:lnTo>
                <a:cubicBezTo>
                  <a:pt x="4041059" y="4016091"/>
                  <a:pt x="4016091" y="4041059"/>
                  <a:pt x="3985292" y="4041059"/>
                </a:cubicBezTo>
                <a:lnTo>
                  <a:pt x="55767" y="4041059"/>
                </a:lnTo>
                <a:cubicBezTo>
                  <a:pt x="24968" y="4041059"/>
                  <a:pt x="0" y="4016091"/>
                  <a:pt x="0" y="3985292"/>
                </a:cubicBezTo>
                <a:lnTo>
                  <a:pt x="0" y="55767"/>
                </a:lnTo>
                <a:cubicBezTo>
                  <a:pt x="0" y="24968"/>
                  <a:pt x="24968" y="0"/>
                  <a:pt x="55767"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359256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90D996-9621-491F-94E4-F98C9C31977F}"/>
              </a:ext>
            </a:extLst>
          </p:cNvPr>
          <p:cNvSpPr/>
          <p:nvPr userDrawn="1"/>
        </p:nvSpPr>
        <p:spPr>
          <a:xfrm>
            <a:off x="0" y="1597745"/>
            <a:ext cx="12192000" cy="4567082"/>
          </a:xfrm>
          <a:prstGeom prst="rect">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18">
            <a:extLst>
              <a:ext uri="{FF2B5EF4-FFF2-40B4-BE49-F238E27FC236}">
                <a16:creationId xmlns:a16="http://schemas.microsoft.com/office/drawing/2014/main" id="{59CE85BA-3FBA-412A-BF88-E39577D2E402}"/>
              </a:ext>
            </a:extLst>
          </p:cNvPr>
          <p:cNvSpPr>
            <a:spLocks noGrp="1"/>
          </p:cNvSpPr>
          <p:nvPr>
            <p:ph type="pic" sz="quarter" idx="12" hasCustomPrompt="1"/>
          </p:nvPr>
        </p:nvSpPr>
        <p:spPr>
          <a:xfrm>
            <a:off x="2342008" y="4149705"/>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1" name="Picture Placeholder 20">
            <a:extLst>
              <a:ext uri="{FF2B5EF4-FFF2-40B4-BE49-F238E27FC236}">
                <a16:creationId xmlns:a16="http://schemas.microsoft.com/office/drawing/2014/main" id="{7EBC91F8-0F45-4E19-AA62-90101B43B8EF}"/>
              </a:ext>
            </a:extLst>
          </p:cNvPr>
          <p:cNvSpPr>
            <a:spLocks noGrp="1"/>
          </p:cNvSpPr>
          <p:nvPr>
            <p:ph type="pic" sz="quarter" idx="13" hasCustomPrompt="1"/>
          </p:nvPr>
        </p:nvSpPr>
        <p:spPr>
          <a:xfrm>
            <a:off x="4559534" y="4149705"/>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2" name="Picture Placeholder 21">
            <a:extLst>
              <a:ext uri="{FF2B5EF4-FFF2-40B4-BE49-F238E27FC236}">
                <a16:creationId xmlns:a16="http://schemas.microsoft.com/office/drawing/2014/main" id="{26907917-D097-4E6E-8AC8-34E73CBE6C53}"/>
              </a:ext>
            </a:extLst>
          </p:cNvPr>
          <p:cNvSpPr>
            <a:spLocks noGrp="1"/>
          </p:cNvSpPr>
          <p:nvPr>
            <p:ph type="pic" sz="quarter" idx="14" hasCustomPrompt="1"/>
          </p:nvPr>
        </p:nvSpPr>
        <p:spPr>
          <a:xfrm>
            <a:off x="6777060" y="4149705"/>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3" name="Picture Placeholder 22">
            <a:extLst>
              <a:ext uri="{FF2B5EF4-FFF2-40B4-BE49-F238E27FC236}">
                <a16:creationId xmlns:a16="http://schemas.microsoft.com/office/drawing/2014/main" id="{B81D204A-09ED-4A90-832B-933679E8B497}"/>
              </a:ext>
            </a:extLst>
          </p:cNvPr>
          <p:cNvSpPr>
            <a:spLocks noGrp="1"/>
          </p:cNvSpPr>
          <p:nvPr>
            <p:ph type="pic" sz="quarter" idx="15" hasCustomPrompt="1"/>
          </p:nvPr>
        </p:nvSpPr>
        <p:spPr>
          <a:xfrm>
            <a:off x="8994586" y="4149705"/>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4" name="Picture Placeholder 23">
            <a:extLst>
              <a:ext uri="{FF2B5EF4-FFF2-40B4-BE49-F238E27FC236}">
                <a16:creationId xmlns:a16="http://schemas.microsoft.com/office/drawing/2014/main" id="{DBEFD2F2-1F87-4643-B2D6-72C8F0A66C25}"/>
              </a:ext>
            </a:extLst>
          </p:cNvPr>
          <p:cNvSpPr>
            <a:spLocks noGrp="1"/>
          </p:cNvSpPr>
          <p:nvPr>
            <p:ph type="pic" sz="quarter" idx="16" hasCustomPrompt="1"/>
          </p:nvPr>
        </p:nvSpPr>
        <p:spPr>
          <a:xfrm>
            <a:off x="2342008" y="1932532"/>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5" name="Picture Placeholder 24">
            <a:extLst>
              <a:ext uri="{FF2B5EF4-FFF2-40B4-BE49-F238E27FC236}">
                <a16:creationId xmlns:a16="http://schemas.microsoft.com/office/drawing/2014/main" id="{6A9C479D-97B8-4D3C-98B9-B5966FA59E6B}"/>
              </a:ext>
            </a:extLst>
          </p:cNvPr>
          <p:cNvSpPr>
            <a:spLocks noGrp="1"/>
          </p:cNvSpPr>
          <p:nvPr>
            <p:ph type="pic" sz="quarter" idx="17" hasCustomPrompt="1"/>
          </p:nvPr>
        </p:nvSpPr>
        <p:spPr>
          <a:xfrm>
            <a:off x="4559534" y="1932532"/>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6" name="Picture Placeholder 25">
            <a:extLst>
              <a:ext uri="{FF2B5EF4-FFF2-40B4-BE49-F238E27FC236}">
                <a16:creationId xmlns:a16="http://schemas.microsoft.com/office/drawing/2014/main" id="{D192B199-8221-4B94-B2C6-A8104C584D02}"/>
              </a:ext>
            </a:extLst>
          </p:cNvPr>
          <p:cNvSpPr>
            <a:spLocks noGrp="1"/>
          </p:cNvSpPr>
          <p:nvPr>
            <p:ph type="pic" sz="quarter" idx="18" hasCustomPrompt="1"/>
          </p:nvPr>
        </p:nvSpPr>
        <p:spPr>
          <a:xfrm>
            <a:off x="6777060" y="1932532"/>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27" name="Picture Placeholder 26">
            <a:extLst>
              <a:ext uri="{FF2B5EF4-FFF2-40B4-BE49-F238E27FC236}">
                <a16:creationId xmlns:a16="http://schemas.microsoft.com/office/drawing/2014/main" id="{4B965453-D304-4E5F-BFCF-832F159971B9}"/>
              </a:ext>
            </a:extLst>
          </p:cNvPr>
          <p:cNvSpPr>
            <a:spLocks noGrp="1"/>
          </p:cNvSpPr>
          <p:nvPr>
            <p:ph type="pic" sz="quarter" idx="19" hasCustomPrompt="1"/>
          </p:nvPr>
        </p:nvSpPr>
        <p:spPr>
          <a:xfrm>
            <a:off x="8994586" y="1932532"/>
            <a:ext cx="855406" cy="855406"/>
          </a:xfrm>
          <a:custGeom>
            <a:avLst/>
            <a:gdLst>
              <a:gd name="connsiteX0" fmla="*/ 427703 w 855406"/>
              <a:gd name="connsiteY0" fmla="*/ 0 h 855406"/>
              <a:gd name="connsiteX1" fmla="*/ 855406 w 855406"/>
              <a:gd name="connsiteY1" fmla="*/ 427703 h 855406"/>
              <a:gd name="connsiteX2" fmla="*/ 427703 w 855406"/>
              <a:gd name="connsiteY2" fmla="*/ 855406 h 855406"/>
              <a:gd name="connsiteX3" fmla="*/ 0 w 855406"/>
              <a:gd name="connsiteY3" fmla="*/ 427703 h 855406"/>
              <a:gd name="connsiteX4" fmla="*/ 427703 w 855406"/>
              <a:gd name="connsiteY4" fmla="*/ 0 h 855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5406" h="855406">
                <a:moveTo>
                  <a:pt x="427703" y="0"/>
                </a:moveTo>
                <a:cubicBezTo>
                  <a:pt x="663917" y="0"/>
                  <a:pt x="855406" y="191489"/>
                  <a:pt x="855406" y="427703"/>
                </a:cubicBezTo>
                <a:cubicBezTo>
                  <a:pt x="855406" y="663917"/>
                  <a:pt x="663917" y="855406"/>
                  <a:pt x="427703" y="855406"/>
                </a:cubicBezTo>
                <a:cubicBezTo>
                  <a:pt x="191489" y="855406"/>
                  <a:pt x="0" y="663917"/>
                  <a:pt x="0" y="427703"/>
                </a:cubicBezTo>
                <a:cubicBezTo>
                  <a:pt x="0" y="191489"/>
                  <a:pt x="191489" y="0"/>
                  <a:pt x="427703" y="0"/>
                </a:cubicBezTo>
                <a:close/>
              </a:path>
            </a:pathLst>
          </a:custGeom>
        </p:spPr>
        <p:txBody>
          <a:bodyPr wrap="square">
            <a:noAutofit/>
          </a:bodyPr>
          <a:lstStyle>
            <a:lvl1pPr marL="0" indent="0" algn="ctr">
              <a:buNone/>
              <a:defRPr sz="900">
                <a:solidFill>
                  <a:schemeClr val="bg1">
                    <a:lumMod val="65000"/>
                  </a:schemeClr>
                </a:solidFill>
              </a:defRPr>
            </a:lvl1pPr>
          </a:lstStyle>
          <a:p>
            <a:r>
              <a:rPr lang="en-US" dirty="0"/>
              <a:t>Image Placeholder</a:t>
            </a:r>
          </a:p>
        </p:txBody>
      </p:sp>
      <p:sp>
        <p:nvSpPr>
          <p:cNvPr id="3" name="Text Placeholder 5">
            <a:extLst>
              <a:ext uri="{FF2B5EF4-FFF2-40B4-BE49-F238E27FC236}">
                <a16:creationId xmlns:a16="http://schemas.microsoft.com/office/drawing/2014/main" id="{0737264E-30BC-4BC1-9996-DFEFC5603B08}"/>
              </a:ext>
            </a:extLst>
          </p:cNvPr>
          <p:cNvSpPr>
            <a:spLocks noGrp="1"/>
          </p:cNvSpPr>
          <p:nvPr>
            <p:ph type="body" sz="quarter" idx="10"/>
          </p:nvPr>
        </p:nvSpPr>
        <p:spPr>
          <a:xfrm>
            <a:off x="1262744" y="494280"/>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5" name="Group 4">
            <a:extLst>
              <a:ext uri="{FF2B5EF4-FFF2-40B4-BE49-F238E27FC236}">
                <a16:creationId xmlns:a16="http://schemas.microsoft.com/office/drawing/2014/main" id="{5C6E9AB4-DC58-4FB9-A999-AE50FDE53453}"/>
              </a:ext>
            </a:extLst>
          </p:cNvPr>
          <p:cNvGrpSpPr/>
          <p:nvPr userDrawn="1"/>
        </p:nvGrpSpPr>
        <p:grpSpPr>
          <a:xfrm>
            <a:off x="5943600" y="1144064"/>
            <a:ext cx="304800" cy="106680"/>
            <a:chOff x="5935980" y="1180306"/>
            <a:chExt cx="304800" cy="106680"/>
          </a:xfrm>
        </p:grpSpPr>
        <p:sp>
          <p:nvSpPr>
            <p:cNvPr id="6" name="Oval 5">
              <a:extLst>
                <a:ext uri="{FF2B5EF4-FFF2-40B4-BE49-F238E27FC236}">
                  <a16:creationId xmlns:a16="http://schemas.microsoft.com/office/drawing/2014/main" id="{C3FF6C4D-C86E-4ECD-B12D-D2CE2409F1B2}"/>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AD4065-34E3-41C8-BEC2-5758C0EC8BD5}"/>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171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1+#ppt_w/2"/>
                                          </p:val>
                                        </p:tav>
                                        <p:tav tm="100000">
                                          <p:val>
                                            <p:strVal val="#ppt_x"/>
                                          </p:val>
                                        </p:tav>
                                      </p:tavLst>
                                    </p:anim>
                                    <p:anim calcmode="lin" valueType="num">
                                      <p:cBhvr additive="base">
                                        <p:cTn id="16" dur="1000" fill="hold"/>
                                        <p:tgtEl>
                                          <p:spTgt spid="9"/>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225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25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27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300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325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35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375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1" grpId="0"/>
      <p:bldP spid="22" grpId="0"/>
      <p:bldP spid="23" grpId="0"/>
      <p:bldP spid="24" grpId="0"/>
      <p:bldP spid="25" grpId="0"/>
      <p:bldP spid="26" grpId="0"/>
      <p:bldP spid="27" grpId="0"/>
      <p:bldP spid="3"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687416AA-C150-46A5-85BD-58FA3D9A47A3}"/>
              </a:ext>
            </a:extLst>
          </p:cNvPr>
          <p:cNvSpPr>
            <a:spLocks noGrp="1"/>
          </p:cNvSpPr>
          <p:nvPr>
            <p:ph type="pic" sz="quarter" idx="16" hasCustomPrompt="1"/>
          </p:nvPr>
        </p:nvSpPr>
        <p:spPr>
          <a:xfrm>
            <a:off x="0" y="2"/>
            <a:ext cx="12192000" cy="3482001"/>
          </a:xfrm>
          <a:custGeom>
            <a:avLst/>
            <a:gdLst>
              <a:gd name="connsiteX0" fmla="*/ 0 w 12192000"/>
              <a:gd name="connsiteY0" fmla="*/ 0 h 3482001"/>
              <a:gd name="connsiteX1" fmla="*/ 12192000 w 12192000"/>
              <a:gd name="connsiteY1" fmla="*/ 0 h 3482001"/>
              <a:gd name="connsiteX2" fmla="*/ 12192000 w 12192000"/>
              <a:gd name="connsiteY2" fmla="*/ 3424064 h 3482001"/>
              <a:gd name="connsiteX3" fmla="*/ 11606981 w 12192000"/>
              <a:gd name="connsiteY3" fmla="*/ 3362141 h 3482001"/>
              <a:gd name="connsiteX4" fmla="*/ 8782419 w 12192000"/>
              <a:gd name="connsiteY4" fmla="*/ 3054883 h 3482001"/>
              <a:gd name="connsiteX5" fmla="*/ 6112962 w 12192000"/>
              <a:gd name="connsiteY5" fmla="*/ 3296019 h 3482001"/>
              <a:gd name="connsiteX6" fmla="*/ 3361649 w 12192000"/>
              <a:gd name="connsiteY6" fmla="*/ 3032514 h 3482001"/>
              <a:gd name="connsiteX7" fmla="*/ 825418 w 12192000"/>
              <a:gd name="connsiteY7" fmla="*/ 3267014 h 3482001"/>
              <a:gd name="connsiteX8" fmla="*/ 61603 w 12192000"/>
              <a:gd name="connsiteY8" fmla="*/ 3464454 h 3482001"/>
              <a:gd name="connsiteX9" fmla="*/ 0 w 12192000"/>
              <a:gd name="connsiteY9" fmla="*/ 3482001 h 348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3482001">
                <a:moveTo>
                  <a:pt x="0" y="0"/>
                </a:moveTo>
                <a:lnTo>
                  <a:pt x="12192000" y="0"/>
                </a:lnTo>
                <a:lnTo>
                  <a:pt x="12192000" y="3424064"/>
                </a:lnTo>
                <a:lnTo>
                  <a:pt x="11606981" y="3362141"/>
                </a:lnTo>
                <a:cubicBezTo>
                  <a:pt x="10996111" y="3296101"/>
                  <a:pt x="9698089" y="3065903"/>
                  <a:pt x="8782419" y="3054883"/>
                </a:cubicBezTo>
                <a:cubicBezTo>
                  <a:pt x="7866749" y="3043863"/>
                  <a:pt x="7016424" y="3299747"/>
                  <a:pt x="6112962" y="3296019"/>
                </a:cubicBezTo>
                <a:cubicBezTo>
                  <a:pt x="5209502" y="3292291"/>
                  <a:pt x="4242907" y="3037348"/>
                  <a:pt x="3361649" y="3032514"/>
                </a:cubicBezTo>
                <a:cubicBezTo>
                  <a:pt x="2480392" y="3027680"/>
                  <a:pt x="1376311" y="3172255"/>
                  <a:pt x="825418" y="3267014"/>
                </a:cubicBezTo>
                <a:cubicBezTo>
                  <a:pt x="481110" y="3326239"/>
                  <a:pt x="233876" y="3412075"/>
                  <a:pt x="61603" y="3464454"/>
                </a:cubicBezTo>
                <a:lnTo>
                  <a:pt x="0" y="3482001"/>
                </a:lnTo>
                <a:close/>
              </a:path>
            </a:pathLst>
          </a:custGeom>
        </p:spPr>
        <p:txBody>
          <a:bodyPr wrap="square">
            <a:noAutofit/>
          </a:bodyPr>
          <a:lstStyle>
            <a:lvl1pPr marL="0" indent="0">
              <a:buNone/>
              <a:defRPr sz="1200">
                <a:solidFill>
                  <a:schemeClr val="bg1">
                    <a:lumMod val="65000"/>
                  </a:schemeClr>
                </a:solidFill>
              </a:defRPr>
            </a:lvl1pPr>
          </a:lstStyle>
          <a:p>
            <a:r>
              <a:rPr lang="en-US" dirty="0"/>
              <a:t>Image Placeholder</a:t>
            </a:r>
          </a:p>
        </p:txBody>
      </p:sp>
      <p:sp>
        <p:nvSpPr>
          <p:cNvPr id="31" name="Picture Placeholder 30">
            <a:extLst>
              <a:ext uri="{FF2B5EF4-FFF2-40B4-BE49-F238E27FC236}">
                <a16:creationId xmlns:a16="http://schemas.microsoft.com/office/drawing/2014/main" id="{8BDA9C37-35C4-4451-A928-AB1150278B62}"/>
              </a:ext>
            </a:extLst>
          </p:cNvPr>
          <p:cNvSpPr>
            <a:spLocks noGrp="1"/>
          </p:cNvSpPr>
          <p:nvPr>
            <p:ph type="pic" sz="quarter" idx="12" hasCustomPrompt="1"/>
          </p:nvPr>
        </p:nvSpPr>
        <p:spPr>
          <a:xfrm>
            <a:off x="812801" y="1856193"/>
            <a:ext cx="2501891" cy="1415743"/>
          </a:xfrm>
          <a:custGeom>
            <a:avLst/>
            <a:gdLst>
              <a:gd name="connsiteX0" fmla="*/ 76158 w 2501891"/>
              <a:gd name="connsiteY0" fmla="*/ 0 h 1415743"/>
              <a:gd name="connsiteX1" fmla="*/ 2425733 w 2501891"/>
              <a:gd name="connsiteY1" fmla="*/ 0 h 1415743"/>
              <a:gd name="connsiteX2" fmla="*/ 2501891 w 2501891"/>
              <a:gd name="connsiteY2" fmla="*/ 76158 h 1415743"/>
              <a:gd name="connsiteX3" fmla="*/ 2501891 w 2501891"/>
              <a:gd name="connsiteY3" fmla="*/ 1178801 h 1415743"/>
              <a:gd name="connsiteX4" fmla="*/ 2250792 w 2501891"/>
              <a:gd name="connsiteY4" fmla="*/ 1182737 h 1415743"/>
              <a:gd name="connsiteX5" fmla="*/ 176723 w 2501891"/>
              <a:gd name="connsiteY5" fmla="*/ 1382082 h 1415743"/>
              <a:gd name="connsiteX6" fmla="*/ 0 w 2501891"/>
              <a:gd name="connsiteY6" fmla="*/ 1415743 h 1415743"/>
              <a:gd name="connsiteX7" fmla="*/ 0 w 2501891"/>
              <a:gd name="connsiteY7" fmla="*/ 76158 h 1415743"/>
              <a:gd name="connsiteX8" fmla="*/ 76158 w 2501891"/>
              <a:gd name="connsiteY8" fmla="*/ 0 h 141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891" h="1415743">
                <a:moveTo>
                  <a:pt x="76158" y="0"/>
                </a:moveTo>
                <a:lnTo>
                  <a:pt x="2425733" y="0"/>
                </a:lnTo>
                <a:cubicBezTo>
                  <a:pt x="2467794" y="0"/>
                  <a:pt x="2501891" y="34097"/>
                  <a:pt x="2501891" y="76158"/>
                </a:cubicBezTo>
                <a:lnTo>
                  <a:pt x="2501891" y="1178801"/>
                </a:lnTo>
                <a:lnTo>
                  <a:pt x="2250792" y="1182737"/>
                </a:lnTo>
                <a:cubicBezTo>
                  <a:pt x="1530180" y="1205643"/>
                  <a:pt x="679620" y="1296584"/>
                  <a:pt x="176723" y="1382082"/>
                </a:cubicBezTo>
                <a:lnTo>
                  <a:pt x="0" y="1415743"/>
                </a:lnTo>
                <a:lnTo>
                  <a:pt x="0" y="76158"/>
                </a:lnTo>
                <a:cubicBezTo>
                  <a:pt x="0" y="34097"/>
                  <a:pt x="34097" y="0"/>
                  <a:pt x="7615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tabLst/>
              <a:defRPr/>
            </a:pPr>
            <a:r>
              <a:rPr lang="en-US" dirty="0"/>
              <a:t>Image Placeholder</a:t>
            </a:r>
          </a:p>
        </p:txBody>
      </p:sp>
      <p:sp>
        <p:nvSpPr>
          <p:cNvPr id="32" name="Picture Placeholder 31">
            <a:extLst>
              <a:ext uri="{FF2B5EF4-FFF2-40B4-BE49-F238E27FC236}">
                <a16:creationId xmlns:a16="http://schemas.microsoft.com/office/drawing/2014/main" id="{AA552322-19A2-4BB0-B9E9-F32BEC158F28}"/>
              </a:ext>
            </a:extLst>
          </p:cNvPr>
          <p:cNvSpPr>
            <a:spLocks noGrp="1"/>
          </p:cNvSpPr>
          <p:nvPr>
            <p:ph type="pic" sz="quarter" idx="13" hasCustomPrompt="1"/>
          </p:nvPr>
        </p:nvSpPr>
        <p:spPr>
          <a:xfrm>
            <a:off x="3500971" y="1856193"/>
            <a:ext cx="2501891" cy="1435617"/>
          </a:xfrm>
          <a:custGeom>
            <a:avLst/>
            <a:gdLst>
              <a:gd name="connsiteX0" fmla="*/ 76158 w 2501891"/>
              <a:gd name="connsiteY0" fmla="*/ 0 h 1435617"/>
              <a:gd name="connsiteX1" fmla="*/ 2425733 w 2501891"/>
              <a:gd name="connsiteY1" fmla="*/ 0 h 1435617"/>
              <a:gd name="connsiteX2" fmla="*/ 2501891 w 2501891"/>
              <a:gd name="connsiteY2" fmla="*/ 76158 h 1435617"/>
              <a:gd name="connsiteX3" fmla="*/ 2501891 w 2501891"/>
              <a:gd name="connsiteY3" fmla="*/ 1435617 h 1435617"/>
              <a:gd name="connsiteX4" fmla="*/ 2245100 w 2501891"/>
              <a:gd name="connsiteY4" fmla="*/ 1426035 h 1435617"/>
              <a:gd name="connsiteX5" fmla="*/ 242129 w 2501891"/>
              <a:gd name="connsiteY5" fmla="*/ 1189016 h 1435617"/>
              <a:gd name="connsiteX6" fmla="*/ 0 w 2501891"/>
              <a:gd name="connsiteY6" fmla="*/ 1180473 h 1435617"/>
              <a:gd name="connsiteX7" fmla="*/ 0 w 2501891"/>
              <a:gd name="connsiteY7" fmla="*/ 76158 h 1435617"/>
              <a:gd name="connsiteX8" fmla="*/ 76158 w 2501891"/>
              <a:gd name="connsiteY8" fmla="*/ 0 h 143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891" h="1435617">
                <a:moveTo>
                  <a:pt x="76158" y="0"/>
                </a:moveTo>
                <a:lnTo>
                  <a:pt x="2425733" y="0"/>
                </a:lnTo>
                <a:cubicBezTo>
                  <a:pt x="2467794" y="0"/>
                  <a:pt x="2501891" y="34097"/>
                  <a:pt x="2501891" y="76158"/>
                </a:cubicBezTo>
                <a:lnTo>
                  <a:pt x="2501891" y="1435617"/>
                </a:lnTo>
                <a:lnTo>
                  <a:pt x="2245100" y="1426035"/>
                </a:lnTo>
                <a:cubicBezTo>
                  <a:pt x="1574722" y="1381557"/>
                  <a:pt x="907065" y="1232134"/>
                  <a:pt x="242129" y="1189016"/>
                </a:cubicBezTo>
                <a:lnTo>
                  <a:pt x="0" y="1180473"/>
                </a:lnTo>
                <a:lnTo>
                  <a:pt x="0" y="76158"/>
                </a:lnTo>
                <a:cubicBezTo>
                  <a:pt x="0" y="34097"/>
                  <a:pt x="34097" y="0"/>
                  <a:pt x="7615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tabLst/>
              <a:defRPr/>
            </a:pPr>
            <a:r>
              <a:rPr lang="en-US" dirty="0"/>
              <a:t>Image Placeholder</a:t>
            </a:r>
          </a:p>
        </p:txBody>
      </p:sp>
      <p:sp>
        <p:nvSpPr>
          <p:cNvPr id="34" name="Picture Placeholder 33">
            <a:extLst>
              <a:ext uri="{FF2B5EF4-FFF2-40B4-BE49-F238E27FC236}">
                <a16:creationId xmlns:a16="http://schemas.microsoft.com/office/drawing/2014/main" id="{9009BD18-C263-4DB0-814C-EE9352127D44}"/>
              </a:ext>
            </a:extLst>
          </p:cNvPr>
          <p:cNvSpPr>
            <a:spLocks noGrp="1"/>
          </p:cNvSpPr>
          <p:nvPr>
            <p:ph type="pic" sz="quarter" idx="15" hasCustomPrompt="1"/>
          </p:nvPr>
        </p:nvSpPr>
        <p:spPr>
          <a:xfrm>
            <a:off x="8877310" y="1856192"/>
            <a:ext cx="2501891" cy="1475670"/>
          </a:xfrm>
          <a:custGeom>
            <a:avLst/>
            <a:gdLst>
              <a:gd name="connsiteX0" fmla="*/ 76158 w 2501891"/>
              <a:gd name="connsiteY0" fmla="*/ 0 h 1475670"/>
              <a:gd name="connsiteX1" fmla="*/ 2425733 w 2501891"/>
              <a:gd name="connsiteY1" fmla="*/ 0 h 1475670"/>
              <a:gd name="connsiteX2" fmla="*/ 2501891 w 2501891"/>
              <a:gd name="connsiteY2" fmla="*/ 76158 h 1475670"/>
              <a:gd name="connsiteX3" fmla="*/ 2501891 w 2501891"/>
              <a:gd name="connsiteY3" fmla="*/ 1475670 h 1475670"/>
              <a:gd name="connsiteX4" fmla="*/ 2262632 w 2501891"/>
              <a:gd name="connsiteY4" fmla="*/ 1443767 h 1475670"/>
              <a:gd name="connsiteX5" fmla="*/ 274997 w 2501891"/>
              <a:gd name="connsiteY5" fmla="*/ 1220808 h 1475670"/>
              <a:gd name="connsiteX6" fmla="*/ 0 w 2501891"/>
              <a:gd name="connsiteY6" fmla="*/ 1210075 h 1475670"/>
              <a:gd name="connsiteX7" fmla="*/ 0 w 2501891"/>
              <a:gd name="connsiteY7" fmla="*/ 76158 h 1475670"/>
              <a:gd name="connsiteX8" fmla="*/ 76158 w 2501891"/>
              <a:gd name="connsiteY8" fmla="*/ 0 h 14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891" h="1475670">
                <a:moveTo>
                  <a:pt x="76158" y="0"/>
                </a:moveTo>
                <a:lnTo>
                  <a:pt x="2425733" y="0"/>
                </a:lnTo>
                <a:cubicBezTo>
                  <a:pt x="2467794" y="0"/>
                  <a:pt x="2501891" y="34097"/>
                  <a:pt x="2501891" y="76158"/>
                </a:cubicBezTo>
                <a:lnTo>
                  <a:pt x="2501891" y="1475670"/>
                </a:lnTo>
                <a:lnTo>
                  <a:pt x="2262632" y="1443767"/>
                </a:lnTo>
                <a:cubicBezTo>
                  <a:pt x="1709464" y="1368738"/>
                  <a:pt x="925258" y="1260165"/>
                  <a:pt x="274997" y="1220808"/>
                </a:cubicBezTo>
                <a:lnTo>
                  <a:pt x="0" y="1210075"/>
                </a:lnTo>
                <a:lnTo>
                  <a:pt x="0" y="76158"/>
                </a:lnTo>
                <a:cubicBezTo>
                  <a:pt x="0" y="34097"/>
                  <a:pt x="34097" y="0"/>
                  <a:pt x="7615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
        <p:nvSpPr>
          <p:cNvPr id="3" name="Text Placeholder 5">
            <a:extLst>
              <a:ext uri="{FF2B5EF4-FFF2-40B4-BE49-F238E27FC236}">
                <a16:creationId xmlns:a16="http://schemas.microsoft.com/office/drawing/2014/main" id="{0737264E-30BC-4BC1-9996-DFEFC5603B08}"/>
              </a:ext>
            </a:extLst>
          </p:cNvPr>
          <p:cNvSpPr>
            <a:spLocks noGrp="1"/>
          </p:cNvSpPr>
          <p:nvPr>
            <p:ph type="body" sz="quarter" idx="10"/>
          </p:nvPr>
        </p:nvSpPr>
        <p:spPr>
          <a:xfrm>
            <a:off x="1262744" y="513330"/>
            <a:ext cx="9666512" cy="581251"/>
          </a:xfrm>
          <a:prstGeom prst="rect">
            <a:avLst/>
          </a:prstGeom>
        </p:spPr>
        <p:txBody>
          <a:bodyPr/>
          <a:lstStyle>
            <a:lvl1pPr marL="0" indent="0" algn="ctr">
              <a:buNone/>
              <a:defRPr sz="4000" b="1">
                <a:solidFill>
                  <a:schemeClr val="bg1"/>
                </a:solidFill>
                <a:latin typeface="+mj-lt"/>
              </a:defRPr>
            </a:lvl1pPr>
          </a:lstStyle>
          <a:p>
            <a:pPr lvl="0"/>
            <a:endParaRPr lang="en-US" dirty="0"/>
          </a:p>
        </p:txBody>
      </p:sp>
      <p:sp>
        <p:nvSpPr>
          <p:cNvPr id="11" name="Picture Placeholder 10">
            <a:extLst>
              <a:ext uri="{FF2B5EF4-FFF2-40B4-BE49-F238E27FC236}">
                <a16:creationId xmlns:a16="http://schemas.microsoft.com/office/drawing/2014/main" id="{3465CF03-E566-4E91-A276-127625A8D40E}"/>
              </a:ext>
            </a:extLst>
          </p:cNvPr>
          <p:cNvSpPr>
            <a:spLocks noGrp="1"/>
          </p:cNvSpPr>
          <p:nvPr>
            <p:ph type="pic" sz="quarter" idx="17" hasCustomPrompt="1"/>
          </p:nvPr>
        </p:nvSpPr>
        <p:spPr>
          <a:xfrm>
            <a:off x="6189141" y="1856192"/>
            <a:ext cx="2501891" cy="1435630"/>
          </a:xfrm>
          <a:custGeom>
            <a:avLst/>
            <a:gdLst>
              <a:gd name="connsiteX0" fmla="*/ 76158 w 2501891"/>
              <a:gd name="connsiteY0" fmla="*/ 0 h 1435630"/>
              <a:gd name="connsiteX1" fmla="*/ 2425733 w 2501891"/>
              <a:gd name="connsiteY1" fmla="*/ 0 h 1435630"/>
              <a:gd name="connsiteX2" fmla="*/ 2501891 w 2501891"/>
              <a:gd name="connsiteY2" fmla="*/ 76158 h 1435630"/>
              <a:gd name="connsiteX3" fmla="*/ 2501891 w 2501891"/>
              <a:gd name="connsiteY3" fmla="*/ 1208065 h 1435630"/>
              <a:gd name="connsiteX4" fmla="*/ 2245320 w 2501891"/>
              <a:gd name="connsiteY4" fmla="*/ 1213027 h 1435630"/>
              <a:gd name="connsiteX5" fmla="*/ 227126 w 2501891"/>
              <a:gd name="connsiteY5" fmla="*/ 1429466 h 1435630"/>
              <a:gd name="connsiteX6" fmla="*/ 0 w 2501891"/>
              <a:gd name="connsiteY6" fmla="*/ 1435630 h 1435630"/>
              <a:gd name="connsiteX7" fmla="*/ 0 w 2501891"/>
              <a:gd name="connsiteY7" fmla="*/ 76158 h 1435630"/>
              <a:gd name="connsiteX8" fmla="*/ 76158 w 2501891"/>
              <a:gd name="connsiteY8" fmla="*/ 0 h 143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01891" h="1435630">
                <a:moveTo>
                  <a:pt x="76158" y="0"/>
                </a:moveTo>
                <a:lnTo>
                  <a:pt x="2425733" y="0"/>
                </a:lnTo>
                <a:cubicBezTo>
                  <a:pt x="2467794" y="0"/>
                  <a:pt x="2501891" y="34097"/>
                  <a:pt x="2501891" y="76158"/>
                </a:cubicBezTo>
                <a:lnTo>
                  <a:pt x="2501891" y="1208065"/>
                </a:lnTo>
                <a:lnTo>
                  <a:pt x="2245320" y="1213027"/>
                </a:lnTo>
                <a:cubicBezTo>
                  <a:pt x="1556770" y="1246903"/>
                  <a:pt x="895265" y="1391507"/>
                  <a:pt x="227126" y="1429466"/>
                </a:cubicBezTo>
                <a:lnTo>
                  <a:pt x="0" y="1435630"/>
                </a:lnTo>
                <a:lnTo>
                  <a:pt x="0" y="76158"/>
                </a:lnTo>
                <a:cubicBezTo>
                  <a:pt x="0" y="34097"/>
                  <a:pt x="34097" y="0"/>
                  <a:pt x="76158"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p:txBody>
      </p:sp>
    </p:spTree>
    <p:extLst>
      <p:ext uri="{BB962C8B-B14F-4D97-AF65-F5344CB8AC3E}">
        <p14:creationId xmlns:p14="http://schemas.microsoft.com/office/powerpoint/2010/main" val="29990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nodePh="1">
                                  <p:stCondLst>
                                    <p:cond delay="50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build="p">
        <p:tmplLst>
          <p:tmpl lvl="1">
            <p:tnLst>
              <p:par>
                <p:cTn presetID="2" presetClass="entr" presetSubtype="1" decel="100000" fill="hold" nodeType="withEffect" nodePh="1">
                  <p:stCondLst>
                    <p:cond delay="500"/>
                  </p:stCondLst>
                  <p:endCondLst>
                    <p:cond delay="0"/>
                  </p:end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AADFB50-EA89-4A50-809D-E0928B54BA6D}"/>
              </a:ext>
            </a:extLst>
          </p:cNvPr>
          <p:cNvSpPr>
            <a:spLocks noGrp="1"/>
          </p:cNvSpPr>
          <p:nvPr>
            <p:ph type="pic" sz="quarter" idx="10" hasCustomPrompt="1"/>
          </p:nvPr>
        </p:nvSpPr>
        <p:spPr>
          <a:xfrm>
            <a:off x="0" y="0"/>
            <a:ext cx="3048000" cy="68579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3" name="Picture Placeholder 2">
            <a:extLst>
              <a:ext uri="{FF2B5EF4-FFF2-40B4-BE49-F238E27FC236}">
                <a16:creationId xmlns:a16="http://schemas.microsoft.com/office/drawing/2014/main" id="{C6E18D77-9DE3-465B-AC3A-C19556E8B653}"/>
              </a:ext>
            </a:extLst>
          </p:cNvPr>
          <p:cNvSpPr>
            <a:spLocks noGrp="1"/>
          </p:cNvSpPr>
          <p:nvPr>
            <p:ph type="pic" sz="quarter" idx="11" hasCustomPrompt="1"/>
          </p:nvPr>
        </p:nvSpPr>
        <p:spPr>
          <a:xfrm>
            <a:off x="3048000" y="3"/>
            <a:ext cx="3048000" cy="68579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4" name="Picture Placeholder 2">
            <a:extLst>
              <a:ext uri="{FF2B5EF4-FFF2-40B4-BE49-F238E27FC236}">
                <a16:creationId xmlns:a16="http://schemas.microsoft.com/office/drawing/2014/main" id="{567A46BE-634F-4AD0-8969-C0370BA1C9F9}"/>
              </a:ext>
            </a:extLst>
          </p:cNvPr>
          <p:cNvSpPr>
            <a:spLocks noGrp="1"/>
          </p:cNvSpPr>
          <p:nvPr>
            <p:ph type="pic" sz="quarter" idx="12" hasCustomPrompt="1"/>
          </p:nvPr>
        </p:nvSpPr>
        <p:spPr>
          <a:xfrm>
            <a:off x="6096000" y="6"/>
            <a:ext cx="3048000" cy="68579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5" name="Picture Placeholder 2">
            <a:extLst>
              <a:ext uri="{FF2B5EF4-FFF2-40B4-BE49-F238E27FC236}">
                <a16:creationId xmlns:a16="http://schemas.microsoft.com/office/drawing/2014/main" id="{4109C392-307D-4FAB-ADBF-BAF4EA55E07B}"/>
              </a:ext>
            </a:extLst>
          </p:cNvPr>
          <p:cNvSpPr>
            <a:spLocks noGrp="1"/>
          </p:cNvSpPr>
          <p:nvPr>
            <p:ph type="pic" sz="quarter" idx="13" hasCustomPrompt="1"/>
          </p:nvPr>
        </p:nvSpPr>
        <p:spPr>
          <a:xfrm>
            <a:off x="9144000" y="9"/>
            <a:ext cx="3048000" cy="685799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105931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000" fill="hold"/>
                                        <p:tgtEl>
                                          <p:spTgt spid="14"/>
                                        </p:tgtEl>
                                        <p:attrNameLst>
                                          <p:attrName>ppt_x</p:attrName>
                                        </p:attrNameLst>
                                      </p:cBhvr>
                                      <p:tavLst>
                                        <p:tav tm="0">
                                          <p:val>
                                            <p:strVal val="1+#ppt_w/2"/>
                                          </p:val>
                                        </p:tav>
                                        <p:tav tm="100000">
                                          <p:val>
                                            <p:strVal val="#ppt_x"/>
                                          </p:val>
                                        </p:tav>
                                      </p:tavLst>
                                    </p:anim>
                                    <p:anim calcmode="lin" valueType="num">
                                      <p:cBhvr additive="base">
                                        <p:cTn id="16" dur="10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750" fill="hold"/>
                                        <p:tgtEl>
                                          <p:spTgt spid="15"/>
                                        </p:tgtEl>
                                        <p:attrNameLst>
                                          <p:attrName>ppt_x</p:attrName>
                                        </p:attrNameLst>
                                      </p:cBhvr>
                                      <p:tavLst>
                                        <p:tav tm="0">
                                          <p:val>
                                            <p:strVal val="1+#ppt_w/2"/>
                                          </p:val>
                                        </p:tav>
                                        <p:tav tm="100000">
                                          <p:val>
                                            <p:strVal val="#ppt_x"/>
                                          </p:val>
                                        </p:tav>
                                      </p:tavLst>
                                    </p:anim>
                                    <p:anim calcmode="lin" valueType="num">
                                      <p:cBhvr additive="base">
                                        <p:cTn id="20"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p:bldP spid="15"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58993BF-A536-4BCC-806C-ED41C8198F1E}"/>
              </a:ext>
            </a:extLst>
          </p:cNvPr>
          <p:cNvSpPr>
            <a:spLocks noGrp="1"/>
          </p:cNvSpPr>
          <p:nvPr>
            <p:ph type="pic" sz="quarter" idx="12" hasCustomPrompt="1"/>
          </p:nvPr>
        </p:nvSpPr>
        <p:spPr>
          <a:xfrm>
            <a:off x="7126512" y="1607574"/>
            <a:ext cx="4020456" cy="4572000"/>
          </a:xfrm>
          <a:custGeom>
            <a:avLst/>
            <a:gdLst>
              <a:gd name="connsiteX0" fmla="*/ 43542 w 4020456"/>
              <a:gd name="connsiteY0" fmla="*/ 0 h 4572000"/>
              <a:gd name="connsiteX1" fmla="*/ 3976914 w 4020456"/>
              <a:gd name="connsiteY1" fmla="*/ 0 h 4572000"/>
              <a:gd name="connsiteX2" fmla="*/ 4020456 w 4020456"/>
              <a:gd name="connsiteY2" fmla="*/ 43542 h 4572000"/>
              <a:gd name="connsiteX3" fmla="*/ 4020456 w 4020456"/>
              <a:gd name="connsiteY3" fmla="*/ 4528458 h 4572000"/>
              <a:gd name="connsiteX4" fmla="*/ 3976914 w 4020456"/>
              <a:gd name="connsiteY4" fmla="*/ 4572000 h 4572000"/>
              <a:gd name="connsiteX5" fmla="*/ 43542 w 4020456"/>
              <a:gd name="connsiteY5" fmla="*/ 4572000 h 4572000"/>
              <a:gd name="connsiteX6" fmla="*/ 0 w 4020456"/>
              <a:gd name="connsiteY6" fmla="*/ 4528458 h 4572000"/>
              <a:gd name="connsiteX7" fmla="*/ 0 w 4020456"/>
              <a:gd name="connsiteY7" fmla="*/ 43542 h 4572000"/>
              <a:gd name="connsiteX8" fmla="*/ 43542 w 4020456"/>
              <a:gd name="connsiteY8"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20456" h="4572000">
                <a:moveTo>
                  <a:pt x="43542" y="0"/>
                </a:moveTo>
                <a:lnTo>
                  <a:pt x="3976914" y="0"/>
                </a:lnTo>
                <a:cubicBezTo>
                  <a:pt x="4000962" y="0"/>
                  <a:pt x="4020456" y="19494"/>
                  <a:pt x="4020456" y="43542"/>
                </a:cubicBezTo>
                <a:lnTo>
                  <a:pt x="4020456" y="4528458"/>
                </a:lnTo>
                <a:cubicBezTo>
                  <a:pt x="4020456" y="4552506"/>
                  <a:pt x="4000962" y="4572000"/>
                  <a:pt x="3976914" y="4572000"/>
                </a:cubicBezTo>
                <a:lnTo>
                  <a:pt x="43542" y="4572000"/>
                </a:lnTo>
                <a:cubicBezTo>
                  <a:pt x="19494" y="4572000"/>
                  <a:pt x="0" y="4552506"/>
                  <a:pt x="0" y="4528458"/>
                </a:cubicBezTo>
                <a:lnTo>
                  <a:pt x="0" y="43542"/>
                </a:lnTo>
                <a:cubicBezTo>
                  <a:pt x="0" y="19494"/>
                  <a:pt x="19494" y="0"/>
                  <a:pt x="43542"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2" name="Text Placeholder 5">
            <a:extLst>
              <a:ext uri="{FF2B5EF4-FFF2-40B4-BE49-F238E27FC236}">
                <a16:creationId xmlns:a16="http://schemas.microsoft.com/office/drawing/2014/main" id="{C2409196-4999-44A5-8499-C0A2896180E2}"/>
              </a:ext>
            </a:extLst>
          </p:cNvPr>
          <p:cNvSpPr>
            <a:spLocks noGrp="1"/>
          </p:cNvSpPr>
          <p:nvPr>
            <p:ph type="body" sz="quarter" idx="10"/>
          </p:nvPr>
        </p:nvSpPr>
        <p:spPr>
          <a:xfrm>
            <a:off x="1262744" y="513330"/>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4" name="Group 3">
            <a:extLst>
              <a:ext uri="{FF2B5EF4-FFF2-40B4-BE49-F238E27FC236}">
                <a16:creationId xmlns:a16="http://schemas.microsoft.com/office/drawing/2014/main" id="{0A3D48EF-1A32-4DA8-B92A-F51C875056FA}"/>
              </a:ext>
            </a:extLst>
          </p:cNvPr>
          <p:cNvGrpSpPr/>
          <p:nvPr userDrawn="1"/>
        </p:nvGrpSpPr>
        <p:grpSpPr>
          <a:xfrm>
            <a:off x="5943600" y="1163114"/>
            <a:ext cx="304800" cy="106680"/>
            <a:chOff x="5935980" y="1180306"/>
            <a:chExt cx="304800" cy="106680"/>
          </a:xfrm>
        </p:grpSpPr>
        <p:sp>
          <p:nvSpPr>
            <p:cNvPr id="5" name="Oval 4">
              <a:extLst>
                <a:ext uri="{FF2B5EF4-FFF2-40B4-BE49-F238E27FC236}">
                  <a16:creationId xmlns:a16="http://schemas.microsoft.com/office/drawing/2014/main" id="{46150177-241F-45A0-A3BB-B48904C041A5}"/>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128F818-FDEF-4E68-A354-87C90B40A4D9}"/>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367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2"/>
                        </p:tgtEl>
                        <p:attrNameLst>
                          <p:attrName>style.visibility</p:attrName>
                        </p:attrNameLst>
                      </p:cBhvr>
                      <p:to>
                        <p:strVal val="visible"/>
                      </p:to>
                    </p:set>
                    <p:anim calcmode="lin" valueType="num">
                      <p:cBhvr additive="base">
                        <p:cTn dur="750" fill="hold"/>
                        <p:tgtEl>
                          <p:spTgt spid="2"/>
                        </p:tgtEl>
                        <p:attrNameLst>
                          <p:attrName>ppt_x</p:attrName>
                        </p:attrNameLst>
                      </p:cBhvr>
                      <p:tavLst>
                        <p:tav tm="0">
                          <p:val>
                            <p:strVal val="#ppt_x"/>
                          </p:val>
                        </p:tav>
                        <p:tav tm="100000">
                          <p:val>
                            <p:strVal val="#ppt_x"/>
                          </p:val>
                        </p:tav>
                      </p:tavLst>
                    </p:anim>
                    <p:anim calcmode="lin" valueType="num">
                      <p:cBhvr additive="base">
                        <p:cTn dur="750" fill="hold"/>
                        <p:tgtEl>
                          <p:spTgt spid="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A6414FE-17AC-45AA-84A6-F9F21A5D7A1B}"/>
              </a:ext>
            </a:extLst>
          </p:cNvPr>
          <p:cNvSpPr>
            <a:spLocks noGrp="1"/>
          </p:cNvSpPr>
          <p:nvPr>
            <p:ph type="pic" sz="quarter" idx="12" hasCustomPrompt="1"/>
          </p:nvPr>
        </p:nvSpPr>
        <p:spPr>
          <a:xfrm>
            <a:off x="0" y="4093028"/>
            <a:ext cx="12191999" cy="2764971"/>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0" name="Text Placeholder 5">
            <a:extLst>
              <a:ext uri="{FF2B5EF4-FFF2-40B4-BE49-F238E27FC236}">
                <a16:creationId xmlns:a16="http://schemas.microsoft.com/office/drawing/2014/main" id="{5DF3AF5E-FFD7-4FF9-AD17-2FE064E812C7}"/>
              </a:ext>
            </a:extLst>
          </p:cNvPr>
          <p:cNvSpPr>
            <a:spLocks noGrp="1"/>
          </p:cNvSpPr>
          <p:nvPr>
            <p:ph type="body" sz="quarter" idx="10"/>
          </p:nvPr>
        </p:nvSpPr>
        <p:spPr>
          <a:xfrm>
            <a:off x="1262744" y="503805"/>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12" name="Group 11">
            <a:extLst>
              <a:ext uri="{FF2B5EF4-FFF2-40B4-BE49-F238E27FC236}">
                <a16:creationId xmlns:a16="http://schemas.microsoft.com/office/drawing/2014/main" id="{9CC520DE-708D-420A-A7CF-FF1A6866482E}"/>
              </a:ext>
            </a:extLst>
          </p:cNvPr>
          <p:cNvGrpSpPr/>
          <p:nvPr userDrawn="1"/>
        </p:nvGrpSpPr>
        <p:grpSpPr>
          <a:xfrm>
            <a:off x="5943600" y="1153589"/>
            <a:ext cx="304800" cy="106680"/>
            <a:chOff x="5935980" y="1180306"/>
            <a:chExt cx="304800" cy="106680"/>
          </a:xfrm>
        </p:grpSpPr>
        <p:sp>
          <p:nvSpPr>
            <p:cNvPr id="13" name="Oval 12">
              <a:extLst>
                <a:ext uri="{FF2B5EF4-FFF2-40B4-BE49-F238E27FC236}">
                  <a16:creationId xmlns:a16="http://schemas.microsoft.com/office/drawing/2014/main" id="{9DC1E6D6-BABC-4D6E-9E3A-0056315AB33F}"/>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64BA920-AEBA-41FC-8C4B-B929962381A1}"/>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970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C07B6-E1D9-4FFD-8E3A-CE9D18E413DF}"/>
              </a:ext>
            </a:extLst>
          </p:cNvPr>
          <p:cNvSpPr/>
          <p:nvPr userDrawn="1"/>
        </p:nvSpPr>
        <p:spPr>
          <a:xfrm>
            <a:off x="0" y="0"/>
            <a:ext cx="4615543" cy="6858000"/>
          </a:xfrm>
          <a:prstGeom prst="rect">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DF6B0349-F1E8-4AAA-B080-9E780C4D382F}"/>
              </a:ext>
            </a:extLst>
          </p:cNvPr>
          <p:cNvSpPr>
            <a:spLocks noGrp="1"/>
          </p:cNvSpPr>
          <p:nvPr>
            <p:ph type="pic" sz="quarter" idx="10" hasCustomPrompt="1"/>
          </p:nvPr>
        </p:nvSpPr>
        <p:spPr>
          <a:xfrm>
            <a:off x="990484" y="958645"/>
            <a:ext cx="4159045" cy="4940710"/>
          </a:xfrm>
          <a:custGeom>
            <a:avLst/>
            <a:gdLst>
              <a:gd name="connsiteX0" fmla="*/ 83597 w 4159045"/>
              <a:gd name="connsiteY0" fmla="*/ 0 h 4940710"/>
              <a:gd name="connsiteX1" fmla="*/ 4075448 w 4159045"/>
              <a:gd name="connsiteY1" fmla="*/ 0 h 4940710"/>
              <a:gd name="connsiteX2" fmla="*/ 4159045 w 4159045"/>
              <a:gd name="connsiteY2" fmla="*/ 83597 h 4940710"/>
              <a:gd name="connsiteX3" fmla="*/ 4159045 w 4159045"/>
              <a:gd name="connsiteY3" fmla="*/ 4857113 h 4940710"/>
              <a:gd name="connsiteX4" fmla="*/ 4075448 w 4159045"/>
              <a:gd name="connsiteY4" fmla="*/ 4940710 h 4940710"/>
              <a:gd name="connsiteX5" fmla="*/ 83597 w 4159045"/>
              <a:gd name="connsiteY5" fmla="*/ 4940710 h 4940710"/>
              <a:gd name="connsiteX6" fmla="*/ 0 w 4159045"/>
              <a:gd name="connsiteY6" fmla="*/ 4857113 h 4940710"/>
              <a:gd name="connsiteX7" fmla="*/ 0 w 4159045"/>
              <a:gd name="connsiteY7" fmla="*/ 83597 h 4940710"/>
              <a:gd name="connsiteX8" fmla="*/ 83597 w 4159045"/>
              <a:gd name="connsiteY8" fmla="*/ 0 h 49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9045" h="4940710">
                <a:moveTo>
                  <a:pt x="83597" y="0"/>
                </a:moveTo>
                <a:lnTo>
                  <a:pt x="4075448" y="0"/>
                </a:lnTo>
                <a:cubicBezTo>
                  <a:pt x="4121617" y="0"/>
                  <a:pt x="4159045" y="37428"/>
                  <a:pt x="4159045" y="83597"/>
                </a:cubicBezTo>
                <a:lnTo>
                  <a:pt x="4159045" y="4857113"/>
                </a:lnTo>
                <a:cubicBezTo>
                  <a:pt x="4159045" y="4903282"/>
                  <a:pt x="4121617" y="4940710"/>
                  <a:pt x="4075448" y="4940710"/>
                </a:cubicBezTo>
                <a:lnTo>
                  <a:pt x="83597" y="4940710"/>
                </a:lnTo>
                <a:cubicBezTo>
                  <a:pt x="37428" y="4940710"/>
                  <a:pt x="0" y="4903282"/>
                  <a:pt x="0" y="4857113"/>
                </a:cubicBezTo>
                <a:lnTo>
                  <a:pt x="0" y="83597"/>
                </a:lnTo>
                <a:cubicBezTo>
                  <a:pt x="0" y="37428"/>
                  <a:pt x="37428" y="0"/>
                  <a:pt x="83597" y="0"/>
                </a:cubicBezTo>
                <a:close/>
              </a:path>
            </a:pathLst>
          </a:custGeom>
          <a:noFill/>
          <a:ln>
            <a:noFill/>
          </a:ln>
          <a:effectLst>
            <a:outerShdw blurRad="762000" dist="3429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200" dirty="0" smtClean="0"/>
            </a:lvl1pPr>
          </a:lstStyle>
          <a:p>
            <a:pPr marL="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Image Placeholder</a:t>
            </a:r>
          </a:p>
          <a:p>
            <a:pPr marL="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p:txBody>
      </p:sp>
    </p:spTree>
    <p:extLst>
      <p:ext uri="{BB962C8B-B14F-4D97-AF65-F5344CB8AC3E}">
        <p14:creationId xmlns:p14="http://schemas.microsoft.com/office/powerpoint/2010/main" val="17920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80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CA6ED85-ABEF-4C94-B2C3-0F7F8EB1C57F}"/>
              </a:ext>
            </a:extLst>
          </p:cNvPr>
          <p:cNvSpPr/>
          <p:nvPr userDrawn="1"/>
        </p:nvSpPr>
        <p:spPr>
          <a:xfrm>
            <a:off x="0" y="4912019"/>
            <a:ext cx="12192000" cy="1945983"/>
          </a:xfrm>
          <a:custGeom>
            <a:avLst/>
            <a:gdLst>
              <a:gd name="connsiteX0" fmla="*/ 12192000 w 12192000"/>
              <a:gd name="connsiteY0" fmla="*/ 0 h 1945983"/>
              <a:gd name="connsiteX1" fmla="*/ 12192000 w 12192000"/>
              <a:gd name="connsiteY1" fmla="*/ 1945983 h 1945983"/>
              <a:gd name="connsiteX2" fmla="*/ 0 w 12192000"/>
              <a:gd name="connsiteY2" fmla="*/ 1945983 h 1945983"/>
              <a:gd name="connsiteX3" fmla="*/ 0 w 12192000"/>
              <a:gd name="connsiteY3" fmla="*/ 0 h 1945983"/>
              <a:gd name="connsiteX4" fmla="*/ 141288 w 12192000"/>
              <a:gd name="connsiteY4" fmla="*/ 27199 h 1945983"/>
              <a:gd name="connsiteX5" fmla="*/ 6096000 w 12192000"/>
              <a:gd name="connsiteY5" fmla="*/ 536282 h 1945983"/>
              <a:gd name="connsiteX6" fmla="*/ 12050712 w 12192000"/>
              <a:gd name="connsiteY6" fmla="*/ 27199 h 1945983"/>
              <a:gd name="connsiteX7" fmla="*/ 12192000 w 12192000"/>
              <a:gd name="connsiteY7" fmla="*/ 0 h 194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45983">
                <a:moveTo>
                  <a:pt x="12192000" y="0"/>
                </a:moveTo>
                <a:lnTo>
                  <a:pt x="12192000" y="1945983"/>
                </a:lnTo>
                <a:lnTo>
                  <a:pt x="0" y="1945983"/>
                </a:lnTo>
                <a:lnTo>
                  <a:pt x="0" y="0"/>
                </a:lnTo>
                <a:lnTo>
                  <a:pt x="141288" y="27199"/>
                </a:lnTo>
                <a:cubicBezTo>
                  <a:pt x="1942678" y="353451"/>
                  <a:pt x="3962534" y="536282"/>
                  <a:pt x="6096000" y="536282"/>
                </a:cubicBezTo>
                <a:cubicBezTo>
                  <a:pt x="8229467" y="536282"/>
                  <a:pt x="10249322" y="353451"/>
                  <a:pt x="12050712" y="27199"/>
                </a:cubicBezTo>
                <a:lnTo>
                  <a:pt x="12192000" y="0"/>
                </a:lnTo>
                <a:close/>
              </a:path>
            </a:pathLst>
          </a:cu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1" name="Picture Placeholder 20">
            <a:extLst>
              <a:ext uri="{FF2B5EF4-FFF2-40B4-BE49-F238E27FC236}">
                <a16:creationId xmlns:a16="http://schemas.microsoft.com/office/drawing/2014/main" id="{829D1DD9-9B21-4E14-B69E-8A1886B0E877}"/>
              </a:ext>
            </a:extLst>
          </p:cNvPr>
          <p:cNvSpPr>
            <a:spLocks noGrp="1"/>
          </p:cNvSpPr>
          <p:nvPr>
            <p:ph type="pic" sz="quarter" idx="12" hasCustomPrompt="1"/>
          </p:nvPr>
        </p:nvSpPr>
        <p:spPr>
          <a:xfrm>
            <a:off x="5003802" y="3524864"/>
            <a:ext cx="5709918" cy="2734472"/>
          </a:xfrm>
          <a:custGeom>
            <a:avLst/>
            <a:gdLst>
              <a:gd name="connsiteX0" fmla="*/ 0 w 5709918"/>
              <a:gd name="connsiteY0" fmla="*/ 0 h 2734472"/>
              <a:gd name="connsiteX1" fmla="*/ 5635158 w 5709918"/>
              <a:gd name="connsiteY1" fmla="*/ 0 h 2734472"/>
              <a:gd name="connsiteX2" fmla="*/ 5709918 w 5709918"/>
              <a:gd name="connsiteY2" fmla="*/ 74760 h 2734472"/>
              <a:gd name="connsiteX3" fmla="*/ 5709918 w 5709918"/>
              <a:gd name="connsiteY3" fmla="*/ 2659712 h 2734472"/>
              <a:gd name="connsiteX4" fmla="*/ 5635158 w 5709918"/>
              <a:gd name="connsiteY4" fmla="*/ 2734472 h 2734472"/>
              <a:gd name="connsiteX5" fmla="*/ 0 w 5709918"/>
              <a:gd name="connsiteY5" fmla="*/ 2734472 h 273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9918" h="2734472">
                <a:moveTo>
                  <a:pt x="0" y="0"/>
                </a:moveTo>
                <a:lnTo>
                  <a:pt x="5635158" y="0"/>
                </a:lnTo>
                <a:cubicBezTo>
                  <a:pt x="5676447" y="0"/>
                  <a:pt x="5709918" y="33471"/>
                  <a:pt x="5709918" y="74760"/>
                </a:cubicBezTo>
                <a:lnTo>
                  <a:pt x="5709918" y="2659712"/>
                </a:lnTo>
                <a:cubicBezTo>
                  <a:pt x="5709918" y="2701001"/>
                  <a:pt x="5676447" y="2734472"/>
                  <a:pt x="5635158" y="2734472"/>
                </a:cubicBezTo>
                <a:lnTo>
                  <a:pt x="0" y="273447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6" name="Text Placeholder 5">
            <a:extLst>
              <a:ext uri="{FF2B5EF4-FFF2-40B4-BE49-F238E27FC236}">
                <a16:creationId xmlns:a16="http://schemas.microsoft.com/office/drawing/2014/main" id="{459AD249-1DCC-4815-A53A-2AB032493A17}"/>
              </a:ext>
            </a:extLst>
          </p:cNvPr>
          <p:cNvSpPr>
            <a:spLocks noGrp="1"/>
          </p:cNvSpPr>
          <p:nvPr>
            <p:ph type="body" sz="quarter" idx="10"/>
          </p:nvPr>
        </p:nvSpPr>
        <p:spPr>
          <a:xfrm>
            <a:off x="1262744" y="522855"/>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11" name="Group 10">
            <a:extLst>
              <a:ext uri="{FF2B5EF4-FFF2-40B4-BE49-F238E27FC236}">
                <a16:creationId xmlns:a16="http://schemas.microsoft.com/office/drawing/2014/main" id="{36B3EE73-AAC7-498F-9AD9-D95670960E29}"/>
              </a:ext>
            </a:extLst>
          </p:cNvPr>
          <p:cNvGrpSpPr/>
          <p:nvPr userDrawn="1"/>
        </p:nvGrpSpPr>
        <p:grpSpPr>
          <a:xfrm>
            <a:off x="5943600" y="1172639"/>
            <a:ext cx="304800" cy="106680"/>
            <a:chOff x="5935980" y="1180306"/>
            <a:chExt cx="304800" cy="106680"/>
          </a:xfrm>
        </p:grpSpPr>
        <p:sp>
          <p:nvSpPr>
            <p:cNvPr id="12" name="Oval 11">
              <a:extLst>
                <a:ext uri="{FF2B5EF4-FFF2-40B4-BE49-F238E27FC236}">
                  <a16:creationId xmlns:a16="http://schemas.microsoft.com/office/drawing/2014/main" id="{569A9FE3-AE34-4FD9-8D4C-598C2E8DC462}"/>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1FC6E3-2DE9-455A-A546-61E33EB2403F}"/>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76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75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6">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1250" fill="hold"/>
                                        <p:tgtEl>
                                          <p:spTgt spid="14"/>
                                        </p:tgtEl>
                                        <p:attrNameLst>
                                          <p:attrName>ppt_x</p:attrName>
                                        </p:attrNameLst>
                                      </p:cBhvr>
                                      <p:tavLst>
                                        <p:tav tm="0">
                                          <p:val>
                                            <p:strVal val="#ppt_x"/>
                                          </p:val>
                                        </p:tav>
                                        <p:tav tm="100000">
                                          <p:val>
                                            <p:strVal val="#ppt_x"/>
                                          </p:val>
                                        </p:tav>
                                      </p:tavLst>
                                    </p:anim>
                                    <p:anim calcmode="lin" valueType="num">
                                      <p:cBhvr additive="base">
                                        <p:cTn id="16" dur="1250" fill="hold"/>
                                        <p:tgtEl>
                                          <p:spTgt spid="14"/>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25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p:bldP spid="6"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ppt_x"/>
                          </p:val>
                        </p:tav>
                        <p:tav tm="100000">
                          <p:val>
                            <p:strVal val="#ppt_x"/>
                          </p:val>
                        </p:tav>
                      </p:tavLst>
                    </p:anim>
                    <p:anim calcmode="lin" valueType="num">
                      <p:cBhvr additive="base">
                        <p:cTn dur="750" fill="hold"/>
                        <p:tgtEl>
                          <p:spTgt spid="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D1D8725-A5C0-42AC-A780-9304F08B7A98}"/>
              </a:ext>
            </a:extLst>
          </p:cNvPr>
          <p:cNvSpPr>
            <a:spLocks noGrp="1"/>
          </p:cNvSpPr>
          <p:nvPr>
            <p:ph type="pic" sz="quarter" idx="12" hasCustomPrompt="1"/>
          </p:nvPr>
        </p:nvSpPr>
        <p:spPr>
          <a:xfrm>
            <a:off x="6813756" y="3575714"/>
            <a:ext cx="4321277" cy="1352195"/>
          </a:xfrm>
          <a:custGeom>
            <a:avLst/>
            <a:gdLst>
              <a:gd name="connsiteX0" fmla="*/ 0 w 4321277"/>
              <a:gd name="connsiteY0" fmla="*/ 0 h 1352195"/>
              <a:gd name="connsiteX1" fmla="*/ 4321277 w 4321277"/>
              <a:gd name="connsiteY1" fmla="*/ 0 h 1352195"/>
              <a:gd name="connsiteX2" fmla="*/ 4321277 w 4321277"/>
              <a:gd name="connsiteY2" fmla="*/ 1352195 h 1352195"/>
              <a:gd name="connsiteX3" fmla="*/ 0 w 4321277"/>
              <a:gd name="connsiteY3" fmla="*/ 1352195 h 1352195"/>
            </a:gdLst>
            <a:ahLst/>
            <a:cxnLst>
              <a:cxn ang="0">
                <a:pos x="connsiteX0" y="connsiteY0"/>
              </a:cxn>
              <a:cxn ang="0">
                <a:pos x="connsiteX1" y="connsiteY1"/>
              </a:cxn>
              <a:cxn ang="0">
                <a:pos x="connsiteX2" y="connsiteY2"/>
              </a:cxn>
              <a:cxn ang="0">
                <a:pos x="connsiteX3" y="connsiteY3"/>
              </a:cxn>
            </a:cxnLst>
            <a:rect l="l" t="t" r="r" b="b"/>
            <a:pathLst>
              <a:path w="4321277" h="1352195">
                <a:moveTo>
                  <a:pt x="0" y="0"/>
                </a:moveTo>
                <a:lnTo>
                  <a:pt x="4321277" y="0"/>
                </a:lnTo>
                <a:lnTo>
                  <a:pt x="4321277" y="1352195"/>
                </a:lnTo>
                <a:lnTo>
                  <a:pt x="0" y="1352195"/>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8" name="Text Placeholder 5">
            <a:extLst>
              <a:ext uri="{FF2B5EF4-FFF2-40B4-BE49-F238E27FC236}">
                <a16:creationId xmlns:a16="http://schemas.microsoft.com/office/drawing/2014/main" id="{A9D8FE23-760B-455E-BCBD-9E7FDE1A56B3}"/>
              </a:ext>
            </a:extLst>
          </p:cNvPr>
          <p:cNvSpPr>
            <a:spLocks noGrp="1"/>
          </p:cNvSpPr>
          <p:nvPr>
            <p:ph type="body" sz="quarter" idx="10"/>
          </p:nvPr>
        </p:nvSpPr>
        <p:spPr>
          <a:xfrm>
            <a:off x="1262744" y="522855"/>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10" name="Group 9">
            <a:extLst>
              <a:ext uri="{FF2B5EF4-FFF2-40B4-BE49-F238E27FC236}">
                <a16:creationId xmlns:a16="http://schemas.microsoft.com/office/drawing/2014/main" id="{6D47D2A5-DE4E-4B7B-A17C-A18F31D8395C}"/>
              </a:ext>
            </a:extLst>
          </p:cNvPr>
          <p:cNvGrpSpPr/>
          <p:nvPr userDrawn="1"/>
        </p:nvGrpSpPr>
        <p:grpSpPr>
          <a:xfrm>
            <a:off x="5943600" y="1172639"/>
            <a:ext cx="304800" cy="106680"/>
            <a:chOff x="5935980" y="1180306"/>
            <a:chExt cx="304800" cy="106680"/>
          </a:xfrm>
        </p:grpSpPr>
        <p:sp>
          <p:nvSpPr>
            <p:cNvPr id="11" name="Oval 10">
              <a:extLst>
                <a:ext uri="{FF2B5EF4-FFF2-40B4-BE49-F238E27FC236}">
                  <a16:creationId xmlns:a16="http://schemas.microsoft.com/office/drawing/2014/main" id="{2E727415-3774-4EF5-A424-59E147E71C88}"/>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854842-D0DB-446A-8AB6-504591B04E68}"/>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1479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2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240A1333-04F9-4882-97D4-90CE7DAA57A5}"/>
              </a:ext>
            </a:extLst>
          </p:cNvPr>
          <p:cNvSpPr>
            <a:spLocks noGrp="1"/>
          </p:cNvSpPr>
          <p:nvPr>
            <p:ph type="pic" sz="quarter" idx="11" hasCustomPrompt="1"/>
          </p:nvPr>
        </p:nvSpPr>
        <p:spPr>
          <a:xfrm>
            <a:off x="6813756" y="3575713"/>
            <a:ext cx="4321277" cy="1352195"/>
          </a:xfrm>
          <a:custGeom>
            <a:avLst/>
            <a:gdLst>
              <a:gd name="connsiteX0" fmla="*/ 63134 w 4321277"/>
              <a:gd name="connsiteY0" fmla="*/ 0 h 1352195"/>
              <a:gd name="connsiteX1" fmla="*/ 4258143 w 4321277"/>
              <a:gd name="connsiteY1" fmla="*/ 0 h 1352195"/>
              <a:gd name="connsiteX2" fmla="*/ 4321277 w 4321277"/>
              <a:gd name="connsiteY2" fmla="*/ 63134 h 1352195"/>
              <a:gd name="connsiteX3" fmla="*/ 4321277 w 4321277"/>
              <a:gd name="connsiteY3" fmla="*/ 1352195 h 1352195"/>
              <a:gd name="connsiteX4" fmla="*/ 0 w 4321277"/>
              <a:gd name="connsiteY4" fmla="*/ 1352195 h 1352195"/>
              <a:gd name="connsiteX5" fmla="*/ 0 w 4321277"/>
              <a:gd name="connsiteY5" fmla="*/ 63134 h 1352195"/>
              <a:gd name="connsiteX6" fmla="*/ 63134 w 4321277"/>
              <a:gd name="connsiteY6" fmla="*/ 0 h 135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1277" h="1352195">
                <a:moveTo>
                  <a:pt x="63134" y="0"/>
                </a:moveTo>
                <a:lnTo>
                  <a:pt x="4258143" y="0"/>
                </a:lnTo>
                <a:cubicBezTo>
                  <a:pt x="4293011" y="0"/>
                  <a:pt x="4321277" y="28266"/>
                  <a:pt x="4321277" y="63134"/>
                </a:cubicBezTo>
                <a:lnTo>
                  <a:pt x="4321277" y="1352195"/>
                </a:lnTo>
                <a:lnTo>
                  <a:pt x="0" y="1352195"/>
                </a:lnTo>
                <a:lnTo>
                  <a:pt x="0" y="63134"/>
                </a:lnTo>
                <a:cubicBezTo>
                  <a:pt x="0" y="28266"/>
                  <a:pt x="28266" y="0"/>
                  <a:pt x="63134"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3" name="Picture Placeholder 12">
            <a:extLst>
              <a:ext uri="{FF2B5EF4-FFF2-40B4-BE49-F238E27FC236}">
                <a16:creationId xmlns:a16="http://schemas.microsoft.com/office/drawing/2014/main" id="{86400A80-785D-4237-8F12-6D1105BC1EC4}"/>
              </a:ext>
            </a:extLst>
          </p:cNvPr>
          <p:cNvSpPr>
            <a:spLocks noGrp="1"/>
          </p:cNvSpPr>
          <p:nvPr>
            <p:ph type="pic" sz="quarter" idx="10" hasCustomPrompt="1"/>
          </p:nvPr>
        </p:nvSpPr>
        <p:spPr>
          <a:xfrm>
            <a:off x="1109033" y="882490"/>
            <a:ext cx="4321277" cy="1352195"/>
          </a:xfrm>
          <a:custGeom>
            <a:avLst/>
            <a:gdLst>
              <a:gd name="connsiteX0" fmla="*/ 63134 w 4321277"/>
              <a:gd name="connsiteY0" fmla="*/ 0 h 1352195"/>
              <a:gd name="connsiteX1" fmla="*/ 4258143 w 4321277"/>
              <a:gd name="connsiteY1" fmla="*/ 0 h 1352195"/>
              <a:gd name="connsiteX2" fmla="*/ 4321277 w 4321277"/>
              <a:gd name="connsiteY2" fmla="*/ 63134 h 1352195"/>
              <a:gd name="connsiteX3" fmla="*/ 4321277 w 4321277"/>
              <a:gd name="connsiteY3" fmla="*/ 1352195 h 1352195"/>
              <a:gd name="connsiteX4" fmla="*/ 0 w 4321277"/>
              <a:gd name="connsiteY4" fmla="*/ 1352195 h 1352195"/>
              <a:gd name="connsiteX5" fmla="*/ 0 w 4321277"/>
              <a:gd name="connsiteY5" fmla="*/ 63134 h 1352195"/>
              <a:gd name="connsiteX6" fmla="*/ 63134 w 4321277"/>
              <a:gd name="connsiteY6" fmla="*/ 0 h 135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1277" h="1352195">
                <a:moveTo>
                  <a:pt x="63134" y="0"/>
                </a:moveTo>
                <a:lnTo>
                  <a:pt x="4258143" y="0"/>
                </a:lnTo>
                <a:cubicBezTo>
                  <a:pt x="4293011" y="0"/>
                  <a:pt x="4321277" y="28266"/>
                  <a:pt x="4321277" y="63134"/>
                </a:cubicBezTo>
                <a:lnTo>
                  <a:pt x="4321277" y="1352195"/>
                </a:lnTo>
                <a:lnTo>
                  <a:pt x="0" y="1352195"/>
                </a:lnTo>
                <a:lnTo>
                  <a:pt x="0" y="63134"/>
                </a:lnTo>
                <a:cubicBezTo>
                  <a:pt x="0" y="28266"/>
                  <a:pt x="28266" y="0"/>
                  <a:pt x="63134"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60693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30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6400A80-785D-4237-8F12-6D1105BC1EC4}"/>
              </a:ext>
            </a:extLst>
          </p:cNvPr>
          <p:cNvSpPr>
            <a:spLocks noGrp="1"/>
          </p:cNvSpPr>
          <p:nvPr>
            <p:ph type="pic" sz="quarter" idx="10" hasCustomPrompt="1"/>
          </p:nvPr>
        </p:nvSpPr>
        <p:spPr>
          <a:xfrm>
            <a:off x="1109033" y="882490"/>
            <a:ext cx="4321277" cy="1352195"/>
          </a:xfrm>
          <a:custGeom>
            <a:avLst/>
            <a:gdLst>
              <a:gd name="connsiteX0" fmla="*/ 63134 w 4321277"/>
              <a:gd name="connsiteY0" fmla="*/ 0 h 1352195"/>
              <a:gd name="connsiteX1" fmla="*/ 4258143 w 4321277"/>
              <a:gd name="connsiteY1" fmla="*/ 0 h 1352195"/>
              <a:gd name="connsiteX2" fmla="*/ 4321277 w 4321277"/>
              <a:gd name="connsiteY2" fmla="*/ 63134 h 1352195"/>
              <a:gd name="connsiteX3" fmla="*/ 4321277 w 4321277"/>
              <a:gd name="connsiteY3" fmla="*/ 1352195 h 1352195"/>
              <a:gd name="connsiteX4" fmla="*/ 0 w 4321277"/>
              <a:gd name="connsiteY4" fmla="*/ 1352195 h 1352195"/>
              <a:gd name="connsiteX5" fmla="*/ 0 w 4321277"/>
              <a:gd name="connsiteY5" fmla="*/ 63134 h 1352195"/>
              <a:gd name="connsiteX6" fmla="*/ 63134 w 4321277"/>
              <a:gd name="connsiteY6" fmla="*/ 0 h 135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1277" h="1352195">
                <a:moveTo>
                  <a:pt x="63134" y="0"/>
                </a:moveTo>
                <a:lnTo>
                  <a:pt x="4258143" y="0"/>
                </a:lnTo>
                <a:cubicBezTo>
                  <a:pt x="4293011" y="0"/>
                  <a:pt x="4321277" y="28266"/>
                  <a:pt x="4321277" y="63134"/>
                </a:cubicBezTo>
                <a:lnTo>
                  <a:pt x="4321277" y="1352195"/>
                </a:lnTo>
                <a:lnTo>
                  <a:pt x="0" y="1352195"/>
                </a:lnTo>
                <a:lnTo>
                  <a:pt x="0" y="63134"/>
                </a:lnTo>
                <a:cubicBezTo>
                  <a:pt x="0" y="28266"/>
                  <a:pt x="28266" y="0"/>
                  <a:pt x="63134"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424261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EE228E-963B-4578-B2BE-0822937DAB21}"/>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7" name="Picture Placeholder 6">
            <a:extLst>
              <a:ext uri="{FF2B5EF4-FFF2-40B4-BE49-F238E27FC236}">
                <a16:creationId xmlns:a16="http://schemas.microsoft.com/office/drawing/2014/main" id="{D63E608C-2F51-4355-9814-A0BB6E240E24}"/>
              </a:ext>
            </a:extLst>
          </p:cNvPr>
          <p:cNvSpPr>
            <a:spLocks noGrp="1"/>
          </p:cNvSpPr>
          <p:nvPr>
            <p:ph type="pic" sz="quarter" idx="11" hasCustomPrompt="1"/>
          </p:nvPr>
        </p:nvSpPr>
        <p:spPr>
          <a:xfrm>
            <a:off x="6134100" y="1854200"/>
            <a:ext cx="4425950" cy="2794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356521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8410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7B97AF9F-B688-4F24-B396-D303A7B0AB5F}"/>
              </a:ext>
            </a:extLst>
          </p:cNvPr>
          <p:cNvSpPr>
            <a:spLocks noGrp="1"/>
          </p:cNvSpPr>
          <p:nvPr>
            <p:ph type="pic" sz="quarter" idx="12" hasCustomPrompt="1"/>
          </p:nvPr>
        </p:nvSpPr>
        <p:spPr>
          <a:xfrm>
            <a:off x="1099799" y="1735936"/>
            <a:ext cx="3810679" cy="951930"/>
          </a:xfrm>
          <a:custGeom>
            <a:avLst/>
            <a:gdLst>
              <a:gd name="connsiteX0" fmla="*/ 28510 w 3810679"/>
              <a:gd name="connsiteY0" fmla="*/ 0 h 951930"/>
              <a:gd name="connsiteX1" fmla="*/ 3782169 w 3810679"/>
              <a:gd name="connsiteY1" fmla="*/ 0 h 951930"/>
              <a:gd name="connsiteX2" fmla="*/ 3810679 w 3810679"/>
              <a:gd name="connsiteY2" fmla="*/ 28510 h 951930"/>
              <a:gd name="connsiteX3" fmla="*/ 3810679 w 3810679"/>
              <a:gd name="connsiteY3" fmla="*/ 951930 h 951930"/>
              <a:gd name="connsiteX4" fmla="*/ 0 w 3810679"/>
              <a:gd name="connsiteY4" fmla="*/ 951930 h 951930"/>
              <a:gd name="connsiteX5" fmla="*/ 0 w 3810679"/>
              <a:gd name="connsiteY5" fmla="*/ 28510 h 951930"/>
              <a:gd name="connsiteX6" fmla="*/ 28510 w 3810679"/>
              <a:gd name="connsiteY6" fmla="*/ 0 h 95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679" h="951930">
                <a:moveTo>
                  <a:pt x="28510" y="0"/>
                </a:moveTo>
                <a:lnTo>
                  <a:pt x="3782169" y="0"/>
                </a:lnTo>
                <a:cubicBezTo>
                  <a:pt x="3797915" y="0"/>
                  <a:pt x="3810679" y="12764"/>
                  <a:pt x="3810679" y="28510"/>
                </a:cubicBezTo>
                <a:lnTo>
                  <a:pt x="3810679" y="951930"/>
                </a:lnTo>
                <a:lnTo>
                  <a:pt x="0" y="951930"/>
                </a:lnTo>
                <a:lnTo>
                  <a:pt x="0" y="28510"/>
                </a:lnTo>
                <a:cubicBezTo>
                  <a:pt x="0" y="12764"/>
                  <a:pt x="12764" y="0"/>
                  <a:pt x="2851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6" name="Picture Placeholder 15">
            <a:extLst>
              <a:ext uri="{FF2B5EF4-FFF2-40B4-BE49-F238E27FC236}">
                <a16:creationId xmlns:a16="http://schemas.microsoft.com/office/drawing/2014/main" id="{6309D280-BB88-47FD-BA11-1F95CBC16514}"/>
              </a:ext>
            </a:extLst>
          </p:cNvPr>
          <p:cNvSpPr>
            <a:spLocks noGrp="1"/>
          </p:cNvSpPr>
          <p:nvPr>
            <p:ph type="pic" sz="quarter" idx="13" hasCustomPrompt="1"/>
          </p:nvPr>
        </p:nvSpPr>
        <p:spPr>
          <a:xfrm>
            <a:off x="1099799" y="3217497"/>
            <a:ext cx="3810679" cy="951930"/>
          </a:xfrm>
          <a:custGeom>
            <a:avLst/>
            <a:gdLst>
              <a:gd name="connsiteX0" fmla="*/ 28510 w 3810679"/>
              <a:gd name="connsiteY0" fmla="*/ 0 h 951930"/>
              <a:gd name="connsiteX1" fmla="*/ 3782169 w 3810679"/>
              <a:gd name="connsiteY1" fmla="*/ 0 h 951930"/>
              <a:gd name="connsiteX2" fmla="*/ 3810679 w 3810679"/>
              <a:gd name="connsiteY2" fmla="*/ 28510 h 951930"/>
              <a:gd name="connsiteX3" fmla="*/ 3810679 w 3810679"/>
              <a:gd name="connsiteY3" fmla="*/ 951930 h 951930"/>
              <a:gd name="connsiteX4" fmla="*/ 0 w 3810679"/>
              <a:gd name="connsiteY4" fmla="*/ 951930 h 951930"/>
              <a:gd name="connsiteX5" fmla="*/ 0 w 3810679"/>
              <a:gd name="connsiteY5" fmla="*/ 28510 h 951930"/>
              <a:gd name="connsiteX6" fmla="*/ 28510 w 3810679"/>
              <a:gd name="connsiteY6" fmla="*/ 0 h 95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679" h="951930">
                <a:moveTo>
                  <a:pt x="28510" y="0"/>
                </a:moveTo>
                <a:lnTo>
                  <a:pt x="3782169" y="0"/>
                </a:lnTo>
                <a:cubicBezTo>
                  <a:pt x="3797915" y="0"/>
                  <a:pt x="3810679" y="12764"/>
                  <a:pt x="3810679" y="28510"/>
                </a:cubicBezTo>
                <a:lnTo>
                  <a:pt x="3810679" y="951930"/>
                </a:lnTo>
                <a:lnTo>
                  <a:pt x="0" y="951930"/>
                </a:lnTo>
                <a:lnTo>
                  <a:pt x="0" y="28510"/>
                </a:lnTo>
                <a:cubicBezTo>
                  <a:pt x="0" y="12764"/>
                  <a:pt x="12764" y="0"/>
                  <a:pt x="2851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17" name="Picture Placeholder 16">
            <a:extLst>
              <a:ext uri="{FF2B5EF4-FFF2-40B4-BE49-F238E27FC236}">
                <a16:creationId xmlns:a16="http://schemas.microsoft.com/office/drawing/2014/main" id="{139ED936-5E0C-4685-B49D-FB64420FBEA7}"/>
              </a:ext>
            </a:extLst>
          </p:cNvPr>
          <p:cNvSpPr>
            <a:spLocks noGrp="1"/>
          </p:cNvSpPr>
          <p:nvPr>
            <p:ph type="pic" sz="quarter" idx="14" hasCustomPrompt="1"/>
          </p:nvPr>
        </p:nvSpPr>
        <p:spPr>
          <a:xfrm>
            <a:off x="1099799" y="4699058"/>
            <a:ext cx="3810679" cy="951930"/>
          </a:xfrm>
          <a:custGeom>
            <a:avLst/>
            <a:gdLst>
              <a:gd name="connsiteX0" fmla="*/ 28510 w 3810679"/>
              <a:gd name="connsiteY0" fmla="*/ 0 h 951930"/>
              <a:gd name="connsiteX1" fmla="*/ 3782169 w 3810679"/>
              <a:gd name="connsiteY1" fmla="*/ 0 h 951930"/>
              <a:gd name="connsiteX2" fmla="*/ 3810679 w 3810679"/>
              <a:gd name="connsiteY2" fmla="*/ 28510 h 951930"/>
              <a:gd name="connsiteX3" fmla="*/ 3810679 w 3810679"/>
              <a:gd name="connsiteY3" fmla="*/ 951930 h 951930"/>
              <a:gd name="connsiteX4" fmla="*/ 0 w 3810679"/>
              <a:gd name="connsiteY4" fmla="*/ 951930 h 951930"/>
              <a:gd name="connsiteX5" fmla="*/ 0 w 3810679"/>
              <a:gd name="connsiteY5" fmla="*/ 28510 h 951930"/>
              <a:gd name="connsiteX6" fmla="*/ 28510 w 3810679"/>
              <a:gd name="connsiteY6" fmla="*/ 0 h 95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679" h="951930">
                <a:moveTo>
                  <a:pt x="28510" y="0"/>
                </a:moveTo>
                <a:lnTo>
                  <a:pt x="3782169" y="0"/>
                </a:lnTo>
                <a:cubicBezTo>
                  <a:pt x="3797915" y="0"/>
                  <a:pt x="3810679" y="12764"/>
                  <a:pt x="3810679" y="28510"/>
                </a:cubicBezTo>
                <a:lnTo>
                  <a:pt x="3810679" y="951930"/>
                </a:lnTo>
                <a:lnTo>
                  <a:pt x="0" y="951930"/>
                </a:lnTo>
                <a:lnTo>
                  <a:pt x="0" y="28510"/>
                </a:lnTo>
                <a:cubicBezTo>
                  <a:pt x="0" y="12764"/>
                  <a:pt x="12764" y="0"/>
                  <a:pt x="28510" y="0"/>
                </a:cubicBez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6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5" name="Text Placeholder 5">
            <a:extLst>
              <a:ext uri="{FF2B5EF4-FFF2-40B4-BE49-F238E27FC236}">
                <a16:creationId xmlns:a16="http://schemas.microsoft.com/office/drawing/2014/main" id="{D3E943EF-05AB-4F7D-BCCF-D4962CB0559B}"/>
              </a:ext>
            </a:extLst>
          </p:cNvPr>
          <p:cNvSpPr>
            <a:spLocks noGrp="1"/>
          </p:cNvSpPr>
          <p:nvPr>
            <p:ph type="body" sz="quarter" idx="10"/>
          </p:nvPr>
        </p:nvSpPr>
        <p:spPr>
          <a:xfrm>
            <a:off x="1262744" y="494280"/>
            <a:ext cx="9666512" cy="581251"/>
          </a:xfrm>
          <a:prstGeom prst="rect">
            <a:avLst/>
          </a:prstGeom>
        </p:spPr>
        <p:txBody>
          <a:bodyPr/>
          <a:lstStyle>
            <a:lvl1pPr marL="0" indent="0" algn="ctr">
              <a:buNone/>
              <a:defRPr sz="4000" b="1">
                <a:solidFill>
                  <a:schemeClr val="tx1">
                    <a:lumMod val="65000"/>
                    <a:lumOff val="35000"/>
                  </a:schemeClr>
                </a:solidFill>
                <a:latin typeface="+mj-lt"/>
              </a:defRPr>
            </a:lvl1pPr>
          </a:lstStyle>
          <a:p>
            <a:pPr lvl="0"/>
            <a:endParaRPr lang="en-US" dirty="0"/>
          </a:p>
        </p:txBody>
      </p:sp>
      <p:grpSp>
        <p:nvGrpSpPr>
          <p:cNvPr id="8" name="Group 7">
            <a:extLst>
              <a:ext uri="{FF2B5EF4-FFF2-40B4-BE49-F238E27FC236}">
                <a16:creationId xmlns:a16="http://schemas.microsoft.com/office/drawing/2014/main" id="{440CE2EF-2A87-455C-A79C-39E673611E84}"/>
              </a:ext>
            </a:extLst>
          </p:cNvPr>
          <p:cNvGrpSpPr/>
          <p:nvPr userDrawn="1"/>
        </p:nvGrpSpPr>
        <p:grpSpPr>
          <a:xfrm>
            <a:off x="5943600" y="1144064"/>
            <a:ext cx="304800" cy="106680"/>
            <a:chOff x="5935980" y="1180306"/>
            <a:chExt cx="304800" cy="106680"/>
          </a:xfrm>
        </p:grpSpPr>
        <p:sp>
          <p:nvSpPr>
            <p:cNvPr id="9" name="Oval 8">
              <a:extLst>
                <a:ext uri="{FF2B5EF4-FFF2-40B4-BE49-F238E27FC236}">
                  <a16:creationId xmlns:a16="http://schemas.microsoft.com/office/drawing/2014/main" id="{D71B9068-FA1D-467E-A80E-B41F474508EB}"/>
                </a:ext>
              </a:extLst>
            </p:cNvPr>
            <p:cNvSpPr/>
            <p:nvPr/>
          </p:nvSpPr>
          <p:spPr>
            <a:xfrm>
              <a:off x="5935980" y="1180306"/>
              <a:ext cx="106680" cy="1066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086CF7B-9203-4FD4-ACC8-B2AE577DCED9}"/>
                </a:ext>
              </a:extLst>
            </p:cNvPr>
            <p:cNvSpPr/>
            <p:nvPr/>
          </p:nvSpPr>
          <p:spPr>
            <a:xfrm>
              <a:off x="6134100" y="1180306"/>
              <a:ext cx="106680" cy="10668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55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20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 grpId="0" build="p">
        <p:tmplLst>
          <p:tmpl lvl="1">
            <p:tnLst>
              <p:par>
                <p:cTn presetID="2" presetClass="entr" presetSubtype="1" decel="10000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ppt_x"/>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6976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04204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8564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7719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47103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8966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10/23/2023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E04651D-4016-FC74-3C5A-3B2983898457}"/>
              </a:ext>
            </a:extLst>
          </p:cNvPr>
          <p:cNvSpPr/>
          <p:nvPr userDrawn="1"/>
        </p:nvSpPr>
        <p:spPr>
          <a:xfrm>
            <a:off x="11522719" y="6237138"/>
            <a:ext cx="395890" cy="395890"/>
          </a:xfrm>
          <a:prstGeom prst="ellipse">
            <a:avLst/>
          </a:prstGeom>
          <a:gradFill flip="none" rotWithShape="1">
            <a:gsLst>
              <a:gs pos="0">
                <a:schemeClr val="accent1"/>
              </a:gs>
              <a:gs pos="100000">
                <a:schemeClr val="accent1">
                  <a:lumMod val="75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4AE0456-5D39-F5DD-8808-7EDE7FAF2F44}"/>
              </a:ext>
            </a:extLst>
          </p:cNvPr>
          <p:cNvSpPr txBox="1"/>
          <p:nvPr userDrawn="1"/>
        </p:nvSpPr>
        <p:spPr>
          <a:xfrm>
            <a:off x="11433555" y="6323185"/>
            <a:ext cx="574218" cy="253916"/>
          </a:xfrm>
          <a:prstGeom prst="rect">
            <a:avLst/>
          </a:prstGeom>
          <a:noFill/>
        </p:spPr>
        <p:txBody>
          <a:bodyPr wrap="square" rtlCol="0">
            <a:spAutoFit/>
          </a:bodyPr>
          <a:lstStyle/>
          <a:p>
            <a:pPr algn="ctr"/>
            <a:fld id="{260E2A6B-A809-4840-BF14-8648BC0BDF87}" type="slidenum">
              <a:rPr lang="id-ID" sz="1050" b="1" i="0" smtClean="0">
                <a:solidFill>
                  <a:schemeClr val="bg1"/>
                </a:solidFill>
                <a:latin typeface="+mj-lt"/>
                <a:ea typeface="Liberation Sans" panose="020B0604020202020204" pitchFamily="34" charset="0"/>
                <a:cs typeface="Liberation Sans" panose="020B0604020202020204" pitchFamily="34" charset="0"/>
              </a:rPr>
              <a:pPr algn="ctr"/>
              <a:t>‹#›</a:t>
            </a:fld>
            <a:endParaRPr lang="id-ID" sz="1400" b="1" i="0" dirty="0">
              <a:solidFill>
                <a:schemeClr val="bg1"/>
              </a:solidFill>
              <a:latin typeface="+mj-lt"/>
              <a:ea typeface="Liberation Sans" panose="020B0604020202020204" pitchFamily="34" charset="0"/>
              <a:cs typeface="Liberation Sans" panose="020B0604020202020204" pitchFamily="34" charset="0"/>
            </a:endParaRPr>
          </a:p>
        </p:txBody>
      </p:sp>
      <p:sp>
        <p:nvSpPr>
          <p:cNvPr id="10" name="TextBox 9">
            <a:extLst>
              <a:ext uri="{FF2B5EF4-FFF2-40B4-BE49-F238E27FC236}">
                <a16:creationId xmlns:a16="http://schemas.microsoft.com/office/drawing/2014/main" id="{55A93D05-C4DA-D0AB-A893-3E4752FAA104}"/>
              </a:ext>
            </a:extLst>
          </p:cNvPr>
          <p:cNvSpPr txBox="1"/>
          <p:nvPr userDrawn="1"/>
        </p:nvSpPr>
        <p:spPr>
          <a:xfrm>
            <a:off x="282916" y="6402198"/>
            <a:ext cx="2168014" cy="230830"/>
          </a:xfrm>
          <a:prstGeom prst="rect">
            <a:avLst/>
          </a:prstGeom>
          <a:noFill/>
        </p:spPr>
        <p:txBody>
          <a:bodyPr wrap="square" rtlCol="0">
            <a:spAutoFit/>
          </a:bodyPr>
          <a:lstStyle/>
          <a:p>
            <a:pPr algn="ctr"/>
            <a:r>
              <a:rPr lang="en-US" sz="900" spc="300" dirty="0">
                <a:solidFill>
                  <a:schemeClr val="bg1">
                    <a:lumMod val="65000"/>
                    <a:alpha val="60000"/>
                  </a:schemeClr>
                </a:solidFill>
              </a:rPr>
              <a:t>www.yourcompany.com</a:t>
            </a:r>
          </a:p>
        </p:txBody>
      </p:sp>
    </p:spTree>
    <p:extLst>
      <p:ext uri="{BB962C8B-B14F-4D97-AF65-F5344CB8AC3E}">
        <p14:creationId xmlns:p14="http://schemas.microsoft.com/office/powerpoint/2010/main" val="5617664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649" r:id="rId20"/>
    <p:sldLayoutId id="2147483687" r:id="rId21"/>
    <p:sldLayoutId id="2147483676" r:id="rId22"/>
    <p:sldLayoutId id="2147483677" r:id="rId23"/>
    <p:sldLayoutId id="2147483679" r:id="rId24"/>
    <p:sldLayoutId id="2147483680" r:id="rId25"/>
    <p:sldLayoutId id="2147483674" r:id="rId26"/>
    <p:sldLayoutId id="2147483665" r:id="rId27"/>
    <p:sldLayoutId id="2147483662" r:id="rId28"/>
    <p:sldLayoutId id="2147483656" r:id="rId29"/>
    <p:sldLayoutId id="2147483655" r:id="rId30"/>
    <p:sldLayoutId id="2147483669" r:id="rId31"/>
    <p:sldLayoutId id="2147483670" r:id="rId32"/>
    <p:sldLayoutId id="2147483671" r:id="rId33"/>
    <p:sldLayoutId id="2147483661" r:id="rId34"/>
    <p:sldLayoutId id="2147483692" r:id="rId35"/>
    <p:sldLayoutId id="2147483683" r:id="rId36"/>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mailto:taracharichard@gmail.com" TargetMode="External"/><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C11AC33-3CDA-4868-AF45-0AA2BCA78ED9}"/>
              </a:ext>
            </a:extLst>
          </p:cNvPr>
          <p:cNvSpPr/>
          <p:nvPr/>
        </p:nvSpPr>
        <p:spPr>
          <a:xfrm>
            <a:off x="0" y="0"/>
            <a:ext cx="6091085" cy="6858000"/>
          </a:xfrm>
          <a:prstGeom prst="rect">
            <a:avLst/>
          </a:prstGeom>
          <a:gradFill flip="none" rotWithShape="1">
            <a:gsLst>
              <a:gs pos="8000">
                <a:schemeClr val="accent1">
                  <a:alpha val="80000"/>
                </a:schemeClr>
              </a:gs>
              <a:gs pos="100000">
                <a:schemeClr val="accent1">
                  <a:lumMod val="75000"/>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5BEDCFE-3794-49EC-A703-9E426A8947F9}"/>
              </a:ext>
            </a:extLst>
          </p:cNvPr>
          <p:cNvSpPr txBox="1"/>
          <p:nvPr/>
        </p:nvSpPr>
        <p:spPr>
          <a:xfrm>
            <a:off x="1343273" y="137787"/>
            <a:ext cx="9909597" cy="1323439"/>
          </a:xfrm>
          <a:prstGeom prst="rect">
            <a:avLst/>
          </a:prstGeom>
          <a:noFill/>
        </p:spPr>
        <p:txBody>
          <a:bodyPr wrap="square" rtlCol="0">
            <a:spAutoFit/>
          </a:bodyPr>
          <a:lstStyle/>
          <a:p>
            <a:pPr algn="ctr"/>
            <a:r>
              <a:rPr lang="en-US" sz="4000" dirty="0">
                <a:solidFill>
                  <a:schemeClr val="bg1"/>
                </a:solidFill>
                <a:latin typeface="+mj-lt"/>
              </a:rPr>
              <a:t>SAFA</a:t>
            </a:r>
            <a:r>
              <a:rPr lang="en-US" sz="4000" dirty="0">
                <a:latin typeface="+mj-lt"/>
              </a:rPr>
              <a:t>RICOM </a:t>
            </a:r>
          </a:p>
          <a:p>
            <a:pPr algn="ctr"/>
            <a:r>
              <a:rPr lang="en-US" sz="4000" dirty="0">
                <a:solidFill>
                  <a:schemeClr val="bg1"/>
                </a:solidFill>
                <a:latin typeface="+mj-lt"/>
              </a:rPr>
              <a:t>COMMERCIAL</a:t>
            </a:r>
            <a:r>
              <a:rPr lang="en-US" sz="4000" dirty="0">
                <a:latin typeface="+mj-lt"/>
              </a:rPr>
              <a:t> BANK OF AFRICA</a:t>
            </a:r>
          </a:p>
        </p:txBody>
      </p:sp>
      <p:sp>
        <p:nvSpPr>
          <p:cNvPr id="7" name="TextBox 6">
            <a:extLst>
              <a:ext uri="{FF2B5EF4-FFF2-40B4-BE49-F238E27FC236}">
                <a16:creationId xmlns:a16="http://schemas.microsoft.com/office/drawing/2014/main" id="{1D53CB3D-68D1-444F-9B7E-D8EE333DAF2D}"/>
              </a:ext>
            </a:extLst>
          </p:cNvPr>
          <p:cNvSpPr txBox="1"/>
          <p:nvPr/>
        </p:nvSpPr>
        <p:spPr>
          <a:xfrm>
            <a:off x="282916" y="6402198"/>
            <a:ext cx="2900122" cy="230832"/>
          </a:xfrm>
          <a:prstGeom prst="rect">
            <a:avLst/>
          </a:prstGeom>
          <a:noFill/>
        </p:spPr>
        <p:txBody>
          <a:bodyPr wrap="square" rtlCol="0">
            <a:spAutoFit/>
          </a:bodyPr>
          <a:lstStyle/>
          <a:p>
            <a:pPr algn="ctr"/>
            <a:r>
              <a:rPr lang="en-US" sz="900" spc="300" dirty="0">
                <a:solidFill>
                  <a:schemeClr val="bg1">
                    <a:alpha val="60000"/>
                  </a:schemeClr>
                </a:solidFill>
              </a:rPr>
              <a:t>Created by Richard Taracha</a:t>
            </a:r>
          </a:p>
        </p:txBody>
      </p:sp>
      <p:sp>
        <p:nvSpPr>
          <p:cNvPr id="47" name="Rectangle: Rounded Corners 46">
            <a:extLst>
              <a:ext uri="{FF2B5EF4-FFF2-40B4-BE49-F238E27FC236}">
                <a16:creationId xmlns:a16="http://schemas.microsoft.com/office/drawing/2014/main" id="{E320DED9-FD05-468E-82F4-05D991521F0F}"/>
              </a:ext>
            </a:extLst>
          </p:cNvPr>
          <p:cNvSpPr/>
          <p:nvPr/>
        </p:nvSpPr>
        <p:spPr>
          <a:xfrm>
            <a:off x="1117884" y="4852517"/>
            <a:ext cx="450779" cy="450779"/>
          </a:xfrm>
          <a:prstGeom prst="roundRect">
            <a:avLst>
              <a:gd name="adj" fmla="val 8819"/>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E07FFD0-D8F4-4C35-8B6D-E726D4CF4929}"/>
              </a:ext>
            </a:extLst>
          </p:cNvPr>
          <p:cNvSpPr/>
          <p:nvPr/>
        </p:nvSpPr>
        <p:spPr>
          <a:xfrm>
            <a:off x="577446" y="4418668"/>
            <a:ext cx="288580" cy="288580"/>
          </a:xfrm>
          <a:prstGeom prst="roundRect">
            <a:avLst>
              <a:gd name="adj" fmla="val 8819"/>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B734F01-AAA5-CFA8-89CE-74E74694DEA1}"/>
              </a:ext>
            </a:extLst>
          </p:cNvPr>
          <p:cNvSpPr txBox="1"/>
          <p:nvPr/>
        </p:nvSpPr>
        <p:spPr>
          <a:xfrm>
            <a:off x="3230172" y="5855740"/>
            <a:ext cx="6311697" cy="1077218"/>
          </a:xfrm>
          <a:prstGeom prst="rect">
            <a:avLst/>
          </a:prstGeom>
          <a:noFill/>
        </p:spPr>
        <p:txBody>
          <a:bodyPr wrap="square" rtlCol="0">
            <a:spAutoFit/>
          </a:bodyPr>
          <a:lstStyle/>
          <a:p>
            <a:pPr algn="ctr"/>
            <a:r>
              <a:rPr lang="en-US" sz="3200" b="1" dirty="0">
                <a:solidFill>
                  <a:schemeClr val="bg1"/>
                </a:solidFill>
                <a:latin typeface="+mj-lt"/>
              </a:rPr>
              <a:t>Mobile money: </a:t>
            </a:r>
            <a:r>
              <a:rPr lang="en-US" sz="3200" b="1" dirty="0">
                <a:latin typeface="+mj-lt"/>
              </a:rPr>
              <a:t>Your money, your way.</a:t>
            </a:r>
          </a:p>
        </p:txBody>
      </p:sp>
      <p:pic>
        <p:nvPicPr>
          <p:cNvPr id="6" name="Picture 5">
            <a:extLst>
              <a:ext uri="{FF2B5EF4-FFF2-40B4-BE49-F238E27FC236}">
                <a16:creationId xmlns:a16="http://schemas.microsoft.com/office/drawing/2014/main" id="{E32070EF-1FA4-9019-8463-9AEEA20D9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450" y="1509712"/>
            <a:ext cx="5753100" cy="3838575"/>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8261921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30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250"/>
                                        <p:tgtEl>
                                          <p:spTgt spid="48"/>
                                        </p:tgtEl>
                                      </p:cBhvr>
                                    </p:animEffect>
                                  </p:childTnLst>
                                </p:cTn>
                              </p:par>
                              <p:par>
                                <p:cTn id="11" presetID="10" presetClass="entr" presetSubtype="0" fill="hold" grpId="0" nodeType="withEffect">
                                  <p:stCondLst>
                                    <p:cond delay="325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50"/>
                                        <p:tgtEl>
                                          <p:spTgt spid="47"/>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8"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53C95F-2FB2-A7A6-9B91-50B520B05041}"/>
              </a:ext>
            </a:extLst>
          </p:cNvPr>
          <p:cNvPicPr>
            <a:picLocks noChangeAspect="1"/>
          </p:cNvPicPr>
          <p:nvPr/>
        </p:nvPicPr>
        <p:blipFill>
          <a:blip r:embed="rId2"/>
          <a:stretch>
            <a:fillRect/>
          </a:stretch>
        </p:blipFill>
        <p:spPr>
          <a:xfrm>
            <a:off x="0" y="0"/>
            <a:ext cx="6858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A381E539-FEF4-78A5-EFBE-2F5639D5E3FA}"/>
              </a:ext>
            </a:extLst>
          </p:cNvPr>
          <p:cNvSpPr txBox="1"/>
          <p:nvPr/>
        </p:nvSpPr>
        <p:spPr>
          <a:xfrm>
            <a:off x="6978418" y="2241352"/>
            <a:ext cx="5064407" cy="4616648"/>
          </a:xfrm>
          <a:prstGeom prst="rect">
            <a:avLst/>
          </a:prstGeom>
          <a:solidFill>
            <a:schemeClr val="accent1">
              <a:lumMod val="20000"/>
              <a:lumOff val="80000"/>
            </a:schemeClr>
          </a:solidFill>
        </p:spPr>
        <p:txBody>
          <a:bodyPr wrap="square" rtlCol="0">
            <a:spAutoFit/>
          </a:bodyPr>
          <a:lstStyle/>
          <a:p>
            <a:r>
              <a:rPr lang="en-US" sz="1400" b="1" dirty="0">
                <a:solidFill>
                  <a:schemeClr val="tx1">
                    <a:lumMod val="65000"/>
                    <a:lumOff val="35000"/>
                  </a:schemeClr>
                </a:solidFill>
                <a:latin typeface="+mj-lt"/>
              </a:rPr>
              <a:t>Most customers have recently taken out loans, as the distribution of loan age is skewed right. This could be because the company is new or offers short-term loans.</a:t>
            </a:r>
          </a:p>
          <a:p>
            <a:endParaRPr lang="en-US" sz="1400" b="1" dirty="0">
              <a:solidFill>
                <a:schemeClr val="tx1">
                  <a:lumMod val="65000"/>
                  <a:lumOff val="35000"/>
                </a:schemeClr>
              </a:solidFill>
              <a:latin typeface="+mj-lt"/>
            </a:endParaRPr>
          </a:p>
          <a:p>
            <a:r>
              <a:rPr lang="en-US" sz="1400" b="1" dirty="0">
                <a:solidFill>
                  <a:schemeClr val="tx1">
                    <a:lumMod val="65000"/>
                    <a:lumOff val="35000"/>
                  </a:schemeClr>
                </a:solidFill>
                <a:latin typeface="+mj-lt"/>
              </a:rPr>
              <a:t>The variable </a:t>
            </a:r>
            <a:r>
              <a:rPr lang="en-US" sz="1400" b="1" dirty="0" err="1">
                <a:solidFill>
                  <a:schemeClr val="tx1">
                    <a:lumMod val="65000"/>
                    <a:lumOff val="35000"/>
                  </a:schemeClr>
                </a:solidFill>
                <a:latin typeface="+mj-lt"/>
              </a:rPr>
              <a:t>number_days_airtime</a:t>
            </a:r>
            <a:r>
              <a:rPr lang="en-US" sz="1400" b="1" dirty="0">
                <a:solidFill>
                  <a:schemeClr val="tx1">
                    <a:lumMod val="65000"/>
                    <a:lumOff val="35000"/>
                  </a:schemeClr>
                </a:solidFill>
                <a:latin typeface="+mj-lt"/>
              </a:rPr>
              <a:t>&lt;2 is a mixture distribution, meaning it likely consists of multiple distributions. For example, a distribution of the number of days customers go without purchasing airtime could be a mixture of two distributions: one for regular customers and one for rare customers.</a:t>
            </a:r>
          </a:p>
          <a:p>
            <a:endParaRPr lang="en-US" sz="1400" b="1" dirty="0">
              <a:solidFill>
                <a:schemeClr val="tx1">
                  <a:lumMod val="65000"/>
                  <a:lumOff val="35000"/>
                </a:schemeClr>
              </a:solidFill>
              <a:latin typeface="+mj-lt"/>
            </a:endParaRPr>
          </a:p>
          <a:p>
            <a:r>
              <a:rPr lang="en-US" sz="1400" b="1" dirty="0">
                <a:solidFill>
                  <a:schemeClr val="tx1">
                    <a:lumMod val="65000"/>
                    <a:lumOff val="35000"/>
                  </a:schemeClr>
                </a:solidFill>
                <a:latin typeface="+mj-lt"/>
              </a:rPr>
              <a:t>The variables </a:t>
            </a:r>
            <a:r>
              <a:rPr lang="en-US" sz="1400" b="1" dirty="0" err="1">
                <a:solidFill>
                  <a:schemeClr val="tx1">
                    <a:lumMod val="65000"/>
                    <a:lumOff val="35000"/>
                  </a:schemeClr>
                </a:solidFill>
                <a:latin typeface="+mj-lt"/>
              </a:rPr>
              <a:t>amount_deposited</a:t>
            </a:r>
            <a:r>
              <a:rPr lang="en-US" sz="1400" b="1" dirty="0">
                <a:solidFill>
                  <a:schemeClr val="tx1">
                    <a:lumMod val="65000"/>
                    <a:lumOff val="35000"/>
                  </a:schemeClr>
                </a:solidFill>
                <a:latin typeface="+mj-lt"/>
              </a:rPr>
              <a:t>, </a:t>
            </a:r>
            <a:r>
              <a:rPr lang="en-US" sz="1400" b="1" dirty="0" err="1">
                <a:solidFill>
                  <a:schemeClr val="tx1">
                    <a:lumMod val="65000"/>
                    <a:lumOff val="35000"/>
                  </a:schemeClr>
                </a:solidFill>
                <a:latin typeface="+mj-lt"/>
              </a:rPr>
              <a:t>amount_received</a:t>
            </a:r>
            <a:r>
              <a:rPr lang="en-US" sz="1400" b="1" dirty="0">
                <a:solidFill>
                  <a:schemeClr val="tx1">
                    <a:lumMod val="65000"/>
                    <a:lumOff val="35000"/>
                  </a:schemeClr>
                </a:solidFill>
                <a:latin typeface="+mj-lt"/>
              </a:rPr>
              <a:t>, </a:t>
            </a:r>
            <a:r>
              <a:rPr lang="en-US" sz="1400" b="1" dirty="0" err="1">
                <a:solidFill>
                  <a:schemeClr val="tx1">
                    <a:lumMod val="65000"/>
                    <a:lumOff val="35000"/>
                  </a:schemeClr>
                </a:solidFill>
                <a:latin typeface="+mj-lt"/>
              </a:rPr>
              <a:t>amount_transfers_from_bank</a:t>
            </a:r>
            <a:r>
              <a:rPr lang="en-US" sz="1400" b="1" dirty="0">
                <a:solidFill>
                  <a:schemeClr val="tx1">
                    <a:lumMod val="65000"/>
                    <a:lumOff val="35000"/>
                  </a:schemeClr>
                </a:solidFill>
                <a:latin typeface="+mj-lt"/>
              </a:rPr>
              <a:t>, </a:t>
            </a:r>
            <a:r>
              <a:rPr lang="en-US" sz="1400" b="1" dirty="0" err="1">
                <a:solidFill>
                  <a:schemeClr val="tx1">
                    <a:lumMod val="65000"/>
                    <a:lumOff val="35000"/>
                  </a:schemeClr>
                </a:solidFill>
                <a:latin typeface="+mj-lt"/>
              </a:rPr>
              <a:t>mpesa_credits</a:t>
            </a:r>
            <a:r>
              <a:rPr lang="en-US" sz="1400" b="1" dirty="0">
                <a:solidFill>
                  <a:schemeClr val="tx1">
                    <a:lumMod val="65000"/>
                    <a:lumOff val="35000"/>
                  </a:schemeClr>
                </a:solidFill>
                <a:latin typeface="+mj-lt"/>
              </a:rPr>
              <a:t>, and </a:t>
            </a:r>
            <a:r>
              <a:rPr lang="en-US" sz="1400" b="1" dirty="0" err="1">
                <a:solidFill>
                  <a:schemeClr val="tx1">
                    <a:lumMod val="65000"/>
                    <a:lumOff val="35000"/>
                  </a:schemeClr>
                </a:solidFill>
                <a:latin typeface="+mj-lt"/>
              </a:rPr>
              <a:t>okoa_jahazi_loan_amount</a:t>
            </a:r>
            <a:r>
              <a:rPr lang="en-US" sz="1400" b="1" dirty="0">
                <a:solidFill>
                  <a:schemeClr val="tx1">
                    <a:lumMod val="65000"/>
                    <a:lumOff val="35000"/>
                  </a:schemeClr>
                </a:solidFill>
                <a:latin typeface="+mj-lt"/>
              </a:rPr>
              <a:t> are skewed right, meaning most values are close to zero but there are more large positive values than large negative values. For example, a distribution of customer account balances would be skewed right if most customers have balances close to zero but a few customers have very large balances.</a:t>
            </a:r>
          </a:p>
          <a:p>
            <a:endParaRPr lang="en-US" sz="1400" b="1" dirty="0">
              <a:solidFill>
                <a:schemeClr val="tx1">
                  <a:lumMod val="65000"/>
                  <a:lumOff val="35000"/>
                </a:schemeClr>
              </a:solidFill>
              <a:latin typeface="+mj-lt"/>
            </a:endParaRPr>
          </a:p>
          <a:p>
            <a:endParaRPr lang="en-US" sz="1400" b="1" dirty="0">
              <a:solidFill>
                <a:schemeClr val="tx1">
                  <a:lumMod val="65000"/>
                  <a:lumOff val="35000"/>
                </a:schemeClr>
              </a:solidFill>
              <a:latin typeface="+mj-lt"/>
            </a:endParaRPr>
          </a:p>
        </p:txBody>
      </p:sp>
      <p:sp>
        <p:nvSpPr>
          <p:cNvPr id="10" name="TextBox 9">
            <a:extLst>
              <a:ext uri="{FF2B5EF4-FFF2-40B4-BE49-F238E27FC236}">
                <a16:creationId xmlns:a16="http://schemas.microsoft.com/office/drawing/2014/main" id="{74CB95E7-9F25-6DE6-0DBC-6D9FE34EB739}"/>
              </a:ext>
            </a:extLst>
          </p:cNvPr>
          <p:cNvSpPr txBox="1"/>
          <p:nvPr/>
        </p:nvSpPr>
        <p:spPr>
          <a:xfrm>
            <a:off x="7056407" y="412805"/>
            <a:ext cx="4908431"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ln w="0"/>
                <a:solidFill>
                  <a:schemeClr val="tx1"/>
                </a:solidFill>
                <a:effectLst>
                  <a:outerShdw blurRad="38100" dist="19050" dir="2700000" algn="tl" rotWithShape="0">
                    <a:schemeClr val="dk1">
                      <a:alpha val="40000"/>
                    </a:schemeClr>
                  </a:outerShdw>
                </a:effectLst>
                <a:latin typeface="+mj-lt"/>
              </a:rPr>
              <a:t>Distribution of Numerical Variables</a:t>
            </a:r>
          </a:p>
        </p:txBody>
      </p:sp>
    </p:spTree>
    <p:extLst>
      <p:ext uri="{BB962C8B-B14F-4D97-AF65-F5344CB8AC3E}">
        <p14:creationId xmlns:p14="http://schemas.microsoft.com/office/powerpoint/2010/main" val="250692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84B4D-0F75-8FC8-4DA8-25C4A7C77D53}"/>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0" y="2486025"/>
            <a:ext cx="12192000" cy="4371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C0DD9B92-D309-47F8-34F4-67488550F6E9}"/>
              </a:ext>
            </a:extLst>
          </p:cNvPr>
          <p:cNvSpPr txBox="1"/>
          <p:nvPr/>
        </p:nvSpPr>
        <p:spPr>
          <a:xfrm>
            <a:off x="-1" y="0"/>
            <a:ext cx="11283351"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4000" dirty="0">
                <a:ln w="0"/>
                <a:solidFill>
                  <a:schemeClr val="tx1"/>
                </a:solidFill>
                <a:effectLst>
                  <a:outerShdw blurRad="38100" dist="19050" dir="2700000" algn="tl" rotWithShape="0">
                    <a:schemeClr val="dk1">
                      <a:alpha val="40000"/>
                    </a:schemeClr>
                  </a:outerShdw>
                </a:effectLst>
                <a:latin typeface="+mj-lt"/>
              </a:rPr>
              <a:t>Distribution  of the </a:t>
            </a:r>
            <a:r>
              <a:rPr lang="en-US" sz="4000" dirty="0" err="1">
                <a:ln w="0"/>
                <a:solidFill>
                  <a:schemeClr val="tx1"/>
                </a:solidFill>
                <a:effectLst>
                  <a:outerShdw blurRad="38100" dist="19050" dir="2700000" algn="tl" rotWithShape="0">
                    <a:schemeClr val="dk1">
                      <a:alpha val="40000"/>
                    </a:schemeClr>
                  </a:outerShdw>
                </a:effectLst>
                <a:latin typeface="+mj-lt"/>
              </a:rPr>
              <a:t>transaction_day_of_week</a:t>
            </a:r>
            <a:endParaRPr lang="en-US" sz="4000" dirty="0">
              <a:ln w="0"/>
              <a:solidFill>
                <a:schemeClr val="tx1"/>
              </a:solidFill>
              <a:effectLst>
                <a:outerShdw blurRad="38100" dist="19050" dir="2700000" algn="tl" rotWithShape="0">
                  <a:schemeClr val="dk1">
                    <a:alpha val="40000"/>
                  </a:schemeClr>
                </a:outerShdw>
              </a:effectLst>
              <a:latin typeface="+mj-lt"/>
            </a:endParaRPr>
          </a:p>
        </p:txBody>
      </p:sp>
      <p:sp>
        <p:nvSpPr>
          <p:cNvPr id="8" name="TextBox 7">
            <a:extLst>
              <a:ext uri="{FF2B5EF4-FFF2-40B4-BE49-F238E27FC236}">
                <a16:creationId xmlns:a16="http://schemas.microsoft.com/office/drawing/2014/main" id="{10BE0202-907B-921E-9C3B-CA9DB64E7356}"/>
              </a:ext>
            </a:extLst>
          </p:cNvPr>
          <p:cNvSpPr txBox="1"/>
          <p:nvPr/>
        </p:nvSpPr>
        <p:spPr>
          <a:xfrm>
            <a:off x="0" y="1012180"/>
            <a:ext cx="12192000" cy="1169551"/>
          </a:xfrm>
          <a:prstGeom prst="rect">
            <a:avLst/>
          </a:prstGeom>
          <a:solidFill>
            <a:schemeClr val="accent1">
              <a:lumMod val="20000"/>
              <a:lumOff val="80000"/>
            </a:schemeClr>
          </a:solidFill>
        </p:spPr>
        <p:txBody>
          <a:bodyPr wrap="square" rtlCol="0">
            <a:spAutoFit/>
          </a:bodyPr>
          <a:lstStyle/>
          <a:p>
            <a:r>
              <a:rPr lang="en-US" sz="1400" b="1" dirty="0">
                <a:solidFill>
                  <a:schemeClr val="tx1">
                    <a:lumMod val="65000"/>
                    <a:lumOff val="35000"/>
                  </a:schemeClr>
                </a:solidFill>
                <a:latin typeface="+mj-lt"/>
              </a:rPr>
              <a:t>Mobile money transactions are more common on weekdays than on weekends. People are more likely to send and receive money using their mobile phones during the workweek, when they are more likely to be making purchases or paying bills. Possible explanations:</a:t>
            </a:r>
          </a:p>
          <a:p>
            <a:pPr marL="285750" indent="-285750">
              <a:buFont typeface="Arial" panose="020B0604020202020204" pitchFamily="34" charset="0"/>
              <a:buChar char="•"/>
            </a:pPr>
            <a:r>
              <a:rPr lang="en-US" sz="1400" b="1" dirty="0">
                <a:solidFill>
                  <a:schemeClr val="tx1">
                    <a:lumMod val="65000"/>
                    <a:lumOff val="35000"/>
                  </a:schemeClr>
                </a:solidFill>
                <a:latin typeface="+mj-lt"/>
              </a:rPr>
              <a:t>People are more likely to be working or running errands on weekdays.</a:t>
            </a:r>
          </a:p>
          <a:p>
            <a:pPr marL="285750" indent="-285750">
              <a:buFont typeface="Arial" panose="020B0604020202020204" pitchFamily="34" charset="0"/>
              <a:buChar char="•"/>
            </a:pPr>
            <a:r>
              <a:rPr lang="en-US" sz="1400" b="1" dirty="0">
                <a:solidFill>
                  <a:schemeClr val="tx1">
                    <a:lumMod val="65000"/>
                    <a:lumOff val="35000"/>
                  </a:schemeClr>
                </a:solidFill>
                <a:latin typeface="+mj-lt"/>
              </a:rPr>
              <a:t>Businesses are more likely to be open on weekdays.</a:t>
            </a:r>
          </a:p>
          <a:p>
            <a:pPr marL="285750" indent="-285750">
              <a:buFont typeface="Arial" panose="020B0604020202020204" pitchFamily="34" charset="0"/>
              <a:buChar char="•"/>
            </a:pPr>
            <a:r>
              <a:rPr lang="en-US" sz="1400" b="1" dirty="0">
                <a:solidFill>
                  <a:schemeClr val="tx1">
                    <a:lumMod val="65000"/>
                    <a:lumOff val="35000"/>
                  </a:schemeClr>
                </a:solidFill>
                <a:latin typeface="+mj-lt"/>
              </a:rPr>
              <a:t>People may be more likely to use mobile money to pay for bills on weekdays.</a:t>
            </a:r>
          </a:p>
        </p:txBody>
      </p:sp>
    </p:spTree>
    <p:extLst>
      <p:ext uri="{BB962C8B-B14F-4D97-AF65-F5344CB8AC3E}">
        <p14:creationId xmlns:p14="http://schemas.microsoft.com/office/powerpoint/2010/main" val="147676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C11AC33-3CDA-4868-AF45-0AA2BCA78ED9}"/>
              </a:ext>
            </a:extLst>
          </p:cNvPr>
          <p:cNvSpPr/>
          <p:nvPr/>
        </p:nvSpPr>
        <p:spPr>
          <a:xfrm>
            <a:off x="0" y="0"/>
            <a:ext cx="6091085" cy="6858000"/>
          </a:xfrm>
          <a:prstGeom prst="rect">
            <a:avLst/>
          </a:prstGeom>
          <a:gradFill flip="none" rotWithShape="1">
            <a:gsLst>
              <a:gs pos="8000">
                <a:schemeClr val="accent1">
                  <a:alpha val="80000"/>
                </a:schemeClr>
              </a:gs>
              <a:gs pos="100000">
                <a:schemeClr val="accent1">
                  <a:lumMod val="75000"/>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F4B2F66-EFFA-4723-9CC1-E7204665B43C}"/>
              </a:ext>
            </a:extLst>
          </p:cNvPr>
          <p:cNvGrpSpPr/>
          <p:nvPr/>
        </p:nvGrpSpPr>
        <p:grpSpPr>
          <a:xfrm>
            <a:off x="8042441" y="1515865"/>
            <a:ext cx="2728700" cy="687615"/>
            <a:chOff x="8902746" y="1875583"/>
            <a:chExt cx="2656367" cy="687615"/>
          </a:xfrm>
        </p:grpSpPr>
        <p:sp>
          <p:nvSpPr>
            <p:cNvPr id="24" name="Oval 23">
              <a:extLst>
                <a:ext uri="{FF2B5EF4-FFF2-40B4-BE49-F238E27FC236}">
                  <a16:creationId xmlns:a16="http://schemas.microsoft.com/office/drawing/2014/main" id="{AE19A310-8CD3-458C-923C-1B9E27F0125B}"/>
                </a:ext>
              </a:extLst>
            </p:cNvPr>
            <p:cNvSpPr/>
            <p:nvPr/>
          </p:nvSpPr>
          <p:spPr>
            <a:xfrm>
              <a:off x="8902746" y="1875583"/>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D0CA0D-62D9-4A93-A959-9EE806334557}"/>
                </a:ext>
              </a:extLst>
            </p:cNvPr>
            <p:cNvSpPr txBox="1"/>
            <p:nvPr/>
          </p:nvSpPr>
          <p:spPr>
            <a:xfrm>
              <a:off x="9606055" y="1916867"/>
              <a:ext cx="1953058" cy="646331"/>
            </a:xfrm>
            <a:prstGeom prst="rect">
              <a:avLst/>
            </a:prstGeom>
            <a:noFill/>
          </p:spPr>
          <p:txBody>
            <a:bodyPr wrap="square" rtlCol="0">
              <a:spAutoFit/>
            </a:bodyPr>
            <a:lstStyle/>
            <a:p>
              <a:r>
                <a:rPr lang="en-US" b="1" dirty="0">
                  <a:solidFill>
                    <a:schemeClr val="tx1">
                      <a:lumMod val="65000"/>
                      <a:lumOff val="35000"/>
                    </a:schemeClr>
                  </a:solidFill>
                  <a:latin typeface="+mj-lt"/>
                </a:rPr>
                <a:t>Univariate Data Analysis.</a:t>
              </a:r>
              <a:endParaRPr lang="en-US" dirty="0">
                <a:solidFill>
                  <a:schemeClr val="tx1">
                    <a:lumMod val="65000"/>
                    <a:lumOff val="35000"/>
                  </a:schemeClr>
                </a:solidFill>
                <a:latin typeface="+mj-lt"/>
              </a:endParaRPr>
            </a:p>
          </p:txBody>
        </p:sp>
        <p:sp>
          <p:nvSpPr>
            <p:cNvPr id="33" name="Freeform 30">
              <a:extLst>
                <a:ext uri="{FF2B5EF4-FFF2-40B4-BE49-F238E27FC236}">
                  <a16:creationId xmlns:a16="http://schemas.microsoft.com/office/drawing/2014/main" id="{29390FF1-F284-4758-A65B-0AC25DD89EBA}"/>
                </a:ext>
              </a:extLst>
            </p:cNvPr>
            <p:cNvSpPr>
              <a:spLocks noEditPoints="1"/>
            </p:cNvSpPr>
            <p:nvPr/>
          </p:nvSpPr>
          <p:spPr bwMode="auto">
            <a:xfrm>
              <a:off x="9065741" y="2056834"/>
              <a:ext cx="290513" cy="254000"/>
            </a:xfrm>
            <a:custGeom>
              <a:avLst/>
              <a:gdLst>
                <a:gd name="T0" fmla="*/ 90 w 200"/>
                <a:gd name="T1" fmla="*/ 8 h 176"/>
                <a:gd name="T2" fmla="*/ 169 w 200"/>
                <a:gd name="T3" fmla="*/ 66 h 176"/>
                <a:gd name="T4" fmla="*/ 176 w 200"/>
                <a:gd name="T5" fmla="*/ 63 h 176"/>
                <a:gd name="T6" fmla="*/ 90 w 200"/>
                <a:gd name="T7" fmla="*/ 0 h 176"/>
                <a:gd name="T8" fmla="*/ 46 w 200"/>
                <a:gd name="T9" fmla="*/ 11 h 176"/>
                <a:gd name="T10" fmla="*/ 50 w 200"/>
                <a:gd name="T11" fmla="*/ 18 h 176"/>
                <a:gd name="T12" fmla="*/ 90 w 200"/>
                <a:gd name="T13" fmla="*/ 8 h 176"/>
                <a:gd name="T14" fmla="*/ 92 w 200"/>
                <a:gd name="T15" fmla="*/ 84 h 176"/>
                <a:gd name="T16" fmla="*/ 92 w 200"/>
                <a:gd name="T17" fmla="*/ 86 h 176"/>
                <a:gd name="T18" fmla="*/ 14 w 200"/>
                <a:gd name="T19" fmla="*/ 8 h 176"/>
                <a:gd name="T20" fmla="*/ 8 w 200"/>
                <a:gd name="T21" fmla="*/ 13 h 176"/>
                <a:gd name="T22" fmla="*/ 23 w 200"/>
                <a:gd name="T23" fmla="*/ 29 h 176"/>
                <a:gd name="T24" fmla="*/ 0 w 200"/>
                <a:gd name="T25" fmla="*/ 88 h 176"/>
                <a:gd name="T26" fmla="*/ 90 w 200"/>
                <a:gd name="T27" fmla="*/ 176 h 176"/>
                <a:gd name="T28" fmla="*/ 149 w 200"/>
                <a:gd name="T29" fmla="*/ 154 h 176"/>
                <a:gd name="T30" fmla="*/ 166 w 200"/>
                <a:gd name="T31" fmla="*/ 171 h 176"/>
                <a:gd name="T32" fmla="*/ 172 w 200"/>
                <a:gd name="T33" fmla="*/ 166 h 176"/>
                <a:gd name="T34" fmla="*/ 155 w 200"/>
                <a:gd name="T35" fmla="*/ 149 h 176"/>
                <a:gd name="T36" fmla="*/ 180 w 200"/>
                <a:gd name="T37" fmla="*/ 92 h 176"/>
                <a:gd name="T38" fmla="*/ 200 w 200"/>
                <a:gd name="T39" fmla="*/ 92 h 176"/>
                <a:gd name="T40" fmla="*/ 200 w 200"/>
                <a:gd name="T41" fmla="*/ 84 h 176"/>
                <a:gd name="T42" fmla="*/ 92 w 200"/>
                <a:gd name="T43" fmla="*/ 84 h 176"/>
                <a:gd name="T44" fmla="*/ 90 w 200"/>
                <a:gd name="T45" fmla="*/ 168 h 176"/>
                <a:gd name="T46" fmla="*/ 8 w 200"/>
                <a:gd name="T47" fmla="*/ 88 h 176"/>
                <a:gd name="T48" fmla="*/ 29 w 200"/>
                <a:gd name="T49" fmla="*/ 34 h 176"/>
                <a:gd name="T50" fmla="*/ 143 w 200"/>
                <a:gd name="T51" fmla="*/ 149 h 176"/>
                <a:gd name="T52" fmla="*/ 90 w 200"/>
                <a:gd name="T53" fmla="*/ 168 h 176"/>
                <a:gd name="T54" fmla="*/ 149 w 200"/>
                <a:gd name="T55" fmla="*/ 143 h 176"/>
                <a:gd name="T56" fmla="*/ 98 w 200"/>
                <a:gd name="T57" fmla="*/ 92 h 176"/>
                <a:gd name="T58" fmla="*/ 172 w 200"/>
                <a:gd name="T59" fmla="*/ 92 h 176"/>
                <a:gd name="T60" fmla="*/ 149 w 200"/>
                <a:gd name="T61" fmla="*/ 14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90" y="8"/>
                  </a:moveTo>
                  <a:cubicBezTo>
                    <a:pt x="126" y="8"/>
                    <a:pt x="159" y="32"/>
                    <a:pt x="169" y="66"/>
                  </a:cubicBezTo>
                  <a:cubicBezTo>
                    <a:pt x="176" y="63"/>
                    <a:pt x="176" y="63"/>
                    <a:pt x="176" y="63"/>
                  </a:cubicBezTo>
                  <a:cubicBezTo>
                    <a:pt x="165" y="26"/>
                    <a:pt x="130" y="0"/>
                    <a:pt x="90" y="0"/>
                  </a:cubicBezTo>
                  <a:cubicBezTo>
                    <a:pt x="75" y="0"/>
                    <a:pt x="59" y="4"/>
                    <a:pt x="46" y="11"/>
                  </a:cubicBezTo>
                  <a:cubicBezTo>
                    <a:pt x="50" y="18"/>
                    <a:pt x="50" y="18"/>
                    <a:pt x="50" y="18"/>
                  </a:cubicBezTo>
                  <a:cubicBezTo>
                    <a:pt x="62" y="11"/>
                    <a:pt x="76" y="8"/>
                    <a:pt x="90" y="8"/>
                  </a:cubicBezTo>
                  <a:close/>
                  <a:moveTo>
                    <a:pt x="92" y="84"/>
                  </a:moveTo>
                  <a:cubicBezTo>
                    <a:pt x="92" y="86"/>
                    <a:pt x="92" y="86"/>
                    <a:pt x="92" y="86"/>
                  </a:cubicBezTo>
                  <a:cubicBezTo>
                    <a:pt x="14" y="8"/>
                    <a:pt x="14" y="8"/>
                    <a:pt x="14" y="8"/>
                  </a:cubicBezTo>
                  <a:cubicBezTo>
                    <a:pt x="8" y="13"/>
                    <a:pt x="8" y="13"/>
                    <a:pt x="8" y="13"/>
                  </a:cubicBezTo>
                  <a:cubicBezTo>
                    <a:pt x="23" y="29"/>
                    <a:pt x="23" y="29"/>
                    <a:pt x="23" y="29"/>
                  </a:cubicBezTo>
                  <a:cubicBezTo>
                    <a:pt x="8" y="45"/>
                    <a:pt x="0" y="66"/>
                    <a:pt x="0" y="88"/>
                  </a:cubicBezTo>
                  <a:cubicBezTo>
                    <a:pt x="0" y="136"/>
                    <a:pt x="40" y="176"/>
                    <a:pt x="90" y="176"/>
                  </a:cubicBezTo>
                  <a:cubicBezTo>
                    <a:pt x="112" y="176"/>
                    <a:pt x="133" y="168"/>
                    <a:pt x="149" y="154"/>
                  </a:cubicBezTo>
                  <a:cubicBezTo>
                    <a:pt x="166" y="171"/>
                    <a:pt x="166" y="171"/>
                    <a:pt x="166" y="171"/>
                  </a:cubicBezTo>
                  <a:cubicBezTo>
                    <a:pt x="172" y="166"/>
                    <a:pt x="172" y="166"/>
                    <a:pt x="172" y="166"/>
                  </a:cubicBezTo>
                  <a:cubicBezTo>
                    <a:pt x="155" y="149"/>
                    <a:pt x="155" y="149"/>
                    <a:pt x="155" y="149"/>
                  </a:cubicBezTo>
                  <a:cubicBezTo>
                    <a:pt x="169" y="134"/>
                    <a:pt x="179" y="114"/>
                    <a:pt x="180" y="92"/>
                  </a:cubicBezTo>
                  <a:cubicBezTo>
                    <a:pt x="200" y="92"/>
                    <a:pt x="200" y="92"/>
                    <a:pt x="200" y="92"/>
                  </a:cubicBezTo>
                  <a:cubicBezTo>
                    <a:pt x="200" y="84"/>
                    <a:pt x="200" y="84"/>
                    <a:pt x="200" y="84"/>
                  </a:cubicBezTo>
                  <a:lnTo>
                    <a:pt x="92" y="84"/>
                  </a:lnTo>
                  <a:close/>
                  <a:moveTo>
                    <a:pt x="90" y="168"/>
                  </a:moveTo>
                  <a:cubicBezTo>
                    <a:pt x="45" y="168"/>
                    <a:pt x="8" y="132"/>
                    <a:pt x="8" y="88"/>
                  </a:cubicBezTo>
                  <a:cubicBezTo>
                    <a:pt x="8" y="68"/>
                    <a:pt x="15" y="49"/>
                    <a:pt x="29" y="34"/>
                  </a:cubicBezTo>
                  <a:cubicBezTo>
                    <a:pt x="143" y="149"/>
                    <a:pt x="143" y="149"/>
                    <a:pt x="143" y="149"/>
                  </a:cubicBezTo>
                  <a:cubicBezTo>
                    <a:pt x="129" y="161"/>
                    <a:pt x="110" y="168"/>
                    <a:pt x="90" y="168"/>
                  </a:cubicBezTo>
                  <a:close/>
                  <a:moveTo>
                    <a:pt x="149" y="143"/>
                  </a:moveTo>
                  <a:cubicBezTo>
                    <a:pt x="98" y="92"/>
                    <a:pt x="98" y="92"/>
                    <a:pt x="98" y="92"/>
                  </a:cubicBezTo>
                  <a:cubicBezTo>
                    <a:pt x="172" y="92"/>
                    <a:pt x="172" y="92"/>
                    <a:pt x="172" y="92"/>
                  </a:cubicBezTo>
                  <a:cubicBezTo>
                    <a:pt x="171" y="112"/>
                    <a:pt x="162" y="130"/>
                    <a:pt x="149" y="14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D3F9C085-8B48-4A5B-9EFA-88CC95E1775E}"/>
              </a:ext>
            </a:extLst>
          </p:cNvPr>
          <p:cNvGrpSpPr/>
          <p:nvPr/>
        </p:nvGrpSpPr>
        <p:grpSpPr>
          <a:xfrm>
            <a:off x="8017844" y="2884824"/>
            <a:ext cx="2704204" cy="646331"/>
            <a:chOff x="8902746" y="3110642"/>
            <a:chExt cx="2608574" cy="646331"/>
          </a:xfrm>
        </p:grpSpPr>
        <p:sp>
          <p:nvSpPr>
            <p:cNvPr id="32" name="Freeform 19">
              <a:extLst>
                <a:ext uri="{FF2B5EF4-FFF2-40B4-BE49-F238E27FC236}">
                  <a16:creationId xmlns:a16="http://schemas.microsoft.com/office/drawing/2014/main" id="{1DA63E38-97AE-40CC-A272-23FAB1EC4277}"/>
                </a:ext>
              </a:extLst>
            </p:cNvPr>
            <p:cNvSpPr>
              <a:spLocks noEditPoints="1"/>
            </p:cNvSpPr>
            <p:nvPr/>
          </p:nvSpPr>
          <p:spPr bwMode="auto">
            <a:xfrm>
              <a:off x="9052247" y="3303006"/>
              <a:ext cx="317500" cy="231775"/>
            </a:xfrm>
            <a:custGeom>
              <a:avLst/>
              <a:gdLst>
                <a:gd name="T0" fmla="*/ 200 w 220"/>
                <a:gd name="T1" fmla="*/ 0 h 160"/>
                <a:gd name="T2" fmla="*/ 180 w 220"/>
                <a:gd name="T3" fmla="*/ 20 h 160"/>
                <a:gd name="T4" fmla="*/ 188 w 220"/>
                <a:gd name="T5" fmla="*/ 36 h 160"/>
                <a:gd name="T6" fmla="*/ 184 w 220"/>
                <a:gd name="T7" fmla="*/ 34 h 160"/>
                <a:gd name="T8" fmla="*/ 136 w 220"/>
                <a:gd name="T9" fmla="*/ 124 h 160"/>
                <a:gd name="T10" fmla="*/ 124 w 220"/>
                <a:gd name="T11" fmla="*/ 120 h 160"/>
                <a:gd name="T12" fmla="*/ 113 w 220"/>
                <a:gd name="T13" fmla="*/ 123 h 160"/>
                <a:gd name="T14" fmla="*/ 76 w 220"/>
                <a:gd name="T15" fmla="*/ 71 h 160"/>
                <a:gd name="T16" fmla="*/ 80 w 220"/>
                <a:gd name="T17" fmla="*/ 60 h 160"/>
                <a:gd name="T18" fmla="*/ 60 w 220"/>
                <a:gd name="T19" fmla="*/ 40 h 160"/>
                <a:gd name="T20" fmla="*/ 40 w 220"/>
                <a:gd name="T21" fmla="*/ 60 h 160"/>
                <a:gd name="T22" fmla="*/ 43 w 220"/>
                <a:gd name="T23" fmla="*/ 71 h 160"/>
                <a:gd name="T24" fmla="*/ 28 w 220"/>
                <a:gd name="T25" fmla="*/ 90 h 160"/>
                <a:gd name="T26" fmla="*/ 20 w 220"/>
                <a:gd name="T27" fmla="*/ 88 h 160"/>
                <a:gd name="T28" fmla="*/ 0 w 220"/>
                <a:gd name="T29" fmla="*/ 108 h 160"/>
                <a:gd name="T30" fmla="*/ 20 w 220"/>
                <a:gd name="T31" fmla="*/ 128 h 160"/>
                <a:gd name="T32" fmla="*/ 40 w 220"/>
                <a:gd name="T33" fmla="*/ 108 h 160"/>
                <a:gd name="T34" fmla="*/ 35 w 220"/>
                <a:gd name="T35" fmla="*/ 94 h 160"/>
                <a:gd name="T36" fmla="*/ 49 w 220"/>
                <a:gd name="T37" fmla="*/ 77 h 160"/>
                <a:gd name="T38" fmla="*/ 60 w 220"/>
                <a:gd name="T39" fmla="*/ 80 h 160"/>
                <a:gd name="T40" fmla="*/ 71 w 220"/>
                <a:gd name="T41" fmla="*/ 77 h 160"/>
                <a:gd name="T42" fmla="*/ 108 w 220"/>
                <a:gd name="T43" fmla="*/ 129 h 160"/>
                <a:gd name="T44" fmla="*/ 104 w 220"/>
                <a:gd name="T45" fmla="*/ 140 h 160"/>
                <a:gd name="T46" fmla="*/ 124 w 220"/>
                <a:gd name="T47" fmla="*/ 160 h 160"/>
                <a:gd name="T48" fmla="*/ 144 w 220"/>
                <a:gd name="T49" fmla="*/ 140 h 160"/>
                <a:gd name="T50" fmla="*/ 141 w 220"/>
                <a:gd name="T51" fmla="*/ 130 h 160"/>
                <a:gd name="T52" fmla="*/ 191 w 220"/>
                <a:gd name="T53" fmla="*/ 38 h 160"/>
                <a:gd name="T54" fmla="*/ 200 w 220"/>
                <a:gd name="T55" fmla="*/ 40 h 160"/>
                <a:gd name="T56" fmla="*/ 220 w 220"/>
                <a:gd name="T57" fmla="*/ 20 h 160"/>
                <a:gd name="T58" fmla="*/ 200 w 220"/>
                <a:gd name="T59" fmla="*/ 0 h 160"/>
                <a:gd name="T60" fmla="*/ 20 w 220"/>
                <a:gd name="T61" fmla="*/ 120 h 160"/>
                <a:gd name="T62" fmla="*/ 8 w 220"/>
                <a:gd name="T63" fmla="*/ 108 h 160"/>
                <a:gd name="T64" fmla="*/ 20 w 220"/>
                <a:gd name="T65" fmla="*/ 96 h 160"/>
                <a:gd name="T66" fmla="*/ 32 w 220"/>
                <a:gd name="T67" fmla="*/ 108 h 160"/>
                <a:gd name="T68" fmla="*/ 20 w 220"/>
                <a:gd name="T69" fmla="*/ 120 h 160"/>
                <a:gd name="T70" fmla="*/ 60 w 220"/>
                <a:gd name="T71" fmla="*/ 72 h 160"/>
                <a:gd name="T72" fmla="*/ 48 w 220"/>
                <a:gd name="T73" fmla="*/ 60 h 160"/>
                <a:gd name="T74" fmla="*/ 60 w 220"/>
                <a:gd name="T75" fmla="*/ 48 h 160"/>
                <a:gd name="T76" fmla="*/ 72 w 220"/>
                <a:gd name="T77" fmla="*/ 60 h 160"/>
                <a:gd name="T78" fmla="*/ 60 w 220"/>
                <a:gd name="T79" fmla="*/ 72 h 160"/>
                <a:gd name="T80" fmla="*/ 124 w 220"/>
                <a:gd name="T81" fmla="*/ 152 h 160"/>
                <a:gd name="T82" fmla="*/ 112 w 220"/>
                <a:gd name="T83" fmla="*/ 140 h 160"/>
                <a:gd name="T84" fmla="*/ 124 w 220"/>
                <a:gd name="T85" fmla="*/ 128 h 160"/>
                <a:gd name="T86" fmla="*/ 136 w 220"/>
                <a:gd name="T87" fmla="*/ 140 h 160"/>
                <a:gd name="T88" fmla="*/ 124 w 220"/>
                <a:gd name="T89" fmla="*/ 152 h 160"/>
                <a:gd name="T90" fmla="*/ 200 w 220"/>
                <a:gd name="T91" fmla="*/ 32 h 160"/>
                <a:gd name="T92" fmla="*/ 188 w 220"/>
                <a:gd name="T93" fmla="*/ 20 h 160"/>
                <a:gd name="T94" fmla="*/ 200 w 220"/>
                <a:gd name="T95" fmla="*/ 8 h 160"/>
                <a:gd name="T96" fmla="*/ 212 w 220"/>
                <a:gd name="T97" fmla="*/ 20 h 160"/>
                <a:gd name="T98" fmla="*/ 200 w 220"/>
                <a:gd name="T99" fmla="*/ 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 h="160">
                  <a:moveTo>
                    <a:pt x="200" y="0"/>
                  </a:moveTo>
                  <a:cubicBezTo>
                    <a:pt x="189" y="0"/>
                    <a:pt x="180" y="9"/>
                    <a:pt x="180" y="20"/>
                  </a:cubicBezTo>
                  <a:cubicBezTo>
                    <a:pt x="180" y="27"/>
                    <a:pt x="183" y="33"/>
                    <a:pt x="188" y="36"/>
                  </a:cubicBezTo>
                  <a:cubicBezTo>
                    <a:pt x="184" y="34"/>
                    <a:pt x="184" y="34"/>
                    <a:pt x="184" y="34"/>
                  </a:cubicBezTo>
                  <a:cubicBezTo>
                    <a:pt x="136" y="124"/>
                    <a:pt x="136" y="124"/>
                    <a:pt x="136" y="124"/>
                  </a:cubicBezTo>
                  <a:cubicBezTo>
                    <a:pt x="132" y="122"/>
                    <a:pt x="128" y="120"/>
                    <a:pt x="124" y="120"/>
                  </a:cubicBezTo>
                  <a:cubicBezTo>
                    <a:pt x="120" y="120"/>
                    <a:pt x="116" y="121"/>
                    <a:pt x="113" y="123"/>
                  </a:cubicBezTo>
                  <a:cubicBezTo>
                    <a:pt x="76" y="71"/>
                    <a:pt x="76" y="71"/>
                    <a:pt x="76" y="71"/>
                  </a:cubicBezTo>
                  <a:cubicBezTo>
                    <a:pt x="79" y="68"/>
                    <a:pt x="80" y="64"/>
                    <a:pt x="80" y="60"/>
                  </a:cubicBezTo>
                  <a:cubicBezTo>
                    <a:pt x="80" y="49"/>
                    <a:pt x="71" y="40"/>
                    <a:pt x="60" y="40"/>
                  </a:cubicBezTo>
                  <a:cubicBezTo>
                    <a:pt x="49" y="40"/>
                    <a:pt x="40" y="49"/>
                    <a:pt x="40" y="60"/>
                  </a:cubicBezTo>
                  <a:cubicBezTo>
                    <a:pt x="40" y="64"/>
                    <a:pt x="41" y="68"/>
                    <a:pt x="43" y="71"/>
                  </a:cubicBezTo>
                  <a:cubicBezTo>
                    <a:pt x="28" y="90"/>
                    <a:pt x="28" y="90"/>
                    <a:pt x="28" y="90"/>
                  </a:cubicBezTo>
                  <a:cubicBezTo>
                    <a:pt x="26" y="89"/>
                    <a:pt x="23" y="88"/>
                    <a:pt x="20" y="88"/>
                  </a:cubicBezTo>
                  <a:cubicBezTo>
                    <a:pt x="9" y="88"/>
                    <a:pt x="0" y="97"/>
                    <a:pt x="0" y="108"/>
                  </a:cubicBezTo>
                  <a:cubicBezTo>
                    <a:pt x="0" y="119"/>
                    <a:pt x="9" y="128"/>
                    <a:pt x="20" y="128"/>
                  </a:cubicBezTo>
                  <a:cubicBezTo>
                    <a:pt x="31" y="128"/>
                    <a:pt x="40" y="119"/>
                    <a:pt x="40" y="108"/>
                  </a:cubicBezTo>
                  <a:cubicBezTo>
                    <a:pt x="40" y="103"/>
                    <a:pt x="38" y="98"/>
                    <a:pt x="35" y="94"/>
                  </a:cubicBezTo>
                  <a:cubicBezTo>
                    <a:pt x="49" y="77"/>
                    <a:pt x="49" y="77"/>
                    <a:pt x="49" y="77"/>
                  </a:cubicBezTo>
                  <a:cubicBezTo>
                    <a:pt x="52" y="79"/>
                    <a:pt x="56" y="80"/>
                    <a:pt x="60" y="80"/>
                  </a:cubicBezTo>
                  <a:cubicBezTo>
                    <a:pt x="64" y="80"/>
                    <a:pt x="68" y="79"/>
                    <a:pt x="71" y="77"/>
                  </a:cubicBezTo>
                  <a:cubicBezTo>
                    <a:pt x="108" y="129"/>
                    <a:pt x="108" y="129"/>
                    <a:pt x="108" y="129"/>
                  </a:cubicBezTo>
                  <a:cubicBezTo>
                    <a:pt x="105" y="132"/>
                    <a:pt x="104" y="136"/>
                    <a:pt x="104" y="140"/>
                  </a:cubicBezTo>
                  <a:cubicBezTo>
                    <a:pt x="104" y="151"/>
                    <a:pt x="113" y="160"/>
                    <a:pt x="124" y="160"/>
                  </a:cubicBezTo>
                  <a:cubicBezTo>
                    <a:pt x="135" y="160"/>
                    <a:pt x="144" y="151"/>
                    <a:pt x="144" y="140"/>
                  </a:cubicBezTo>
                  <a:cubicBezTo>
                    <a:pt x="144" y="136"/>
                    <a:pt x="143" y="133"/>
                    <a:pt x="141" y="130"/>
                  </a:cubicBezTo>
                  <a:cubicBezTo>
                    <a:pt x="191" y="38"/>
                    <a:pt x="191" y="38"/>
                    <a:pt x="191" y="38"/>
                  </a:cubicBezTo>
                  <a:cubicBezTo>
                    <a:pt x="194" y="39"/>
                    <a:pt x="197" y="40"/>
                    <a:pt x="200" y="40"/>
                  </a:cubicBezTo>
                  <a:cubicBezTo>
                    <a:pt x="211" y="40"/>
                    <a:pt x="220" y="31"/>
                    <a:pt x="220" y="20"/>
                  </a:cubicBezTo>
                  <a:cubicBezTo>
                    <a:pt x="220" y="9"/>
                    <a:pt x="211" y="0"/>
                    <a:pt x="200" y="0"/>
                  </a:cubicBezTo>
                  <a:close/>
                  <a:moveTo>
                    <a:pt x="20" y="120"/>
                  </a:moveTo>
                  <a:cubicBezTo>
                    <a:pt x="13" y="120"/>
                    <a:pt x="8" y="115"/>
                    <a:pt x="8" y="108"/>
                  </a:cubicBezTo>
                  <a:cubicBezTo>
                    <a:pt x="8" y="101"/>
                    <a:pt x="13" y="96"/>
                    <a:pt x="20" y="96"/>
                  </a:cubicBezTo>
                  <a:cubicBezTo>
                    <a:pt x="27" y="96"/>
                    <a:pt x="32" y="101"/>
                    <a:pt x="32" y="108"/>
                  </a:cubicBezTo>
                  <a:cubicBezTo>
                    <a:pt x="32" y="115"/>
                    <a:pt x="27" y="120"/>
                    <a:pt x="20" y="120"/>
                  </a:cubicBezTo>
                  <a:close/>
                  <a:moveTo>
                    <a:pt x="60" y="72"/>
                  </a:moveTo>
                  <a:cubicBezTo>
                    <a:pt x="53" y="72"/>
                    <a:pt x="48" y="67"/>
                    <a:pt x="48" y="60"/>
                  </a:cubicBezTo>
                  <a:cubicBezTo>
                    <a:pt x="48" y="53"/>
                    <a:pt x="53" y="48"/>
                    <a:pt x="60" y="48"/>
                  </a:cubicBezTo>
                  <a:cubicBezTo>
                    <a:pt x="67" y="48"/>
                    <a:pt x="72" y="53"/>
                    <a:pt x="72" y="60"/>
                  </a:cubicBezTo>
                  <a:cubicBezTo>
                    <a:pt x="72" y="67"/>
                    <a:pt x="67" y="72"/>
                    <a:pt x="60" y="72"/>
                  </a:cubicBezTo>
                  <a:close/>
                  <a:moveTo>
                    <a:pt x="124" y="152"/>
                  </a:moveTo>
                  <a:cubicBezTo>
                    <a:pt x="117" y="152"/>
                    <a:pt x="112" y="147"/>
                    <a:pt x="112" y="140"/>
                  </a:cubicBezTo>
                  <a:cubicBezTo>
                    <a:pt x="112" y="133"/>
                    <a:pt x="117" y="128"/>
                    <a:pt x="124" y="128"/>
                  </a:cubicBezTo>
                  <a:cubicBezTo>
                    <a:pt x="131" y="128"/>
                    <a:pt x="136" y="133"/>
                    <a:pt x="136" y="140"/>
                  </a:cubicBezTo>
                  <a:cubicBezTo>
                    <a:pt x="136" y="147"/>
                    <a:pt x="131" y="152"/>
                    <a:pt x="124" y="152"/>
                  </a:cubicBezTo>
                  <a:close/>
                  <a:moveTo>
                    <a:pt x="200" y="32"/>
                  </a:moveTo>
                  <a:cubicBezTo>
                    <a:pt x="193" y="32"/>
                    <a:pt x="188" y="27"/>
                    <a:pt x="188" y="20"/>
                  </a:cubicBezTo>
                  <a:cubicBezTo>
                    <a:pt x="188" y="13"/>
                    <a:pt x="193" y="8"/>
                    <a:pt x="200" y="8"/>
                  </a:cubicBezTo>
                  <a:cubicBezTo>
                    <a:pt x="207" y="8"/>
                    <a:pt x="212" y="13"/>
                    <a:pt x="212" y="20"/>
                  </a:cubicBezTo>
                  <a:cubicBezTo>
                    <a:pt x="212" y="27"/>
                    <a:pt x="207" y="32"/>
                    <a:pt x="200" y="3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D32F20C1-25DC-4DAA-A374-5D2BB9E91BDF}"/>
                </a:ext>
              </a:extLst>
            </p:cNvPr>
            <p:cNvSpPr/>
            <p:nvPr/>
          </p:nvSpPr>
          <p:spPr>
            <a:xfrm>
              <a:off x="8902746" y="3110642"/>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5C54BC-7DCF-47AF-BBC9-4494E55E7A94}"/>
                </a:ext>
              </a:extLst>
            </p:cNvPr>
            <p:cNvSpPr txBox="1"/>
            <p:nvPr/>
          </p:nvSpPr>
          <p:spPr>
            <a:xfrm>
              <a:off x="9558262" y="3110642"/>
              <a:ext cx="1953058" cy="646331"/>
            </a:xfrm>
            <a:prstGeom prst="rect">
              <a:avLst/>
            </a:prstGeom>
            <a:noFill/>
          </p:spPr>
          <p:txBody>
            <a:bodyPr wrap="square" rtlCol="0">
              <a:spAutoFit/>
            </a:bodyPr>
            <a:lstStyle/>
            <a:p>
              <a:r>
                <a:rPr lang="en-US" b="1" i="1" u="sng" dirty="0">
                  <a:solidFill>
                    <a:schemeClr val="accent5"/>
                  </a:solidFill>
                  <a:latin typeface="+mj-lt"/>
                </a:rPr>
                <a:t>Bivariate Data Analysis.</a:t>
              </a:r>
            </a:p>
          </p:txBody>
        </p:sp>
      </p:grpSp>
      <p:grpSp>
        <p:nvGrpSpPr>
          <p:cNvPr id="6" name="Group 5">
            <a:extLst>
              <a:ext uri="{FF2B5EF4-FFF2-40B4-BE49-F238E27FC236}">
                <a16:creationId xmlns:a16="http://schemas.microsoft.com/office/drawing/2014/main" id="{485ABE9B-01C5-4596-A556-7AD2F5408314}"/>
              </a:ext>
            </a:extLst>
          </p:cNvPr>
          <p:cNvGrpSpPr/>
          <p:nvPr/>
        </p:nvGrpSpPr>
        <p:grpSpPr>
          <a:xfrm>
            <a:off x="8064367" y="4212499"/>
            <a:ext cx="2608574" cy="646331"/>
            <a:chOff x="8902746" y="4345701"/>
            <a:chExt cx="2608574" cy="646331"/>
          </a:xfrm>
        </p:grpSpPr>
        <p:sp>
          <p:nvSpPr>
            <p:cNvPr id="34" name="Freeform 34">
              <a:extLst>
                <a:ext uri="{FF2B5EF4-FFF2-40B4-BE49-F238E27FC236}">
                  <a16:creationId xmlns:a16="http://schemas.microsoft.com/office/drawing/2014/main" id="{513E8321-74C7-4764-BA47-AD073425495C}"/>
                </a:ext>
              </a:extLst>
            </p:cNvPr>
            <p:cNvSpPr>
              <a:spLocks noEditPoints="1"/>
            </p:cNvSpPr>
            <p:nvPr/>
          </p:nvSpPr>
          <p:spPr bwMode="auto">
            <a:xfrm>
              <a:off x="9075266" y="4514252"/>
              <a:ext cx="271463" cy="279400"/>
            </a:xfrm>
            <a:custGeom>
              <a:avLst/>
              <a:gdLst>
                <a:gd name="T0" fmla="*/ 94 w 188"/>
                <a:gd name="T1" fmla="*/ 96 h 192"/>
                <a:gd name="T2" fmla="*/ 188 w 188"/>
                <a:gd name="T3" fmla="*/ 48 h 192"/>
                <a:gd name="T4" fmla="*/ 94 w 188"/>
                <a:gd name="T5" fmla="*/ 0 h 192"/>
                <a:gd name="T6" fmla="*/ 0 w 188"/>
                <a:gd name="T7" fmla="*/ 48 h 192"/>
                <a:gd name="T8" fmla="*/ 94 w 188"/>
                <a:gd name="T9" fmla="*/ 96 h 192"/>
                <a:gd name="T10" fmla="*/ 94 w 188"/>
                <a:gd name="T11" fmla="*/ 8 h 192"/>
                <a:gd name="T12" fmla="*/ 180 w 188"/>
                <a:gd name="T13" fmla="*/ 48 h 192"/>
                <a:gd name="T14" fmla="*/ 94 w 188"/>
                <a:gd name="T15" fmla="*/ 88 h 192"/>
                <a:gd name="T16" fmla="*/ 8 w 188"/>
                <a:gd name="T17" fmla="*/ 48 h 192"/>
                <a:gd name="T18" fmla="*/ 94 w 188"/>
                <a:gd name="T19" fmla="*/ 8 h 192"/>
                <a:gd name="T20" fmla="*/ 94 w 188"/>
                <a:gd name="T21" fmla="*/ 120 h 192"/>
                <a:gd name="T22" fmla="*/ 8 w 188"/>
                <a:gd name="T23" fmla="*/ 80 h 192"/>
                <a:gd name="T24" fmla="*/ 0 w 188"/>
                <a:gd name="T25" fmla="*/ 80 h 192"/>
                <a:gd name="T26" fmla="*/ 94 w 188"/>
                <a:gd name="T27" fmla="*/ 128 h 192"/>
                <a:gd name="T28" fmla="*/ 188 w 188"/>
                <a:gd name="T29" fmla="*/ 80 h 192"/>
                <a:gd name="T30" fmla="*/ 180 w 188"/>
                <a:gd name="T31" fmla="*/ 80 h 192"/>
                <a:gd name="T32" fmla="*/ 94 w 188"/>
                <a:gd name="T33" fmla="*/ 120 h 192"/>
                <a:gd name="T34" fmla="*/ 94 w 188"/>
                <a:gd name="T35" fmla="*/ 152 h 192"/>
                <a:gd name="T36" fmla="*/ 8 w 188"/>
                <a:gd name="T37" fmla="*/ 112 h 192"/>
                <a:gd name="T38" fmla="*/ 0 w 188"/>
                <a:gd name="T39" fmla="*/ 112 h 192"/>
                <a:gd name="T40" fmla="*/ 94 w 188"/>
                <a:gd name="T41" fmla="*/ 160 h 192"/>
                <a:gd name="T42" fmla="*/ 188 w 188"/>
                <a:gd name="T43" fmla="*/ 112 h 192"/>
                <a:gd name="T44" fmla="*/ 180 w 188"/>
                <a:gd name="T45" fmla="*/ 112 h 192"/>
                <a:gd name="T46" fmla="*/ 94 w 188"/>
                <a:gd name="T47" fmla="*/ 152 h 192"/>
                <a:gd name="T48" fmla="*/ 94 w 188"/>
                <a:gd name="T49" fmla="*/ 184 h 192"/>
                <a:gd name="T50" fmla="*/ 8 w 188"/>
                <a:gd name="T51" fmla="*/ 144 h 192"/>
                <a:gd name="T52" fmla="*/ 0 w 188"/>
                <a:gd name="T53" fmla="*/ 144 h 192"/>
                <a:gd name="T54" fmla="*/ 94 w 188"/>
                <a:gd name="T55" fmla="*/ 192 h 192"/>
                <a:gd name="T56" fmla="*/ 188 w 188"/>
                <a:gd name="T57" fmla="*/ 144 h 192"/>
                <a:gd name="T58" fmla="*/ 180 w 188"/>
                <a:gd name="T59" fmla="*/ 144 h 192"/>
                <a:gd name="T60" fmla="*/ 94 w 188"/>
                <a:gd name="T6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192">
                  <a:moveTo>
                    <a:pt x="94" y="96"/>
                  </a:moveTo>
                  <a:cubicBezTo>
                    <a:pt x="147" y="96"/>
                    <a:pt x="188" y="75"/>
                    <a:pt x="188" y="48"/>
                  </a:cubicBezTo>
                  <a:cubicBezTo>
                    <a:pt x="188" y="21"/>
                    <a:pt x="147" y="0"/>
                    <a:pt x="94" y="0"/>
                  </a:cubicBezTo>
                  <a:cubicBezTo>
                    <a:pt x="41" y="0"/>
                    <a:pt x="0" y="21"/>
                    <a:pt x="0" y="48"/>
                  </a:cubicBezTo>
                  <a:cubicBezTo>
                    <a:pt x="0" y="75"/>
                    <a:pt x="41" y="96"/>
                    <a:pt x="94" y="96"/>
                  </a:cubicBezTo>
                  <a:close/>
                  <a:moveTo>
                    <a:pt x="94" y="8"/>
                  </a:moveTo>
                  <a:cubicBezTo>
                    <a:pt x="141" y="8"/>
                    <a:pt x="180" y="26"/>
                    <a:pt x="180" y="48"/>
                  </a:cubicBezTo>
                  <a:cubicBezTo>
                    <a:pt x="180" y="70"/>
                    <a:pt x="141" y="88"/>
                    <a:pt x="94" y="88"/>
                  </a:cubicBezTo>
                  <a:cubicBezTo>
                    <a:pt x="47" y="88"/>
                    <a:pt x="8" y="70"/>
                    <a:pt x="8" y="48"/>
                  </a:cubicBezTo>
                  <a:cubicBezTo>
                    <a:pt x="8" y="26"/>
                    <a:pt x="47" y="8"/>
                    <a:pt x="94" y="8"/>
                  </a:cubicBezTo>
                  <a:close/>
                  <a:moveTo>
                    <a:pt x="94" y="120"/>
                  </a:moveTo>
                  <a:cubicBezTo>
                    <a:pt x="47" y="120"/>
                    <a:pt x="8" y="102"/>
                    <a:pt x="8" y="80"/>
                  </a:cubicBezTo>
                  <a:cubicBezTo>
                    <a:pt x="0" y="80"/>
                    <a:pt x="0" y="80"/>
                    <a:pt x="0" y="80"/>
                  </a:cubicBezTo>
                  <a:cubicBezTo>
                    <a:pt x="0" y="107"/>
                    <a:pt x="41" y="128"/>
                    <a:pt x="94" y="128"/>
                  </a:cubicBezTo>
                  <a:cubicBezTo>
                    <a:pt x="147" y="128"/>
                    <a:pt x="188" y="107"/>
                    <a:pt x="188" y="80"/>
                  </a:cubicBezTo>
                  <a:cubicBezTo>
                    <a:pt x="180" y="80"/>
                    <a:pt x="180" y="80"/>
                    <a:pt x="180" y="80"/>
                  </a:cubicBezTo>
                  <a:cubicBezTo>
                    <a:pt x="180" y="102"/>
                    <a:pt x="141" y="120"/>
                    <a:pt x="94" y="120"/>
                  </a:cubicBezTo>
                  <a:close/>
                  <a:moveTo>
                    <a:pt x="94" y="152"/>
                  </a:moveTo>
                  <a:cubicBezTo>
                    <a:pt x="47" y="152"/>
                    <a:pt x="8" y="134"/>
                    <a:pt x="8" y="112"/>
                  </a:cubicBezTo>
                  <a:cubicBezTo>
                    <a:pt x="0" y="112"/>
                    <a:pt x="0" y="112"/>
                    <a:pt x="0" y="112"/>
                  </a:cubicBezTo>
                  <a:cubicBezTo>
                    <a:pt x="0" y="139"/>
                    <a:pt x="41" y="160"/>
                    <a:pt x="94" y="160"/>
                  </a:cubicBezTo>
                  <a:cubicBezTo>
                    <a:pt x="147" y="160"/>
                    <a:pt x="188" y="139"/>
                    <a:pt x="188" y="112"/>
                  </a:cubicBezTo>
                  <a:cubicBezTo>
                    <a:pt x="180" y="112"/>
                    <a:pt x="180" y="112"/>
                    <a:pt x="180" y="112"/>
                  </a:cubicBezTo>
                  <a:cubicBezTo>
                    <a:pt x="180" y="134"/>
                    <a:pt x="141" y="152"/>
                    <a:pt x="94" y="152"/>
                  </a:cubicBezTo>
                  <a:close/>
                  <a:moveTo>
                    <a:pt x="94" y="184"/>
                  </a:moveTo>
                  <a:cubicBezTo>
                    <a:pt x="47" y="184"/>
                    <a:pt x="8" y="166"/>
                    <a:pt x="8" y="144"/>
                  </a:cubicBezTo>
                  <a:cubicBezTo>
                    <a:pt x="0" y="144"/>
                    <a:pt x="0" y="144"/>
                    <a:pt x="0" y="144"/>
                  </a:cubicBezTo>
                  <a:cubicBezTo>
                    <a:pt x="0" y="171"/>
                    <a:pt x="41" y="192"/>
                    <a:pt x="94" y="192"/>
                  </a:cubicBezTo>
                  <a:cubicBezTo>
                    <a:pt x="147" y="192"/>
                    <a:pt x="188" y="171"/>
                    <a:pt x="188" y="144"/>
                  </a:cubicBezTo>
                  <a:cubicBezTo>
                    <a:pt x="180" y="144"/>
                    <a:pt x="180" y="144"/>
                    <a:pt x="180" y="144"/>
                  </a:cubicBezTo>
                  <a:cubicBezTo>
                    <a:pt x="180" y="166"/>
                    <a:pt x="141" y="184"/>
                    <a:pt x="94" y="184"/>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38">
              <a:extLst>
                <a:ext uri="{FF2B5EF4-FFF2-40B4-BE49-F238E27FC236}">
                  <a16:creationId xmlns:a16="http://schemas.microsoft.com/office/drawing/2014/main" id="{D8442523-4D93-4B64-B8C8-B415DF215A40}"/>
                </a:ext>
              </a:extLst>
            </p:cNvPr>
            <p:cNvSpPr/>
            <p:nvPr/>
          </p:nvSpPr>
          <p:spPr>
            <a:xfrm>
              <a:off x="8902746" y="4345701"/>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1C94F7D-C3DF-4E92-B62D-728BF8E716FF}"/>
                </a:ext>
              </a:extLst>
            </p:cNvPr>
            <p:cNvSpPr txBox="1"/>
            <p:nvPr/>
          </p:nvSpPr>
          <p:spPr>
            <a:xfrm>
              <a:off x="9558262" y="4345701"/>
              <a:ext cx="1953058" cy="646331"/>
            </a:xfrm>
            <a:prstGeom prst="rect">
              <a:avLst/>
            </a:prstGeom>
            <a:noFill/>
          </p:spPr>
          <p:txBody>
            <a:bodyPr wrap="square" rtlCol="0">
              <a:spAutoFit/>
            </a:bodyPr>
            <a:lstStyle/>
            <a:p>
              <a:r>
                <a:rPr lang="en-US" b="1" dirty="0">
                  <a:solidFill>
                    <a:schemeClr val="tx1">
                      <a:lumMod val="65000"/>
                      <a:lumOff val="35000"/>
                    </a:schemeClr>
                  </a:solidFill>
                  <a:latin typeface="+mj-lt"/>
                </a:rPr>
                <a:t>Multivariate Data Analysis.</a:t>
              </a:r>
              <a:endParaRPr lang="en-US" dirty="0">
                <a:solidFill>
                  <a:schemeClr val="tx1">
                    <a:lumMod val="65000"/>
                    <a:lumOff val="35000"/>
                  </a:schemeClr>
                </a:solidFill>
                <a:latin typeface="+mj-lt"/>
              </a:endParaRPr>
            </a:p>
          </p:txBody>
        </p:sp>
      </p:grpSp>
      <p:sp>
        <p:nvSpPr>
          <p:cNvPr id="46" name="TextBox 45">
            <a:extLst>
              <a:ext uri="{FF2B5EF4-FFF2-40B4-BE49-F238E27FC236}">
                <a16:creationId xmlns:a16="http://schemas.microsoft.com/office/drawing/2014/main" id="{75BEDCFE-3794-49EC-A703-9E426A8947F9}"/>
              </a:ext>
            </a:extLst>
          </p:cNvPr>
          <p:cNvSpPr txBox="1"/>
          <p:nvPr/>
        </p:nvSpPr>
        <p:spPr>
          <a:xfrm>
            <a:off x="282916" y="668970"/>
            <a:ext cx="3120571" cy="1938992"/>
          </a:xfrm>
          <a:prstGeom prst="rect">
            <a:avLst/>
          </a:prstGeom>
          <a:noFill/>
        </p:spPr>
        <p:txBody>
          <a:bodyPr wrap="square" rtlCol="0">
            <a:spAutoFit/>
          </a:bodyPr>
          <a:lstStyle/>
          <a:p>
            <a:r>
              <a:rPr lang="en-US" sz="4000" b="1" dirty="0">
                <a:solidFill>
                  <a:schemeClr val="bg1"/>
                </a:solidFill>
                <a:latin typeface="+mj-lt"/>
              </a:rPr>
              <a:t>Exploratory Data</a:t>
            </a:r>
          </a:p>
          <a:p>
            <a:r>
              <a:rPr lang="en-US" sz="4000" b="1" dirty="0">
                <a:solidFill>
                  <a:schemeClr val="bg1"/>
                </a:solidFill>
                <a:latin typeface="+mj-lt"/>
              </a:rPr>
              <a:t>Analysis.</a:t>
            </a:r>
          </a:p>
        </p:txBody>
      </p:sp>
      <p:sp>
        <p:nvSpPr>
          <p:cNvPr id="7" name="TextBox 6">
            <a:extLst>
              <a:ext uri="{FF2B5EF4-FFF2-40B4-BE49-F238E27FC236}">
                <a16:creationId xmlns:a16="http://schemas.microsoft.com/office/drawing/2014/main" id="{1D53CB3D-68D1-444F-9B7E-D8EE333DAF2D}"/>
              </a:ext>
            </a:extLst>
          </p:cNvPr>
          <p:cNvSpPr txBox="1"/>
          <p:nvPr/>
        </p:nvSpPr>
        <p:spPr>
          <a:xfrm>
            <a:off x="282916" y="6402198"/>
            <a:ext cx="2168014" cy="230830"/>
          </a:xfrm>
          <a:prstGeom prst="rect">
            <a:avLst/>
          </a:prstGeom>
          <a:noFill/>
        </p:spPr>
        <p:txBody>
          <a:bodyPr wrap="square" rtlCol="0">
            <a:spAutoFit/>
          </a:bodyPr>
          <a:lstStyle/>
          <a:p>
            <a:pPr algn="ctr"/>
            <a:r>
              <a:rPr lang="en-US" sz="900" spc="300" dirty="0">
                <a:solidFill>
                  <a:schemeClr val="bg1">
                    <a:alpha val="60000"/>
                  </a:schemeClr>
                </a:solidFill>
              </a:rPr>
              <a:t>www.yourcompany.com</a:t>
            </a:r>
          </a:p>
        </p:txBody>
      </p:sp>
      <p:sp>
        <p:nvSpPr>
          <p:cNvPr id="47" name="Rectangle: Rounded Corners 46">
            <a:extLst>
              <a:ext uri="{FF2B5EF4-FFF2-40B4-BE49-F238E27FC236}">
                <a16:creationId xmlns:a16="http://schemas.microsoft.com/office/drawing/2014/main" id="{E320DED9-FD05-468E-82F4-05D991521F0F}"/>
              </a:ext>
            </a:extLst>
          </p:cNvPr>
          <p:cNvSpPr/>
          <p:nvPr/>
        </p:nvSpPr>
        <p:spPr>
          <a:xfrm>
            <a:off x="1117884" y="4852517"/>
            <a:ext cx="450779" cy="450779"/>
          </a:xfrm>
          <a:prstGeom prst="roundRect">
            <a:avLst>
              <a:gd name="adj" fmla="val 8819"/>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E07FFD0-D8F4-4C35-8B6D-E726D4CF4929}"/>
              </a:ext>
            </a:extLst>
          </p:cNvPr>
          <p:cNvSpPr/>
          <p:nvPr/>
        </p:nvSpPr>
        <p:spPr>
          <a:xfrm>
            <a:off x="577446" y="4418668"/>
            <a:ext cx="288580" cy="288580"/>
          </a:xfrm>
          <a:prstGeom prst="roundRect">
            <a:avLst>
              <a:gd name="adj" fmla="val 8819"/>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CAC18FA-153A-9785-93F0-8F4B261F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663" y="455335"/>
            <a:ext cx="6384607" cy="3710997"/>
          </a:xfrm>
          <a:prstGeom prst="rect">
            <a:avLst/>
          </a:prstGeom>
        </p:spPr>
      </p:pic>
      <p:sp>
        <p:nvSpPr>
          <p:cNvPr id="17" name="TextBox 16">
            <a:extLst>
              <a:ext uri="{FF2B5EF4-FFF2-40B4-BE49-F238E27FC236}">
                <a16:creationId xmlns:a16="http://schemas.microsoft.com/office/drawing/2014/main" id="{AB28F71C-27C2-B7B6-F9F0-9909414DB5AB}"/>
              </a:ext>
            </a:extLst>
          </p:cNvPr>
          <p:cNvSpPr txBox="1"/>
          <p:nvPr/>
        </p:nvSpPr>
        <p:spPr>
          <a:xfrm>
            <a:off x="2167863" y="4304912"/>
            <a:ext cx="3923222" cy="1754326"/>
          </a:xfrm>
          <a:prstGeom prst="rect">
            <a:avLst/>
          </a:prstGeom>
          <a:noFill/>
        </p:spPr>
        <p:txBody>
          <a:bodyPr wrap="square" rtlCol="0">
            <a:spAutoFit/>
          </a:bodyPr>
          <a:lstStyle/>
          <a:p>
            <a:r>
              <a:rPr lang="en-US" b="1" dirty="0">
                <a:solidFill>
                  <a:schemeClr val="bg1"/>
                </a:solidFill>
                <a:latin typeface="+mj-lt"/>
              </a:rPr>
              <a:t>This process of examining and summarizing data sets using various techniques such as visualization and descriptive statistics to help to identify patterns and relationships in the data.</a:t>
            </a:r>
          </a:p>
        </p:txBody>
      </p:sp>
    </p:spTree>
    <p:extLst>
      <p:ext uri="{BB962C8B-B14F-4D97-AF65-F5344CB8AC3E}">
        <p14:creationId xmlns:p14="http://schemas.microsoft.com/office/powerpoint/2010/main" val="1290998171"/>
      </p:ext>
    </p:extLst>
  </p:cSld>
  <p:clrMapOvr>
    <a:masterClrMapping/>
  </p:clrMapOvr>
  <mc:AlternateContent xmlns:mc="http://schemas.openxmlformats.org/markup-compatibility/2006" xmlns:p14="http://schemas.microsoft.com/office/powerpoint/2010/main">
    <mc:Choice Requires="p14">
      <p:transition spd="slow" p14:dur="15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2" presetClass="entr" presetSubtype="2" decel="100000" fill="hold" nodeType="withEffect">
                                  <p:stCondLst>
                                    <p:cond delay="12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1+#ppt_w/2"/>
                                          </p:val>
                                        </p:tav>
                                        <p:tav tm="100000">
                                          <p:val>
                                            <p:strVal val="#ppt_x"/>
                                          </p:val>
                                        </p:tav>
                                      </p:tavLst>
                                    </p:anim>
                                    <p:anim calcmode="lin" valueType="num">
                                      <p:cBhvr additive="base">
                                        <p:cTn id="11" dur="75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2" decel="100000" fill="hold" nodeType="withEffect">
                                  <p:stCondLst>
                                    <p:cond delay="1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1+#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2" decel="10000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1+#ppt_w/2"/>
                                          </p:val>
                                        </p:tav>
                                        <p:tav tm="100000">
                                          <p:val>
                                            <p:strVal val="#ppt_x"/>
                                          </p:val>
                                        </p:tav>
                                      </p:tavLst>
                                    </p:anim>
                                    <p:anim calcmode="lin" valueType="num">
                                      <p:cBhvr additive="base">
                                        <p:cTn id="19" dur="750" fill="hold"/>
                                        <p:tgtEl>
                                          <p:spTgt spid="6"/>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250"/>
                                        <p:tgtEl>
                                          <p:spTgt spid="48"/>
                                        </p:tgtEl>
                                      </p:cBhvr>
                                    </p:animEffect>
                                  </p:childTnLst>
                                </p:cTn>
                              </p:par>
                              <p:par>
                                <p:cTn id="23" presetID="10" presetClass="entr" presetSubtype="0" fill="hold" grpId="0" nodeType="withEffect">
                                  <p:stCondLst>
                                    <p:cond delay="325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62AF1-9785-1923-1F0E-485B000E509C}"/>
              </a:ext>
            </a:extLst>
          </p:cNvPr>
          <p:cNvSpPr txBox="1"/>
          <p:nvPr/>
        </p:nvSpPr>
        <p:spPr>
          <a:xfrm>
            <a:off x="6627961" y="-8412"/>
            <a:ext cx="5564039" cy="1477328"/>
          </a:xfrm>
          <a:prstGeom prst="rect">
            <a:avLst/>
          </a:prstGeom>
          <a:solidFill>
            <a:schemeClr val="accent1">
              <a:lumMod val="20000"/>
              <a:lumOff val="80000"/>
            </a:schemeClr>
          </a:solidFill>
        </p:spPr>
        <p:txBody>
          <a:bodyPr wrap="square" rtlCol="0">
            <a:spAutoFit/>
          </a:bodyPr>
          <a:lstStyle/>
          <a:p>
            <a:r>
              <a:rPr lang="en-US" b="1" dirty="0">
                <a:solidFill>
                  <a:schemeClr val="tx1">
                    <a:lumMod val="65000"/>
                    <a:lumOff val="35000"/>
                  </a:schemeClr>
                </a:solidFill>
                <a:latin typeface="+mj-lt"/>
              </a:rPr>
              <a:t>The graph shows that the average loan amount for both types of loans increases with loan age. This is likely because borrowers are able to qualify for larger loans as they build up their credit history and become more established financially.</a:t>
            </a:r>
          </a:p>
        </p:txBody>
      </p:sp>
      <p:sp>
        <p:nvSpPr>
          <p:cNvPr id="8" name="TextBox 7">
            <a:extLst>
              <a:ext uri="{FF2B5EF4-FFF2-40B4-BE49-F238E27FC236}">
                <a16:creationId xmlns:a16="http://schemas.microsoft.com/office/drawing/2014/main" id="{6AC09D6E-D77C-F1E6-BF68-2A49E023745D}"/>
              </a:ext>
            </a:extLst>
          </p:cNvPr>
          <p:cNvSpPr txBox="1"/>
          <p:nvPr/>
        </p:nvSpPr>
        <p:spPr>
          <a:xfrm>
            <a:off x="560716" y="0"/>
            <a:ext cx="5391509" cy="132343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4000" dirty="0">
                <a:ln w="0"/>
                <a:solidFill>
                  <a:schemeClr val="tx1"/>
                </a:solidFill>
                <a:effectLst>
                  <a:outerShdw blurRad="38100" dist="19050" dir="2700000" algn="tl" rotWithShape="0">
                    <a:schemeClr val="dk1">
                      <a:alpha val="40000"/>
                    </a:schemeClr>
                  </a:outerShdw>
                </a:effectLst>
                <a:latin typeface="+mj-lt"/>
              </a:rPr>
              <a:t>Average Loan Amount by Loan Age</a:t>
            </a:r>
          </a:p>
        </p:txBody>
      </p:sp>
      <p:pic>
        <p:nvPicPr>
          <p:cNvPr id="3" name="Picture 2">
            <a:extLst>
              <a:ext uri="{FF2B5EF4-FFF2-40B4-BE49-F238E27FC236}">
                <a16:creationId xmlns:a16="http://schemas.microsoft.com/office/drawing/2014/main" id="{01203CAD-5FB8-8DFF-6134-A60F2A01DF40}"/>
              </a:ext>
            </a:extLst>
          </p:cNvPr>
          <p:cNvPicPr>
            <a:picLocks noChangeAspect="1"/>
          </p:cNvPicPr>
          <p:nvPr/>
        </p:nvPicPr>
        <p:blipFill>
          <a:blip r:embed="rId2"/>
          <a:stretch>
            <a:fillRect/>
          </a:stretch>
        </p:blipFill>
        <p:spPr>
          <a:xfrm>
            <a:off x="0" y="1468916"/>
            <a:ext cx="12192000" cy="5389084"/>
          </a:xfrm>
          <a:prstGeom prst="rect">
            <a:avLst/>
          </a:prstGeom>
        </p:spPr>
      </p:pic>
    </p:spTree>
    <p:extLst>
      <p:ext uri="{BB962C8B-B14F-4D97-AF65-F5344CB8AC3E}">
        <p14:creationId xmlns:p14="http://schemas.microsoft.com/office/powerpoint/2010/main" val="3683278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5731E-2E59-87FC-69C8-EE7C62849A63}"/>
              </a:ext>
            </a:extLst>
          </p:cNvPr>
          <p:cNvPicPr>
            <a:picLocks noChangeAspect="1"/>
          </p:cNvPicPr>
          <p:nvPr/>
        </p:nvPicPr>
        <p:blipFill>
          <a:blip r:embed="rId2"/>
          <a:stretch>
            <a:fillRect/>
          </a:stretch>
        </p:blipFill>
        <p:spPr>
          <a:xfrm>
            <a:off x="0" y="2057400"/>
            <a:ext cx="121920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93162AF1-9785-1923-1F0E-485B000E509C}"/>
              </a:ext>
            </a:extLst>
          </p:cNvPr>
          <p:cNvSpPr txBox="1"/>
          <p:nvPr/>
        </p:nvSpPr>
        <p:spPr>
          <a:xfrm>
            <a:off x="2976114" y="782478"/>
            <a:ext cx="4703766" cy="1200329"/>
          </a:xfrm>
          <a:prstGeom prst="rect">
            <a:avLst/>
          </a:prstGeom>
          <a:solidFill>
            <a:schemeClr val="accent1">
              <a:lumMod val="20000"/>
              <a:lumOff val="80000"/>
            </a:schemeClr>
          </a:solidFill>
        </p:spPr>
        <p:txBody>
          <a:bodyPr wrap="square" rtlCol="0">
            <a:spAutoFit/>
          </a:bodyPr>
          <a:lstStyle/>
          <a:p>
            <a:r>
              <a:rPr lang="en-US" b="1" dirty="0">
                <a:solidFill>
                  <a:schemeClr val="tx1">
                    <a:lumMod val="65000"/>
                    <a:lumOff val="35000"/>
                  </a:schemeClr>
                </a:solidFill>
                <a:latin typeface="+mj-lt"/>
              </a:rPr>
              <a:t>The highest daily average deposit amount was on February 1st, with about 40000. The lowest daily average deposit amount was on February 15th, with about 5000.</a:t>
            </a:r>
          </a:p>
        </p:txBody>
      </p:sp>
      <p:sp>
        <p:nvSpPr>
          <p:cNvPr id="8" name="TextBox 7">
            <a:extLst>
              <a:ext uri="{FF2B5EF4-FFF2-40B4-BE49-F238E27FC236}">
                <a16:creationId xmlns:a16="http://schemas.microsoft.com/office/drawing/2014/main" id="{6AC09D6E-D77C-F1E6-BF68-2A49E023745D}"/>
              </a:ext>
            </a:extLst>
          </p:cNvPr>
          <p:cNvSpPr txBox="1"/>
          <p:nvPr/>
        </p:nvSpPr>
        <p:spPr>
          <a:xfrm>
            <a:off x="0" y="0"/>
            <a:ext cx="10222302"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4000" dirty="0">
                <a:ln w="0"/>
                <a:solidFill>
                  <a:schemeClr val="tx1"/>
                </a:solidFill>
                <a:effectLst>
                  <a:outerShdw blurRad="38100" dist="19050" dir="2700000" algn="tl" rotWithShape="0">
                    <a:schemeClr val="dk1">
                      <a:alpha val="40000"/>
                    </a:schemeClr>
                  </a:outerShdw>
                </a:effectLst>
                <a:latin typeface="+mj-lt"/>
              </a:rPr>
              <a:t>Daily average deposit amount</a:t>
            </a:r>
          </a:p>
        </p:txBody>
      </p:sp>
    </p:spTree>
    <p:extLst>
      <p:ext uri="{BB962C8B-B14F-4D97-AF65-F5344CB8AC3E}">
        <p14:creationId xmlns:p14="http://schemas.microsoft.com/office/powerpoint/2010/main" val="181447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62AF1-9785-1923-1F0E-485B000E509C}"/>
              </a:ext>
            </a:extLst>
          </p:cNvPr>
          <p:cNvSpPr txBox="1"/>
          <p:nvPr/>
        </p:nvSpPr>
        <p:spPr>
          <a:xfrm>
            <a:off x="1475117" y="920978"/>
            <a:ext cx="8686799" cy="923330"/>
          </a:xfrm>
          <a:prstGeom prst="rect">
            <a:avLst/>
          </a:prstGeom>
          <a:solidFill>
            <a:schemeClr val="accent1">
              <a:lumMod val="20000"/>
              <a:lumOff val="80000"/>
            </a:schemeClr>
          </a:solidFill>
        </p:spPr>
        <p:txBody>
          <a:bodyPr wrap="square" rtlCol="0">
            <a:spAutoFit/>
          </a:bodyPr>
          <a:lstStyle/>
          <a:p>
            <a:r>
              <a:rPr lang="en-US" b="1" dirty="0">
                <a:solidFill>
                  <a:schemeClr val="tx1">
                    <a:lumMod val="65000"/>
                    <a:lumOff val="35000"/>
                  </a:schemeClr>
                </a:solidFill>
                <a:latin typeface="+mj-lt"/>
              </a:rPr>
              <a:t>The line graph shows the daily average amount received for the month of February 2016. The graph has a peak around February 8th and a trough around February 22nd</a:t>
            </a:r>
          </a:p>
        </p:txBody>
      </p:sp>
      <p:sp>
        <p:nvSpPr>
          <p:cNvPr id="8" name="TextBox 7">
            <a:extLst>
              <a:ext uri="{FF2B5EF4-FFF2-40B4-BE49-F238E27FC236}">
                <a16:creationId xmlns:a16="http://schemas.microsoft.com/office/drawing/2014/main" id="{6AC09D6E-D77C-F1E6-BF68-2A49E023745D}"/>
              </a:ext>
            </a:extLst>
          </p:cNvPr>
          <p:cNvSpPr txBox="1"/>
          <p:nvPr/>
        </p:nvSpPr>
        <p:spPr>
          <a:xfrm>
            <a:off x="474453" y="0"/>
            <a:ext cx="10222302"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4000" dirty="0">
                <a:ln w="0"/>
                <a:solidFill>
                  <a:schemeClr val="tx1"/>
                </a:solidFill>
                <a:effectLst>
                  <a:outerShdw blurRad="38100" dist="19050" dir="2700000" algn="tl" rotWithShape="0">
                    <a:schemeClr val="dk1">
                      <a:alpha val="40000"/>
                    </a:schemeClr>
                  </a:outerShdw>
                </a:effectLst>
                <a:latin typeface="+mj-lt"/>
              </a:rPr>
              <a:t>Daily average amount received</a:t>
            </a:r>
          </a:p>
        </p:txBody>
      </p:sp>
      <p:pic>
        <p:nvPicPr>
          <p:cNvPr id="11" name="Picture 10">
            <a:extLst>
              <a:ext uri="{FF2B5EF4-FFF2-40B4-BE49-F238E27FC236}">
                <a16:creationId xmlns:a16="http://schemas.microsoft.com/office/drawing/2014/main" id="{C89BE935-4DDB-4B07-55D0-D63F5A7F3E76}"/>
              </a:ext>
            </a:extLst>
          </p:cNvPr>
          <p:cNvPicPr>
            <a:picLocks noChangeAspect="1"/>
          </p:cNvPicPr>
          <p:nvPr/>
        </p:nvPicPr>
        <p:blipFill>
          <a:blip r:embed="rId2"/>
          <a:stretch>
            <a:fillRect/>
          </a:stretch>
        </p:blipFill>
        <p:spPr>
          <a:xfrm>
            <a:off x="0" y="2057400"/>
            <a:ext cx="121920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3053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62AF1-9785-1923-1F0E-485B000E509C}"/>
              </a:ext>
            </a:extLst>
          </p:cNvPr>
          <p:cNvSpPr txBox="1"/>
          <p:nvPr/>
        </p:nvSpPr>
        <p:spPr>
          <a:xfrm>
            <a:off x="948907" y="837076"/>
            <a:ext cx="6840746" cy="923330"/>
          </a:xfrm>
          <a:prstGeom prst="rect">
            <a:avLst/>
          </a:prstGeom>
          <a:solidFill>
            <a:schemeClr val="accent1">
              <a:lumMod val="20000"/>
              <a:lumOff val="80000"/>
            </a:schemeClr>
          </a:solidFill>
        </p:spPr>
        <p:txBody>
          <a:bodyPr wrap="square" rtlCol="0">
            <a:spAutoFit/>
          </a:bodyPr>
          <a:lstStyle/>
          <a:p>
            <a:r>
              <a:rPr lang="en-US" b="1" dirty="0">
                <a:solidFill>
                  <a:schemeClr val="tx1">
                    <a:lumMod val="65000"/>
                    <a:lumOff val="35000"/>
                  </a:schemeClr>
                </a:solidFill>
                <a:latin typeface="+mj-lt"/>
              </a:rPr>
              <a:t>The graph shows that there were a few fluctuations in the daily average amount of transfers during this period, but the overall trend was upward.</a:t>
            </a:r>
          </a:p>
        </p:txBody>
      </p:sp>
      <p:sp>
        <p:nvSpPr>
          <p:cNvPr id="8" name="TextBox 7">
            <a:extLst>
              <a:ext uri="{FF2B5EF4-FFF2-40B4-BE49-F238E27FC236}">
                <a16:creationId xmlns:a16="http://schemas.microsoft.com/office/drawing/2014/main" id="{6AC09D6E-D77C-F1E6-BF68-2A49E023745D}"/>
              </a:ext>
            </a:extLst>
          </p:cNvPr>
          <p:cNvSpPr txBox="1"/>
          <p:nvPr/>
        </p:nvSpPr>
        <p:spPr>
          <a:xfrm>
            <a:off x="888521" y="42926"/>
            <a:ext cx="10222302" cy="70788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4000" dirty="0">
                <a:ln w="0"/>
                <a:solidFill>
                  <a:schemeClr val="tx1"/>
                </a:solidFill>
                <a:effectLst>
                  <a:outerShdw blurRad="38100" dist="19050" dir="2700000" algn="tl" rotWithShape="0">
                    <a:schemeClr val="dk1">
                      <a:alpha val="40000"/>
                    </a:schemeClr>
                  </a:outerShdw>
                </a:effectLst>
                <a:latin typeface="+mj-lt"/>
              </a:rPr>
              <a:t>Daily average amount transfers from bank</a:t>
            </a:r>
          </a:p>
        </p:txBody>
      </p:sp>
      <p:pic>
        <p:nvPicPr>
          <p:cNvPr id="4" name="Picture 3">
            <a:extLst>
              <a:ext uri="{FF2B5EF4-FFF2-40B4-BE49-F238E27FC236}">
                <a16:creationId xmlns:a16="http://schemas.microsoft.com/office/drawing/2014/main" id="{B15CA49C-71DB-6DEF-2773-684D3618A43B}"/>
              </a:ext>
            </a:extLst>
          </p:cNvPr>
          <p:cNvPicPr>
            <a:picLocks noChangeAspect="1"/>
          </p:cNvPicPr>
          <p:nvPr/>
        </p:nvPicPr>
        <p:blipFill>
          <a:blip r:embed="rId2"/>
          <a:stretch>
            <a:fillRect/>
          </a:stretch>
        </p:blipFill>
        <p:spPr>
          <a:xfrm>
            <a:off x="0" y="2184640"/>
            <a:ext cx="121920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23539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4268907"/>
            <a:chOff x="1117884" y="891381"/>
            <a:chExt cx="3120571" cy="4268907"/>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3970318"/>
            </a:xfrm>
            <a:prstGeom prst="rect">
              <a:avLst/>
            </a:prstGeom>
            <a:noFill/>
          </p:spPr>
          <p:txBody>
            <a:bodyPr wrap="square" rtlCol="0">
              <a:spAutoFit/>
            </a:bodyPr>
            <a:lstStyle/>
            <a:p>
              <a:r>
                <a:rPr lang="en-US" sz="3600" dirty="0">
                  <a:solidFill>
                    <a:schemeClr val="tx1">
                      <a:lumMod val="65000"/>
                      <a:lumOff val="35000"/>
                    </a:schemeClr>
                  </a:solidFill>
                  <a:latin typeface="+mj-lt"/>
                </a:rPr>
                <a:t>What is the distribution of the different average amounts by default status?</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122529742"/>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843677"/>
            <a:ext cx="9066997" cy="1323439"/>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Average Amount Deposited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8126982" y="3013978"/>
            <a:ext cx="3777471" cy="2862322"/>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graph indicates that customers who have not defaulted have deposited more money on average than those who have defaulted. The difference between the two groups is about KES 8,000. This is a large difference, so this variable could be a good predictor of whether or not a customer will default on their loan.</a:t>
            </a:r>
          </a:p>
        </p:txBody>
      </p:sp>
      <p:pic>
        <p:nvPicPr>
          <p:cNvPr id="3" name="Picture 2">
            <a:extLst>
              <a:ext uri="{FF2B5EF4-FFF2-40B4-BE49-F238E27FC236}">
                <a16:creationId xmlns:a16="http://schemas.microsoft.com/office/drawing/2014/main" id="{4CA59FFF-4442-6A7E-4B24-28BE9D82AB83}"/>
              </a:ext>
            </a:extLst>
          </p:cNvPr>
          <p:cNvPicPr>
            <a:picLocks noChangeAspect="1"/>
          </p:cNvPicPr>
          <p:nvPr/>
        </p:nvPicPr>
        <p:blipFill>
          <a:blip r:embed="rId2"/>
          <a:stretch>
            <a:fillRect/>
          </a:stretch>
        </p:blipFill>
        <p:spPr>
          <a:xfrm>
            <a:off x="19231" y="2428875"/>
            <a:ext cx="7886700" cy="442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036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248455"/>
            <a:ext cx="9066997" cy="1323439"/>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Average Amount Received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8066597" y="2152562"/>
            <a:ext cx="3777471" cy="3970318"/>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default status category that has a higher average amount received is No. This means that customers who have not defaulted on their loans tend to receive more money than customers who have defaulted on their loans. This could be because customers who receive more money are more likely to be able to pay back their loans. It could also be because customers who receive more money are more likely to be able to qualify for larger loans.</a:t>
            </a:r>
          </a:p>
        </p:txBody>
      </p:sp>
      <p:pic>
        <p:nvPicPr>
          <p:cNvPr id="4" name="Picture 3">
            <a:extLst>
              <a:ext uri="{FF2B5EF4-FFF2-40B4-BE49-F238E27FC236}">
                <a16:creationId xmlns:a16="http://schemas.microsoft.com/office/drawing/2014/main" id="{03FBF84E-2870-59E8-F899-4B064A6BA402}"/>
              </a:ext>
            </a:extLst>
          </p:cNvPr>
          <p:cNvPicPr>
            <a:picLocks noChangeAspect="1"/>
          </p:cNvPicPr>
          <p:nvPr/>
        </p:nvPicPr>
        <p:blipFill>
          <a:blip r:embed="rId2"/>
          <a:stretch>
            <a:fillRect/>
          </a:stretch>
        </p:blipFill>
        <p:spPr>
          <a:xfrm>
            <a:off x="0" y="2013943"/>
            <a:ext cx="78867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780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9F4494FB-A30B-41AB-B3F2-55221DFB0E29}"/>
              </a:ext>
            </a:extLst>
          </p:cNvPr>
          <p:cNvSpPr/>
          <p:nvPr/>
        </p:nvSpPr>
        <p:spPr>
          <a:xfrm rot="5400000" flipH="1">
            <a:off x="2666999" y="-2661211"/>
            <a:ext cx="6858000" cy="12191999"/>
          </a:xfrm>
          <a:custGeom>
            <a:avLst/>
            <a:gdLst>
              <a:gd name="connsiteX0" fmla="*/ 6858000 w 6858000"/>
              <a:gd name="connsiteY0" fmla="*/ 1040178 h 12191999"/>
              <a:gd name="connsiteX1" fmla="*/ 6858000 w 6858000"/>
              <a:gd name="connsiteY1" fmla="*/ 0 h 12191999"/>
              <a:gd name="connsiteX2" fmla="*/ 2049080 w 6858000"/>
              <a:gd name="connsiteY2" fmla="*/ 0 h 12191999"/>
              <a:gd name="connsiteX3" fmla="*/ 0 w 6858000"/>
              <a:gd name="connsiteY3" fmla="*/ 11151818 h 12191999"/>
              <a:gd name="connsiteX4" fmla="*/ 0 w 6858000"/>
              <a:gd name="connsiteY4" fmla="*/ 12191999 h 12191999"/>
              <a:gd name="connsiteX5" fmla="*/ 4808920 w 6858000"/>
              <a:gd name="connsiteY5"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1999">
                <a:moveTo>
                  <a:pt x="6858000" y="1040178"/>
                </a:moveTo>
                <a:lnTo>
                  <a:pt x="6858000" y="0"/>
                </a:lnTo>
                <a:lnTo>
                  <a:pt x="2049080" y="0"/>
                </a:lnTo>
                <a:lnTo>
                  <a:pt x="0" y="11151818"/>
                </a:lnTo>
                <a:lnTo>
                  <a:pt x="0" y="12191999"/>
                </a:lnTo>
                <a:lnTo>
                  <a:pt x="4808920" y="12191999"/>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9A67F44-5F96-4CE1-9757-5BAD3BEF6DEE}"/>
              </a:ext>
            </a:extLst>
          </p:cNvPr>
          <p:cNvGrpSpPr/>
          <p:nvPr/>
        </p:nvGrpSpPr>
        <p:grpSpPr>
          <a:xfrm>
            <a:off x="54906" y="524580"/>
            <a:ext cx="9018241" cy="4816240"/>
            <a:chOff x="627853" y="776949"/>
            <a:chExt cx="9018241" cy="4816240"/>
          </a:xfrm>
        </p:grpSpPr>
        <p:sp>
          <p:nvSpPr>
            <p:cNvPr id="6" name="TextBox 5">
              <a:extLst>
                <a:ext uri="{FF2B5EF4-FFF2-40B4-BE49-F238E27FC236}">
                  <a16:creationId xmlns:a16="http://schemas.microsoft.com/office/drawing/2014/main" id="{E86D6C85-E855-4E7A-8F80-9BBA77E35448}"/>
                </a:ext>
              </a:extLst>
            </p:cNvPr>
            <p:cNvSpPr txBox="1"/>
            <p:nvPr/>
          </p:nvSpPr>
          <p:spPr>
            <a:xfrm>
              <a:off x="627853" y="3038644"/>
              <a:ext cx="6878128" cy="2554545"/>
            </a:xfrm>
            <a:prstGeom prst="rect">
              <a:avLst/>
            </a:prstGeom>
            <a:noFill/>
          </p:spPr>
          <p:txBody>
            <a:bodyPr wrap="square" rtlCol="0">
              <a:spAutoFit/>
            </a:bodyPr>
            <a:lstStyle/>
            <a:p>
              <a:r>
                <a:rPr lang="en-US" sz="2000" b="1" dirty="0">
                  <a:solidFill>
                    <a:schemeClr val="bg1"/>
                  </a:solidFill>
                  <a:effectLst/>
                  <a:latin typeface="+mj-lt"/>
                  <a:cs typeface="Lato" panose="020F0502020204030203" pitchFamily="34" charset="0"/>
                </a:rPr>
                <a:t>Safaricom's M-PESA mobile money platform has revolutionized the financial services sector in Kenya, providing millions of Kenyans with access to secure and convenient financial services, including money transfers, savings, and loans. M-PESA has played a major role in promoting financial inclusion in Kenya, and Safaricom is poised to play an even greater role in shaping the future of finance in the country.</a:t>
              </a:r>
              <a:endParaRPr lang="en-US" sz="2000" b="0" dirty="0">
                <a:solidFill>
                  <a:schemeClr val="bg1"/>
                </a:solidFill>
                <a:effectLst/>
                <a:latin typeface="+mj-lt"/>
                <a:cs typeface="Lato" panose="020F0502020204030203" pitchFamily="34" charset="0"/>
              </a:endParaRPr>
            </a:p>
          </p:txBody>
        </p:sp>
        <p:sp>
          <p:nvSpPr>
            <p:cNvPr id="7" name="TextBox 6">
              <a:extLst>
                <a:ext uri="{FF2B5EF4-FFF2-40B4-BE49-F238E27FC236}">
                  <a16:creationId xmlns:a16="http://schemas.microsoft.com/office/drawing/2014/main" id="{9B756831-8625-49B4-BF58-134F5D00E568}"/>
                </a:ext>
              </a:extLst>
            </p:cNvPr>
            <p:cNvSpPr txBox="1"/>
            <p:nvPr/>
          </p:nvSpPr>
          <p:spPr>
            <a:xfrm>
              <a:off x="2882973" y="776949"/>
              <a:ext cx="6763121" cy="707886"/>
            </a:xfrm>
            <a:prstGeom prst="rect">
              <a:avLst/>
            </a:prstGeom>
            <a:noFill/>
          </p:spPr>
          <p:txBody>
            <a:bodyPr wrap="square" rtlCol="0">
              <a:spAutoFit/>
            </a:bodyPr>
            <a:lstStyle/>
            <a:p>
              <a:r>
                <a:rPr lang="en-US" sz="4000" b="1" dirty="0">
                  <a:solidFill>
                    <a:schemeClr val="bg1"/>
                  </a:solidFill>
                  <a:latin typeface="+mj-lt"/>
                </a:rPr>
                <a:t>Understanding The Context</a:t>
              </a:r>
            </a:p>
          </p:txBody>
        </p:sp>
      </p:grpSp>
      <p:sp>
        <p:nvSpPr>
          <p:cNvPr id="54" name="Rectangle: Rounded Corners 53">
            <a:extLst>
              <a:ext uri="{FF2B5EF4-FFF2-40B4-BE49-F238E27FC236}">
                <a16:creationId xmlns:a16="http://schemas.microsoft.com/office/drawing/2014/main" id="{6AA6B877-3B1D-4E1A-9642-2059036E6A5E}"/>
              </a:ext>
            </a:extLst>
          </p:cNvPr>
          <p:cNvSpPr/>
          <p:nvPr/>
        </p:nvSpPr>
        <p:spPr>
          <a:xfrm>
            <a:off x="186815" y="1580530"/>
            <a:ext cx="1127618" cy="1127618"/>
          </a:xfrm>
          <a:prstGeom prst="roundRect">
            <a:avLst>
              <a:gd name="adj" fmla="val 8819"/>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3B197BDF-C3D5-4CB4-BD8E-79D9F2BA8EDC}"/>
              </a:ext>
            </a:extLst>
          </p:cNvPr>
          <p:cNvSpPr/>
          <p:nvPr/>
        </p:nvSpPr>
        <p:spPr>
          <a:xfrm>
            <a:off x="2310026" y="5882641"/>
            <a:ext cx="450779" cy="450779"/>
          </a:xfrm>
          <a:prstGeom prst="roundRect">
            <a:avLst>
              <a:gd name="adj" fmla="val 8819"/>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ABC26071-FB27-40D7-9924-D2AABFEB5B23}"/>
              </a:ext>
            </a:extLst>
          </p:cNvPr>
          <p:cNvSpPr/>
          <p:nvPr/>
        </p:nvSpPr>
        <p:spPr>
          <a:xfrm>
            <a:off x="1681398" y="5477039"/>
            <a:ext cx="288580" cy="288580"/>
          </a:xfrm>
          <a:prstGeom prst="roundRect">
            <a:avLst>
              <a:gd name="adj" fmla="val 8819"/>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Placeholder 10">
            <a:extLst>
              <a:ext uri="{FF2B5EF4-FFF2-40B4-BE49-F238E27FC236}">
                <a16:creationId xmlns:a16="http://schemas.microsoft.com/office/drawing/2014/main" id="{113F1EA2-63B3-1A3C-3F4D-EEF0FFB98EE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7973" r="7973"/>
          <a:stretch/>
        </p:blipFill>
        <p:spPr>
          <a:xfrm>
            <a:off x="6522334" y="2419108"/>
            <a:ext cx="5385798" cy="3598345"/>
          </a:xfrm>
        </p:spPr>
      </p:pic>
      <p:sp>
        <p:nvSpPr>
          <p:cNvPr id="3" name="TextBox 2">
            <a:extLst>
              <a:ext uri="{FF2B5EF4-FFF2-40B4-BE49-F238E27FC236}">
                <a16:creationId xmlns:a16="http://schemas.microsoft.com/office/drawing/2014/main" id="{44EB31AE-AC0A-5179-616F-458CAD5293D2}"/>
              </a:ext>
            </a:extLst>
          </p:cNvPr>
          <p:cNvSpPr txBox="1"/>
          <p:nvPr/>
        </p:nvSpPr>
        <p:spPr>
          <a:xfrm>
            <a:off x="-135628" y="6405390"/>
            <a:ext cx="2900122" cy="230832"/>
          </a:xfrm>
          <a:prstGeom prst="rect">
            <a:avLst/>
          </a:prstGeom>
          <a:noFill/>
        </p:spPr>
        <p:txBody>
          <a:bodyPr wrap="square" rtlCol="0">
            <a:spAutoFit/>
          </a:bodyPr>
          <a:lstStyle/>
          <a:p>
            <a:pPr algn="ctr"/>
            <a:r>
              <a:rPr lang="en-US" sz="900" spc="300" dirty="0">
                <a:solidFill>
                  <a:schemeClr val="bg1">
                    <a:alpha val="60000"/>
                  </a:schemeClr>
                </a:solidFill>
              </a:rPr>
              <a:t>Created by Richard Taracha</a:t>
            </a:r>
          </a:p>
        </p:txBody>
      </p:sp>
    </p:spTree>
    <p:extLst>
      <p:ext uri="{BB962C8B-B14F-4D97-AF65-F5344CB8AC3E}">
        <p14:creationId xmlns:p14="http://schemas.microsoft.com/office/powerpoint/2010/main" val="3555847260"/>
      </p:ext>
    </p:extLst>
  </p:cSld>
  <p:clrMapOvr>
    <a:masterClrMapping/>
  </p:clrMapOvr>
  <mc:AlternateContent xmlns:mc="http://schemas.openxmlformats.org/markup-compatibility/2006" xmlns:p14="http://schemas.microsoft.com/office/powerpoint/2010/main">
    <mc:Choice Requires="p14">
      <p:transition spd="slow" p14:dur="15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2" presetClass="entr" presetSubtype="4" decel="100000" fill="hold" nodeType="withEffect">
                                  <p:stCondLst>
                                    <p:cond delay="15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300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250"/>
                                        <p:tgtEl>
                                          <p:spTgt spid="56"/>
                                        </p:tgtEl>
                                      </p:cBhvr>
                                    </p:animEffect>
                                  </p:childTnLst>
                                </p:cTn>
                              </p:par>
                              <p:par>
                                <p:cTn id="15" presetID="10" presetClass="entr" presetSubtype="0" fill="hold" grpId="0" nodeType="withEffect">
                                  <p:stCondLst>
                                    <p:cond delay="325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250"/>
                                        <p:tgtEl>
                                          <p:spTgt spid="55"/>
                                        </p:tgtEl>
                                      </p:cBhvr>
                                    </p:animEffect>
                                  </p:childTnLst>
                                </p:cTn>
                              </p:par>
                              <p:par>
                                <p:cTn id="18" presetID="10" presetClass="entr" presetSubtype="0" fill="hold" grpId="0" nodeType="withEffect">
                                  <p:stCondLst>
                                    <p:cond delay="350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4" grpId="0" animBg="1"/>
      <p:bldP spid="55" grpId="0" animBg="1"/>
      <p:bldP spid="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843677"/>
            <a:ext cx="9066997" cy="1323439"/>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Average Amount Transfers from the Bank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8014840" y="2713280"/>
            <a:ext cx="3777471" cy="3139321"/>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bar graph shows the average amount of money transferred from the bank by customers who have defaulted or not defaulted on their loans. The graph indicates that customers who have not defaulted on their loans transfer more money from the bank than those who have defaulted. The difference between the two groups is about KES 1,828.</a:t>
            </a:r>
          </a:p>
        </p:txBody>
      </p:sp>
      <p:pic>
        <p:nvPicPr>
          <p:cNvPr id="3" name="Picture 2">
            <a:extLst>
              <a:ext uri="{FF2B5EF4-FFF2-40B4-BE49-F238E27FC236}">
                <a16:creationId xmlns:a16="http://schemas.microsoft.com/office/drawing/2014/main" id="{A5003186-45E5-E01D-354F-D9039C271C88}"/>
              </a:ext>
            </a:extLst>
          </p:cNvPr>
          <p:cNvPicPr>
            <a:picLocks noChangeAspect="1"/>
          </p:cNvPicPr>
          <p:nvPr/>
        </p:nvPicPr>
        <p:blipFill>
          <a:blip r:embed="rId2"/>
          <a:stretch>
            <a:fillRect/>
          </a:stretch>
        </p:blipFill>
        <p:spPr>
          <a:xfrm>
            <a:off x="0" y="2428875"/>
            <a:ext cx="7810500" cy="442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26753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524500"/>
            <a:ext cx="9066997" cy="1323439"/>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Average Number of Days Airtime Less than 2 units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8101103" y="2057400"/>
            <a:ext cx="3777471" cy="3970318"/>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graph suggests that customers who defaulted on their loans had more days with low airtime than those who did not. This could imply that customers who default on their loans are more likely to have financial difficulties or lower income. However, it is also possible that customers who default on their loans are more likely to use their airtime for mobile money transactions, which would cause them to run out of airtime more quickly.</a:t>
            </a:r>
          </a:p>
        </p:txBody>
      </p:sp>
      <p:pic>
        <p:nvPicPr>
          <p:cNvPr id="4" name="Picture 3">
            <a:extLst>
              <a:ext uri="{FF2B5EF4-FFF2-40B4-BE49-F238E27FC236}">
                <a16:creationId xmlns:a16="http://schemas.microsoft.com/office/drawing/2014/main" id="{8F28ED6B-F2B4-6411-37A6-4492A04EB3AB}"/>
              </a:ext>
            </a:extLst>
          </p:cNvPr>
          <p:cNvPicPr>
            <a:picLocks noChangeAspect="1"/>
          </p:cNvPicPr>
          <p:nvPr/>
        </p:nvPicPr>
        <p:blipFill>
          <a:blip r:embed="rId2"/>
          <a:stretch>
            <a:fillRect/>
          </a:stretch>
        </p:blipFill>
        <p:spPr>
          <a:xfrm>
            <a:off x="0" y="2057400"/>
            <a:ext cx="7915275"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9879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524500"/>
            <a:ext cx="9066997" cy="1323439"/>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Average Number of Days Airtime Less than 2 units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8101103" y="2057400"/>
            <a:ext cx="3777471" cy="3970318"/>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graph suggests that customers who defaulted on their loans had more days with low airtime than those who did not. This could imply that customers who default on their loans are more likely to have financial difficulties or lower income. However, it is also possible that customers who default on their loans are more likely to use their airtime for mobile money transactions, which would cause them to run out of airtime more quickly.</a:t>
            </a:r>
          </a:p>
        </p:txBody>
      </p:sp>
      <p:pic>
        <p:nvPicPr>
          <p:cNvPr id="4" name="Picture 3">
            <a:extLst>
              <a:ext uri="{FF2B5EF4-FFF2-40B4-BE49-F238E27FC236}">
                <a16:creationId xmlns:a16="http://schemas.microsoft.com/office/drawing/2014/main" id="{8F28ED6B-F2B4-6411-37A6-4492A04EB3AB}"/>
              </a:ext>
            </a:extLst>
          </p:cNvPr>
          <p:cNvPicPr>
            <a:picLocks noChangeAspect="1"/>
          </p:cNvPicPr>
          <p:nvPr/>
        </p:nvPicPr>
        <p:blipFill>
          <a:blip r:embed="rId2"/>
          <a:stretch>
            <a:fillRect/>
          </a:stretch>
        </p:blipFill>
        <p:spPr>
          <a:xfrm>
            <a:off x="0" y="2057400"/>
            <a:ext cx="7915275"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61387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B36A8F-B305-6391-CEC9-C372B88FF954}"/>
              </a:ext>
            </a:extLst>
          </p:cNvPr>
          <p:cNvSpPr txBox="1"/>
          <p:nvPr/>
        </p:nvSpPr>
        <p:spPr>
          <a:xfrm>
            <a:off x="0" y="524500"/>
            <a:ext cx="9066997" cy="1323439"/>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Average </a:t>
            </a:r>
            <a:r>
              <a:rPr lang="en-US" sz="4000" b="1" dirty="0" err="1">
                <a:solidFill>
                  <a:schemeClr val="tx1">
                    <a:lumMod val="65000"/>
                    <a:lumOff val="35000"/>
                  </a:schemeClr>
                </a:solidFill>
                <a:latin typeface="+mj-lt"/>
              </a:rPr>
              <a:t>Okoa</a:t>
            </a:r>
            <a:r>
              <a:rPr lang="en-US" sz="4000" b="1" dirty="0">
                <a:solidFill>
                  <a:schemeClr val="tx1">
                    <a:lumMod val="65000"/>
                    <a:lumOff val="35000"/>
                  </a:schemeClr>
                </a:solidFill>
                <a:latin typeface="+mj-lt"/>
              </a:rPr>
              <a:t> </a:t>
            </a:r>
            <a:r>
              <a:rPr lang="en-US" sz="4000" b="1" dirty="0" err="1">
                <a:solidFill>
                  <a:schemeClr val="tx1">
                    <a:lumMod val="65000"/>
                    <a:lumOff val="35000"/>
                  </a:schemeClr>
                </a:solidFill>
                <a:latin typeface="+mj-lt"/>
              </a:rPr>
              <a:t>Jahazi</a:t>
            </a:r>
            <a:r>
              <a:rPr lang="en-US" sz="4000" b="1" dirty="0">
                <a:solidFill>
                  <a:schemeClr val="tx1">
                    <a:lumMod val="65000"/>
                    <a:lumOff val="35000"/>
                  </a:schemeClr>
                </a:solidFill>
                <a:latin typeface="+mj-lt"/>
              </a:rPr>
              <a:t> Loan Amount by Default Status</a:t>
            </a:r>
          </a:p>
        </p:txBody>
      </p:sp>
      <p:sp>
        <p:nvSpPr>
          <p:cNvPr id="6" name="TextBox 5">
            <a:extLst>
              <a:ext uri="{FF2B5EF4-FFF2-40B4-BE49-F238E27FC236}">
                <a16:creationId xmlns:a16="http://schemas.microsoft.com/office/drawing/2014/main" id="{C39E830E-CB3F-D478-BFB6-03C32AEDC602}"/>
              </a:ext>
            </a:extLst>
          </p:cNvPr>
          <p:cNvSpPr txBox="1"/>
          <p:nvPr/>
        </p:nvSpPr>
        <p:spPr>
          <a:xfrm>
            <a:off x="7980333" y="2424739"/>
            <a:ext cx="3777471" cy="2585323"/>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bar graph that shows the average </a:t>
            </a:r>
            <a:r>
              <a:rPr lang="en-US" b="1" dirty="0" err="1">
                <a:solidFill>
                  <a:schemeClr val="tx1">
                    <a:lumMod val="65000"/>
                    <a:lumOff val="35000"/>
                  </a:schemeClr>
                </a:solidFill>
                <a:latin typeface="+mj-lt"/>
              </a:rPr>
              <a:t>Okoa</a:t>
            </a:r>
            <a:r>
              <a:rPr lang="en-US" b="1" dirty="0">
                <a:solidFill>
                  <a:schemeClr val="tx1">
                    <a:lumMod val="65000"/>
                    <a:lumOff val="35000"/>
                  </a:schemeClr>
                </a:solidFill>
                <a:latin typeface="+mj-lt"/>
              </a:rPr>
              <a:t> </a:t>
            </a:r>
            <a:r>
              <a:rPr lang="en-US" b="1" dirty="0" err="1">
                <a:solidFill>
                  <a:schemeClr val="tx1">
                    <a:lumMod val="65000"/>
                    <a:lumOff val="35000"/>
                  </a:schemeClr>
                </a:solidFill>
                <a:latin typeface="+mj-lt"/>
              </a:rPr>
              <a:t>Jahazi</a:t>
            </a:r>
            <a:r>
              <a:rPr lang="en-US" b="1" dirty="0">
                <a:solidFill>
                  <a:schemeClr val="tx1">
                    <a:lumMod val="65000"/>
                    <a:lumOff val="35000"/>
                  </a:schemeClr>
                </a:solidFill>
                <a:latin typeface="+mj-lt"/>
              </a:rPr>
              <a:t> loan amount for customers who defaulted or not on their loans. The graph indicates that customers who defaulted had a slightly higher average loan amount than those who did not. The difference is about 45 shillings.</a:t>
            </a:r>
          </a:p>
        </p:txBody>
      </p:sp>
      <p:pic>
        <p:nvPicPr>
          <p:cNvPr id="3" name="Picture 2">
            <a:extLst>
              <a:ext uri="{FF2B5EF4-FFF2-40B4-BE49-F238E27FC236}">
                <a16:creationId xmlns:a16="http://schemas.microsoft.com/office/drawing/2014/main" id="{2A0B0A26-53B4-0C77-CC6C-D8A8C32755DD}"/>
              </a:ext>
            </a:extLst>
          </p:cNvPr>
          <p:cNvPicPr>
            <a:picLocks noChangeAspect="1"/>
          </p:cNvPicPr>
          <p:nvPr/>
        </p:nvPicPr>
        <p:blipFill>
          <a:blip r:embed="rId2"/>
          <a:stretch>
            <a:fillRect/>
          </a:stretch>
        </p:blipFill>
        <p:spPr>
          <a:xfrm>
            <a:off x="0" y="2057400"/>
            <a:ext cx="7734300" cy="4800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32415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C11AC33-3CDA-4868-AF45-0AA2BCA78ED9}"/>
              </a:ext>
            </a:extLst>
          </p:cNvPr>
          <p:cNvSpPr/>
          <p:nvPr/>
        </p:nvSpPr>
        <p:spPr>
          <a:xfrm>
            <a:off x="0" y="0"/>
            <a:ext cx="6091085" cy="6858000"/>
          </a:xfrm>
          <a:prstGeom prst="rect">
            <a:avLst/>
          </a:prstGeom>
          <a:gradFill flip="none" rotWithShape="1">
            <a:gsLst>
              <a:gs pos="8000">
                <a:schemeClr val="accent1">
                  <a:alpha val="80000"/>
                </a:schemeClr>
              </a:gs>
              <a:gs pos="100000">
                <a:schemeClr val="accent1">
                  <a:lumMod val="75000"/>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D0CA0D-62D9-4A93-A959-9EE806334557}"/>
              </a:ext>
            </a:extLst>
          </p:cNvPr>
          <p:cNvSpPr txBox="1"/>
          <p:nvPr/>
        </p:nvSpPr>
        <p:spPr>
          <a:xfrm>
            <a:off x="8764905" y="1557149"/>
            <a:ext cx="2006241" cy="646331"/>
          </a:xfrm>
          <a:prstGeom prst="rect">
            <a:avLst/>
          </a:prstGeom>
          <a:noFill/>
        </p:spPr>
        <p:txBody>
          <a:bodyPr wrap="square" rtlCol="0">
            <a:spAutoFit/>
          </a:bodyPr>
          <a:lstStyle/>
          <a:p>
            <a:r>
              <a:rPr lang="en-US" b="1" dirty="0">
                <a:solidFill>
                  <a:schemeClr val="tx1">
                    <a:lumMod val="65000"/>
                    <a:lumOff val="35000"/>
                  </a:schemeClr>
                </a:solidFill>
                <a:latin typeface="+mj-lt"/>
              </a:rPr>
              <a:t>Univariate Data Analysis.</a:t>
            </a:r>
            <a:endParaRPr lang="en-US" dirty="0">
              <a:solidFill>
                <a:schemeClr val="tx1">
                  <a:lumMod val="65000"/>
                  <a:lumOff val="35000"/>
                </a:schemeClr>
              </a:solidFill>
              <a:latin typeface="+mj-lt"/>
            </a:endParaRPr>
          </a:p>
        </p:txBody>
      </p:sp>
      <p:sp>
        <p:nvSpPr>
          <p:cNvPr id="38" name="TextBox 37">
            <a:extLst>
              <a:ext uri="{FF2B5EF4-FFF2-40B4-BE49-F238E27FC236}">
                <a16:creationId xmlns:a16="http://schemas.microsoft.com/office/drawing/2014/main" id="{025C54BC-7DCF-47AF-BBC9-4494E55E7A94}"/>
              </a:ext>
            </a:extLst>
          </p:cNvPr>
          <p:cNvSpPr txBox="1"/>
          <p:nvPr/>
        </p:nvSpPr>
        <p:spPr>
          <a:xfrm>
            <a:off x="8697390" y="2884824"/>
            <a:ext cx="2024657" cy="646331"/>
          </a:xfrm>
          <a:prstGeom prst="rect">
            <a:avLst/>
          </a:prstGeom>
          <a:noFill/>
        </p:spPr>
        <p:txBody>
          <a:bodyPr wrap="square" rtlCol="0">
            <a:spAutoFit/>
          </a:bodyPr>
          <a:lstStyle/>
          <a:p>
            <a:r>
              <a:rPr lang="en-US" b="1" dirty="0">
                <a:latin typeface="+mj-lt"/>
              </a:rPr>
              <a:t>Bivariate Data Analysis.</a:t>
            </a:r>
          </a:p>
        </p:txBody>
      </p:sp>
      <p:sp>
        <p:nvSpPr>
          <p:cNvPr id="42" name="TextBox 41">
            <a:extLst>
              <a:ext uri="{FF2B5EF4-FFF2-40B4-BE49-F238E27FC236}">
                <a16:creationId xmlns:a16="http://schemas.microsoft.com/office/drawing/2014/main" id="{E1C94F7D-C3DF-4E92-B62D-728BF8E716FF}"/>
              </a:ext>
            </a:extLst>
          </p:cNvPr>
          <p:cNvSpPr txBox="1"/>
          <p:nvPr/>
        </p:nvSpPr>
        <p:spPr>
          <a:xfrm>
            <a:off x="8719883" y="4212499"/>
            <a:ext cx="1953058" cy="646331"/>
          </a:xfrm>
          <a:prstGeom prst="rect">
            <a:avLst/>
          </a:prstGeom>
          <a:noFill/>
        </p:spPr>
        <p:txBody>
          <a:bodyPr wrap="square" rtlCol="0">
            <a:spAutoFit/>
          </a:bodyPr>
          <a:lstStyle/>
          <a:p>
            <a:r>
              <a:rPr lang="en-US" b="1" i="1" u="sng" dirty="0">
                <a:solidFill>
                  <a:srgbClr val="45A5ED"/>
                </a:solidFill>
                <a:latin typeface="+mj-lt"/>
              </a:rPr>
              <a:t>Multivariate Data Analysis.</a:t>
            </a:r>
            <a:endParaRPr lang="en-US" i="1" u="sng" dirty="0">
              <a:solidFill>
                <a:srgbClr val="45A5ED"/>
              </a:solidFill>
              <a:latin typeface="+mj-lt"/>
            </a:endParaRPr>
          </a:p>
        </p:txBody>
      </p:sp>
      <p:sp>
        <p:nvSpPr>
          <p:cNvPr id="46" name="TextBox 45">
            <a:extLst>
              <a:ext uri="{FF2B5EF4-FFF2-40B4-BE49-F238E27FC236}">
                <a16:creationId xmlns:a16="http://schemas.microsoft.com/office/drawing/2014/main" id="{75BEDCFE-3794-49EC-A703-9E426A8947F9}"/>
              </a:ext>
            </a:extLst>
          </p:cNvPr>
          <p:cNvSpPr txBox="1"/>
          <p:nvPr/>
        </p:nvSpPr>
        <p:spPr>
          <a:xfrm>
            <a:off x="282916" y="668970"/>
            <a:ext cx="3120571" cy="1938992"/>
          </a:xfrm>
          <a:prstGeom prst="rect">
            <a:avLst/>
          </a:prstGeom>
          <a:noFill/>
        </p:spPr>
        <p:txBody>
          <a:bodyPr wrap="square" rtlCol="0">
            <a:spAutoFit/>
          </a:bodyPr>
          <a:lstStyle/>
          <a:p>
            <a:r>
              <a:rPr lang="en-US" sz="4000" b="1" dirty="0">
                <a:solidFill>
                  <a:schemeClr val="bg1"/>
                </a:solidFill>
                <a:latin typeface="+mj-lt"/>
              </a:rPr>
              <a:t>Exploratory Data</a:t>
            </a:r>
          </a:p>
          <a:p>
            <a:r>
              <a:rPr lang="en-US" sz="4000" b="1" dirty="0">
                <a:solidFill>
                  <a:schemeClr val="bg1"/>
                </a:solidFill>
                <a:latin typeface="+mj-lt"/>
              </a:rPr>
              <a:t>Analysis.</a:t>
            </a:r>
          </a:p>
        </p:txBody>
      </p:sp>
      <p:sp>
        <p:nvSpPr>
          <p:cNvPr id="7" name="TextBox 6">
            <a:extLst>
              <a:ext uri="{FF2B5EF4-FFF2-40B4-BE49-F238E27FC236}">
                <a16:creationId xmlns:a16="http://schemas.microsoft.com/office/drawing/2014/main" id="{1D53CB3D-68D1-444F-9B7E-D8EE333DAF2D}"/>
              </a:ext>
            </a:extLst>
          </p:cNvPr>
          <p:cNvSpPr txBox="1"/>
          <p:nvPr/>
        </p:nvSpPr>
        <p:spPr>
          <a:xfrm>
            <a:off x="282916" y="6402198"/>
            <a:ext cx="2168014" cy="230830"/>
          </a:xfrm>
          <a:prstGeom prst="rect">
            <a:avLst/>
          </a:prstGeom>
          <a:noFill/>
        </p:spPr>
        <p:txBody>
          <a:bodyPr wrap="square" rtlCol="0">
            <a:spAutoFit/>
          </a:bodyPr>
          <a:lstStyle/>
          <a:p>
            <a:pPr algn="ctr"/>
            <a:r>
              <a:rPr lang="en-US" sz="900" spc="300" dirty="0">
                <a:solidFill>
                  <a:schemeClr val="bg1">
                    <a:alpha val="60000"/>
                  </a:schemeClr>
                </a:solidFill>
              </a:rPr>
              <a:t>www.yourcompany.com</a:t>
            </a:r>
          </a:p>
        </p:txBody>
      </p:sp>
      <p:sp>
        <p:nvSpPr>
          <p:cNvPr id="47" name="Rectangle: Rounded Corners 46">
            <a:extLst>
              <a:ext uri="{FF2B5EF4-FFF2-40B4-BE49-F238E27FC236}">
                <a16:creationId xmlns:a16="http://schemas.microsoft.com/office/drawing/2014/main" id="{E320DED9-FD05-468E-82F4-05D991521F0F}"/>
              </a:ext>
            </a:extLst>
          </p:cNvPr>
          <p:cNvSpPr/>
          <p:nvPr/>
        </p:nvSpPr>
        <p:spPr>
          <a:xfrm>
            <a:off x="1117884" y="4852517"/>
            <a:ext cx="450779" cy="450779"/>
          </a:xfrm>
          <a:prstGeom prst="roundRect">
            <a:avLst>
              <a:gd name="adj" fmla="val 8819"/>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E07FFD0-D8F4-4C35-8B6D-E726D4CF4929}"/>
              </a:ext>
            </a:extLst>
          </p:cNvPr>
          <p:cNvSpPr/>
          <p:nvPr/>
        </p:nvSpPr>
        <p:spPr>
          <a:xfrm>
            <a:off x="577446" y="4418668"/>
            <a:ext cx="288580" cy="288580"/>
          </a:xfrm>
          <a:prstGeom prst="roundRect">
            <a:avLst>
              <a:gd name="adj" fmla="val 8819"/>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CAC18FA-153A-9785-93F0-8F4B261F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663" y="455335"/>
            <a:ext cx="6384607" cy="3710997"/>
          </a:xfrm>
          <a:prstGeom prst="rect">
            <a:avLst/>
          </a:prstGeom>
        </p:spPr>
      </p:pic>
      <p:sp>
        <p:nvSpPr>
          <p:cNvPr id="17" name="TextBox 16">
            <a:extLst>
              <a:ext uri="{FF2B5EF4-FFF2-40B4-BE49-F238E27FC236}">
                <a16:creationId xmlns:a16="http://schemas.microsoft.com/office/drawing/2014/main" id="{AB28F71C-27C2-B7B6-F9F0-9909414DB5AB}"/>
              </a:ext>
            </a:extLst>
          </p:cNvPr>
          <p:cNvSpPr txBox="1"/>
          <p:nvPr/>
        </p:nvSpPr>
        <p:spPr>
          <a:xfrm>
            <a:off x="2167863" y="4304912"/>
            <a:ext cx="3923222" cy="1754326"/>
          </a:xfrm>
          <a:prstGeom prst="rect">
            <a:avLst/>
          </a:prstGeom>
          <a:noFill/>
        </p:spPr>
        <p:txBody>
          <a:bodyPr wrap="square" rtlCol="0">
            <a:spAutoFit/>
          </a:bodyPr>
          <a:lstStyle/>
          <a:p>
            <a:r>
              <a:rPr lang="en-US" b="1" dirty="0">
                <a:solidFill>
                  <a:schemeClr val="bg1"/>
                </a:solidFill>
                <a:latin typeface="+mj-lt"/>
              </a:rPr>
              <a:t>This process of examining and summarizing data sets using various techniques such as visualization and descriptive statistics to help to identify patterns and relationships in the data.</a:t>
            </a:r>
          </a:p>
        </p:txBody>
      </p:sp>
      <p:pic>
        <p:nvPicPr>
          <p:cNvPr id="3" name="Picture 2">
            <a:extLst>
              <a:ext uri="{FF2B5EF4-FFF2-40B4-BE49-F238E27FC236}">
                <a16:creationId xmlns:a16="http://schemas.microsoft.com/office/drawing/2014/main" id="{AAC71018-70C8-83AC-A1E2-04F224267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311" y="1557149"/>
            <a:ext cx="616502" cy="616502"/>
          </a:xfrm>
          <a:prstGeom prst="rect">
            <a:avLst/>
          </a:prstGeom>
        </p:spPr>
      </p:pic>
      <p:pic>
        <p:nvPicPr>
          <p:cNvPr id="8" name="Picture 7">
            <a:extLst>
              <a:ext uri="{FF2B5EF4-FFF2-40B4-BE49-F238E27FC236}">
                <a16:creationId xmlns:a16="http://schemas.microsoft.com/office/drawing/2014/main" id="{7B783266-57B6-8ECD-A530-406FB0C40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311" y="2914653"/>
            <a:ext cx="616502" cy="616502"/>
          </a:xfrm>
          <a:prstGeom prst="rect">
            <a:avLst/>
          </a:prstGeom>
        </p:spPr>
      </p:pic>
      <p:pic>
        <p:nvPicPr>
          <p:cNvPr id="9" name="Picture 8">
            <a:extLst>
              <a:ext uri="{FF2B5EF4-FFF2-40B4-BE49-F238E27FC236}">
                <a16:creationId xmlns:a16="http://schemas.microsoft.com/office/drawing/2014/main" id="{C50F31BD-2B3B-3FD6-1A1F-27DAE9C5E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275" y="4148033"/>
            <a:ext cx="616502" cy="616502"/>
          </a:xfrm>
          <a:prstGeom prst="rect">
            <a:avLst/>
          </a:prstGeom>
          <a:noFill/>
        </p:spPr>
      </p:pic>
    </p:spTree>
    <p:extLst>
      <p:ext uri="{BB962C8B-B14F-4D97-AF65-F5344CB8AC3E}">
        <p14:creationId xmlns:p14="http://schemas.microsoft.com/office/powerpoint/2010/main" val="3293794115"/>
      </p:ext>
    </p:extLst>
  </p:cSld>
  <p:clrMapOvr>
    <a:masterClrMapping/>
  </p:clrMapOvr>
  <mc:AlternateContent xmlns:mc="http://schemas.openxmlformats.org/markup-compatibility/2006" xmlns:p14="http://schemas.microsoft.com/office/powerpoint/2010/main">
    <mc:Choice Requires="p14">
      <p:transition spd="slow" p14:dur="15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30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250"/>
                                        <p:tgtEl>
                                          <p:spTgt spid="48"/>
                                        </p:tgtEl>
                                      </p:cBhvr>
                                    </p:animEffect>
                                  </p:childTnLst>
                                </p:cTn>
                              </p:par>
                              <p:par>
                                <p:cTn id="11" presetID="10" presetClass="entr" presetSubtype="0" fill="hold" grpId="0" nodeType="withEffect">
                                  <p:stCondLst>
                                    <p:cond delay="325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3F015-AAB6-B459-2CCE-6DB2E91BC86A}"/>
              </a:ext>
            </a:extLst>
          </p:cNvPr>
          <p:cNvPicPr>
            <a:picLocks noChangeAspect="1"/>
          </p:cNvPicPr>
          <p:nvPr/>
        </p:nvPicPr>
        <p:blipFill>
          <a:blip r:embed="rId2"/>
          <a:stretch>
            <a:fillRect/>
          </a:stretch>
        </p:blipFill>
        <p:spPr>
          <a:xfrm>
            <a:off x="0" y="0"/>
            <a:ext cx="12192000" cy="55424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348B4CF-1C71-D6CE-3256-D0048E044C07}"/>
              </a:ext>
            </a:extLst>
          </p:cNvPr>
          <p:cNvSpPr txBox="1"/>
          <p:nvPr/>
        </p:nvSpPr>
        <p:spPr>
          <a:xfrm>
            <a:off x="362309" y="5745461"/>
            <a:ext cx="11274725" cy="923330"/>
          </a:xfrm>
          <a:prstGeom prst="rect">
            <a:avLst/>
          </a:prstGeom>
          <a:solidFill>
            <a:schemeClr val="accent1">
              <a:lumMod val="20000"/>
              <a:lumOff val="80000"/>
            </a:schemeClr>
          </a:solidFill>
          <a:effectLst>
            <a:outerShdw blurRad="63500" sx="102000" sy="102000" algn="ctr" rotWithShape="0">
              <a:prstClr val="black">
                <a:alpha val="40000"/>
              </a:prstClr>
            </a:outerShdw>
          </a:effectLst>
        </p:spPr>
        <p:txBody>
          <a:bodyPr wrap="square" rtlCol="0">
            <a:spAutoFit/>
          </a:bodyPr>
          <a:lstStyle/>
          <a:p>
            <a:r>
              <a:rPr lang="en-US" b="1" dirty="0">
                <a:solidFill>
                  <a:schemeClr val="tx1">
                    <a:lumMod val="65000"/>
                    <a:lumOff val="35000"/>
                  </a:schemeClr>
                </a:solidFill>
                <a:latin typeface="+mj-lt"/>
              </a:rPr>
              <a:t>We can note that there are two strong positive correlations between `</a:t>
            </a:r>
            <a:r>
              <a:rPr lang="en-US" b="1" dirty="0" err="1">
                <a:solidFill>
                  <a:schemeClr val="tx1">
                    <a:lumMod val="65000"/>
                    <a:lumOff val="35000"/>
                  </a:schemeClr>
                </a:solidFill>
                <a:latin typeface="+mj-lt"/>
              </a:rPr>
              <a:t>mpesa_credits</a:t>
            </a:r>
            <a:r>
              <a:rPr lang="en-US" b="1" dirty="0">
                <a:solidFill>
                  <a:schemeClr val="tx1">
                    <a:lumMod val="65000"/>
                    <a:lumOff val="35000"/>
                  </a:schemeClr>
                </a:solidFill>
                <a:latin typeface="+mj-lt"/>
              </a:rPr>
              <a:t>` and `</a:t>
            </a:r>
            <a:r>
              <a:rPr lang="en-US" b="1" dirty="0" err="1">
                <a:solidFill>
                  <a:schemeClr val="tx1">
                    <a:lumMod val="65000"/>
                    <a:lumOff val="35000"/>
                  </a:schemeClr>
                </a:solidFill>
                <a:latin typeface="+mj-lt"/>
              </a:rPr>
              <a:t>amount_received</a:t>
            </a:r>
            <a:r>
              <a:rPr lang="en-US" b="1" dirty="0">
                <a:solidFill>
                  <a:schemeClr val="tx1">
                    <a:lumMod val="65000"/>
                    <a:lumOff val="35000"/>
                  </a:schemeClr>
                </a:solidFill>
                <a:latin typeface="+mj-lt"/>
              </a:rPr>
              <a:t>` and `</a:t>
            </a:r>
            <a:r>
              <a:rPr lang="en-US" b="1" dirty="0" err="1">
                <a:solidFill>
                  <a:schemeClr val="tx1">
                    <a:lumMod val="65000"/>
                    <a:lumOff val="35000"/>
                  </a:schemeClr>
                </a:solidFill>
                <a:latin typeface="+mj-lt"/>
              </a:rPr>
              <a:t>amount_deposited</a:t>
            </a:r>
            <a:r>
              <a:rPr lang="en-US" b="1" dirty="0">
                <a:solidFill>
                  <a:schemeClr val="tx1">
                    <a:lumMod val="65000"/>
                    <a:lumOff val="35000"/>
                  </a:schemeClr>
                </a:solidFill>
                <a:latin typeface="+mj-lt"/>
              </a:rPr>
              <a:t>`. We also note a weak positive correlation between `</a:t>
            </a:r>
            <a:r>
              <a:rPr lang="en-US" b="1" dirty="0" err="1">
                <a:solidFill>
                  <a:schemeClr val="tx1">
                    <a:lumMod val="65000"/>
                    <a:lumOff val="35000"/>
                  </a:schemeClr>
                </a:solidFill>
                <a:latin typeface="+mj-lt"/>
              </a:rPr>
              <a:t>mpesa_credits</a:t>
            </a:r>
            <a:r>
              <a:rPr lang="en-US" b="1" dirty="0">
                <a:solidFill>
                  <a:schemeClr val="tx1">
                    <a:lumMod val="65000"/>
                    <a:lumOff val="35000"/>
                  </a:schemeClr>
                </a:solidFill>
                <a:latin typeface="+mj-lt"/>
              </a:rPr>
              <a:t>` and `</a:t>
            </a:r>
            <a:r>
              <a:rPr lang="en-US" b="1" dirty="0" err="1">
                <a:solidFill>
                  <a:schemeClr val="tx1">
                    <a:lumMod val="65000"/>
                    <a:lumOff val="35000"/>
                  </a:schemeClr>
                </a:solidFill>
                <a:latin typeface="+mj-lt"/>
              </a:rPr>
              <a:t>amount_transfers_from_bank</a:t>
            </a:r>
            <a:r>
              <a:rPr lang="en-US" b="1" dirty="0">
                <a:solidFill>
                  <a:schemeClr val="tx1">
                    <a:lumMod val="65000"/>
                    <a:lumOff val="35000"/>
                  </a:schemeClr>
                </a:solidFill>
                <a:latin typeface="+mj-lt"/>
              </a:rPr>
              <a:t>`.</a:t>
            </a:r>
          </a:p>
        </p:txBody>
      </p:sp>
    </p:spTree>
    <p:extLst>
      <p:ext uri="{BB962C8B-B14F-4D97-AF65-F5344CB8AC3E}">
        <p14:creationId xmlns:p14="http://schemas.microsoft.com/office/powerpoint/2010/main" val="880344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3160911"/>
            <a:chOff x="1117884" y="891381"/>
            <a:chExt cx="3120571" cy="3160911"/>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2862322"/>
            </a:xfrm>
            <a:prstGeom prst="rect">
              <a:avLst/>
            </a:prstGeom>
            <a:noFill/>
          </p:spPr>
          <p:txBody>
            <a:bodyPr wrap="square" rtlCol="0">
              <a:spAutoFit/>
            </a:bodyPr>
            <a:lstStyle/>
            <a:p>
              <a:r>
                <a:rPr lang="en-US" sz="3600" dirty="0">
                  <a:solidFill>
                    <a:schemeClr val="tx1">
                      <a:lumMod val="65000"/>
                      <a:lumOff val="35000"/>
                    </a:schemeClr>
                  </a:solidFill>
                  <a:latin typeface="+mj-lt"/>
                </a:rPr>
                <a:t>What predictive models are we going to build?</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67778821"/>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EB992-0EE7-A40A-8511-91DB259C9F29}"/>
              </a:ext>
            </a:extLst>
          </p:cNvPr>
          <p:cNvPicPr>
            <a:picLocks noChangeAspect="1"/>
          </p:cNvPicPr>
          <p:nvPr/>
        </p:nvPicPr>
        <p:blipFill>
          <a:blip r:embed="rId2"/>
          <a:stretch>
            <a:fillRect/>
          </a:stretch>
        </p:blipFill>
        <p:spPr>
          <a:xfrm>
            <a:off x="1274912" y="1209675"/>
            <a:ext cx="9486900" cy="5648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31B200A3-2054-4070-85A4-772F7E739D01}"/>
              </a:ext>
            </a:extLst>
          </p:cNvPr>
          <p:cNvSpPr txBox="1"/>
          <p:nvPr/>
        </p:nvSpPr>
        <p:spPr>
          <a:xfrm>
            <a:off x="828136" y="0"/>
            <a:ext cx="10627743" cy="707886"/>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pPr algn="ctr"/>
            <a:r>
              <a:rPr lang="en-US" sz="4000" b="1" dirty="0">
                <a:solidFill>
                  <a:schemeClr val="tx1">
                    <a:lumMod val="65000"/>
                    <a:lumOff val="35000"/>
                  </a:schemeClr>
                </a:solidFill>
                <a:latin typeface="+mj-lt"/>
              </a:rPr>
              <a:t>Vanilla Models</a:t>
            </a:r>
          </a:p>
        </p:txBody>
      </p:sp>
    </p:spTree>
    <p:extLst>
      <p:ext uri="{BB962C8B-B14F-4D97-AF65-F5344CB8AC3E}">
        <p14:creationId xmlns:p14="http://schemas.microsoft.com/office/powerpoint/2010/main" val="387828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47120" y="183081"/>
            <a:ext cx="9644580" cy="3046988"/>
          </a:xfrm>
          <a:prstGeom prst="rect">
            <a:avLst/>
          </a:prstGeom>
          <a:noFill/>
        </p:spPr>
        <p:txBody>
          <a:bodyPr wrap="square" rtlCol="0">
            <a:spAutoFit/>
          </a:bodyPr>
          <a:lstStyle/>
          <a:p>
            <a:pPr algn="just"/>
            <a:r>
              <a:rPr lang="en-US" sz="1600" b="1" dirty="0">
                <a:solidFill>
                  <a:schemeClr val="bg1"/>
                </a:solidFill>
                <a:latin typeface="+mj-lt"/>
              </a:rPr>
              <a:t>Based on the evaluation plot, it seems that none of the models are performing very well on the classification task. All of them have very low precision, recall, and F1 score, which indicate that they are not able to correctly identify the default and non-default cases. The accuracy metric is also misleading, as it does not account for the class imbalance in the data. A model that always predicts non-default will have a high accuracy, but a very poor performance on the default cases.</a:t>
            </a:r>
          </a:p>
          <a:p>
            <a:pPr algn="just"/>
            <a:endParaRPr lang="en-US" sz="1600" b="1" dirty="0">
              <a:solidFill>
                <a:schemeClr val="bg1"/>
              </a:solidFill>
              <a:latin typeface="+mj-lt"/>
            </a:endParaRPr>
          </a:p>
          <a:p>
            <a:pPr algn="just"/>
            <a:r>
              <a:rPr lang="en-US" sz="1600" b="1" dirty="0">
                <a:solidFill>
                  <a:schemeClr val="bg1"/>
                </a:solidFill>
                <a:latin typeface="+mj-lt"/>
              </a:rPr>
              <a:t>Among the models, the logistic regression and SVC models have the highest test accuracy, but they also have zero precision and recall, which means that they never predict default. This is not desirable, as we want to identify the default cases and take appropriate actions. The random forest model has the highest precision, recall, and F1 score among the models, but they are still very low compared to the ideal values. The random forest model also has a high train accuracy, but a lower test accuracy, which suggests that it is overfitting the training data and not generalizing well to the test data.</a:t>
            </a:r>
            <a:endParaRPr lang="en-US" dirty="0">
              <a:solidFill>
                <a:schemeClr val="tx1">
                  <a:lumMod val="65000"/>
                  <a:lumOff val="35000"/>
                </a:schemeClr>
              </a:solidFill>
              <a:latin typeface="+mj-lt"/>
            </a:endParaRPr>
          </a:p>
        </p:txBody>
      </p:sp>
      <p:sp>
        <p:nvSpPr>
          <p:cNvPr id="8" name="TextBox 7">
            <a:extLst>
              <a:ext uri="{FF2B5EF4-FFF2-40B4-BE49-F238E27FC236}">
                <a16:creationId xmlns:a16="http://schemas.microsoft.com/office/drawing/2014/main" id="{22D594AF-3512-2A4F-FCB7-5EF902794C15}"/>
              </a:ext>
            </a:extLst>
          </p:cNvPr>
          <p:cNvSpPr txBox="1"/>
          <p:nvPr/>
        </p:nvSpPr>
        <p:spPr>
          <a:xfrm>
            <a:off x="147120" y="3530792"/>
            <a:ext cx="9644580" cy="2062103"/>
          </a:xfrm>
          <a:prstGeom prst="rect">
            <a:avLst/>
          </a:prstGeom>
          <a:noFill/>
        </p:spPr>
        <p:txBody>
          <a:bodyPr wrap="square" rtlCol="0">
            <a:spAutoFit/>
          </a:bodyPr>
          <a:lstStyle/>
          <a:p>
            <a:pPr algn="just"/>
            <a:r>
              <a:rPr lang="en-US" sz="1600" b="1" dirty="0">
                <a:latin typeface="+mj-lt"/>
              </a:rPr>
              <a:t>As these are vanilla models, then my next step of action would be to try some of the approaches below to see if I can improve the performance of the models:</a:t>
            </a:r>
          </a:p>
          <a:p>
            <a:pPr algn="just"/>
            <a:endParaRPr lang="en-US" sz="1600" b="1" dirty="0">
              <a:latin typeface="+mj-lt"/>
            </a:endParaRPr>
          </a:p>
          <a:p>
            <a:pPr marL="285750" indent="-285750" algn="just">
              <a:buFont typeface="Arial" panose="020B0604020202020204" pitchFamily="34" charset="0"/>
              <a:buChar char="•"/>
            </a:pPr>
            <a:r>
              <a:rPr lang="en-US" sz="1600" b="1" dirty="0">
                <a:latin typeface="+mj-lt"/>
              </a:rPr>
              <a:t>Feature engineering</a:t>
            </a:r>
          </a:p>
          <a:p>
            <a:pPr marL="285750" indent="-285750" algn="just">
              <a:buFont typeface="Arial" panose="020B0604020202020204" pitchFamily="34" charset="0"/>
              <a:buChar char="•"/>
            </a:pPr>
            <a:r>
              <a:rPr lang="en-US" sz="1600" b="1" dirty="0">
                <a:latin typeface="+mj-lt"/>
              </a:rPr>
              <a:t>Hyperparameter tuning</a:t>
            </a:r>
          </a:p>
          <a:p>
            <a:pPr marL="285750" indent="-285750" algn="just">
              <a:buFont typeface="Arial" panose="020B0604020202020204" pitchFamily="34" charset="0"/>
              <a:buChar char="•"/>
            </a:pPr>
            <a:r>
              <a:rPr lang="en-US" sz="1600" b="1" dirty="0">
                <a:latin typeface="+mj-lt"/>
              </a:rPr>
              <a:t>Ensemble methods</a:t>
            </a:r>
          </a:p>
          <a:p>
            <a:pPr marL="285750" indent="-285750" algn="just">
              <a:buFont typeface="Arial" panose="020B0604020202020204" pitchFamily="34" charset="0"/>
              <a:buChar char="•"/>
            </a:pPr>
            <a:r>
              <a:rPr lang="en-US" sz="1600" b="1" dirty="0">
                <a:latin typeface="+mj-lt"/>
              </a:rPr>
              <a:t>Resampling techniques</a:t>
            </a:r>
          </a:p>
          <a:p>
            <a:pPr marL="285750" indent="-285750" algn="just">
              <a:buFont typeface="Arial" panose="020B0604020202020204" pitchFamily="34" charset="0"/>
              <a:buChar char="•"/>
            </a:pPr>
            <a:r>
              <a:rPr lang="en-US" sz="1600" b="1" dirty="0">
                <a:latin typeface="+mj-lt"/>
              </a:rPr>
              <a:t>Cross-validation techniques</a:t>
            </a:r>
            <a:endParaRPr lang="en-US" sz="1600" dirty="0">
              <a:latin typeface="+mj-lt"/>
            </a:endParaRP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36F02CE-2A93-0B81-9886-7B776B37592F}"/>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flipH="1">
            <a:off x="5467051" y="3960883"/>
            <a:ext cx="5315458" cy="2897117"/>
          </a:xfrm>
          <a:prstGeom prst="rect">
            <a:avLst/>
          </a:prstGeom>
        </p:spPr>
      </p:pic>
      <p:sp>
        <p:nvSpPr>
          <p:cNvPr id="15" name="TextBox 14">
            <a:extLst>
              <a:ext uri="{FF2B5EF4-FFF2-40B4-BE49-F238E27FC236}">
                <a16:creationId xmlns:a16="http://schemas.microsoft.com/office/drawing/2014/main" id="{F1ADAF3C-5537-3C1D-4F5D-9155CD8E2137}"/>
              </a:ext>
            </a:extLst>
          </p:cNvPr>
          <p:cNvSpPr txBox="1"/>
          <p:nvPr/>
        </p:nvSpPr>
        <p:spPr>
          <a:xfrm>
            <a:off x="147120" y="5967033"/>
            <a:ext cx="4647799" cy="707886"/>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Model Evaluation</a:t>
            </a:r>
          </a:p>
        </p:txBody>
      </p:sp>
    </p:spTree>
    <p:extLst>
      <p:ext uri="{BB962C8B-B14F-4D97-AF65-F5344CB8AC3E}">
        <p14:creationId xmlns:p14="http://schemas.microsoft.com/office/powerpoint/2010/main" val="1741657762"/>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 presetClass="entr" presetSubtype="8"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9" grpId="0"/>
      <p:bldP spid="8" grpId="0"/>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1498918"/>
            <a:chOff x="1117884" y="891381"/>
            <a:chExt cx="3120571" cy="1498918"/>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1200329"/>
            </a:xfrm>
            <a:prstGeom prst="rect">
              <a:avLst/>
            </a:prstGeom>
            <a:noFill/>
          </p:spPr>
          <p:txBody>
            <a:bodyPr wrap="square" rtlCol="0">
              <a:spAutoFit/>
            </a:bodyPr>
            <a:lstStyle/>
            <a:p>
              <a:r>
                <a:rPr lang="en-US" sz="3600" dirty="0">
                  <a:solidFill>
                    <a:schemeClr val="tx1">
                      <a:lumMod val="65000"/>
                      <a:lumOff val="35000"/>
                    </a:schemeClr>
                  </a:solidFill>
                  <a:latin typeface="+mj-lt"/>
                </a:rPr>
                <a:t>What model did we pick?</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1774610819"/>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E5DF6DFE-A594-4149-907C-B8E7386412EC}"/>
              </a:ext>
            </a:extLst>
          </p:cNvPr>
          <p:cNvSpPr txBox="1"/>
          <p:nvPr/>
        </p:nvSpPr>
        <p:spPr>
          <a:xfrm>
            <a:off x="6223159" y="1105811"/>
            <a:ext cx="5621153" cy="1323439"/>
          </a:xfrm>
          <a:prstGeom prst="rect">
            <a:avLst/>
          </a:prstGeom>
          <a:noFill/>
        </p:spPr>
        <p:txBody>
          <a:bodyPr wrap="square" rtlCol="0">
            <a:spAutoFit/>
          </a:bodyPr>
          <a:lstStyle/>
          <a:p>
            <a:r>
              <a:rPr lang="en-US" sz="4000" b="1" dirty="0">
                <a:solidFill>
                  <a:schemeClr val="tx1">
                    <a:lumMod val="65000"/>
                    <a:lumOff val="35000"/>
                  </a:schemeClr>
                </a:solidFill>
                <a:latin typeface="+mj-lt"/>
              </a:rPr>
              <a:t>Specifying The Data Analysis Question</a:t>
            </a:r>
          </a:p>
        </p:txBody>
      </p:sp>
      <p:cxnSp>
        <p:nvCxnSpPr>
          <p:cNvPr id="26" name="Straight Connector 25">
            <a:extLst>
              <a:ext uri="{FF2B5EF4-FFF2-40B4-BE49-F238E27FC236}">
                <a16:creationId xmlns:a16="http://schemas.microsoft.com/office/drawing/2014/main" id="{E8E1A5E6-60E2-44B2-95B9-0B595FB7FEAB}"/>
              </a:ext>
            </a:extLst>
          </p:cNvPr>
          <p:cNvCxnSpPr/>
          <p:nvPr/>
        </p:nvCxnSpPr>
        <p:spPr>
          <a:xfrm flipV="1">
            <a:off x="8600978" y="4763746"/>
            <a:ext cx="0" cy="118155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CE051191-CA88-4124-A309-542E428AEC56}"/>
              </a:ext>
            </a:extLst>
          </p:cNvPr>
          <p:cNvGrpSpPr/>
          <p:nvPr/>
        </p:nvGrpSpPr>
        <p:grpSpPr>
          <a:xfrm>
            <a:off x="131534" y="4371926"/>
            <a:ext cx="8829583" cy="407638"/>
            <a:chOff x="268799" y="4019664"/>
            <a:chExt cx="8829583" cy="407638"/>
          </a:xfrm>
        </p:grpSpPr>
        <p:sp>
          <p:nvSpPr>
            <p:cNvPr id="37" name="TextBox 36">
              <a:extLst>
                <a:ext uri="{FF2B5EF4-FFF2-40B4-BE49-F238E27FC236}">
                  <a16:creationId xmlns:a16="http://schemas.microsoft.com/office/drawing/2014/main" id="{4D293492-BAA2-486E-8027-6F5C43EDA092}"/>
                </a:ext>
              </a:extLst>
            </p:cNvPr>
            <p:cNvSpPr txBox="1"/>
            <p:nvPr/>
          </p:nvSpPr>
          <p:spPr>
            <a:xfrm>
              <a:off x="785145" y="4019664"/>
              <a:ext cx="8313237" cy="369332"/>
            </a:xfrm>
            <a:prstGeom prst="rect">
              <a:avLst/>
            </a:prstGeom>
            <a:noFill/>
          </p:spPr>
          <p:txBody>
            <a:bodyPr wrap="square" rtlCol="0">
              <a:spAutoFit/>
            </a:bodyPr>
            <a:lstStyle/>
            <a:p>
              <a:r>
                <a:rPr lang="en-US" b="1" dirty="0">
                  <a:solidFill>
                    <a:schemeClr val="tx1">
                      <a:lumMod val="65000"/>
                      <a:lumOff val="35000"/>
                    </a:schemeClr>
                  </a:solidFill>
                  <a:latin typeface="+mj-lt"/>
                </a:rPr>
                <a:t>Identify the factors that contribute to loan default.</a:t>
              </a:r>
            </a:p>
          </p:txBody>
        </p:sp>
        <p:sp>
          <p:nvSpPr>
            <p:cNvPr id="47" name="Freeform 99">
              <a:extLst>
                <a:ext uri="{FF2B5EF4-FFF2-40B4-BE49-F238E27FC236}">
                  <a16:creationId xmlns:a16="http://schemas.microsoft.com/office/drawing/2014/main" id="{72296506-5381-46A1-83A5-BC30F543560A}"/>
                </a:ext>
              </a:extLst>
            </p:cNvPr>
            <p:cNvSpPr>
              <a:spLocks noEditPoints="1"/>
            </p:cNvSpPr>
            <p:nvPr/>
          </p:nvSpPr>
          <p:spPr bwMode="auto">
            <a:xfrm>
              <a:off x="268799" y="4070264"/>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A4B43EF1-4845-DC71-420A-E3B10324C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934"/>
            <a:ext cx="6352674" cy="3729207"/>
          </a:xfrm>
          <a:prstGeom prst="rect">
            <a:avLst/>
          </a:prstGeom>
        </p:spPr>
      </p:pic>
      <p:grpSp>
        <p:nvGrpSpPr>
          <p:cNvPr id="15" name="Group 14">
            <a:extLst>
              <a:ext uri="{FF2B5EF4-FFF2-40B4-BE49-F238E27FC236}">
                <a16:creationId xmlns:a16="http://schemas.microsoft.com/office/drawing/2014/main" id="{29681378-933B-119D-BD0F-2C568351FD25}"/>
              </a:ext>
            </a:extLst>
          </p:cNvPr>
          <p:cNvGrpSpPr/>
          <p:nvPr/>
        </p:nvGrpSpPr>
        <p:grpSpPr>
          <a:xfrm>
            <a:off x="131534" y="5382857"/>
            <a:ext cx="8829583" cy="407638"/>
            <a:chOff x="268799" y="4019664"/>
            <a:chExt cx="8829583" cy="407638"/>
          </a:xfrm>
        </p:grpSpPr>
        <p:sp>
          <p:nvSpPr>
            <p:cNvPr id="16" name="TextBox 15">
              <a:extLst>
                <a:ext uri="{FF2B5EF4-FFF2-40B4-BE49-F238E27FC236}">
                  <a16:creationId xmlns:a16="http://schemas.microsoft.com/office/drawing/2014/main" id="{EB33E272-1BB8-A559-55B4-CCDD9DF30512}"/>
                </a:ext>
              </a:extLst>
            </p:cNvPr>
            <p:cNvSpPr txBox="1"/>
            <p:nvPr/>
          </p:nvSpPr>
          <p:spPr>
            <a:xfrm>
              <a:off x="785145" y="4019664"/>
              <a:ext cx="8313237" cy="369332"/>
            </a:xfrm>
            <a:prstGeom prst="rect">
              <a:avLst/>
            </a:prstGeom>
            <a:noFill/>
          </p:spPr>
          <p:txBody>
            <a:bodyPr wrap="square" rtlCol="0">
              <a:spAutoFit/>
            </a:bodyPr>
            <a:lstStyle/>
            <a:p>
              <a:r>
                <a:rPr lang="en-US" b="1" dirty="0">
                  <a:solidFill>
                    <a:schemeClr val="tx1">
                      <a:lumMod val="65000"/>
                      <a:lumOff val="35000"/>
                    </a:schemeClr>
                  </a:solidFill>
                  <a:latin typeface="+mj-lt"/>
                </a:rPr>
                <a:t>Build multiple classification models to predict loan default</a:t>
              </a:r>
            </a:p>
          </p:txBody>
        </p:sp>
        <p:sp>
          <p:nvSpPr>
            <p:cNvPr id="17" name="Freeform 99">
              <a:extLst>
                <a:ext uri="{FF2B5EF4-FFF2-40B4-BE49-F238E27FC236}">
                  <a16:creationId xmlns:a16="http://schemas.microsoft.com/office/drawing/2014/main" id="{0E31FB1F-B7B1-BDA9-167B-873A47C823A5}"/>
                </a:ext>
              </a:extLst>
            </p:cNvPr>
            <p:cNvSpPr>
              <a:spLocks noEditPoints="1"/>
            </p:cNvSpPr>
            <p:nvPr/>
          </p:nvSpPr>
          <p:spPr bwMode="auto">
            <a:xfrm>
              <a:off x="268799" y="4070264"/>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150258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75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750"/>
                                        <p:tgtEl>
                                          <p:spTgt spid="26"/>
                                        </p:tgtEl>
                                      </p:cBhvr>
                                    </p:animEffect>
                                  </p:childTnLst>
                                </p:cTn>
                              </p:par>
                              <p:par>
                                <p:cTn id="12" presetID="2" presetClass="entr" presetSubtype="4" decel="100000" fill="hold" nodeType="withEffect">
                                  <p:stCondLst>
                                    <p:cond delay="50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47120" y="1045311"/>
            <a:ext cx="9644580" cy="2585323"/>
          </a:xfrm>
          <a:prstGeom prst="rect">
            <a:avLst/>
          </a:prstGeom>
          <a:noFill/>
        </p:spPr>
        <p:txBody>
          <a:bodyPr wrap="square" rtlCol="0">
            <a:spAutoFit/>
          </a:bodyPr>
          <a:lstStyle/>
          <a:p>
            <a:pPr algn="ctr"/>
            <a:r>
              <a:rPr lang="en-US" sz="1600" b="1" dirty="0">
                <a:solidFill>
                  <a:schemeClr val="bg1"/>
                </a:solidFill>
                <a:latin typeface="+mj-lt"/>
              </a:rPr>
              <a:t>Resampling - Random Over-Sampling</a:t>
            </a:r>
          </a:p>
          <a:p>
            <a:pPr algn="ctr"/>
            <a:endParaRPr lang="en-US" sz="1600" b="1" dirty="0">
              <a:solidFill>
                <a:schemeClr val="bg1"/>
              </a:solidFill>
              <a:latin typeface="+mj-lt"/>
            </a:endParaRPr>
          </a:p>
          <a:p>
            <a:pPr algn="ctr"/>
            <a:r>
              <a:rPr lang="en-US" sz="1600" b="1" dirty="0">
                <a:solidFill>
                  <a:schemeClr val="bg1"/>
                </a:solidFill>
                <a:latin typeface="+mj-lt"/>
              </a:rPr>
              <a:t>Calculating Baseline Accuracy – 88.30%</a:t>
            </a:r>
          </a:p>
          <a:p>
            <a:pPr algn="ctr"/>
            <a:endParaRPr lang="en-US" sz="1600" b="1" dirty="0">
              <a:solidFill>
                <a:schemeClr val="bg1"/>
              </a:solidFill>
              <a:latin typeface="+mj-lt"/>
            </a:endParaRPr>
          </a:p>
          <a:p>
            <a:pPr algn="ctr"/>
            <a:r>
              <a:rPr lang="en-US" sz="1600" b="1" dirty="0">
                <a:solidFill>
                  <a:schemeClr val="bg1"/>
                </a:solidFill>
                <a:latin typeface="+mj-lt"/>
              </a:rPr>
              <a:t>Building a Random Forest Classifier</a:t>
            </a:r>
          </a:p>
          <a:p>
            <a:pPr algn="ctr"/>
            <a:endParaRPr lang="en-US" sz="1600" b="1" dirty="0">
              <a:solidFill>
                <a:schemeClr val="bg1"/>
              </a:solidFill>
              <a:latin typeface="+mj-lt"/>
            </a:endParaRPr>
          </a:p>
          <a:p>
            <a:pPr algn="ctr"/>
            <a:r>
              <a:rPr lang="en-US" sz="1600" b="1" dirty="0">
                <a:solidFill>
                  <a:schemeClr val="bg1"/>
                </a:solidFill>
                <a:latin typeface="+mj-lt"/>
              </a:rPr>
              <a:t>Perform cross-validation using over-sampled data</a:t>
            </a:r>
          </a:p>
          <a:p>
            <a:pPr algn="ctr"/>
            <a:endParaRPr lang="en-US" sz="1600" b="1" dirty="0">
              <a:solidFill>
                <a:schemeClr val="bg1"/>
              </a:solidFill>
              <a:latin typeface="+mj-lt"/>
            </a:endParaRPr>
          </a:p>
          <a:p>
            <a:pPr algn="ctr"/>
            <a:r>
              <a:rPr lang="en-US" sz="1600" b="1" dirty="0">
                <a:solidFill>
                  <a:schemeClr val="bg1"/>
                </a:solidFill>
                <a:latin typeface="+mj-lt"/>
              </a:rPr>
              <a:t>Training the model</a:t>
            </a:r>
            <a:endParaRPr lang="en-US" dirty="0"/>
          </a:p>
          <a:p>
            <a:pPr algn="just"/>
            <a:endParaRPr lang="en-US" sz="1600" b="1" dirty="0">
              <a:solidFill>
                <a:schemeClr val="bg1"/>
              </a:solidFill>
              <a:latin typeface="+mj-lt"/>
            </a:endParaRPr>
          </a:p>
        </p:txBody>
      </p:sp>
      <p:sp>
        <p:nvSpPr>
          <p:cNvPr id="8" name="TextBox 7">
            <a:extLst>
              <a:ext uri="{FF2B5EF4-FFF2-40B4-BE49-F238E27FC236}">
                <a16:creationId xmlns:a16="http://schemas.microsoft.com/office/drawing/2014/main" id="{22D594AF-3512-2A4F-FCB7-5EF902794C15}"/>
              </a:ext>
            </a:extLst>
          </p:cNvPr>
          <p:cNvSpPr txBox="1"/>
          <p:nvPr/>
        </p:nvSpPr>
        <p:spPr>
          <a:xfrm>
            <a:off x="-77167" y="3372490"/>
            <a:ext cx="964458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mj-lt"/>
              </a:rPr>
              <a:t>There are 12 candidate models being evaluated. These could be 12 different algorithms, 12 different hyperparameter configurations, etc.</a:t>
            </a:r>
          </a:p>
          <a:p>
            <a:pPr marL="285750" indent="-285750" algn="just">
              <a:buFont typeface="Arial" panose="020B0604020202020204" pitchFamily="34" charset="0"/>
              <a:buChar char="•"/>
            </a:pPr>
            <a:endParaRPr lang="en-US" sz="1600" b="1" dirty="0">
              <a:latin typeface="+mj-lt"/>
            </a:endParaRPr>
          </a:p>
          <a:p>
            <a:pPr marL="285750" indent="-285750" algn="just">
              <a:buFont typeface="Arial" panose="020B0604020202020204" pitchFamily="34" charset="0"/>
              <a:buChar char="•"/>
            </a:pPr>
            <a:r>
              <a:rPr lang="en-US" sz="1600" b="1" dirty="0">
                <a:latin typeface="+mj-lt"/>
              </a:rPr>
              <a:t>For each candidate model, 5-fold cross-validation is being used to evaluate it.</a:t>
            </a:r>
          </a:p>
          <a:p>
            <a:pPr marL="285750" indent="-285750" algn="just">
              <a:buFont typeface="Arial" panose="020B0604020202020204" pitchFamily="34" charset="0"/>
              <a:buChar char="•"/>
            </a:pPr>
            <a:endParaRPr lang="en-US" sz="1600" b="1" dirty="0">
              <a:latin typeface="+mj-lt"/>
            </a:endParaRPr>
          </a:p>
          <a:p>
            <a:pPr marL="285750" indent="-285750" algn="just">
              <a:buFont typeface="Arial" panose="020B0604020202020204" pitchFamily="34" charset="0"/>
              <a:buChar char="•"/>
            </a:pPr>
            <a:r>
              <a:rPr lang="en-US" sz="1600" b="1" dirty="0">
                <a:latin typeface="+mj-lt"/>
              </a:rPr>
              <a:t>In 5-fold cross-validation, the data is split into 5 folds or subsets. Each fold is held out in turn as a validation set, while the remaining folds are used as the training set. A model is fitted on the training set and then tested on the validation set.</a:t>
            </a:r>
          </a:p>
          <a:p>
            <a:pPr marL="285750" indent="-285750" algn="just">
              <a:buFont typeface="Arial" panose="020B0604020202020204" pitchFamily="34" charset="0"/>
              <a:buChar char="•"/>
            </a:pPr>
            <a:endParaRPr lang="en-US" sz="1600" b="1" dirty="0">
              <a:latin typeface="+mj-lt"/>
            </a:endParaRPr>
          </a:p>
          <a:p>
            <a:pPr marL="285750" indent="-285750" algn="just">
              <a:buFont typeface="Arial" panose="020B0604020202020204" pitchFamily="34" charset="0"/>
              <a:buChar char="•"/>
            </a:pPr>
            <a:r>
              <a:rPr lang="en-US" sz="1600" b="1" dirty="0">
                <a:latin typeface="+mj-lt"/>
              </a:rPr>
              <a:t>So for each candidate model, it is fitted 5 times on different combinations of training and validation sets.</a:t>
            </a:r>
          </a:p>
          <a:p>
            <a:pPr marL="285750" indent="-285750" algn="just">
              <a:buFont typeface="Arial" panose="020B0604020202020204" pitchFamily="34" charset="0"/>
              <a:buChar char="•"/>
            </a:pPr>
            <a:endParaRPr lang="en-US" sz="1600" b="1" dirty="0">
              <a:latin typeface="+mj-lt"/>
            </a:endParaRPr>
          </a:p>
          <a:p>
            <a:pPr marL="285750" indent="-285750" algn="just">
              <a:buFont typeface="Arial" panose="020B0604020202020204" pitchFamily="34" charset="0"/>
              <a:buChar char="•"/>
            </a:pPr>
            <a:r>
              <a:rPr lang="en-US" sz="1600" b="1" dirty="0">
                <a:latin typeface="+mj-lt"/>
              </a:rPr>
              <a:t>With 12 candidates and 5 folds per candidate, this results in 12 * 5 = 60 total fits or training procedures of the models.</a:t>
            </a:r>
            <a:endParaRPr lang="en-US" sz="1600" dirty="0">
              <a:latin typeface="+mj-lt"/>
            </a:endParaRP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1ADAF3C-5537-3C1D-4F5D-9155CD8E2137}"/>
              </a:ext>
            </a:extLst>
          </p:cNvPr>
          <p:cNvSpPr txBox="1"/>
          <p:nvPr/>
        </p:nvSpPr>
        <p:spPr>
          <a:xfrm>
            <a:off x="1768238" y="95021"/>
            <a:ext cx="7461378" cy="707886"/>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pPr algn="ctr"/>
            <a:r>
              <a:rPr lang="en-US" sz="4000" b="1" dirty="0">
                <a:solidFill>
                  <a:schemeClr val="tx1">
                    <a:lumMod val="65000"/>
                    <a:lumOff val="35000"/>
                  </a:schemeClr>
                </a:solidFill>
                <a:latin typeface="+mj-lt"/>
              </a:rPr>
              <a:t>Random Forest Classifier</a:t>
            </a:r>
          </a:p>
        </p:txBody>
      </p:sp>
    </p:spTree>
    <p:extLst>
      <p:ext uri="{BB962C8B-B14F-4D97-AF65-F5344CB8AC3E}">
        <p14:creationId xmlns:p14="http://schemas.microsoft.com/office/powerpoint/2010/main" val="1064431948"/>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 presetClass="entr" presetSubtype="8"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9" grpId="0"/>
      <p:bldP spid="8" grpId="0"/>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3ED133-B9DD-A70D-8BDE-4265BBAF69D7}"/>
              </a:ext>
            </a:extLst>
          </p:cNvPr>
          <p:cNvSpPr txBox="1"/>
          <p:nvPr/>
        </p:nvSpPr>
        <p:spPr>
          <a:xfrm>
            <a:off x="261516" y="245140"/>
            <a:ext cx="9066997" cy="707886"/>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Random Forest Classifier.</a:t>
            </a:r>
          </a:p>
        </p:txBody>
      </p:sp>
      <p:sp>
        <p:nvSpPr>
          <p:cNvPr id="2" name="TextBox 1">
            <a:extLst>
              <a:ext uri="{FF2B5EF4-FFF2-40B4-BE49-F238E27FC236}">
                <a16:creationId xmlns:a16="http://schemas.microsoft.com/office/drawing/2014/main" id="{31F820AC-E727-BE2D-D5EB-6AF364A3E3E8}"/>
              </a:ext>
            </a:extLst>
          </p:cNvPr>
          <p:cNvSpPr txBox="1"/>
          <p:nvPr/>
        </p:nvSpPr>
        <p:spPr>
          <a:xfrm>
            <a:off x="261516" y="1088763"/>
            <a:ext cx="9066997" cy="400110"/>
          </a:xfrm>
          <a:prstGeom prst="rect">
            <a:avLst/>
          </a:prstGeom>
          <a:solidFill>
            <a:schemeClr val="bg1"/>
          </a:solidFill>
        </p:spPr>
        <p:txBody>
          <a:bodyPr wrap="square" rtlCol="0">
            <a:spAutoFit/>
          </a:bodyPr>
          <a:lstStyle/>
          <a:p>
            <a:pPr algn="ctr"/>
            <a:r>
              <a:rPr lang="en-US" sz="2000" b="1" dirty="0">
                <a:solidFill>
                  <a:schemeClr val="tx1">
                    <a:lumMod val="65000"/>
                    <a:lumOff val="35000"/>
                  </a:schemeClr>
                </a:solidFill>
                <a:latin typeface="+mj-lt"/>
              </a:rPr>
              <a:t>Training Time versus </a:t>
            </a:r>
            <a:r>
              <a:rPr lang="en-US" sz="2000" b="1" dirty="0" err="1">
                <a:solidFill>
                  <a:schemeClr val="tx1">
                    <a:lumMod val="65000"/>
                    <a:lumOff val="35000"/>
                  </a:schemeClr>
                </a:solidFill>
                <a:latin typeface="+mj-lt"/>
              </a:rPr>
              <a:t>n_estimators</a:t>
            </a:r>
            <a:r>
              <a:rPr lang="en-US" sz="2000" b="1" dirty="0">
                <a:solidFill>
                  <a:schemeClr val="tx1">
                    <a:lumMod val="65000"/>
                    <a:lumOff val="35000"/>
                  </a:schemeClr>
                </a:solidFill>
                <a:latin typeface="+mj-lt"/>
              </a:rPr>
              <a:t>.</a:t>
            </a:r>
          </a:p>
        </p:txBody>
      </p:sp>
      <p:pic>
        <p:nvPicPr>
          <p:cNvPr id="7" name="Picture 6">
            <a:extLst>
              <a:ext uri="{FF2B5EF4-FFF2-40B4-BE49-F238E27FC236}">
                <a16:creationId xmlns:a16="http://schemas.microsoft.com/office/drawing/2014/main" id="{60EF65EA-1B0E-F2D0-C7FA-7689BB46FC87}"/>
              </a:ext>
            </a:extLst>
          </p:cNvPr>
          <p:cNvPicPr>
            <a:picLocks noChangeAspect="1"/>
          </p:cNvPicPr>
          <p:nvPr/>
        </p:nvPicPr>
        <p:blipFill>
          <a:blip r:embed="rId2"/>
          <a:stretch>
            <a:fillRect/>
          </a:stretch>
        </p:blipFill>
        <p:spPr>
          <a:xfrm>
            <a:off x="0" y="1624611"/>
            <a:ext cx="8177842" cy="5172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6C8E139D-3999-CAA5-6148-F9174B1E1E6A}"/>
              </a:ext>
            </a:extLst>
          </p:cNvPr>
          <p:cNvSpPr txBox="1"/>
          <p:nvPr/>
        </p:nvSpPr>
        <p:spPr>
          <a:xfrm>
            <a:off x="8324491" y="2545509"/>
            <a:ext cx="3777471" cy="2031325"/>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There is a clear relationship between the number of estimators and the training time. As the number of estimators increases, the training time increases. This makes sense, as the model has to fit more trees.</a:t>
            </a:r>
          </a:p>
        </p:txBody>
      </p:sp>
    </p:spTree>
    <p:extLst>
      <p:ext uri="{BB962C8B-B14F-4D97-AF65-F5344CB8AC3E}">
        <p14:creationId xmlns:p14="http://schemas.microsoft.com/office/powerpoint/2010/main" val="373497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3ED133-B9DD-A70D-8BDE-4265BBAF69D7}"/>
              </a:ext>
            </a:extLst>
          </p:cNvPr>
          <p:cNvSpPr txBox="1"/>
          <p:nvPr/>
        </p:nvSpPr>
        <p:spPr>
          <a:xfrm>
            <a:off x="261516" y="245140"/>
            <a:ext cx="9066997" cy="707886"/>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Random Forest Classifier.</a:t>
            </a:r>
          </a:p>
        </p:txBody>
      </p:sp>
      <p:sp>
        <p:nvSpPr>
          <p:cNvPr id="2" name="TextBox 1">
            <a:extLst>
              <a:ext uri="{FF2B5EF4-FFF2-40B4-BE49-F238E27FC236}">
                <a16:creationId xmlns:a16="http://schemas.microsoft.com/office/drawing/2014/main" id="{31F820AC-E727-BE2D-D5EB-6AF364A3E3E8}"/>
              </a:ext>
            </a:extLst>
          </p:cNvPr>
          <p:cNvSpPr txBox="1"/>
          <p:nvPr/>
        </p:nvSpPr>
        <p:spPr>
          <a:xfrm>
            <a:off x="3700732" y="1088763"/>
            <a:ext cx="4347713" cy="400110"/>
          </a:xfrm>
          <a:prstGeom prst="rect">
            <a:avLst/>
          </a:prstGeom>
          <a:solidFill>
            <a:schemeClr val="bg1"/>
          </a:solidFill>
        </p:spPr>
        <p:txBody>
          <a:bodyPr wrap="square" rtlCol="0">
            <a:spAutoFit/>
          </a:bodyPr>
          <a:lstStyle/>
          <a:p>
            <a:pPr algn="ctr"/>
            <a:r>
              <a:rPr lang="en-US" sz="2000" b="1" dirty="0">
                <a:solidFill>
                  <a:schemeClr val="tx1">
                    <a:lumMod val="65000"/>
                    <a:lumOff val="35000"/>
                  </a:schemeClr>
                </a:solidFill>
                <a:latin typeface="+mj-lt"/>
              </a:rPr>
              <a:t>Training Time versus </a:t>
            </a:r>
            <a:r>
              <a:rPr lang="en-US" sz="2000" b="1" dirty="0" err="1">
                <a:solidFill>
                  <a:schemeClr val="tx1">
                    <a:lumMod val="65000"/>
                    <a:lumOff val="35000"/>
                  </a:schemeClr>
                </a:solidFill>
                <a:latin typeface="+mj-lt"/>
              </a:rPr>
              <a:t>n_estimators</a:t>
            </a:r>
            <a:r>
              <a:rPr lang="en-US" sz="2000" b="1" dirty="0">
                <a:solidFill>
                  <a:schemeClr val="tx1">
                    <a:lumMod val="65000"/>
                    <a:lumOff val="35000"/>
                  </a:schemeClr>
                </a:solidFill>
                <a:latin typeface="+mj-lt"/>
              </a:rPr>
              <a:t>.</a:t>
            </a:r>
          </a:p>
        </p:txBody>
      </p:sp>
      <p:sp>
        <p:nvSpPr>
          <p:cNvPr id="8" name="TextBox 7">
            <a:extLst>
              <a:ext uri="{FF2B5EF4-FFF2-40B4-BE49-F238E27FC236}">
                <a16:creationId xmlns:a16="http://schemas.microsoft.com/office/drawing/2014/main" id="{6C8E139D-3999-CAA5-6148-F9174B1E1E6A}"/>
              </a:ext>
            </a:extLst>
          </p:cNvPr>
          <p:cNvSpPr txBox="1"/>
          <p:nvPr/>
        </p:nvSpPr>
        <p:spPr>
          <a:xfrm>
            <a:off x="8307238" y="2761169"/>
            <a:ext cx="3777471" cy="1200329"/>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There is a general upward trend between </a:t>
            </a:r>
            <a:r>
              <a:rPr lang="en-US" b="1" dirty="0" err="1">
                <a:solidFill>
                  <a:schemeClr val="tx1">
                    <a:lumMod val="65000"/>
                    <a:lumOff val="35000"/>
                  </a:schemeClr>
                </a:solidFill>
                <a:latin typeface="+mj-lt"/>
              </a:rPr>
              <a:t>max_depth</a:t>
            </a:r>
            <a:r>
              <a:rPr lang="en-US" b="1" dirty="0">
                <a:solidFill>
                  <a:schemeClr val="tx1">
                    <a:lumMod val="65000"/>
                    <a:lumOff val="35000"/>
                  </a:schemeClr>
                </a:solidFill>
                <a:latin typeface="+mj-lt"/>
              </a:rPr>
              <a:t> and training time. As </a:t>
            </a:r>
            <a:r>
              <a:rPr lang="en-US" b="1" dirty="0" err="1">
                <a:solidFill>
                  <a:schemeClr val="tx1">
                    <a:lumMod val="65000"/>
                    <a:lumOff val="35000"/>
                  </a:schemeClr>
                </a:solidFill>
                <a:latin typeface="+mj-lt"/>
              </a:rPr>
              <a:t>max_depth</a:t>
            </a:r>
            <a:r>
              <a:rPr lang="en-US" b="1" dirty="0">
                <a:solidFill>
                  <a:schemeClr val="tx1">
                    <a:lumMod val="65000"/>
                    <a:lumOff val="35000"/>
                  </a:schemeClr>
                </a:solidFill>
                <a:latin typeface="+mj-lt"/>
              </a:rPr>
              <a:t> increases, the training time increases.</a:t>
            </a:r>
          </a:p>
        </p:txBody>
      </p:sp>
      <p:pic>
        <p:nvPicPr>
          <p:cNvPr id="4" name="Picture 3">
            <a:extLst>
              <a:ext uri="{FF2B5EF4-FFF2-40B4-BE49-F238E27FC236}">
                <a16:creationId xmlns:a16="http://schemas.microsoft.com/office/drawing/2014/main" id="{9E2C5645-718A-FDEC-2E6F-0865CAB392AB}"/>
              </a:ext>
            </a:extLst>
          </p:cNvPr>
          <p:cNvPicPr>
            <a:picLocks noChangeAspect="1"/>
          </p:cNvPicPr>
          <p:nvPr/>
        </p:nvPicPr>
        <p:blipFill>
          <a:blip r:embed="rId2"/>
          <a:stretch>
            <a:fillRect/>
          </a:stretch>
        </p:blipFill>
        <p:spPr>
          <a:xfrm>
            <a:off x="0" y="1624610"/>
            <a:ext cx="8177842" cy="5154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7374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2606913"/>
            <a:chOff x="1117884" y="891381"/>
            <a:chExt cx="3120571" cy="2606913"/>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2308324"/>
            </a:xfrm>
            <a:prstGeom prst="rect">
              <a:avLst/>
            </a:prstGeom>
            <a:noFill/>
          </p:spPr>
          <p:txBody>
            <a:bodyPr wrap="square" rtlCol="0">
              <a:spAutoFit/>
            </a:bodyPr>
            <a:lstStyle/>
            <a:p>
              <a:r>
                <a:rPr lang="en-US" sz="3600" dirty="0">
                  <a:solidFill>
                    <a:schemeClr val="tx1">
                      <a:lumMod val="65000"/>
                      <a:lumOff val="35000"/>
                    </a:schemeClr>
                  </a:solidFill>
                  <a:latin typeface="+mj-lt"/>
                </a:rPr>
                <a:t>How well does our model perform?</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103604458"/>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36F02CE-2A93-0B81-9886-7B776B37592F}"/>
              </a:ext>
            </a:extLst>
          </p:cNvPr>
          <p:cNvPicPr>
            <a:picLocks noChangeAspect="1"/>
          </p:cNvPicPr>
          <p:nvPr/>
        </p:nvPicPr>
        <p:blipFill>
          <a:blip r:embed="rId2">
            <a:biLevel thresh="75000"/>
            <a:extLst>
              <a:ext uri="{28A0092B-C50C-407E-A947-70E740481C1C}">
                <a14:useLocalDpi xmlns:a14="http://schemas.microsoft.com/office/drawing/2010/main" val="0"/>
              </a:ext>
            </a:extLst>
          </a:blip>
          <a:srcRect/>
          <a:stretch/>
        </p:blipFill>
        <p:spPr>
          <a:xfrm flipH="1">
            <a:off x="5467051" y="4234812"/>
            <a:ext cx="5315458" cy="2349258"/>
          </a:xfrm>
          <a:prstGeom prst="rect">
            <a:avLst/>
          </a:prstGeom>
        </p:spPr>
      </p:pic>
      <p:sp>
        <p:nvSpPr>
          <p:cNvPr id="15" name="TextBox 14">
            <a:extLst>
              <a:ext uri="{FF2B5EF4-FFF2-40B4-BE49-F238E27FC236}">
                <a16:creationId xmlns:a16="http://schemas.microsoft.com/office/drawing/2014/main" id="{F1ADAF3C-5537-3C1D-4F5D-9155CD8E2137}"/>
              </a:ext>
            </a:extLst>
          </p:cNvPr>
          <p:cNvSpPr txBox="1"/>
          <p:nvPr/>
        </p:nvSpPr>
        <p:spPr>
          <a:xfrm>
            <a:off x="3878509" y="1332554"/>
            <a:ext cx="3297796" cy="707886"/>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Model Evaluation</a:t>
            </a:r>
          </a:p>
        </p:txBody>
      </p:sp>
      <p:graphicFrame>
        <p:nvGraphicFramePr>
          <p:cNvPr id="2" name="Table 2">
            <a:extLst>
              <a:ext uri="{FF2B5EF4-FFF2-40B4-BE49-F238E27FC236}">
                <a16:creationId xmlns:a16="http://schemas.microsoft.com/office/drawing/2014/main" id="{50613688-D9CC-151E-30AF-300CAF6ABEE4}"/>
              </a:ext>
            </a:extLst>
          </p:cNvPr>
          <p:cNvGraphicFramePr>
            <a:graphicFrameLocks noGrp="1"/>
          </p:cNvGraphicFramePr>
          <p:nvPr>
            <p:extLst>
              <p:ext uri="{D42A27DB-BD31-4B8C-83A1-F6EECF244321}">
                <p14:modId xmlns:p14="http://schemas.microsoft.com/office/powerpoint/2010/main" val="1949709143"/>
              </p:ext>
            </p:extLst>
          </p:nvPr>
        </p:nvGraphicFramePr>
        <p:xfrm>
          <a:off x="184510" y="3749304"/>
          <a:ext cx="4823904" cy="1112520"/>
        </p:xfrm>
        <a:graphic>
          <a:graphicData uri="http://schemas.openxmlformats.org/drawingml/2006/table">
            <a:tbl>
              <a:tblPr firstRow="1" bandRow="1">
                <a:tableStyleId>{2A488322-F2BA-4B5B-9748-0D474271808F}</a:tableStyleId>
              </a:tblPr>
              <a:tblGrid>
                <a:gridCol w="2411952">
                  <a:extLst>
                    <a:ext uri="{9D8B030D-6E8A-4147-A177-3AD203B41FA5}">
                      <a16:colId xmlns:a16="http://schemas.microsoft.com/office/drawing/2014/main" val="2602057335"/>
                    </a:ext>
                  </a:extLst>
                </a:gridCol>
                <a:gridCol w="2411952">
                  <a:extLst>
                    <a:ext uri="{9D8B030D-6E8A-4147-A177-3AD203B41FA5}">
                      <a16:colId xmlns:a16="http://schemas.microsoft.com/office/drawing/2014/main" val="1447602422"/>
                    </a:ext>
                  </a:extLst>
                </a:gridCol>
              </a:tblGrid>
              <a:tr h="370840">
                <a:tc>
                  <a:txBody>
                    <a:bodyPr/>
                    <a:lstStyle/>
                    <a:p>
                      <a:endParaRPr lang="en-US"/>
                    </a:p>
                  </a:txBody>
                  <a:tcPr/>
                </a:tc>
                <a:tc>
                  <a:txBody>
                    <a:bodyPr/>
                    <a:lstStyle/>
                    <a:p>
                      <a:r>
                        <a:rPr lang="en-US" dirty="0"/>
                        <a:t>Accuracy Scores (%)</a:t>
                      </a:r>
                    </a:p>
                  </a:txBody>
                  <a:tcPr/>
                </a:tc>
                <a:extLst>
                  <a:ext uri="{0D108BD9-81ED-4DB2-BD59-A6C34878D82A}">
                    <a16:rowId xmlns:a16="http://schemas.microsoft.com/office/drawing/2014/main" val="1943555405"/>
                  </a:ext>
                </a:extLst>
              </a:tr>
              <a:tr h="370840">
                <a:tc>
                  <a:txBody>
                    <a:bodyPr/>
                    <a:lstStyle/>
                    <a:p>
                      <a:r>
                        <a:rPr lang="en-US" sz="1800" b="1" kern="1200" dirty="0">
                          <a:solidFill>
                            <a:schemeClr val="dk1"/>
                          </a:solidFill>
                        </a:rPr>
                        <a:t>Train accuracy</a:t>
                      </a:r>
                      <a:endParaRPr lang="en-US" dirty="0"/>
                    </a:p>
                  </a:txBody>
                  <a:tcPr/>
                </a:tc>
                <a:tc>
                  <a:txBody>
                    <a:bodyPr/>
                    <a:lstStyle/>
                    <a:p>
                      <a:r>
                        <a:rPr lang="en-US" b="1" dirty="0"/>
                        <a:t>99.87%</a:t>
                      </a:r>
                    </a:p>
                  </a:txBody>
                  <a:tcPr/>
                </a:tc>
                <a:extLst>
                  <a:ext uri="{0D108BD9-81ED-4DB2-BD59-A6C34878D82A}">
                    <a16:rowId xmlns:a16="http://schemas.microsoft.com/office/drawing/2014/main" val="1279759240"/>
                  </a:ext>
                </a:extLst>
              </a:tr>
              <a:tr h="370840">
                <a:tc>
                  <a:txBody>
                    <a:bodyPr/>
                    <a:lstStyle/>
                    <a:p>
                      <a:r>
                        <a:rPr lang="en-US" b="1" dirty="0"/>
                        <a:t>Test accuracy</a:t>
                      </a:r>
                    </a:p>
                  </a:txBody>
                  <a:tcPr/>
                </a:tc>
                <a:tc>
                  <a:txBody>
                    <a:bodyPr/>
                    <a:lstStyle/>
                    <a:p>
                      <a:r>
                        <a:rPr lang="en-US" b="1" dirty="0"/>
                        <a:t>84.76%</a:t>
                      </a:r>
                    </a:p>
                  </a:txBody>
                  <a:tcPr/>
                </a:tc>
                <a:extLst>
                  <a:ext uri="{0D108BD9-81ED-4DB2-BD59-A6C34878D82A}">
                    <a16:rowId xmlns:a16="http://schemas.microsoft.com/office/drawing/2014/main" val="3419136224"/>
                  </a:ext>
                </a:extLst>
              </a:tr>
            </a:tbl>
          </a:graphicData>
        </a:graphic>
      </p:graphicFrame>
      <p:sp>
        <p:nvSpPr>
          <p:cNvPr id="3" name="TextBox 2">
            <a:extLst>
              <a:ext uri="{FF2B5EF4-FFF2-40B4-BE49-F238E27FC236}">
                <a16:creationId xmlns:a16="http://schemas.microsoft.com/office/drawing/2014/main" id="{56F72FD5-A056-B8A4-4EDF-5ED53B6CE2D8}"/>
              </a:ext>
            </a:extLst>
          </p:cNvPr>
          <p:cNvSpPr txBox="1"/>
          <p:nvPr/>
        </p:nvSpPr>
        <p:spPr>
          <a:xfrm>
            <a:off x="-46511" y="5105142"/>
            <a:ext cx="5460521" cy="1815882"/>
          </a:xfrm>
          <a:prstGeom prst="rect">
            <a:avLst/>
          </a:prstGeom>
          <a:noFill/>
        </p:spPr>
        <p:txBody>
          <a:bodyPr wrap="square" rtlCol="0">
            <a:spAutoFit/>
          </a:bodyPr>
          <a:lstStyle/>
          <a:p>
            <a:pPr algn="just"/>
            <a:r>
              <a:rPr lang="en-US" sz="1600" b="1" dirty="0">
                <a:latin typeface="+mj-lt"/>
              </a:rPr>
              <a:t>The scores you have provided tell us that the model has high training accuracy but low test accuracy. This is a sign of overfitting. Overfitting occurs when a model becomes too complex and learns the training data too well, including the noise in the data. As a result, the model is not able to generalize to new data and perform well on the test set.</a:t>
            </a:r>
            <a:endParaRPr lang="en-US" sz="1600" dirty="0">
              <a:latin typeface="+mj-lt"/>
            </a:endParaRPr>
          </a:p>
        </p:txBody>
      </p:sp>
    </p:spTree>
    <p:extLst>
      <p:ext uri="{BB962C8B-B14F-4D97-AF65-F5344CB8AC3E}">
        <p14:creationId xmlns:p14="http://schemas.microsoft.com/office/powerpoint/2010/main" val="1877668512"/>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2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0-#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0" grpId="0" animBg="1"/>
      <p:bldP spid="11"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1ADAF3C-5537-3C1D-4F5D-9155CD8E2137}"/>
              </a:ext>
            </a:extLst>
          </p:cNvPr>
          <p:cNvSpPr txBox="1"/>
          <p:nvPr/>
        </p:nvSpPr>
        <p:spPr>
          <a:xfrm>
            <a:off x="-46511" y="1332554"/>
            <a:ext cx="5808956" cy="707886"/>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Model Evaluation (</a:t>
            </a:r>
            <a:r>
              <a:rPr lang="en-US" sz="4000" b="1" dirty="0" err="1">
                <a:solidFill>
                  <a:schemeClr val="tx1">
                    <a:lumMod val="65000"/>
                    <a:lumOff val="35000"/>
                  </a:schemeClr>
                </a:solidFill>
                <a:latin typeface="+mj-lt"/>
              </a:rPr>
              <a:t>Cont</a:t>
            </a:r>
            <a:r>
              <a:rPr lang="en-US" sz="4000" b="1" dirty="0">
                <a:solidFill>
                  <a:schemeClr val="tx1">
                    <a:lumMod val="65000"/>
                    <a:lumOff val="35000"/>
                  </a:schemeClr>
                </a:solidFill>
                <a:latin typeface="+mj-lt"/>
              </a:rPr>
              <a:t>)</a:t>
            </a:r>
          </a:p>
        </p:txBody>
      </p:sp>
      <p:sp>
        <p:nvSpPr>
          <p:cNvPr id="3" name="TextBox 2">
            <a:extLst>
              <a:ext uri="{FF2B5EF4-FFF2-40B4-BE49-F238E27FC236}">
                <a16:creationId xmlns:a16="http://schemas.microsoft.com/office/drawing/2014/main" id="{56F72FD5-A056-B8A4-4EDF-5ED53B6CE2D8}"/>
              </a:ext>
            </a:extLst>
          </p:cNvPr>
          <p:cNvSpPr txBox="1"/>
          <p:nvPr/>
        </p:nvSpPr>
        <p:spPr>
          <a:xfrm>
            <a:off x="0" y="3416573"/>
            <a:ext cx="5460521" cy="3539430"/>
          </a:xfrm>
          <a:prstGeom prst="rect">
            <a:avLst/>
          </a:prstGeom>
          <a:noFill/>
        </p:spPr>
        <p:txBody>
          <a:bodyPr wrap="square" rtlCol="0">
            <a:spAutoFit/>
          </a:bodyPr>
          <a:lstStyle/>
          <a:p>
            <a:pPr algn="just"/>
            <a:r>
              <a:rPr lang="en-US" sz="1600" b="1" dirty="0">
                <a:latin typeface="+mj-lt"/>
              </a:rPr>
              <a:t>The top left quadrant is the number of true negatives (TN), which means that the model correctly predicted that the value was negative . In this case, there are 1513 TNs.</a:t>
            </a:r>
          </a:p>
          <a:p>
            <a:pPr algn="just"/>
            <a:r>
              <a:rPr lang="en-US" sz="1600" b="1" dirty="0">
                <a:latin typeface="+mj-lt"/>
              </a:rPr>
              <a:t>The top right quadrant is the number of false positives (FP), which means that the model incorrectly predicted that the value was positive when it was actually negative (0). In this case, there are 79 FPs.</a:t>
            </a:r>
          </a:p>
          <a:p>
            <a:pPr algn="just"/>
            <a:r>
              <a:rPr lang="en-US" sz="1600" b="1" dirty="0">
                <a:latin typeface="+mj-lt"/>
              </a:rPr>
              <a:t>The bottom left quadrant is the number of false negatives (FN), which means that the model incorrectly predicted that the value was negative when it was actually positive .In this case, there are 195 FNs.</a:t>
            </a:r>
          </a:p>
          <a:p>
            <a:pPr algn="just"/>
            <a:r>
              <a:rPr lang="en-US" sz="1600" b="1" dirty="0">
                <a:latin typeface="+mj-lt"/>
              </a:rPr>
              <a:t>The bottom right quadrant is the number of true positives (TP), which means that the model correctly predicted that the value was positive. In this case, there are 11 TPs.</a:t>
            </a:r>
            <a:endParaRPr lang="en-US" sz="1600" dirty="0">
              <a:latin typeface="+mj-lt"/>
            </a:endParaRPr>
          </a:p>
        </p:txBody>
      </p:sp>
      <p:sp>
        <p:nvSpPr>
          <p:cNvPr id="4" name="TextBox 3">
            <a:extLst>
              <a:ext uri="{FF2B5EF4-FFF2-40B4-BE49-F238E27FC236}">
                <a16:creationId xmlns:a16="http://schemas.microsoft.com/office/drawing/2014/main" id="{AFF63215-5A86-8724-77C0-D0BE2F7F472D}"/>
              </a:ext>
            </a:extLst>
          </p:cNvPr>
          <p:cNvSpPr txBox="1"/>
          <p:nvPr/>
        </p:nvSpPr>
        <p:spPr>
          <a:xfrm>
            <a:off x="0" y="2265661"/>
            <a:ext cx="4183811" cy="523220"/>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2800" b="1" dirty="0">
                <a:solidFill>
                  <a:schemeClr val="tx1">
                    <a:lumMod val="65000"/>
                    <a:lumOff val="35000"/>
                  </a:schemeClr>
                </a:solidFill>
                <a:latin typeface="+mj-lt"/>
              </a:rPr>
              <a:t>Confusion Matrix</a:t>
            </a:r>
          </a:p>
        </p:txBody>
      </p:sp>
      <p:pic>
        <p:nvPicPr>
          <p:cNvPr id="6" name="Picture 5">
            <a:extLst>
              <a:ext uri="{FF2B5EF4-FFF2-40B4-BE49-F238E27FC236}">
                <a16:creationId xmlns:a16="http://schemas.microsoft.com/office/drawing/2014/main" id="{85806EC6-DD38-C0F5-8B7F-5AEAFFAE412D}"/>
              </a:ext>
            </a:extLst>
          </p:cNvPr>
          <p:cNvPicPr>
            <a:picLocks noChangeAspect="1"/>
          </p:cNvPicPr>
          <p:nvPr/>
        </p:nvPicPr>
        <p:blipFill>
          <a:blip r:embed="rId2"/>
          <a:stretch>
            <a:fillRect/>
          </a:stretch>
        </p:blipFill>
        <p:spPr>
          <a:xfrm>
            <a:off x="5834870" y="1332554"/>
            <a:ext cx="6357129" cy="5512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useBgFill="1">
        <p:nvSpPr>
          <p:cNvPr id="7" name="Rectangle 6">
            <a:extLst>
              <a:ext uri="{FF2B5EF4-FFF2-40B4-BE49-F238E27FC236}">
                <a16:creationId xmlns:a16="http://schemas.microsoft.com/office/drawing/2014/main" id="{708ADE51-8553-AA33-7802-3A31886D087B}"/>
              </a:ext>
            </a:extLst>
          </p:cNvPr>
          <p:cNvSpPr/>
          <p:nvPr/>
        </p:nvSpPr>
        <p:spPr>
          <a:xfrm>
            <a:off x="1856318" y="558224"/>
            <a:ext cx="8600536" cy="172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985069"/>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0-#ppt_w/2"/>
                                          </p:val>
                                        </p:tav>
                                        <p:tav tm="100000">
                                          <p:val>
                                            <p:strVal val="#ppt_x"/>
                                          </p:val>
                                        </p:tav>
                                      </p:tavLst>
                                    </p:anim>
                                    <p:anim calcmode="lin" valueType="num">
                                      <p:cBhvr additive="base">
                                        <p:cTn id="14"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1ADAF3C-5537-3C1D-4F5D-9155CD8E2137}"/>
              </a:ext>
            </a:extLst>
          </p:cNvPr>
          <p:cNvSpPr txBox="1"/>
          <p:nvPr/>
        </p:nvSpPr>
        <p:spPr>
          <a:xfrm>
            <a:off x="0" y="773545"/>
            <a:ext cx="3914775" cy="1938992"/>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4000" b="1" dirty="0">
                <a:solidFill>
                  <a:schemeClr val="tx1">
                    <a:lumMod val="65000"/>
                    <a:lumOff val="35000"/>
                  </a:schemeClr>
                </a:solidFill>
                <a:latin typeface="+mj-lt"/>
              </a:rPr>
              <a:t>Model Evaluation (</a:t>
            </a:r>
            <a:r>
              <a:rPr lang="en-US" sz="4000" b="1" dirty="0" err="1">
                <a:solidFill>
                  <a:schemeClr val="tx1">
                    <a:lumMod val="65000"/>
                    <a:lumOff val="35000"/>
                  </a:schemeClr>
                </a:solidFill>
                <a:latin typeface="+mj-lt"/>
              </a:rPr>
              <a:t>Cont</a:t>
            </a:r>
            <a:r>
              <a:rPr lang="en-US" sz="4000" b="1" dirty="0">
                <a:solidFill>
                  <a:schemeClr val="tx1">
                    <a:lumMod val="65000"/>
                    <a:lumOff val="35000"/>
                  </a:schemeClr>
                </a:solidFill>
                <a:latin typeface="+mj-lt"/>
              </a:rPr>
              <a:t>)</a:t>
            </a:r>
          </a:p>
        </p:txBody>
      </p:sp>
      <p:sp>
        <p:nvSpPr>
          <p:cNvPr id="3" name="TextBox 2">
            <a:extLst>
              <a:ext uri="{FF2B5EF4-FFF2-40B4-BE49-F238E27FC236}">
                <a16:creationId xmlns:a16="http://schemas.microsoft.com/office/drawing/2014/main" id="{56F72FD5-A056-B8A4-4EDF-5ED53B6CE2D8}"/>
              </a:ext>
            </a:extLst>
          </p:cNvPr>
          <p:cNvSpPr txBox="1"/>
          <p:nvPr/>
        </p:nvSpPr>
        <p:spPr>
          <a:xfrm>
            <a:off x="0" y="3416573"/>
            <a:ext cx="12020550" cy="3539430"/>
          </a:xfrm>
          <a:prstGeom prst="rect">
            <a:avLst/>
          </a:prstGeom>
          <a:noFill/>
        </p:spPr>
        <p:txBody>
          <a:bodyPr wrap="square" rtlCol="0">
            <a:spAutoFit/>
          </a:bodyPr>
          <a:lstStyle/>
          <a:p>
            <a:pPr algn="just"/>
            <a:r>
              <a:rPr lang="en-US" sz="1600" b="1" dirty="0">
                <a:latin typeface="+mj-lt"/>
              </a:rPr>
              <a:t>The model achieved an overall accuracy of 0.85.  For the Non-Default class:</a:t>
            </a:r>
          </a:p>
          <a:p>
            <a:pPr marL="285750" indent="-285750" algn="just">
              <a:buFont typeface="Arial" panose="020B0604020202020204" pitchFamily="34" charset="0"/>
              <a:buChar char="•"/>
            </a:pPr>
            <a:r>
              <a:rPr lang="en-US" sz="1600" b="1" dirty="0">
                <a:latin typeface="+mj-lt"/>
              </a:rPr>
              <a:t>Precision is 0.89, meaning 89% of examples the model predicted as Non-Default were actually Non-Default.</a:t>
            </a:r>
          </a:p>
          <a:p>
            <a:pPr marL="285750" indent="-285750" algn="just">
              <a:buFont typeface="Arial" panose="020B0604020202020204" pitchFamily="34" charset="0"/>
              <a:buChar char="•"/>
            </a:pPr>
            <a:r>
              <a:rPr lang="en-US" sz="1600" b="1" dirty="0">
                <a:latin typeface="+mj-lt"/>
              </a:rPr>
              <a:t>Recall is 0.95, meaning the model correctly identified 95% of true Non-Default examples.</a:t>
            </a:r>
          </a:p>
          <a:p>
            <a:pPr marL="285750" indent="-285750" algn="just">
              <a:buFont typeface="Arial" panose="020B0604020202020204" pitchFamily="34" charset="0"/>
              <a:buChar char="•"/>
            </a:pPr>
            <a:r>
              <a:rPr lang="en-US" sz="1600" b="1" dirty="0">
                <a:latin typeface="+mj-lt"/>
              </a:rPr>
              <a:t>F1-score is 0.92, indicating a good balance of precision and recall.</a:t>
            </a:r>
          </a:p>
          <a:p>
            <a:pPr algn="just"/>
            <a:endParaRPr lang="en-US" sz="1600" b="1" dirty="0">
              <a:latin typeface="+mj-lt"/>
            </a:endParaRPr>
          </a:p>
          <a:p>
            <a:pPr algn="just"/>
            <a:r>
              <a:rPr lang="en-US" sz="1600" b="1" dirty="0">
                <a:latin typeface="+mj-lt"/>
              </a:rPr>
              <a:t>For the Default class:</a:t>
            </a:r>
          </a:p>
          <a:p>
            <a:pPr algn="just"/>
            <a:endParaRPr lang="en-US" sz="1600" b="1" dirty="0">
              <a:latin typeface="+mj-lt"/>
            </a:endParaRPr>
          </a:p>
          <a:p>
            <a:pPr marL="285750" indent="-285750" algn="just">
              <a:buFont typeface="Arial" panose="020B0604020202020204" pitchFamily="34" charset="0"/>
              <a:buChar char="•"/>
            </a:pPr>
            <a:r>
              <a:rPr lang="en-US" sz="1600" b="1" dirty="0">
                <a:latin typeface="+mj-lt"/>
              </a:rPr>
              <a:t>Precision is low at 0.13, meaning only 13% of examples predicted as Default were truly Default.</a:t>
            </a:r>
          </a:p>
          <a:p>
            <a:pPr marL="285750" indent="-285750" algn="just">
              <a:buFont typeface="Arial" panose="020B0604020202020204" pitchFamily="34" charset="0"/>
              <a:buChar char="•"/>
            </a:pPr>
            <a:r>
              <a:rPr lang="en-US" sz="1600" b="1" dirty="0">
                <a:latin typeface="+mj-lt"/>
              </a:rPr>
              <a:t>Recall is very low at 0.05, meaning the model only detected 5% of true Default examples.</a:t>
            </a:r>
          </a:p>
          <a:p>
            <a:pPr marL="285750" indent="-285750" algn="just">
              <a:buFont typeface="Arial" panose="020B0604020202020204" pitchFamily="34" charset="0"/>
              <a:buChar char="•"/>
            </a:pPr>
            <a:r>
              <a:rPr lang="en-US" sz="1600" b="1" dirty="0">
                <a:latin typeface="+mj-lt"/>
              </a:rPr>
              <a:t>F1-score is 0.08, indicating poor performance on the Default class.</a:t>
            </a:r>
          </a:p>
          <a:p>
            <a:pPr marL="285750" indent="-285750" algn="just">
              <a:buFont typeface="Arial" panose="020B0604020202020204" pitchFamily="34" charset="0"/>
              <a:buChar char="•"/>
            </a:pPr>
            <a:endParaRPr lang="en-US" sz="1600" b="1" dirty="0">
              <a:latin typeface="+mj-lt"/>
            </a:endParaRPr>
          </a:p>
          <a:p>
            <a:pPr algn="just"/>
            <a:r>
              <a:rPr lang="en-US" sz="1600" b="1" dirty="0">
                <a:latin typeface="+mj-lt"/>
              </a:rPr>
              <a:t>The macro average scores consider both classes equally and show that overall, precision and recall are balanced at 0.51 and 0.50.</a:t>
            </a:r>
          </a:p>
          <a:p>
            <a:pPr algn="just"/>
            <a:r>
              <a:rPr lang="en-US" sz="1600" b="1" dirty="0">
                <a:latin typeface="+mj-lt"/>
              </a:rPr>
              <a:t>The weighted average scores account for class imbalance, showing higher weighted precision of 0.80 and recall of 0.85.</a:t>
            </a:r>
          </a:p>
          <a:p>
            <a:pPr algn="just"/>
            <a:endParaRPr lang="en-US" sz="1600" b="1" dirty="0">
              <a:latin typeface="+mj-lt"/>
            </a:endParaRPr>
          </a:p>
        </p:txBody>
      </p:sp>
      <p:sp>
        <p:nvSpPr>
          <p:cNvPr id="4" name="TextBox 3">
            <a:extLst>
              <a:ext uri="{FF2B5EF4-FFF2-40B4-BE49-F238E27FC236}">
                <a16:creationId xmlns:a16="http://schemas.microsoft.com/office/drawing/2014/main" id="{AFF63215-5A86-8724-77C0-D0BE2F7F472D}"/>
              </a:ext>
            </a:extLst>
          </p:cNvPr>
          <p:cNvSpPr txBox="1"/>
          <p:nvPr/>
        </p:nvSpPr>
        <p:spPr>
          <a:xfrm>
            <a:off x="0" y="2813223"/>
            <a:ext cx="3914775" cy="523220"/>
          </a:xfrm>
          <a:prstGeom prst="rect">
            <a:avLst/>
          </a:prstGeom>
          <a:solidFill>
            <a:schemeClr val="bg1"/>
          </a:solidFill>
          <a:effectLst>
            <a:outerShdw blurRad="76200" dist="12700" dir="2700000" sy="-23000" kx="-800400" algn="bl" rotWithShape="0">
              <a:prstClr val="black">
                <a:alpha val="20000"/>
              </a:prstClr>
            </a:outerShdw>
          </a:effectLst>
        </p:spPr>
        <p:txBody>
          <a:bodyPr wrap="square" rtlCol="0">
            <a:spAutoFit/>
          </a:bodyPr>
          <a:lstStyle/>
          <a:p>
            <a:r>
              <a:rPr lang="en-US" sz="2800" b="1" dirty="0">
                <a:solidFill>
                  <a:schemeClr val="tx1">
                    <a:lumMod val="65000"/>
                    <a:lumOff val="35000"/>
                  </a:schemeClr>
                </a:solidFill>
                <a:latin typeface="+mj-lt"/>
              </a:rPr>
              <a:t>Classification Report</a:t>
            </a:r>
          </a:p>
        </p:txBody>
      </p:sp>
      <p:sp useBgFill="1">
        <p:nvSpPr>
          <p:cNvPr id="7" name="Rectangle 6">
            <a:extLst>
              <a:ext uri="{FF2B5EF4-FFF2-40B4-BE49-F238E27FC236}">
                <a16:creationId xmlns:a16="http://schemas.microsoft.com/office/drawing/2014/main" id="{708ADE51-8553-AA33-7802-3A31886D087B}"/>
              </a:ext>
            </a:extLst>
          </p:cNvPr>
          <p:cNvSpPr/>
          <p:nvPr/>
        </p:nvSpPr>
        <p:spPr>
          <a:xfrm>
            <a:off x="681487" y="500332"/>
            <a:ext cx="8600536" cy="172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7">
            <a:extLst>
              <a:ext uri="{FF2B5EF4-FFF2-40B4-BE49-F238E27FC236}">
                <a16:creationId xmlns:a16="http://schemas.microsoft.com/office/drawing/2014/main" id="{71C35C60-FEE2-F1CE-F0AB-2834C914267A}"/>
              </a:ext>
            </a:extLst>
          </p:cNvPr>
          <p:cNvGraphicFramePr>
            <a:graphicFrameLocks noGrp="1"/>
          </p:cNvGraphicFramePr>
          <p:nvPr>
            <p:extLst>
              <p:ext uri="{D42A27DB-BD31-4B8C-83A1-F6EECF244321}">
                <p14:modId xmlns:p14="http://schemas.microsoft.com/office/powerpoint/2010/main" val="200306209"/>
              </p:ext>
            </p:extLst>
          </p:nvPr>
        </p:nvGraphicFramePr>
        <p:xfrm>
          <a:off x="4030727" y="780628"/>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072193192"/>
                    </a:ext>
                  </a:extLst>
                </a:gridCol>
                <a:gridCol w="1625600">
                  <a:extLst>
                    <a:ext uri="{9D8B030D-6E8A-4147-A177-3AD203B41FA5}">
                      <a16:colId xmlns:a16="http://schemas.microsoft.com/office/drawing/2014/main" val="2175620975"/>
                    </a:ext>
                  </a:extLst>
                </a:gridCol>
                <a:gridCol w="1625600">
                  <a:extLst>
                    <a:ext uri="{9D8B030D-6E8A-4147-A177-3AD203B41FA5}">
                      <a16:colId xmlns:a16="http://schemas.microsoft.com/office/drawing/2014/main" val="2843235955"/>
                    </a:ext>
                  </a:extLst>
                </a:gridCol>
                <a:gridCol w="1625600">
                  <a:extLst>
                    <a:ext uri="{9D8B030D-6E8A-4147-A177-3AD203B41FA5}">
                      <a16:colId xmlns:a16="http://schemas.microsoft.com/office/drawing/2014/main" val="2117587568"/>
                    </a:ext>
                  </a:extLst>
                </a:gridCol>
                <a:gridCol w="1625600">
                  <a:extLst>
                    <a:ext uri="{9D8B030D-6E8A-4147-A177-3AD203B41FA5}">
                      <a16:colId xmlns:a16="http://schemas.microsoft.com/office/drawing/2014/main" val="4196087414"/>
                    </a:ext>
                  </a:extLst>
                </a:gridCol>
              </a:tblGrid>
              <a:tr h="370840">
                <a:tc>
                  <a:txBody>
                    <a:bodyPr/>
                    <a:lstStyle/>
                    <a:p>
                      <a:endParaRPr lang="en-US"/>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938777639"/>
                  </a:ext>
                </a:extLst>
              </a:tr>
              <a:tr h="370840">
                <a:tc>
                  <a:txBody>
                    <a:bodyPr/>
                    <a:lstStyle/>
                    <a:p>
                      <a:r>
                        <a:rPr lang="en-US" dirty="0"/>
                        <a:t>0</a:t>
                      </a:r>
                    </a:p>
                  </a:txBody>
                  <a:tcPr/>
                </a:tc>
                <a:tc>
                  <a:txBody>
                    <a:bodyPr/>
                    <a:lstStyle/>
                    <a:p>
                      <a:r>
                        <a:rPr lang="en-US" dirty="0"/>
                        <a:t>0.89</a:t>
                      </a:r>
                    </a:p>
                  </a:txBody>
                  <a:tcPr/>
                </a:tc>
                <a:tc>
                  <a:txBody>
                    <a:bodyPr/>
                    <a:lstStyle/>
                    <a:p>
                      <a:r>
                        <a:rPr lang="en-US" dirty="0"/>
                        <a:t>0.95</a:t>
                      </a:r>
                    </a:p>
                  </a:txBody>
                  <a:tcPr/>
                </a:tc>
                <a:tc>
                  <a:txBody>
                    <a:bodyPr/>
                    <a:lstStyle/>
                    <a:p>
                      <a:r>
                        <a:rPr lang="en-US" dirty="0"/>
                        <a:t>0.92</a:t>
                      </a:r>
                    </a:p>
                  </a:txBody>
                  <a:tcPr/>
                </a:tc>
                <a:tc>
                  <a:txBody>
                    <a:bodyPr/>
                    <a:lstStyle/>
                    <a:p>
                      <a:r>
                        <a:rPr lang="en-US" dirty="0"/>
                        <a:t>1592</a:t>
                      </a:r>
                    </a:p>
                  </a:txBody>
                  <a:tcPr/>
                </a:tc>
                <a:extLst>
                  <a:ext uri="{0D108BD9-81ED-4DB2-BD59-A6C34878D82A}">
                    <a16:rowId xmlns:a16="http://schemas.microsoft.com/office/drawing/2014/main" val="2847330322"/>
                  </a:ext>
                </a:extLst>
              </a:tr>
              <a:tr h="370840">
                <a:tc>
                  <a:txBody>
                    <a:bodyPr/>
                    <a:lstStyle/>
                    <a:p>
                      <a:r>
                        <a:rPr lang="en-US" dirty="0"/>
                        <a:t>1</a:t>
                      </a:r>
                    </a:p>
                  </a:txBody>
                  <a:tcPr/>
                </a:tc>
                <a:tc>
                  <a:txBody>
                    <a:bodyPr/>
                    <a:lstStyle/>
                    <a:p>
                      <a:r>
                        <a:rPr lang="en-US" dirty="0"/>
                        <a:t>0.12</a:t>
                      </a:r>
                    </a:p>
                  </a:txBody>
                  <a:tcPr/>
                </a:tc>
                <a:tc>
                  <a:txBody>
                    <a:bodyPr/>
                    <a:lstStyle/>
                    <a:p>
                      <a:r>
                        <a:rPr lang="en-US" dirty="0"/>
                        <a:t>0.05</a:t>
                      </a:r>
                    </a:p>
                  </a:txBody>
                  <a:tcPr/>
                </a:tc>
                <a:tc>
                  <a:txBody>
                    <a:bodyPr/>
                    <a:lstStyle/>
                    <a:p>
                      <a:r>
                        <a:rPr lang="en-US" dirty="0"/>
                        <a:t>0.07</a:t>
                      </a:r>
                    </a:p>
                  </a:txBody>
                  <a:tcPr/>
                </a:tc>
                <a:tc>
                  <a:txBody>
                    <a:bodyPr/>
                    <a:lstStyle/>
                    <a:p>
                      <a:r>
                        <a:rPr lang="en-US" dirty="0"/>
                        <a:t>206</a:t>
                      </a:r>
                    </a:p>
                  </a:txBody>
                  <a:tcPr/>
                </a:tc>
                <a:extLst>
                  <a:ext uri="{0D108BD9-81ED-4DB2-BD59-A6C34878D82A}">
                    <a16:rowId xmlns:a16="http://schemas.microsoft.com/office/drawing/2014/main" val="332428035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63220325"/>
                  </a:ext>
                </a:extLst>
              </a:tr>
              <a:tr h="370840">
                <a:tc>
                  <a:txBody>
                    <a:bodyPr/>
                    <a:lstStyle/>
                    <a:p>
                      <a:r>
                        <a:rPr lang="en-US" dirty="0"/>
                        <a:t>Accuracy</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sz="1800" b="0" i="0" kern="1200" dirty="0">
                          <a:solidFill>
                            <a:schemeClr val="dk1"/>
                          </a:solidFill>
                          <a:effectLst/>
                          <a:latin typeface="+mn-lt"/>
                          <a:ea typeface="+mn-ea"/>
                          <a:cs typeface="+mn-cs"/>
                        </a:rPr>
                        <a:t>1798</a:t>
                      </a:r>
                      <a:endParaRPr lang="en-US" dirty="0"/>
                    </a:p>
                  </a:txBody>
                  <a:tcPr/>
                </a:tc>
                <a:extLst>
                  <a:ext uri="{0D108BD9-81ED-4DB2-BD59-A6C34878D82A}">
                    <a16:rowId xmlns:a16="http://schemas.microsoft.com/office/drawing/2014/main" val="3971453321"/>
                  </a:ext>
                </a:extLst>
              </a:tr>
              <a:tr h="370840">
                <a:tc>
                  <a:txBody>
                    <a:bodyPr/>
                    <a:lstStyle/>
                    <a:p>
                      <a:r>
                        <a:rPr lang="en-US" dirty="0"/>
                        <a:t>Macro Avg</a:t>
                      </a:r>
                    </a:p>
                  </a:txBody>
                  <a:tcPr/>
                </a:tc>
                <a:tc>
                  <a:txBody>
                    <a:bodyPr/>
                    <a:lstStyle/>
                    <a:p>
                      <a:r>
                        <a:rPr lang="en-US" sz="1800" b="0" i="0" kern="1200" dirty="0">
                          <a:solidFill>
                            <a:schemeClr val="dk1"/>
                          </a:solidFill>
                          <a:effectLst/>
                          <a:latin typeface="+mn-lt"/>
                          <a:ea typeface="+mn-ea"/>
                          <a:cs typeface="+mn-cs"/>
                        </a:rPr>
                        <a:t>0.50</a:t>
                      </a:r>
                      <a:endParaRPr lang="en-US" dirty="0"/>
                    </a:p>
                  </a:txBody>
                  <a:tcPr/>
                </a:tc>
                <a:tc>
                  <a:txBody>
                    <a:bodyPr/>
                    <a:lstStyle/>
                    <a:p>
                      <a:r>
                        <a:rPr lang="en-US" sz="1800" b="0" i="0" kern="1200" dirty="0">
                          <a:solidFill>
                            <a:schemeClr val="dk1"/>
                          </a:solidFill>
                          <a:effectLst/>
                          <a:latin typeface="+mn-lt"/>
                          <a:ea typeface="+mn-ea"/>
                          <a:cs typeface="+mn-cs"/>
                        </a:rPr>
                        <a:t>0.50</a:t>
                      </a:r>
                      <a:endParaRPr lang="en-US" dirty="0"/>
                    </a:p>
                  </a:txBody>
                  <a:tcPr/>
                </a:tc>
                <a:tc>
                  <a:txBody>
                    <a:bodyPr/>
                    <a:lstStyle/>
                    <a:p>
                      <a:r>
                        <a:rPr lang="en-US" sz="1800" b="0" i="0" kern="1200" dirty="0">
                          <a:solidFill>
                            <a:schemeClr val="dk1"/>
                          </a:solidFill>
                          <a:effectLst/>
                          <a:latin typeface="+mn-lt"/>
                          <a:ea typeface="+mn-ea"/>
                          <a:cs typeface="+mn-cs"/>
                        </a:rPr>
                        <a:t>0.50</a:t>
                      </a:r>
                      <a:endParaRPr lang="en-US" dirty="0"/>
                    </a:p>
                  </a:txBody>
                  <a:tcPr/>
                </a:tc>
                <a:tc>
                  <a:txBody>
                    <a:bodyPr/>
                    <a:lstStyle/>
                    <a:p>
                      <a:r>
                        <a:rPr lang="en-US" sz="1800" b="0" i="0" kern="1200" dirty="0">
                          <a:solidFill>
                            <a:schemeClr val="dk1"/>
                          </a:solidFill>
                          <a:effectLst/>
                          <a:latin typeface="+mn-lt"/>
                          <a:ea typeface="+mn-ea"/>
                          <a:cs typeface="+mn-cs"/>
                        </a:rPr>
                        <a:t>1798</a:t>
                      </a:r>
                      <a:endParaRPr lang="en-US" dirty="0"/>
                    </a:p>
                  </a:txBody>
                  <a:tcPr/>
                </a:tc>
                <a:extLst>
                  <a:ext uri="{0D108BD9-81ED-4DB2-BD59-A6C34878D82A}">
                    <a16:rowId xmlns:a16="http://schemas.microsoft.com/office/drawing/2014/main" val="462684613"/>
                  </a:ext>
                </a:extLst>
              </a:tr>
              <a:tr h="370840">
                <a:tc>
                  <a:txBody>
                    <a:bodyPr/>
                    <a:lstStyle/>
                    <a:p>
                      <a:r>
                        <a:rPr lang="en-US" dirty="0"/>
                        <a:t>Weighted Avg</a:t>
                      </a:r>
                    </a:p>
                  </a:txBody>
                  <a:tcPr/>
                </a:tc>
                <a:tc>
                  <a:txBody>
                    <a:bodyPr/>
                    <a:lstStyle/>
                    <a:p>
                      <a:r>
                        <a:rPr lang="en-US" sz="1800" b="0" i="0" kern="1200" dirty="0">
                          <a:solidFill>
                            <a:schemeClr val="dk1"/>
                          </a:solidFill>
                          <a:effectLst/>
                          <a:latin typeface="+mn-lt"/>
                          <a:ea typeface="+mn-ea"/>
                          <a:cs typeface="+mn-cs"/>
                        </a:rPr>
                        <a:t>0.80</a:t>
                      </a:r>
                      <a:endParaRPr lang="en-US" dirty="0"/>
                    </a:p>
                  </a:txBody>
                  <a:tcPr/>
                </a:tc>
                <a:tc>
                  <a:txBody>
                    <a:bodyPr/>
                    <a:lstStyle/>
                    <a:p>
                      <a:r>
                        <a:rPr lang="en-US" dirty="0"/>
                        <a:t>0.85</a:t>
                      </a:r>
                    </a:p>
                  </a:txBody>
                  <a:tcPr/>
                </a:tc>
                <a:tc>
                  <a:txBody>
                    <a:bodyPr/>
                    <a:lstStyle/>
                    <a:p>
                      <a:r>
                        <a:rPr lang="en-US" dirty="0"/>
                        <a:t>0.82</a:t>
                      </a:r>
                    </a:p>
                  </a:txBody>
                  <a:tcPr/>
                </a:tc>
                <a:tc>
                  <a:txBody>
                    <a:bodyPr/>
                    <a:lstStyle/>
                    <a:p>
                      <a:r>
                        <a:rPr lang="en-US" sz="1800" b="0" i="0" kern="1200" dirty="0">
                          <a:solidFill>
                            <a:schemeClr val="dk1"/>
                          </a:solidFill>
                          <a:effectLst/>
                          <a:latin typeface="+mn-lt"/>
                          <a:ea typeface="+mn-ea"/>
                          <a:cs typeface="+mn-cs"/>
                        </a:rPr>
                        <a:t>1798</a:t>
                      </a:r>
                      <a:endParaRPr lang="en-US" dirty="0"/>
                    </a:p>
                  </a:txBody>
                  <a:tcPr/>
                </a:tc>
                <a:extLst>
                  <a:ext uri="{0D108BD9-81ED-4DB2-BD59-A6C34878D82A}">
                    <a16:rowId xmlns:a16="http://schemas.microsoft.com/office/drawing/2014/main" val="675807501"/>
                  </a:ext>
                </a:extLst>
              </a:tr>
            </a:tbl>
          </a:graphicData>
        </a:graphic>
      </p:graphicFrame>
    </p:spTree>
    <p:extLst>
      <p:ext uri="{BB962C8B-B14F-4D97-AF65-F5344CB8AC3E}">
        <p14:creationId xmlns:p14="http://schemas.microsoft.com/office/powerpoint/2010/main" val="1789618589"/>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 presetClass="entr" presetSubtype="8" decel="10000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750" fill="hold"/>
                                        <p:tgtEl>
                                          <p:spTgt spid="3"/>
                                        </p:tgtEl>
                                        <p:attrNameLst>
                                          <p:attrName>ppt_x</p:attrName>
                                        </p:attrNameLst>
                                      </p:cBhvr>
                                      <p:tavLst>
                                        <p:tav tm="0">
                                          <p:val>
                                            <p:strVal val="0-#ppt_w/2"/>
                                          </p:val>
                                        </p:tav>
                                        <p:tav tm="100000">
                                          <p:val>
                                            <p:strVal val="#ppt_x"/>
                                          </p:val>
                                        </p:tav>
                                      </p:tavLst>
                                    </p:anim>
                                    <p:anim calcmode="lin" valueType="num">
                                      <p:cBhvr additive="base">
                                        <p:cTn id="14"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1498918"/>
            <a:chOff x="1117884" y="891381"/>
            <a:chExt cx="3120571" cy="1498918"/>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1200329"/>
            </a:xfrm>
            <a:prstGeom prst="rect">
              <a:avLst/>
            </a:prstGeom>
            <a:noFill/>
          </p:spPr>
          <p:txBody>
            <a:bodyPr wrap="square" rtlCol="0">
              <a:spAutoFit/>
            </a:bodyPr>
            <a:lstStyle/>
            <a:p>
              <a:r>
                <a:rPr lang="en-US" sz="3600" dirty="0">
                  <a:solidFill>
                    <a:schemeClr val="tx1">
                      <a:lumMod val="65000"/>
                      <a:lumOff val="35000"/>
                    </a:schemeClr>
                  </a:solidFill>
                  <a:latin typeface="+mj-lt"/>
                </a:rPr>
                <a:t>What are out top features?</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1425509028"/>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8E139D-3999-CAA5-6148-F9174B1E1E6A}"/>
              </a:ext>
            </a:extLst>
          </p:cNvPr>
          <p:cNvSpPr txBox="1"/>
          <p:nvPr/>
        </p:nvSpPr>
        <p:spPr>
          <a:xfrm>
            <a:off x="0" y="4515968"/>
            <a:ext cx="9489415" cy="2308324"/>
          </a:xfrm>
          <a:prstGeom prst="rect">
            <a:avLst/>
          </a:prstGeom>
          <a:solidFill>
            <a:schemeClr val="accent1">
              <a:lumMod val="20000"/>
              <a:lumOff val="80000"/>
            </a:schemeClr>
          </a:solidFill>
          <a:effectLst>
            <a:outerShdw blurRad="152400" dist="317500" dir="5400000" sx="90000" sy="-19000" rotWithShape="0">
              <a:prstClr val="black">
                <a:alpha val="15000"/>
              </a:prstClr>
            </a:outerShdw>
          </a:effectLst>
        </p:spPr>
        <p:txBody>
          <a:bodyPr wrap="square" rtlCol="0">
            <a:spAutoFit/>
          </a:bodyPr>
          <a:lstStyle/>
          <a:p>
            <a:r>
              <a:rPr lang="en-US" b="1" dirty="0">
                <a:solidFill>
                  <a:schemeClr val="tx1">
                    <a:lumMod val="65000"/>
                    <a:lumOff val="35000"/>
                  </a:schemeClr>
                </a:solidFill>
                <a:latin typeface="+mj-lt"/>
              </a:rPr>
              <a:t>The features are related to the amount of money received, deposited, transferred, or borrowed by customers, as well as the number of days they have less than 2 units of airtime. The graph indicates that the most important feature is `</a:t>
            </a:r>
            <a:r>
              <a:rPr lang="en-US" b="1" dirty="0" err="1">
                <a:solidFill>
                  <a:schemeClr val="tx1">
                    <a:lumMod val="65000"/>
                    <a:lumOff val="35000"/>
                  </a:schemeClr>
                </a:solidFill>
                <a:latin typeface="+mj-lt"/>
              </a:rPr>
              <a:t>amount_received</a:t>
            </a:r>
            <a:r>
              <a:rPr lang="en-US" b="1" dirty="0">
                <a:solidFill>
                  <a:schemeClr val="tx1">
                    <a:lumMod val="65000"/>
                    <a:lumOff val="35000"/>
                  </a:schemeClr>
                </a:solidFill>
                <a:latin typeface="+mj-lt"/>
              </a:rPr>
              <a:t>`. The second most important feature is `</a:t>
            </a:r>
            <a:r>
              <a:rPr lang="en-US" b="1" dirty="0" err="1">
                <a:solidFill>
                  <a:schemeClr val="tx1">
                    <a:lumMod val="65000"/>
                    <a:lumOff val="35000"/>
                  </a:schemeClr>
                </a:solidFill>
                <a:latin typeface="+mj-lt"/>
              </a:rPr>
              <a:t>amount_deposited</a:t>
            </a:r>
            <a:r>
              <a:rPr lang="en-US" b="1" dirty="0">
                <a:solidFill>
                  <a:schemeClr val="tx1">
                    <a:lumMod val="65000"/>
                    <a:lumOff val="35000"/>
                  </a:schemeClr>
                </a:solidFill>
                <a:latin typeface="+mj-lt"/>
              </a:rPr>
              <a:t>`. The third most important feature is `number_days_airtime_less_2`. The least important features are `</a:t>
            </a:r>
            <a:r>
              <a:rPr lang="en-US" b="1" dirty="0" err="1">
                <a:solidFill>
                  <a:schemeClr val="tx1">
                    <a:lumMod val="65000"/>
                    <a:lumOff val="35000"/>
                  </a:schemeClr>
                </a:solidFill>
                <a:latin typeface="+mj-lt"/>
              </a:rPr>
              <a:t>okoa_jahazi_loan_amount</a:t>
            </a:r>
            <a:r>
              <a:rPr lang="en-US" b="1" dirty="0">
                <a:solidFill>
                  <a:schemeClr val="tx1">
                    <a:lumMod val="65000"/>
                    <a:lumOff val="35000"/>
                  </a:schemeClr>
                </a:solidFill>
                <a:latin typeface="+mj-lt"/>
              </a:rPr>
              <a:t>` and `</a:t>
            </a:r>
            <a:r>
              <a:rPr lang="en-US" b="1" dirty="0" err="1">
                <a:solidFill>
                  <a:schemeClr val="tx1">
                    <a:lumMod val="65000"/>
                    <a:lumOff val="35000"/>
                  </a:schemeClr>
                </a:solidFill>
                <a:latin typeface="+mj-lt"/>
              </a:rPr>
              <a:t>amount_transfers_from_bank</a:t>
            </a:r>
            <a:r>
              <a:rPr lang="en-US" b="1" dirty="0">
                <a:solidFill>
                  <a:schemeClr val="tx1">
                    <a:lumMod val="65000"/>
                    <a:lumOff val="35000"/>
                  </a:schemeClr>
                </a:solidFill>
                <a:latin typeface="+mj-lt"/>
              </a:rPr>
              <a:t>`. The graph also shows that the feature </a:t>
            </a:r>
            <a:r>
              <a:rPr lang="en-US" b="1" dirty="0" err="1">
                <a:solidFill>
                  <a:schemeClr val="tx1">
                    <a:lumMod val="65000"/>
                    <a:lumOff val="35000"/>
                  </a:schemeClr>
                </a:solidFill>
                <a:latin typeface="+mj-lt"/>
              </a:rPr>
              <a:t>importances</a:t>
            </a:r>
            <a:r>
              <a:rPr lang="en-US" b="1" dirty="0">
                <a:solidFill>
                  <a:schemeClr val="tx1">
                    <a:lumMod val="65000"/>
                    <a:lumOff val="35000"/>
                  </a:schemeClr>
                </a:solidFill>
                <a:latin typeface="+mj-lt"/>
              </a:rPr>
              <a:t> sum up to 1, which means that they are normalized and represent the relative contribution of each feature to the prediction model.</a:t>
            </a:r>
          </a:p>
        </p:txBody>
      </p:sp>
      <p:pic>
        <p:nvPicPr>
          <p:cNvPr id="6" name="Picture 5">
            <a:extLst>
              <a:ext uri="{FF2B5EF4-FFF2-40B4-BE49-F238E27FC236}">
                <a16:creationId xmlns:a16="http://schemas.microsoft.com/office/drawing/2014/main" id="{DA836D15-547A-A74B-9146-E2F98C661CE1}"/>
              </a:ext>
            </a:extLst>
          </p:cNvPr>
          <p:cNvPicPr>
            <a:picLocks noChangeAspect="1"/>
          </p:cNvPicPr>
          <p:nvPr/>
        </p:nvPicPr>
        <p:blipFill>
          <a:blip r:embed="rId2"/>
          <a:stretch>
            <a:fillRect/>
          </a:stretch>
        </p:blipFill>
        <p:spPr>
          <a:xfrm>
            <a:off x="0" y="0"/>
            <a:ext cx="9382125" cy="4371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606323C2-E703-FCFF-F858-E8527E4CA638}"/>
              </a:ext>
            </a:extLst>
          </p:cNvPr>
          <p:cNvSpPr txBox="1"/>
          <p:nvPr/>
        </p:nvSpPr>
        <p:spPr>
          <a:xfrm>
            <a:off x="5527302" y="2452317"/>
            <a:ext cx="3120571" cy="1200329"/>
          </a:xfrm>
          <a:prstGeom prst="rect">
            <a:avLst/>
          </a:prstGeom>
          <a:noFill/>
        </p:spPr>
        <p:txBody>
          <a:bodyPr wrap="square" rtlCol="0">
            <a:spAutoFit/>
          </a:bodyPr>
          <a:lstStyle/>
          <a:p>
            <a:r>
              <a:rPr lang="en-US" sz="3600" dirty="0">
                <a:solidFill>
                  <a:schemeClr val="tx1">
                    <a:lumMod val="65000"/>
                    <a:lumOff val="35000"/>
                  </a:schemeClr>
                </a:solidFill>
                <a:latin typeface="+mj-lt"/>
              </a:rPr>
              <a:t>Feature </a:t>
            </a:r>
            <a:r>
              <a:rPr lang="en-US" sz="3600" dirty="0" err="1">
                <a:solidFill>
                  <a:schemeClr val="tx1">
                    <a:lumMod val="65000"/>
                    <a:lumOff val="35000"/>
                  </a:schemeClr>
                </a:solidFill>
                <a:latin typeface="+mj-lt"/>
              </a:rPr>
              <a:t>Impotance</a:t>
            </a:r>
            <a:endParaRPr lang="en-US" sz="3600" dirty="0">
              <a:solidFill>
                <a:schemeClr val="tx1">
                  <a:lumMod val="65000"/>
                  <a:lumOff val="35000"/>
                </a:schemeClr>
              </a:solidFill>
              <a:latin typeface="+mj-lt"/>
            </a:endParaRPr>
          </a:p>
        </p:txBody>
      </p:sp>
    </p:spTree>
    <p:extLst>
      <p:ext uri="{BB962C8B-B14F-4D97-AF65-F5344CB8AC3E}">
        <p14:creationId xmlns:p14="http://schemas.microsoft.com/office/powerpoint/2010/main" val="1968634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9799775-176D-4E10-BEAA-960EBF5296DD}"/>
              </a:ext>
            </a:extLst>
          </p:cNvPr>
          <p:cNvGrpSpPr/>
          <p:nvPr/>
        </p:nvGrpSpPr>
        <p:grpSpPr>
          <a:xfrm>
            <a:off x="984528" y="550671"/>
            <a:ext cx="3460476" cy="1625602"/>
            <a:chOff x="1289807" y="625394"/>
            <a:chExt cx="3460476" cy="1625602"/>
          </a:xfrm>
        </p:grpSpPr>
        <p:sp>
          <p:nvSpPr>
            <p:cNvPr id="6" name="TextBox 5">
              <a:extLst>
                <a:ext uri="{FF2B5EF4-FFF2-40B4-BE49-F238E27FC236}">
                  <a16:creationId xmlns:a16="http://schemas.microsoft.com/office/drawing/2014/main" id="{16ED8AAE-CFDA-4B80-B9A7-AA5E678FA4A7}"/>
                </a:ext>
              </a:extLst>
            </p:cNvPr>
            <p:cNvSpPr txBox="1"/>
            <p:nvPr/>
          </p:nvSpPr>
          <p:spPr>
            <a:xfrm>
              <a:off x="1356208" y="625394"/>
              <a:ext cx="3077029" cy="307777"/>
            </a:xfrm>
            <a:prstGeom prst="rect">
              <a:avLst/>
            </a:prstGeom>
            <a:noFill/>
          </p:spPr>
          <p:txBody>
            <a:bodyPr wrap="square" rtlCol="0">
              <a:spAutoFit/>
            </a:bodyPr>
            <a:lstStyle/>
            <a:p>
              <a:r>
                <a:rPr lang="en-US" sz="1400" spc="300" dirty="0">
                  <a:solidFill>
                    <a:schemeClr val="bg1">
                      <a:lumMod val="65000"/>
                    </a:schemeClr>
                  </a:solidFill>
                  <a:latin typeface="+mj-lt"/>
                </a:rPr>
                <a:t>What next?</a:t>
              </a:r>
            </a:p>
          </p:txBody>
        </p:sp>
        <p:sp>
          <p:nvSpPr>
            <p:cNvPr id="7" name="TextBox 6">
              <a:extLst>
                <a:ext uri="{FF2B5EF4-FFF2-40B4-BE49-F238E27FC236}">
                  <a16:creationId xmlns:a16="http://schemas.microsoft.com/office/drawing/2014/main" id="{641E8B26-D888-4380-A8F9-1F45E0FB017F}"/>
                </a:ext>
              </a:extLst>
            </p:cNvPr>
            <p:cNvSpPr txBox="1"/>
            <p:nvPr/>
          </p:nvSpPr>
          <p:spPr>
            <a:xfrm>
              <a:off x="1289807" y="927557"/>
              <a:ext cx="3460476" cy="1323439"/>
            </a:xfrm>
            <a:prstGeom prst="rect">
              <a:avLst/>
            </a:prstGeom>
            <a:noFill/>
          </p:spPr>
          <p:txBody>
            <a:bodyPr wrap="square" rtlCol="0">
              <a:spAutoFit/>
            </a:bodyPr>
            <a:lstStyle/>
            <a:p>
              <a:r>
                <a:rPr lang="en-US" sz="4000" b="1" dirty="0">
                  <a:solidFill>
                    <a:schemeClr val="tx1">
                      <a:lumMod val="65000"/>
                      <a:lumOff val="35000"/>
                    </a:schemeClr>
                  </a:solidFill>
                  <a:latin typeface="+mj-lt"/>
                </a:rPr>
                <a:t>Summary of Findings</a:t>
              </a:r>
              <a:endParaRPr lang="en-US" sz="4000" dirty="0">
                <a:solidFill>
                  <a:schemeClr val="tx1">
                    <a:lumMod val="65000"/>
                    <a:lumOff val="35000"/>
                  </a:schemeClr>
                </a:solidFill>
                <a:latin typeface="+mj-lt"/>
              </a:endParaRPr>
            </a:p>
          </p:txBody>
        </p:sp>
      </p:grpSp>
      <p:grpSp>
        <p:nvGrpSpPr>
          <p:cNvPr id="58" name="Group 57">
            <a:extLst>
              <a:ext uri="{FF2B5EF4-FFF2-40B4-BE49-F238E27FC236}">
                <a16:creationId xmlns:a16="http://schemas.microsoft.com/office/drawing/2014/main" id="{861C5762-3D44-4B3C-98CC-531A14C63695}"/>
              </a:ext>
            </a:extLst>
          </p:cNvPr>
          <p:cNvGrpSpPr/>
          <p:nvPr/>
        </p:nvGrpSpPr>
        <p:grpSpPr>
          <a:xfrm>
            <a:off x="770783" y="2487308"/>
            <a:ext cx="3674221" cy="1011147"/>
            <a:chOff x="839754" y="2281486"/>
            <a:chExt cx="3065875" cy="1011147"/>
          </a:xfrm>
        </p:grpSpPr>
        <p:sp>
          <p:nvSpPr>
            <p:cNvPr id="12" name="TextBox 11">
              <a:extLst>
                <a:ext uri="{FF2B5EF4-FFF2-40B4-BE49-F238E27FC236}">
                  <a16:creationId xmlns:a16="http://schemas.microsoft.com/office/drawing/2014/main" id="{2133D7D8-2290-4BA3-9974-04B592A3B86A}"/>
                </a:ext>
              </a:extLst>
            </p:cNvPr>
            <p:cNvSpPr txBox="1"/>
            <p:nvPr/>
          </p:nvSpPr>
          <p:spPr>
            <a:xfrm>
              <a:off x="1086229" y="2397901"/>
              <a:ext cx="2819400" cy="894732"/>
            </a:xfrm>
            <a:prstGeom prst="rect">
              <a:avLst/>
            </a:prstGeom>
            <a:noFill/>
          </p:spPr>
          <p:txBody>
            <a:bodyPr wrap="square" rtlCol="0">
              <a:spAutoFit/>
            </a:bodyPr>
            <a:lstStyle/>
            <a:p>
              <a:pPr>
                <a:lnSpc>
                  <a:spcPct val="150000"/>
                </a:lnSpc>
              </a:pPr>
              <a:r>
                <a:rPr lang="en-US" sz="1200" i="1" dirty="0"/>
                <a:t>A summary of the key findings, organized by research questions or objectives, and supported by evidence from the data.</a:t>
              </a:r>
            </a:p>
          </p:txBody>
        </p:sp>
        <p:sp>
          <p:nvSpPr>
            <p:cNvPr id="37" name="TextBox 36">
              <a:extLst>
                <a:ext uri="{FF2B5EF4-FFF2-40B4-BE49-F238E27FC236}">
                  <a16:creationId xmlns:a16="http://schemas.microsoft.com/office/drawing/2014/main" id="{BDCFFD02-BBD4-4A73-B1CE-D0259D3AFDD6}"/>
                </a:ext>
              </a:extLst>
            </p:cNvPr>
            <p:cNvSpPr txBox="1"/>
            <p:nvPr/>
          </p:nvSpPr>
          <p:spPr>
            <a:xfrm>
              <a:off x="839754" y="2281486"/>
              <a:ext cx="492950" cy="830997"/>
            </a:xfrm>
            <a:prstGeom prst="rect">
              <a:avLst/>
            </a:prstGeom>
            <a:noFill/>
          </p:spPr>
          <p:txBody>
            <a:bodyPr wrap="square" rtlCol="0">
              <a:spAutoFit/>
            </a:bodyPr>
            <a:lstStyle/>
            <a:p>
              <a:r>
                <a:rPr lang="en-US" sz="4800" b="1" dirty="0">
                  <a:solidFill>
                    <a:schemeClr val="tx1">
                      <a:alpha val="40000"/>
                    </a:schemeClr>
                  </a:solidFill>
                  <a:latin typeface="+mj-lt"/>
                </a:rPr>
                <a:t>“</a:t>
              </a:r>
              <a:endParaRPr lang="en-US" sz="4800" dirty="0">
                <a:solidFill>
                  <a:schemeClr val="tx1">
                    <a:alpha val="40000"/>
                  </a:schemeClr>
                </a:solidFill>
                <a:latin typeface="+mj-lt"/>
              </a:endParaRPr>
            </a:p>
          </p:txBody>
        </p:sp>
      </p:grpSp>
      <p:sp>
        <p:nvSpPr>
          <p:cNvPr id="39" name="Rectangle: Rounded Corners 38">
            <a:extLst>
              <a:ext uri="{FF2B5EF4-FFF2-40B4-BE49-F238E27FC236}">
                <a16:creationId xmlns:a16="http://schemas.microsoft.com/office/drawing/2014/main" id="{30BA0560-8437-46D3-B7C4-87CE49FBF948}"/>
              </a:ext>
            </a:extLst>
          </p:cNvPr>
          <p:cNvSpPr/>
          <p:nvPr/>
        </p:nvSpPr>
        <p:spPr>
          <a:xfrm>
            <a:off x="1066164" y="3923324"/>
            <a:ext cx="3124835" cy="435316"/>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Please move to the next page</a:t>
            </a:r>
          </a:p>
        </p:txBody>
      </p:sp>
      <p:pic>
        <p:nvPicPr>
          <p:cNvPr id="9" name="Picture 8">
            <a:extLst>
              <a:ext uri="{FF2B5EF4-FFF2-40B4-BE49-F238E27FC236}">
                <a16:creationId xmlns:a16="http://schemas.microsoft.com/office/drawing/2014/main" id="{07CB4F06-2525-4E89-B598-966E5A1B6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0" y="3025140"/>
            <a:ext cx="8843013" cy="2845425"/>
          </a:xfrm>
          <a:prstGeom prst="rect">
            <a:avLst/>
          </a:prstGeom>
        </p:spPr>
      </p:pic>
    </p:spTree>
    <p:extLst>
      <p:ext uri="{BB962C8B-B14F-4D97-AF65-F5344CB8AC3E}">
        <p14:creationId xmlns:p14="http://schemas.microsoft.com/office/powerpoint/2010/main" val="1762760978"/>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75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1E8B26-D888-4380-A8F9-1F45E0FB017F}"/>
              </a:ext>
            </a:extLst>
          </p:cNvPr>
          <p:cNvSpPr txBox="1"/>
          <p:nvPr/>
        </p:nvSpPr>
        <p:spPr>
          <a:xfrm>
            <a:off x="754471" y="64773"/>
            <a:ext cx="5647273" cy="1323439"/>
          </a:xfrm>
          <a:prstGeom prst="rect">
            <a:avLst/>
          </a:prstGeom>
          <a:noFill/>
        </p:spPr>
        <p:txBody>
          <a:bodyPr wrap="square" rtlCol="0">
            <a:spAutoFit/>
          </a:bodyPr>
          <a:lstStyle/>
          <a:p>
            <a:r>
              <a:rPr lang="en-US" sz="4000" b="1" dirty="0">
                <a:solidFill>
                  <a:schemeClr val="tx1">
                    <a:lumMod val="65000"/>
                    <a:lumOff val="35000"/>
                  </a:schemeClr>
                </a:solidFill>
                <a:latin typeface="+mj-lt"/>
              </a:rPr>
              <a:t>Defining The Metrics of Success</a:t>
            </a:r>
            <a:endParaRPr lang="en-US" sz="4000" dirty="0">
              <a:solidFill>
                <a:schemeClr val="tx1">
                  <a:lumMod val="65000"/>
                  <a:lumOff val="35000"/>
                </a:schemeClr>
              </a:solidFill>
              <a:latin typeface="+mj-lt"/>
            </a:endParaRPr>
          </a:p>
        </p:txBody>
      </p:sp>
      <p:sp>
        <p:nvSpPr>
          <p:cNvPr id="81" name="TextBox 80">
            <a:extLst>
              <a:ext uri="{FF2B5EF4-FFF2-40B4-BE49-F238E27FC236}">
                <a16:creationId xmlns:a16="http://schemas.microsoft.com/office/drawing/2014/main" id="{2F1E957D-6C92-41BB-93A1-536BCB073849}"/>
              </a:ext>
            </a:extLst>
          </p:cNvPr>
          <p:cNvSpPr txBox="1"/>
          <p:nvPr/>
        </p:nvSpPr>
        <p:spPr>
          <a:xfrm>
            <a:off x="513239" y="1606221"/>
            <a:ext cx="5647272" cy="3693319"/>
          </a:xfrm>
          <a:prstGeom prst="rect">
            <a:avLst/>
          </a:prstGeom>
          <a:noFill/>
        </p:spPr>
        <p:txBody>
          <a:bodyPr wrap="square" rtlCol="0">
            <a:spAutoFit/>
          </a:bodyPr>
          <a:lstStyle/>
          <a:p>
            <a:r>
              <a:rPr lang="en-US" b="1" dirty="0">
                <a:latin typeface="+mj-lt"/>
              </a:rPr>
              <a:t>The project’s objective is to estimate when a person will default on their loan. We construct a model that incorporates all the relevant data to reliably predict the outcome.</a:t>
            </a:r>
            <a:br>
              <a:rPr lang="en-US" dirty="0">
                <a:latin typeface="+mj-lt"/>
              </a:rPr>
            </a:br>
            <a:endParaRPr lang="en-US" dirty="0">
              <a:latin typeface="+mj-lt"/>
            </a:endParaRPr>
          </a:p>
          <a:p>
            <a:r>
              <a:rPr lang="en-US" b="1" dirty="0">
                <a:latin typeface="+mj-lt"/>
              </a:rPr>
              <a:t>Loan defaulting occurs when a person does not fulfill their debt obligation in the specified period. A loan is considered to be in default for risk modelling purposes if it is more than 90 days old.</a:t>
            </a:r>
          </a:p>
          <a:p>
            <a:endParaRPr lang="en-US" b="1" dirty="0">
              <a:latin typeface="+mj-lt"/>
            </a:endParaRPr>
          </a:p>
          <a:p>
            <a:r>
              <a:rPr lang="en-US" b="1" dirty="0">
                <a:latin typeface="+mj-lt"/>
              </a:rPr>
              <a:t>We will have achieved our objective when we get at least one model with an accuracy score of around 80%.</a:t>
            </a:r>
            <a:endParaRPr lang="en-US" dirty="0">
              <a:latin typeface="+mj-lt"/>
            </a:endParaRPr>
          </a:p>
        </p:txBody>
      </p:sp>
      <p:pic>
        <p:nvPicPr>
          <p:cNvPr id="14" name="Picture 13">
            <a:extLst>
              <a:ext uri="{FF2B5EF4-FFF2-40B4-BE49-F238E27FC236}">
                <a16:creationId xmlns:a16="http://schemas.microsoft.com/office/drawing/2014/main" id="{2B435EF0-C0A4-BBF4-AD24-6EE6A5497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907" y="2098307"/>
            <a:ext cx="6718435" cy="3291840"/>
          </a:xfrm>
          <a:prstGeom prst="rect">
            <a:avLst/>
          </a:prstGeom>
        </p:spPr>
      </p:pic>
    </p:spTree>
    <p:extLst>
      <p:ext uri="{BB962C8B-B14F-4D97-AF65-F5344CB8AC3E}">
        <p14:creationId xmlns:p14="http://schemas.microsoft.com/office/powerpoint/2010/main" val="279606748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1000" fill="hold"/>
                                        <p:tgtEl>
                                          <p:spTgt spid="81"/>
                                        </p:tgtEl>
                                        <p:attrNameLst>
                                          <p:attrName>ppt_x</p:attrName>
                                        </p:attrNameLst>
                                      </p:cBhvr>
                                      <p:tavLst>
                                        <p:tav tm="0">
                                          <p:val>
                                            <p:strVal val="0-#ppt_w/2"/>
                                          </p:val>
                                        </p:tav>
                                        <p:tav tm="100000">
                                          <p:val>
                                            <p:strVal val="#ppt_x"/>
                                          </p:val>
                                        </p:tav>
                                      </p:tavLst>
                                    </p:anim>
                                    <p:anim calcmode="lin" valueType="num">
                                      <p:cBhvr additive="base">
                                        <p:cTn id="8" dur="10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29191" y="12680"/>
            <a:ext cx="9644580" cy="3323987"/>
          </a:xfrm>
          <a:prstGeom prst="rect">
            <a:avLst/>
          </a:prstGeom>
          <a:noFill/>
        </p:spPr>
        <p:txBody>
          <a:bodyPr wrap="square" rtlCol="0">
            <a:spAutoFit/>
          </a:bodyPr>
          <a:lstStyle/>
          <a:p>
            <a:pPr algn="just"/>
            <a:r>
              <a:rPr lang="en-US" sz="1400" dirty="0">
                <a:solidFill>
                  <a:schemeClr val="bg1"/>
                </a:solidFill>
                <a:latin typeface="+mj-lt"/>
              </a:rPr>
              <a:t>There are significantly more accounts that have been repaid on time than accounts that have defaulted. This is a good thing for lenders, as it means that they are more likely to get their money back. It is also a good thing for borrowers, as it means that they are more likely to be able to qualify for loans in the future. This also raises the issue of class imbalance between the negative and positive class.**</a:t>
            </a:r>
          </a:p>
          <a:p>
            <a:pPr algn="just"/>
            <a:endParaRPr lang="en-US" sz="1400" dirty="0">
              <a:solidFill>
                <a:schemeClr val="bg1"/>
              </a:solidFill>
              <a:latin typeface="+mj-lt"/>
            </a:endParaRPr>
          </a:p>
          <a:p>
            <a:pPr algn="just"/>
            <a:r>
              <a:rPr lang="en-US" sz="1400" dirty="0">
                <a:solidFill>
                  <a:schemeClr val="bg1"/>
                </a:solidFill>
                <a:latin typeface="+mj-lt"/>
              </a:rPr>
              <a:t>The distribution of loan age is skewed right, with most customers having loans less than 90 days old. This means that most customers have recently taken out loans. This could be because the company is new and is still growing its customer base, or it could be because the company offers short-term loans.</a:t>
            </a:r>
          </a:p>
          <a:p>
            <a:pPr algn="just"/>
            <a:endParaRPr lang="en-US" sz="1400" dirty="0">
              <a:solidFill>
                <a:schemeClr val="bg1"/>
              </a:solidFill>
              <a:latin typeface="+mj-lt"/>
            </a:endParaRPr>
          </a:p>
          <a:p>
            <a:pPr algn="just"/>
            <a:r>
              <a:rPr lang="en-US" sz="1400" dirty="0">
                <a:solidFill>
                  <a:schemeClr val="bg1"/>
                </a:solidFill>
                <a:latin typeface="+mj-lt"/>
              </a:rPr>
              <a:t>The variable </a:t>
            </a:r>
            <a:r>
              <a:rPr lang="en-US" sz="1400" dirty="0" err="1">
                <a:solidFill>
                  <a:schemeClr val="bg1"/>
                </a:solidFill>
                <a:latin typeface="+mj-lt"/>
              </a:rPr>
              <a:t>number_days_airtime</a:t>
            </a:r>
            <a:r>
              <a:rPr lang="en-US" sz="1400" dirty="0">
                <a:solidFill>
                  <a:schemeClr val="bg1"/>
                </a:solidFill>
                <a:latin typeface="+mj-lt"/>
              </a:rPr>
              <a:t>&lt;2 displays characteristics of a mixture distribution. This means that the distribution of this variable is likely made up of two or more different distributions. For example, imagine a distribution of the number of days that customers have gone without purchasing airtime. This distribution might be a mixture of two distributions: one distribution for customers who regularly purchase airtime and another distribution for customers who rarely purchase airtime.</a:t>
            </a:r>
          </a:p>
          <a:p>
            <a:pPr algn="just"/>
            <a:endParaRPr lang="en-US" sz="1400" dirty="0">
              <a:solidFill>
                <a:schemeClr val="bg1"/>
              </a:solidFill>
              <a:latin typeface="+mj-lt"/>
            </a:endParaRPr>
          </a:p>
          <a:p>
            <a:pPr algn="just"/>
            <a:r>
              <a:rPr lang="en-US" sz="1400" dirty="0">
                <a:solidFill>
                  <a:schemeClr val="bg1"/>
                </a:solidFill>
                <a:latin typeface="+mj-lt"/>
              </a:rPr>
              <a:t>The values for the variables `</a:t>
            </a:r>
            <a:r>
              <a:rPr lang="en-US" sz="1400" dirty="0" err="1">
                <a:solidFill>
                  <a:schemeClr val="bg1"/>
                </a:solidFill>
                <a:latin typeface="+mj-lt"/>
              </a:rPr>
              <a:t>amount_deposited</a:t>
            </a:r>
            <a:r>
              <a:rPr lang="en-US" sz="1400" dirty="0">
                <a:solidFill>
                  <a:schemeClr val="bg1"/>
                </a:solidFill>
                <a:latin typeface="+mj-lt"/>
              </a:rPr>
              <a:t>`, `</a:t>
            </a:r>
            <a:r>
              <a:rPr lang="en-US" sz="1400" dirty="0" err="1">
                <a:solidFill>
                  <a:schemeClr val="bg1"/>
                </a:solidFill>
                <a:latin typeface="+mj-lt"/>
              </a:rPr>
              <a:t>amount_received</a:t>
            </a:r>
            <a:r>
              <a:rPr lang="en-US" sz="1400" dirty="0">
                <a:solidFill>
                  <a:schemeClr val="bg1"/>
                </a:solidFill>
                <a:latin typeface="+mj-lt"/>
              </a:rPr>
              <a:t>`, `</a:t>
            </a:r>
            <a:r>
              <a:rPr lang="en-US" sz="1400" dirty="0" err="1">
                <a:solidFill>
                  <a:schemeClr val="bg1"/>
                </a:solidFill>
                <a:latin typeface="+mj-lt"/>
              </a:rPr>
              <a:t>amount_transfers_from_bank</a:t>
            </a:r>
            <a:r>
              <a:rPr lang="en-US" sz="1400" dirty="0">
                <a:solidFill>
                  <a:schemeClr val="bg1"/>
                </a:solidFill>
                <a:latin typeface="+mj-lt"/>
              </a:rPr>
              <a:t>`, `</a:t>
            </a:r>
            <a:r>
              <a:rPr lang="en-US" sz="1400" dirty="0" err="1">
                <a:solidFill>
                  <a:schemeClr val="bg1"/>
                </a:solidFill>
                <a:latin typeface="+mj-lt"/>
              </a:rPr>
              <a:t>mpesa_credits</a:t>
            </a:r>
            <a:r>
              <a:rPr lang="en-US" sz="1400" dirty="0">
                <a:solidFill>
                  <a:schemeClr val="bg1"/>
                </a:solidFill>
                <a:latin typeface="+mj-lt"/>
              </a:rPr>
              <a:t>`, and `</a:t>
            </a:r>
            <a:r>
              <a:rPr lang="en-US" sz="1400" dirty="0" err="1">
                <a:solidFill>
                  <a:schemeClr val="bg1"/>
                </a:solidFill>
                <a:latin typeface="+mj-lt"/>
              </a:rPr>
              <a:t>okoa_jahazi_loan_amount</a:t>
            </a:r>
            <a:r>
              <a:rPr lang="en-US" sz="1400" dirty="0">
                <a:solidFill>
                  <a:schemeClr val="bg1"/>
                </a:solidFill>
                <a:latin typeface="+mj-lt"/>
              </a:rPr>
              <a:t>` are centered around zero and skew to the right side of the distribution. This means that the majority of values for these variables are close to zero, but there are more large positive values than large negative values. For example, imagine a distribution of customer account balances, where most customers have balances close to zero, but there are a few customers with very large balances. This distribution would be skewed to the right.</a:t>
            </a:r>
          </a:p>
        </p:txBody>
      </p:sp>
      <p:sp>
        <p:nvSpPr>
          <p:cNvPr id="8" name="TextBox 7">
            <a:extLst>
              <a:ext uri="{FF2B5EF4-FFF2-40B4-BE49-F238E27FC236}">
                <a16:creationId xmlns:a16="http://schemas.microsoft.com/office/drawing/2014/main" id="{22D594AF-3512-2A4F-FCB7-5EF902794C15}"/>
              </a:ext>
            </a:extLst>
          </p:cNvPr>
          <p:cNvSpPr txBox="1"/>
          <p:nvPr/>
        </p:nvSpPr>
        <p:spPr>
          <a:xfrm>
            <a:off x="197511" y="3616629"/>
            <a:ext cx="9644580" cy="2677656"/>
          </a:xfrm>
          <a:prstGeom prst="rect">
            <a:avLst/>
          </a:prstGeom>
          <a:noFill/>
        </p:spPr>
        <p:txBody>
          <a:bodyPr wrap="square" rtlCol="0">
            <a:spAutoFit/>
          </a:bodyPr>
          <a:lstStyle/>
          <a:p>
            <a:r>
              <a:rPr lang="en-US" sz="1400" b="1" dirty="0">
                <a:latin typeface="+mj-lt"/>
              </a:rPr>
              <a:t>Mobile money transactions are more common on weekdays than on weekends, with Tuesdays having the highest number of transactions. This means that people are more likely to send and receive money using their mobile phones during the workweek, when they are more likely to be making purchases or paying bills. On the other hand, mobile money transactions are less common on weekends, when people are more likely to be relaxing or spending time with their families.</a:t>
            </a:r>
          </a:p>
          <a:p>
            <a:endParaRPr lang="en-US" sz="1400" b="1" dirty="0">
              <a:latin typeface="+mj-lt"/>
            </a:endParaRPr>
          </a:p>
          <a:p>
            <a:r>
              <a:rPr lang="en-US" sz="1400" b="1" dirty="0">
                <a:latin typeface="+mj-lt"/>
              </a:rPr>
              <a:t>Here are some possible explanations for why mobile money transactions are more common on weekdays than on weekends:**</a:t>
            </a:r>
          </a:p>
          <a:p>
            <a:endParaRPr lang="en-US" sz="1400" b="1" dirty="0">
              <a:latin typeface="+mj-lt"/>
            </a:endParaRPr>
          </a:p>
          <a:p>
            <a:pPr marL="171450" indent="-171450">
              <a:buFont typeface="Arial" panose="020B0604020202020204" pitchFamily="34" charset="0"/>
              <a:buChar char="•"/>
            </a:pPr>
            <a:r>
              <a:rPr lang="en-US" sz="1400" b="1" dirty="0">
                <a:latin typeface="+mj-lt"/>
              </a:rPr>
              <a:t>People are more likely to be working or running errands on weekdays. This means that they are more likely to need to send or receive money to pay for goods and services.</a:t>
            </a:r>
          </a:p>
          <a:p>
            <a:pPr marL="171450" indent="-171450">
              <a:buFont typeface="Arial" panose="020B0604020202020204" pitchFamily="34" charset="0"/>
              <a:buChar char="•"/>
            </a:pPr>
            <a:r>
              <a:rPr lang="en-US" sz="1400" b="1" dirty="0">
                <a:latin typeface="+mj-lt"/>
              </a:rPr>
              <a:t>Businesses are more likely to be open on weekdays. This means that people have more opportunities to use mobile money to make payments.</a:t>
            </a:r>
          </a:p>
          <a:p>
            <a:pPr marL="171450" indent="-171450">
              <a:buFont typeface="Arial" panose="020B0604020202020204" pitchFamily="34" charset="0"/>
              <a:buChar char="•"/>
            </a:pPr>
            <a:r>
              <a:rPr lang="en-US" sz="1400" b="1" dirty="0">
                <a:latin typeface="+mj-lt"/>
              </a:rPr>
              <a:t>People may be more likely to use mobile money to pay for bills on weekdays. This is because many bills are due on or around the first of the month, which typically falls on a weekday.</a:t>
            </a: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0955483"/>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 presetClass="entr" presetSubtype="8"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9" grpId="0"/>
      <p:bldP spid="8" grpId="0"/>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29191" y="12680"/>
            <a:ext cx="9644580" cy="2862322"/>
          </a:xfrm>
          <a:prstGeom prst="rect">
            <a:avLst/>
          </a:prstGeom>
          <a:noFill/>
        </p:spPr>
        <p:txBody>
          <a:bodyPr wrap="square" rtlCol="0">
            <a:spAutoFit/>
          </a:bodyPr>
          <a:lstStyle/>
          <a:p>
            <a:pPr algn="just"/>
            <a:r>
              <a:rPr lang="en-US" sz="1200" dirty="0">
                <a:solidFill>
                  <a:schemeClr val="bg1"/>
                </a:solidFill>
                <a:latin typeface="+mj-lt"/>
              </a:rPr>
              <a:t>The daily average amount of transfers for the period February shoes an overall upward trend. There are a few possible explanations for this upward trend. One possibility is that the bank was running a promotion or offering a special incentive for customers to make transfers. Another possibility is that the bank's customers were simply becoming more comfortable with making transfers online or through mobile banking. It is also possible that there was an increase in the overall number of transactions taking place during this period.</a:t>
            </a:r>
          </a:p>
          <a:p>
            <a:pPr algn="just"/>
            <a:endParaRPr lang="en-US" sz="1200" dirty="0">
              <a:solidFill>
                <a:schemeClr val="bg1"/>
              </a:solidFill>
              <a:latin typeface="+mj-lt"/>
            </a:endParaRPr>
          </a:p>
          <a:p>
            <a:pPr algn="just"/>
            <a:r>
              <a:rPr lang="en-US" sz="1200" dirty="0">
                <a:solidFill>
                  <a:schemeClr val="bg1"/>
                </a:solidFill>
                <a:latin typeface="+mj-lt"/>
              </a:rPr>
              <a:t>The average loan amount by loan age, for both loans that have defaulted and loans that have not defaulted shows that the average loan amount for both types of loans increases with loan age. This is likely because borrowers are able to qualify for larger loans as they build up their credit history and become more established financially.</a:t>
            </a:r>
          </a:p>
          <a:p>
            <a:pPr algn="just"/>
            <a:endParaRPr lang="en-US" sz="1200" dirty="0">
              <a:solidFill>
                <a:schemeClr val="bg1"/>
              </a:solidFill>
              <a:latin typeface="+mj-lt"/>
            </a:endParaRPr>
          </a:p>
          <a:p>
            <a:pPr algn="just"/>
            <a:r>
              <a:rPr lang="en-US" sz="1200" dirty="0">
                <a:solidFill>
                  <a:schemeClr val="bg1"/>
                </a:solidFill>
                <a:latin typeface="+mj-lt"/>
              </a:rPr>
              <a:t>However, the average loan amount for defaulted loans is consistently higher than the average loan amount for non-defaulted loans. This suggests that borrowers who take out larger loans are more likely to default. This may be because they are more likely to be overextended financially and less likely to be able to withstand unexpected financial shocks.</a:t>
            </a:r>
          </a:p>
          <a:p>
            <a:pPr algn="just"/>
            <a:endParaRPr lang="en-US" sz="1200" dirty="0">
              <a:solidFill>
                <a:schemeClr val="bg1"/>
              </a:solidFill>
              <a:latin typeface="+mj-lt"/>
            </a:endParaRPr>
          </a:p>
          <a:p>
            <a:pPr algn="just"/>
            <a:r>
              <a:rPr lang="en-US" sz="1200" dirty="0">
                <a:solidFill>
                  <a:schemeClr val="bg1"/>
                </a:solidFill>
                <a:latin typeface="+mj-lt"/>
              </a:rPr>
              <a:t>The graph also shows that the gap between the average loan amount for defaulted loans and the average loan amount for non-defaulted loans widens with loan age. This suggests that the risk of default increases for larger loans over time.</a:t>
            </a:r>
          </a:p>
          <a:p>
            <a:pPr algn="just"/>
            <a:endParaRPr lang="en-US" sz="1200" dirty="0">
              <a:solidFill>
                <a:schemeClr val="bg1"/>
              </a:solidFill>
              <a:latin typeface="+mj-lt"/>
            </a:endParaRPr>
          </a:p>
          <a:p>
            <a:pPr algn="just"/>
            <a:r>
              <a:rPr lang="en-US" sz="1200" dirty="0">
                <a:solidFill>
                  <a:schemeClr val="bg1"/>
                </a:solidFill>
                <a:latin typeface="+mj-lt"/>
              </a:rPr>
              <a:t>Overall, the graph suggests that lenders should be careful when making large loans, especially to borrowers with limited credit history. Lenders should also carefully consider the borrower's financial situation and ability to repay the loan before making a decision.</a:t>
            </a:r>
          </a:p>
        </p:txBody>
      </p:sp>
      <p:sp>
        <p:nvSpPr>
          <p:cNvPr id="8" name="TextBox 7">
            <a:extLst>
              <a:ext uri="{FF2B5EF4-FFF2-40B4-BE49-F238E27FC236}">
                <a16:creationId xmlns:a16="http://schemas.microsoft.com/office/drawing/2014/main" id="{22D594AF-3512-2A4F-FCB7-5EF902794C15}"/>
              </a:ext>
            </a:extLst>
          </p:cNvPr>
          <p:cNvSpPr txBox="1"/>
          <p:nvPr/>
        </p:nvSpPr>
        <p:spPr>
          <a:xfrm>
            <a:off x="197511" y="3616629"/>
            <a:ext cx="9644580" cy="3231654"/>
          </a:xfrm>
          <a:prstGeom prst="rect">
            <a:avLst/>
          </a:prstGeom>
          <a:noFill/>
        </p:spPr>
        <p:txBody>
          <a:bodyPr wrap="square" rtlCol="0">
            <a:spAutoFit/>
          </a:bodyPr>
          <a:lstStyle/>
          <a:p>
            <a:r>
              <a:rPr lang="en-US" sz="1200" dirty="0">
                <a:latin typeface="+mj-lt"/>
              </a:rPr>
              <a:t>The average amount deposited by customers who have defaulted or not on their loans shows that customers who have not defaulted have deposited more money on average than those who have defaulted. The difference between the two groups is about KES 8,000. This is a large difference, so this variable could be a good predictor of whether or not a customer will default on their loan.</a:t>
            </a:r>
          </a:p>
          <a:p>
            <a:endParaRPr lang="en-US" sz="1200" dirty="0">
              <a:latin typeface="+mj-lt"/>
            </a:endParaRPr>
          </a:p>
          <a:p>
            <a:r>
              <a:rPr lang="en-US" sz="1200" dirty="0">
                <a:latin typeface="+mj-lt"/>
              </a:rPr>
              <a:t>The average number of days that customers have less than 2 units of airtime left on their phones, based on whether they defaulted on their loans or not suggests that customers who defaulted on their loans had more days with low airtime than those who did not. This could imply that customers who default on their loans are more likely to have financial difficulties or lower income. However, it is also possible that customers who default on their loans are more likely to use their airtime for mobile money transactions, which would cause them to run out of airtime more quickly.</a:t>
            </a:r>
          </a:p>
          <a:p>
            <a:endParaRPr lang="en-US" sz="1200" dirty="0">
              <a:latin typeface="+mj-lt"/>
            </a:endParaRPr>
          </a:p>
          <a:p>
            <a:r>
              <a:rPr lang="en-US" sz="1200" dirty="0">
                <a:latin typeface="+mj-lt"/>
              </a:rPr>
              <a:t>Customers who have not defaulted on their loans tend to receive more money than customers who have defaulted on their loans. This could be because customers who receive more money are more likely to be able to pay back their loans. It could also be because customers who receive more money are more likely to be able to qualify for larger loans.</a:t>
            </a:r>
          </a:p>
          <a:p>
            <a:endParaRPr lang="en-US" sz="1200" dirty="0">
              <a:latin typeface="+mj-lt"/>
            </a:endParaRPr>
          </a:p>
          <a:p>
            <a:r>
              <a:rPr lang="en-US" sz="1200" dirty="0">
                <a:latin typeface="+mj-lt"/>
              </a:rPr>
              <a:t>The average amount of money transferred from the bank by customers who have defaulted or not defaulted on their loans indicates that customers who have not defaulted on their loans transfer more money from the bank than those who have defaulted. The difference between the two groups is about KES 1,828.</a:t>
            </a: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4756786"/>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2" presetClass="entr" presetSubtype="8" decel="10000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9" grpId="0"/>
      <p:bldP spid="8" grpId="0"/>
      <p:bldP spid="10" grpId="0" animBg="1"/>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085871"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EAF805A5-A667-4450-8114-A7751F57D73D}"/>
              </a:ext>
            </a:extLst>
          </p:cNvPr>
          <p:cNvSpPr/>
          <p:nvPr/>
        </p:nvSpPr>
        <p:spPr>
          <a:xfrm>
            <a:off x="9842091" y="2040440"/>
            <a:ext cx="1091380" cy="10913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29191" y="12680"/>
            <a:ext cx="9644580" cy="523220"/>
          </a:xfrm>
          <a:prstGeom prst="rect">
            <a:avLst/>
          </a:prstGeom>
          <a:noFill/>
        </p:spPr>
        <p:txBody>
          <a:bodyPr wrap="square" rtlCol="0">
            <a:spAutoFit/>
          </a:bodyPr>
          <a:lstStyle/>
          <a:p>
            <a:pPr algn="just"/>
            <a:r>
              <a:rPr lang="en-US" sz="1400" b="1" dirty="0">
                <a:solidFill>
                  <a:schemeClr val="bg1"/>
                </a:solidFill>
                <a:latin typeface="+mj-lt"/>
              </a:rPr>
              <a:t>The average </a:t>
            </a:r>
            <a:r>
              <a:rPr lang="en-US" sz="1400" b="1" dirty="0" err="1">
                <a:solidFill>
                  <a:schemeClr val="bg1"/>
                </a:solidFill>
                <a:latin typeface="+mj-lt"/>
              </a:rPr>
              <a:t>Okoa</a:t>
            </a:r>
            <a:r>
              <a:rPr lang="en-US" sz="1400" b="1" dirty="0">
                <a:solidFill>
                  <a:schemeClr val="bg1"/>
                </a:solidFill>
                <a:latin typeface="+mj-lt"/>
              </a:rPr>
              <a:t> </a:t>
            </a:r>
            <a:r>
              <a:rPr lang="en-US" sz="1400" b="1" dirty="0" err="1">
                <a:solidFill>
                  <a:schemeClr val="bg1"/>
                </a:solidFill>
                <a:latin typeface="+mj-lt"/>
              </a:rPr>
              <a:t>Jahazi</a:t>
            </a:r>
            <a:r>
              <a:rPr lang="en-US" sz="1400" b="1" dirty="0">
                <a:solidFill>
                  <a:schemeClr val="bg1"/>
                </a:solidFill>
                <a:latin typeface="+mj-lt"/>
              </a:rPr>
              <a:t> loan amount for customers who defaulted or not on their loans indicates that customers who defaulted had a slightly higher average loan amount than those who did not. The difference is about 45 shillings.</a:t>
            </a: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0846361"/>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1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9" grpId="0"/>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val 25">
            <a:extLst>
              <a:ext uri="{FF2B5EF4-FFF2-40B4-BE49-F238E27FC236}">
                <a16:creationId xmlns:a16="http://schemas.microsoft.com/office/drawing/2014/main" id="{0F391FCB-2012-4142-853B-A7B22D8E45F7}"/>
              </a:ext>
            </a:extLst>
          </p:cNvPr>
          <p:cNvSpPr/>
          <p:nvPr/>
        </p:nvSpPr>
        <p:spPr>
          <a:xfrm>
            <a:off x="4737335" y="3141437"/>
            <a:ext cx="2038340" cy="2038340"/>
          </a:xfrm>
          <a:prstGeom prst="ellipse">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03DD16B-202D-49A1-92E8-AEBEAF71FBCF}"/>
              </a:ext>
            </a:extLst>
          </p:cNvPr>
          <p:cNvSpPr/>
          <p:nvPr/>
        </p:nvSpPr>
        <p:spPr>
          <a:xfrm>
            <a:off x="556985" y="1500414"/>
            <a:ext cx="3214913" cy="3214913"/>
          </a:xfrm>
          <a:prstGeom prst="ellipse">
            <a:avLst/>
          </a:prstGeom>
          <a:solidFill>
            <a:schemeClr val="bg1">
              <a:lumMod val="6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DEC50A-2C66-4379-A197-4C2AB8EEBA42}"/>
              </a:ext>
            </a:extLst>
          </p:cNvPr>
          <p:cNvSpPr txBox="1"/>
          <p:nvPr/>
        </p:nvSpPr>
        <p:spPr>
          <a:xfrm>
            <a:off x="8061964" y="2271623"/>
            <a:ext cx="3174094" cy="963982"/>
          </a:xfrm>
          <a:prstGeom prst="rect">
            <a:avLst/>
          </a:prstGeom>
          <a:noFill/>
        </p:spPr>
        <p:txBody>
          <a:bodyPr wrap="square" rtlCol="0">
            <a:spAutoFit/>
          </a:bodyPr>
          <a:lstStyle/>
          <a:p>
            <a:pPr>
              <a:lnSpc>
                <a:spcPct val="120000"/>
              </a:lnSpc>
            </a:pPr>
            <a:r>
              <a:rPr lang="en-US" sz="1200" b="1" i="1" dirty="0">
                <a:solidFill>
                  <a:schemeClr val="bg1">
                    <a:lumMod val="65000"/>
                  </a:schemeClr>
                </a:solidFill>
              </a:rPr>
              <a:t>My actionable insights for the stakeholders at CBA relevant to the business problem supported by evidence from the data and aligned with the project objectives and scope. </a:t>
            </a:r>
            <a:endParaRPr lang="en-US" sz="1200" i="1" dirty="0">
              <a:solidFill>
                <a:schemeClr val="bg1">
                  <a:lumMod val="65000"/>
                </a:schemeClr>
              </a:solidFill>
            </a:endParaRPr>
          </a:p>
        </p:txBody>
      </p:sp>
      <p:sp>
        <p:nvSpPr>
          <p:cNvPr id="24" name="Oval 23">
            <a:extLst>
              <a:ext uri="{FF2B5EF4-FFF2-40B4-BE49-F238E27FC236}">
                <a16:creationId xmlns:a16="http://schemas.microsoft.com/office/drawing/2014/main" id="{6A11FFF6-8B5F-4738-9BB8-76B2D9A9BC57}"/>
              </a:ext>
            </a:extLst>
          </p:cNvPr>
          <p:cNvSpPr/>
          <p:nvPr/>
        </p:nvSpPr>
        <p:spPr>
          <a:xfrm>
            <a:off x="4167409" y="4738913"/>
            <a:ext cx="551545" cy="55154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3B2A808-25D3-4182-8339-6913943BD4F2}"/>
              </a:ext>
            </a:extLst>
          </p:cNvPr>
          <p:cNvSpPr/>
          <p:nvPr/>
        </p:nvSpPr>
        <p:spPr>
          <a:xfrm>
            <a:off x="4238168" y="5424720"/>
            <a:ext cx="275773" cy="2757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BB6841D-EC08-40B4-AAC1-8880CDA24A8F}"/>
              </a:ext>
            </a:extLst>
          </p:cNvPr>
          <p:cNvSpPr txBox="1"/>
          <p:nvPr/>
        </p:nvSpPr>
        <p:spPr>
          <a:xfrm>
            <a:off x="7391404" y="1563737"/>
            <a:ext cx="4800596" cy="707886"/>
          </a:xfrm>
          <a:prstGeom prst="rect">
            <a:avLst/>
          </a:prstGeom>
          <a:noFill/>
        </p:spPr>
        <p:txBody>
          <a:bodyPr wrap="square" rtlCol="0">
            <a:spAutoFit/>
          </a:bodyPr>
          <a:lstStyle/>
          <a:p>
            <a:r>
              <a:rPr lang="en-US" sz="4000" b="1" dirty="0">
                <a:solidFill>
                  <a:schemeClr val="tx1">
                    <a:lumMod val="65000"/>
                    <a:lumOff val="35000"/>
                  </a:schemeClr>
                </a:solidFill>
                <a:latin typeface="+mj-lt"/>
              </a:rPr>
              <a:t>Recommendations</a:t>
            </a:r>
            <a:endParaRPr lang="en-US" sz="4000" dirty="0">
              <a:solidFill>
                <a:schemeClr val="tx1">
                  <a:lumMod val="65000"/>
                  <a:lumOff val="35000"/>
                </a:schemeClr>
              </a:solidFill>
              <a:latin typeface="+mj-lt"/>
            </a:endParaRPr>
          </a:p>
        </p:txBody>
      </p:sp>
      <p:sp>
        <p:nvSpPr>
          <p:cNvPr id="15" name="Oval 14">
            <a:extLst>
              <a:ext uri="{FF2B5EF4-FFF2-40B4-BE49-F238E27FC236}">
                <a16:creationId xmlns:a16="http://schemas.microsoft.com/office/drawing/2014/main" id="{7AB61A85-F1C2-49B1-A5C0-56DABF5D454B}"/>
              </a:ext>
            </a:extLst>
          </p:cNvPr>
          <p:cNvSpPr/>
          <p:nvPr/>
        </p:nvSpPr>
        <p:spPr>
          <a:xfrm>
            <a:off x="5867852" y="2846171"/>
            <a:ext cx="551545" cy="551545"/>
          </a:xfrm>
          <a:prstGeom prst="ellipse">
            <a:avLst/>
          </a:prstGeom>
          <a:solidFill>
            <a:schemeClr val="accent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E310910-08B2-38AB-C9A5-79C54FAED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85" y="1036320"/>
            <a:ext cx="7314475" cy="3535568"/>
          </a:xfrm>
          <a:prstGeom prst="rect">
            <a:avLst/>
          </a:prstGeom>
        </p:spPr>
      </p:pic>
    </p:spTree>
    <p:extLst>
      <p:ext uri="{BB962C8B-B14F-4D97-AF65-F5344CB8AC3E}">
        <p14:creationId xmlns:p14="http://schemas.microsoft.com/office/powerpoint/2010/main" val="1095777759"/>
      </p:ext>
    </p:extLst>
  </p:cSld>
  <p:clrMapOvr>
    <a:masterClrMapping/>
  </p:clrMapOvr>
  <mc:AlternateContent xmlns:mc="http://schemas.openxmlformats.org/markup-compatibility/2006" xmlns:p14="http://schemas.microsoft.com/office/powerpoint/2010/main">
    <mc:Choice Requires="p14">
      <p:transition spd="slow" p14:dur="15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1+#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50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250"/>
                                        <p:tgtEl>
                                          <p:spTgt spid="27"/>
                                        </p:tgtEl>
                                      </p:cBhvr>
                                    </p:animEffect>
                                  </p:childTnLst>
                                </p:cTn>
                              </p:par>
                              <p:par>
                                <p:cTn id="12" presetID="10" presetClass="entr" presetSubtype="0" fill="hold" grpId="0" nodeType="withEffect">
                                  <p:stCondLst>
                                    <p:cond delay="175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250"/>
                                        <p:tgtEl>
                                          <p:spTgt spid="24"/>
                                        </p:tgtEl>
                                      </p:cBhvr>
                                    </p:animEffect>
                                  </p:childTnLst>
                                </p:cTn>
                              </p:par>
                              <p:par>
                                <p:cTn id="15" presetID="10" presetClass="entr" presetSubtype="0" fill="hold" grpId="0" nodeType="withEffect">
                                  <p:stCondLst>
                                    <p:cond delay="20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50"/>
                                        <p:tgtEl>
                                          <p:spTgt spid="26"/>
                                        </p:tgtEl>
                                      </p:cBhvr>
                                    </p:animEffect>
                                  </p:childTnLst>
                                </p:cTn>
                              </p:par>
                              <p:par>
                                <p:cTn id="18" presetID="10" presetClass="entr" presetSubtype="0" fill="hold" grpId="0" nodeType="withEffect">
                                  <p:stCondLst>
                                    <p:cond delay="225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50"/>
                                        <p:tgtEl>
                                          <p:spTgt spid="15"/>
                                        </p:tgtEl>
                                      </p:cBhvr>
                                    </p:animEffect>
                                  </p:childTnLst>
                                </p:cTn>
                              </p:par>
                              <p:par>
                                <p:cTn id="21" presetID="10" presetClass="entr" presetSubtype="0" fill="hold" grpId="0" nodeType="withEffect">
                                  <p:stCondLst>
                                    <p:cond delay="20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19" grpId="0"/>
      <p:bldP spid="24" grpId="0" animBg="1"/>
      <p:bldP spid="25"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196918"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47120" y="183081"/>
            <a:ext cx="11049798" cy="3539430"/>
          </a:xfrm>
          <a:prstGeom prst="rect">
            <a:avLst/>
          </a:prstGeom>
          <a:noFill/>
        </p:spPr>
        <p:txBody>
          <a:bodyPr wrap="square" rtlCol="0">
            <a:spAutoFit/>
          </a:bodyPr>
          <a:lstStyle/>
          <a:p>
            <a:pPr algn="just"/>
            <a:r>
              <a:rPr lang="en-US" sz="1400" b="1" dirty="0">
                <a:solidFill>
                  <a:schemeClr val="bg1"/>
                </a:solidFill>
                <a:latin typeface="+mj-lt"/>
              </a:rPr>
              <a:t>Lenders should be careful when making large loans, especially to borrowers with limited credit history. This is because the data shows that borrowers who take out larger loans are more likely to default, especially over time.</a:t>
            </a:r>
          </a:p>
          <a:p>
            <a:pPr algn="just"/>
            <a:endParaRPr lang="en-US" sz="1400" b="1" dirty="0">
              <a:solidFill>
                <a:schemeClr val="bg1"/>
              </a:solidFill>
              <a:latin typeface="+mj-lt"/>
            </a:endParaRPr>
          </a:p>
          <a:p>
            <a:pPr algn="just"/>
            <a:r>
              <a:rPr lang="en-US" sz="1400" b="1" dirty="0">
                <a:solidFill>
                  <a:schemeClr val="bg1"/>
                </a:solidFill>
                <a:latin typeface="+mj-lt"/>
              </a:rPr>
              <a:t>Lenders should also carefully consider the borrower's financial situation and ability to repay the loan before making a decision. This means looking at factors such as the borrower's income, debt-to-income ratio, and credit score.</a:t>
            </a:r>
          </a:p>
          <a:p>
            <a:pPr algn="just"/>
            <a:endParaRPr lang="en-US" sz="1400" b="1" dirty="0">
              <a:solidFill>
                <a:schemeClr val="bg1"/>
              </a:solidFill>
              <a:latin typeface="+mj-lt"/>
            </a:endParaRPr>
          </a:p>
          <a:p>
            <a:pPr algn="just"/>
            <a:r>
              <a:rPr lang="en-US" sz="1400" b="1" dirty="0">
                <a:solidFill>
                  <a:schemeClr val="bg1"/>
                </a:solidFill>
                <a:latin typeface="+mj-lt"/>
              </a:rPr>
              <a:t>Lenders could use the average amount deposited by customers as a predictor of whether or not a customer is likely to default on their loan. Customers who have not defaulted on their loans have deposited more money on average than those who have defaulted.</a:t>
            </a:r>
          </a:p>
          <a:p>
            <a:pPr algn="just"/>
            <a:endParaRPr lang="en-US" sz="1400" b="1" dirty="0">
              <a:solidFill>
                <a:schemeClr val="bg1"/>
              </a:solidFill>
              <a:latin typeface="+mj-lt"/>
            </a:endParaRPr>
          </a:p>
          <a:p>
            <a:pPr algn="just"/>
            <a:r>
              <a:rPr lang="en-US" sz="1400" b="1" dirty="0">
                <a:solidFill>
                  <a:schemeClr val="bg1"/>
                </a:solidFill>
                <a:latin typeface="+mj-lt"/>
              </a:rPr>
              <a:t>Lenders could also use the average number of days that customers have less than 2 units of airtime left on their phones as a predictor of whether or not a customer is likely to default on their loan. Customers who defaulted on their loans had more days with low airtime than those who did not. This suggests that customers who default on their loans may be more likely to have financial difficulties or lower income.</a:t>
            </a:r>
          </a:p>
          <a:p>
            <a:pPr algn="just"/>
            <a:endParaRPr lang="en-US" sz="1400" b="1" dirty="0">
              <a:solidFill>
                <a:schemeClr val="bg1"/>
              </a:solidFill>
              <a:latin typeface="+mj-lt"/>
            </a:endParaRPr>
          </a:p>
          <a:p>
            <a:pPr algn="just"/>
            <a:r>
              <a:rPr lang="en-US" sz="1400" b="1" dirty="0">
                <a:solidFill>
                  <a:schemeClr val="bg1"/>
                </a:solidFill>
                <a:latin typeface="+mj-lt"/>
              </a:rPr>
              <a:t>Lenders could also consider the average amount of money transferred from the bank and the average </a:t>
            </a:r>
            <a:r>
              <a:rPr lang="en-US" sz="1400" b="1" dirty="0" err="1">
                <a:solidFill>
                  <a:schemeClr val="bg1"/>
                </a:solidFill>
                <a:latin typeface="+mj-lt"/>
              </a:rPr>
              <a:t>Okoa</a:t>
            </a:r>
            <a:r>
              <a:rPr lang="en-US" sz="1400" b="1" dirty="0">
                <a:solidFill>
                  <a:schemeClr val="bg1"/>
                </a:solidFill>
                <a:latin typeface="+mj-lt"/>
              </a:rPr>
              <a:t> </a:t>
            </a:r>
            <a:r>
              <a:rPr lang="en-US" sz="1400" b="1" dirty="0" err="1">
                <a:solidFill>
                  <a:schemeClr val="bg1"/>
                </a:solidFill>
                <a:latin typeface="+mj-lt"/>
              </a:rPr>
              <a:t>Jahazi</a:t>
            </a:r>
            <a:r>
              <a:rPr lang="en-US" sz="1400" b="1" dirty="0">
                <a:solidFill>
                  <a:schemeClr val="bg1"/>
                </a:solidFill>
                <a:latin typeface="+mj-lt"/>
              </a:rPr>
              <a:t> loan amount as predictors of whether or not a customer is likely to default on their loan. Customers who have not defaulted on their loans transfer more money from the bank and have slightly lower </a:t>
            </a:r>
            <a:r>
              <a:rPr lang="en-US" sz="1400" b="1" dirty="0" err="1">
                <a:solidFill>
                  <a:schemeClr val="bg1"/>
                </a:solidFill>
                <a:latin typeface="+mj-lt"/>
              </a:rPr>
              <a:t>Okoa</a:t>
            </a:r>
            <a:r>
              <a:rPr lang="en-US" sz="1400" b="1" dirty="0">
                <a:solidFill>
                  <a:schemeClr val="bg1"/>
                </a:solidFill>
                <a:latin typeface="+mj-lt"/>
              </a:rPr>
              <a:t> </a:t>
            </a:r>
            <a:r>
              <a:rPr lang="en-US" sz="1400" b="1" dirty="0" err="1">
                <a:solidFill>
                  <a:schemeClr val="bg1"/>
                </a:solidFill>
                <a:latin typeface="+mj-lt"/>
              </a:rPr>
              <a:t>Jahazi</a:t>
            </a:r>
            <a:r>
              <a:rPr lang="en-US" sz="1400" b="1" dirty="0">
                <a:solidFill>
                  <a:schemeClr val="bg1"/>
                </a:solidFill>
                <a:latin typeface="+mj-lt"/>
              </a:rPr>
              <a:t> loan amounts than those who have defaulted.</a:t>
            </a:r>
          </a:p>
        </p:txBody>
      </p:sp>
      <p:sp>
        <p:nvSpPr>
          <p:cNvPr id="8" name="TextBox 7">
            <a:extLst>
              <a:ext uri="{FF2B5EF4-FFF2-40B4-BE49-F238E27FC236}">
                <a16:creationId xmlns:a16="http://schemas.microsoft.com/office/drawing/2014/main" id="{22D594AF-3512-2A4F-FCB7-5EF902794C15}"/>
              </a:ext>
            </a:extLst>
          </p:cNvPr>
          <p:cNvSpPr txBox="1"/>
          <p:nvPr/>
        </p:nvSpPr>
        <p:spPr>
          <a:xfrm>
            <a:off x="147120" y="3530792"/>
            <a:ext cx="9644580" cy="1600438"/>
          </a:xfrm>
          <a:prstGeom prst="rect">
            <a:avLst/>
          </a:prstGeom>
          <a:noFill/>
        </p:spPr>
        <p:txBody>
          <a:bodyPr wrap="square" rtlCol="0">
            <a:spAutoFit/>
          </a:bodyPr>
          <a:lstStyle/>
          <a:p>
            <a:pPr algn="just"/>
            <a:r>
              <a:rPr lang="en-US" sz="1400" b="1" dirty="0">
                <a:latin typeface="+mj-lt"/>
              </a:rPr>
              <a:t>Offer financial education programs to borrowers. This can help borrowers to better understand their finances and how to manage their debt.</a:t>
            </a:r>
          </a:p>
          <a:p>
            <a:pPr algn="just"/>
            <a:endParaRPr lang="en-US" sz="1400" b="1" dirty="0">
              <a:latin typeface="+mj-lt"/>
            </a:endParaRPr>
          </a:p>
          <a:p>
            <a:pPr algn="just"/>
            <a:r>
              <a:rPr lang="en-US" sz="1400" b="1" dirty="0">
                <a:latin typeface="+mj-lt"/>
              </a:rPr>
              <a:t>Provide loan repayment assistance programs to borrowers who are struggling to repay their loans. This could include things like loan modification or forbearance.</a:t>
            </a:r>
          </a:p>
          <a:p>
            <a:pPr algn="just"/>
            <a:endParaRPr lang="en-US" sz="1400" b="1" dirty="0">
              <a:latin typeface="+mj-lt"/>
            </a:endParaRPr>
          </a:p>
          <a:p>
            <a:pPr algn="just"/>
            <a:r>
              <a:rPr lang="en-US" sz="1400" b="1" dirty="0">
                <a:latin typeface="+mj-lt"/>
              </a:rPr>
              <a:t>Partner with other financial institutions to share data and insights on borrowers. This can help lenders to make more informed decisions about who to lend to and how much to lend.</a:t>
            </a:r>
            <a:endParaRPr lang="en-US" sz="1400" dirty="0">
              <a:latin typeface="+mj-lt"/>
            </a:endParaRP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B97FFDF-AD9C-1E8B-CF4F-F0F8CB241FF9}"/>
              </a:ext>
            </a:extLst>
          </p:cNvPr>
          <p:cNvSpPr/>
          <p:nvPr/>
        </p:nvSpPr>
        <p:spPr>
          <a:xfrm>
            <a:off x="147120" y="5314911"/>
            <a:ext cx="3017421" cy="862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43458397"/>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750" fill="hold"/>
                                        <p:tgtEl>
                                          <p:spTgt spid="8"/>
                                        </p:tgtEl>
                                        <p:attrNameLst>
                                          <p:attrName>ppt_x</p:attrName>
                                        </p:attrNameLst>
                                      </p:cBhvr>
                                      <p:tavLst>
                                        <p:tav tm="0">
                                          <p:val>
                                            <p:strVal val="0-#ppt_w/2"/>
                                          </p:val>
                                        </p:tav>
                                        <p:tav tm="100000">
                                          <p:val>
                                            <p:strVal val="#ppt_x"/>
                                          </p:val>
                                        </p:tav>
                                      </p:tavLst>
                                    </p:anim>
                                    <p:anim calcmode="lin" valueType="num">
                                      <p:cBhvr additive="base">
                                        <p:cTn id="15" dur="750" fill="hold"/>
                                        <p:tgtEl>
                                          <p:spTgt spid="8"/>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8" grpId="0"/>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9799775-176D-4E10-BEAA-960EBF5296DD}"/>
              </a:ext>
            </a:extLst>
          </p:cNvPr>
          <p:cNvGrpSpPr/>
          <p:nvPr/>
        </p:nvGrpSpPr>
        <p:grpSpPr>
          <a:xfrm>
            <a:off x="984527" y="550671"/>
            <a:ext cx="5963119" cy="1625602"/>
            <a:chOff x="1289807" y="625394"/>
            <a:chExt cx="3460476" cy="1625602"/>
          </a:xfrm>
        </p:grpSpPr>
        <p:sp>
          <p:nvSpPr>
            <p:cNvPr id="6" name="TextBox 5">
              <a:extLst>
                <a:ext uri="{FF2B5EF4-FFF2-40B4-BE49-F238E27FC236}">
                  <a16:creationId xmlns:a16="http://schemas.microsoft.com/office/drawing/2014/main" id="{16ED8AAE-CFDA-4B80-B9A7-AA5E678FA4A7}"/>
                </a:ext>
              </a:extLst>
            </p:cNvPr>
            <p:cNvSpPr txBox="1"/>
            <p:nvPr/>
          </p:nvSpPr>
          <p:spPr>
            <a:xfrm>
              <a:off x="1356208" y="625394"/>
              <a:ext cx="3077029" cy="307777"/>
            </a:xfrm>
            <a:prstGeom prst="rect">
              <a:avLst/>
            </a:prstGeom>
            <a:noFill/>
          </p:spPr>
          <p:txBody>
            <a:bodyPr wrap="square" rtlCol="0">
              <a:spAutoFit/>
            </a:bodyPr>
            <a:lstStyle/>
            <a:p>
              <a:r>
                <a:rPr lang="en-US" sz="1400" spc="300" dirty="0">
                  <a:solidFill>
                    <a:schemeClr val="bg1">
                      <a:lumMod val="65000"/>
                    </a:schemeClr>
                  </a:solidFill>
                  <a:latin typeface="+mj-lt"/>
                </a:rPr>
                <a:t>What next?</a:t>
              </a:r>
            </a:p>
          </p:txBody>
        </p:sp>
        <p:sp>
          <p:nvSpPr>
            <p:cNvPr id="7" name="TextBox 6">
              <a:extLst>
                <a:ext uri="{FF2B5EF4-FFF2-40B4-BE49-F238E27FC236}">
                  <a16:creationId xmlns:a16="http://schemas.microsoft.com/office/drawing/2014/main" id="{641E8B26-D888-4380-A8F9-1F45E0FB017F}"/>
                </a:ext>
              </a:extLst>
            </p:cNvPr>
            <p:cNvSpPr txBox="1"/>
            <p:nvPr/>
          </p:nvSpPr>
          <p:spPr>
            <a:xfrm>
              <a:off x="1289807" y="927557"/>
              <a:ext cx="3460476" cy="1323439"/>
            </a:xfrm>
            <a:prstGeom prst="rect">
              <a:avLst/>
            </a:prstGeom>
            <a:noFill/>
          </p:spPr>
          <p:txBody>
            <a:bodyPr wrap="square" rtlCol="0">
              <a:spAutoFit/>
            </a:bodyPr>
            <a:lstStyle/>
            <a:p>
              <a:r>
                <a:rPr lang="en-US" sz="4000" b="1" dirty="0">
                  <a:solidFill>
                    <a:schemeClr val="tx1">
                      <a:lumMod val="65000"/>
                      <a:lumOff val="35000"/>
                    </a:schemeClr>
                  </a:solidFill>
                  <a:latin typeface="+mj-lt"/>
                </a:rPr>
                <a:t>Challenging my solution</a:t>
              </a:r>
              <a:endParaRPr lang="en-US" sz="4000" dirty="0">
                <a:solidFill>
                  <a:schemeClr val="tx1">
                    <a:lumMod val="65000"/>
                    <a:lumOff val="35000"/>
                  </a:schemeClr>
                </a:solidFill>
                <a:latin typeface="+mj-lt"/>
              </a:endParaRPr>
            </a:p>
          </p:txBody>
        </p:sp>
      </p:grpSp>
      <p:grpSp>
        <p:nvGrpSpPr>
          <p:cNvPr id="58" name="Group 57">
            <a:extLst>
              <a:ext uri="{FF2B5EF4-FFF2-40B4-BE49-F238E27FC236}">
                <a16:creationId xmlns:a16="http://schemas.microsoft.com/office/drawing/2014/main" id="{861C5762-3D44-4B3C-98CC-531A14C63695}"/>
              </a:ext>
            </a:extLst>
          </p:cNvPr>
          <p:cNvGrpSpPr/>
          <p:nvPr/>
        </p:nvGrpSpPr>
        <p:grpSpPr>
          <a:xfrm>
            <a:off x="770783" y="2487308"/>
            <a:ext cx="3674221" cy="1011147"/>
            <a:chOff x="839754" y="2281486"/>
            <a:chExt cx="3065875" cy="1011147"/>
          </a:xfrm>
        </p:grpSpPr>
        <p:sp>
          <p:nvSpPr>
            <p:cNvPr id="12" name="TextBox 11">
              <a:extLst>
                <a:ext uri="{FF2B5EF4-FFF2-40B4-BE49-F238E27FC236}">
                  <a16:creationId xmlns:a16="http://schemas.microsoft.com/office/drawing/2014/main" id="{2133D7D8-2290-4BA3-9974-04B592A3B86A}"/>
                </a:ext>
              </a:extLst>
            </p:cNvPr>
            <p:cNvSpPr txBox="1"/>
            <p:nvPr/>
          </p:nvSpPr>
          <p:spPr>
            <a:xfrm>
              <a:off x="1086229" y="2397901"/>
              <a:ext cx="2819400" cy="894732"/>
            </a:xfrm>
            <a:prstGeom prst="rect">
              <a:avLst/>
            </a:prstGeom>
            <a:noFill/>
          </p:spPr>
          <p:txBody>
            <a:bodyPr wrap="square" rtlCol="0">
              <a:spAutoFit/>
            </a:bodyPr>
            <a:lstStyle/>
            <a:p>
              <a:pPr>
                <a:lnSpc>
                  <a:spcPct val="150000"/>
                </a:lnSpc>
              </a:pPr>
              <a:r>
                <a:rPr lang="en-US" sz="1200" i="1" dirty="0"/>
                <a:t>A summary of the key findings, organized by research questions or objectives, and supported by evidence from the data.</a:t>
              </a:r>
            </a:p>
          </p:txBody>
        </p:sp>
        <p:sp>
          <p:nvSpPr>
            <p:cNvPr id="37" name="TextBox 36">
              <a:extLst>
                <a:ext uri="{FF2B5EF4-FFF2-40B4-BE49-F238E27FC236}">
                  <a16:creationId xmlns:a16="http://schemas.microsoft.com/office/drawing/2014/main" id="{BDCFFD02-BBD4-4A73-B1CE-D0259D3AFDD6}"/>
                </a:ext>
              </a:extLst>
            </p:cNvPr>
            <p:cNvSpPr txBox="1"/>
            <p:nvPr/>
          </p:nvSpPr>
          <p:spPr>
            <a:xfrm>
              <a:off x="839754" y="2281486"/>
              <a:ext cx="492950" cy="830997"/>
            </a:xfrm>
            <a:prstGeom prst="rect">
              <a:avLst/>
            </a:prstGeom>
            <a:noFill/>
          </p:spPr>
          <p:txBody>
            <a:bodyPr wrap="square" rtlCol="0">
              <a:spAutoFit/>
            </a:bodyPr>
            <a:lstStyle/>
            <a:p>
              <a:r>
                <a:rPr lang="en-US" sz="4800" b="1" dirty="0">
                  <a:solidFill>
                    <a:schemeClr val="tx1">
                      <a:alpha val="40000"/>
                    </a:schemeClr>
                  </a:solidFill>
                  <a:latin typeface="+mj-lt"/>
                </a:rPr>
                <a:t>“</a:t>
              </a:r>
              <a:endParaRPr lang="en-US" sz="4800" dirty="0">
                <a:solidFill>
                  <a:schemeClr val="tx1">
                    <a:alpha val="40000"/>
                  </a:schemeClr>
                </a:solidFill>
                <a:latin typeface="+mj-lt"/>
              </a:endParaRPr>
            </a:p>
          </p:txBody>
        </p:sp>
      </p:grpSp>
      <p:sp>
        <p:nvSpPr>
          <p:cNvPr id="39" name="Rectangle: Rounded Corners 38">
            <a:extLst>
              <a:ext uri="{FF2B5EF4-FFF2-40B4-BE49-F238E27FC236}">
                <a16:creationId xmlns:a16="http://schemas.microsoft.com/office/drawing/2014/main" id="{30BA0560-8437-46D3-B7C4-87CE49FBF948}"/>
              </a:ext>
            </a:extLst>
          </p:cNvPr>
          <p:cNvSpPr/>
          <p:nvPr/>
        </p:nvSpPr>
        <p:spPr>
          <a:xfrm>
            <a:off x="1066164" y="3923324"/>
            <a:ext cx="3124835" cy="435316"/>
          </a:xfrm>
          <a:prstGeom prst="roundRect">
            <a:avLst>
              <a:gd name="adj" fmla="val 50000"/>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Please move to the next page</a:t>
            </a:r>
          </a:p>
        </p:txBody>
      </p:sp>
      <p:pic>
        <p:nvPicPr>
          <p:cNvPr id="9" name="Picture 8">
            <a:extLst>
              <a:ext uri="{FF2B5EF4-FFF2-40B4-BE49-F238E27FC236}">
                <a16:creationId xmlns:a16="http://schemas.microsoft.com/office/drawing/2014/main" id="{07CB4F06-2525-4E89-B598-966E5A1B6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080" y="3025140"/>
            <a:ext cx="8843013" cy="2845425"/>
          </a:xfrm>
          <a:prstGeom prst="rect">
            <a:avLst/>
          </a:prstGeom>
        </p:spPr>
      </p:pic>
    </p:spTree>
    <p:extLst>
      <p:ext uri="{BB962C8B-B14F-4D97-AF65-F5344CB8AC3E}">
        <p14:creationId xmlns:p14="http://schemas.microsoft.com/office/powerpoint/2010/main" val="33697404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7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175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D9D132A3-98B2-40B4-88B6-A7F1038AA2DC}"/>
              </a:ext>
            </a:extLst>
          </p:cNvPr>
          <p:cNvSpPr/>
          <p:nvPr/>
        </p:nvSpPr>
        <p:spPr>
          <a:xfrm>
            <a:off x="11196918" y="1161280"/>
            <a:ext cx="648929" cy="648929"/>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7BFCF9C-7699-462D-94FB-DCEC9D175FE7}"/>
              </a:ext>
            </a:extLst>
          </p:cNvPr>
          <p:cNvSpPr txBox="1"/>
          <p:nvPr/>
        </p:nvSpPr>
        <p:spPr>
          <a:xfrm>
            <a:off x="147120" y="183081"/>
            <a:ext cx="11049798" cy="2862322"/>
          </a:xfrm>
          <a:prstGeom prst="rect">
            <a:avLst/>
          </a:prstGeom>
          <a:noFill/>
        </p:spPr>
        <p:txBody>
          <a:bodyPr wrap="square" rtlCol="0">
            <a:spAutoFit/>
          </a:bodyPr>
          <a:lstStyle/>
          <a:p>
            <a:pPr algn="just"/>
            <a:r>
              <a:rPr lang="en-US" sz="1200" b="1" u="sng" dirty="0">
                <a:solidFill>
                  <a:schemeClr val="bg1"/>
                </a:solidFill>
                <a:effectLst>
                  <a:outerShdw blurRad="38100" dist="38100" dir="2700000" algn="tl">
                    <a:srgbClr val="000000">
                      <a:alpha val="43137"/>
                    </a:srgbClr>
                  </a:outerShdw>
                </a:effectLst>
                <a:latin typeface="+mj-lt"/>
              </a:rPr>
              <a:t>CLASS IMBALANCE:</a:t>
            </a:r>
          </a:p>
          <a:p>
            <a:pPr algn="just"/>
            <a:endParaRPr lang="en-US" sz="1200" b="1" u="sng" dirty="0">
              <a:solidFill>
                <a:schemeClr val="bg1"/>
              </a:solidFill>
              <a:effectLst>
                <a:outerShdw blurRad="38100" dist="38100" dir="2700000" algn="tl">
                  <a:srgbClr val="000000">
                    <a:alpha val="43137"/>
                  </a:srgbClr>
                </a:outerShdw>
              </a:effectLst>
              <a:latin typeface="+mj-lt"/>
            </a:endParaRPr>
          </a:p>
          <a:p>
            <a:pPr algn="just"/>
            <a:r>
              <a:rPr lang="en-US" sz="1200" b="1" dirty="0">
                <a:solidFill>
                  <a:schemeClr val="bg1"/>
                </a:solidFill>
                <a:latin typeface="+mj-lt"/>
              </a:rPr>
              <a:t>The dataset contains a large number of non-default cases and a small number of default cases. This means that the model will be biased towards predicting non-default cases, which may lead to poor performance on the default cases. To address this issue, you can use resampling techniques to balance the classes in the dataset. This can be done by either oversampling the minority class or </a:t>
            </a:r>
            <a:r>
              <a:rPr lang="en-US" sz="1200" b="1" dirty="0" err="1">
                <a:solidFill>
                  <a:schemeClr val="bg1"/>
                </a:solidFill>
                <a:latin typeface="+mj-lt"/>
              </a:rPr>
              <a:t>undersampling</a:t>
            </a:r>
            <a:r>
              <a:rPr lang="en-US" sz="1200" b="1" dirty="0">
                <a:solidFill>
                  <a:schemeClr val="bg1"/>
                </a:solidFill>
                <a:latin typeface="+mj-lt"/>
              </a:rPr>
              <a:t> the majority class. Some common resampling techniques include SMOTE, ADASYN, and Random Oversampling.</a:t>
            </a:r>
          </a:p>
          <a:p>
            <a:pPr algn="just"/>
            <a:endParaRPr lang="en-US" sz="1200" b="1" dirty="0">
              <a:solidFill>
                <a:schemeClr val="bg1"/>
              </a:solidFill>
              <a:latin typeface="+mj-lt"/>
            </a:endParaRPr>
          </a:p>
          <a:p>
            <a:pPr algn="just"/>
            <a:r>
              <a:rPr lang="en-US" sz="1200" b="1" dirty="0">
                <a:solidFill>
                  <a:schemeClr val="bg1"/>
                </a:solidFill>
                <a:latin typeface="+mj-lt"/>
              </a:rPr>
              <a:t>Use cost-sensitive learning algorithms. These algorithms take into account the cost of misclassifying each class and try to minimize the overall cost. Some common cost-sensitive learning algorithms include cost-sensitive SVM and cost-sensitive decision trees.</a:t>
            </a:r>
          </a:p>
          <a:p>
            <a:pPr algn="just"/>
            <a:r>
              <a:rPr lang="en-US" sz="1200" b="1" dirty="0">
                <a:solidFill>
                  <a:schemeClr val="bg1"/>
                </a:solidFill>
                <a:latin typeface="+mj-lt"/>
              </a:rPr>
              <a:t>Use ensemble learning. Ensemble learning algorithms combine the predictions of multiple machine learning models to improve the overall accuracy. Some common ensemble learning algorithms include random forests, gradient boosting machines, and </a:t>
            </a:r>
            <a:r>
              <a:rPr lang="en-US" sz="1200" b="1" dirty="0" err="1">
                <a:solidFill>
                  <a:schemeClr val="bg1"/>
                </a:solidFill>
                <a:latin typeface="+mj-lt"/>
              </a:rPr>
              <a:t>XGBoost</a:t>
            </a:r>
            <a:r>
              <a:rPr lang="en-US" sz="1200" b="1" dirty="0">
                <a:solidFill>
                  <a:schemeClr val="bg1"/>
                </a:solidFill>
                <a:latin typeface="+mj-lt"/>
              </a:rPr>
              <a:t>.</a:t>
            </a:r>
          </a:p>
          <a:p>
            <a:pPr algn="just"/>
            <a:endParaRPr lang="en-US" sz="1200" b="1" dirty="0">
              <a:solidFill>
                <a:schemeClr val="bg1"/>
              </a:solidFill>
              <a:latin typeface="+mj-lt"/>
            </a:endParaRPr>
          </a:p>
          <a:p>
            <a:pPr algn="just"/>
            <a:r>
              <a:rPr lang="en-US" sz="1200" b="1" u="sng" dirty="0">
                <a:solidFill>
                  <a:schemeClr val="bg1"/>
                </a:solidFill>
                <a:latin typeface="+mj-lt"/>
              </a:rPr>
              <a:t>SKEDWED DISTRIBUTION OF LOAN AGE:</a:t>
            </a:r>
          </a:p>
          <a:p>
            <a:pPr algn="just"/>
            <a:endParaRPr lang="en-US" sz="1200" b="1" dirty="0">
              <a:solidFill>
                <a:schemeClr val="bg1"/>
              </a:solidFill>
              <a:latin typeface="+mj-lt"/>
            </a:endParaRPr>
          </a:p>
          <a:p>
            <a:pPr algn="just"/>
            <a:r>
              <a:rPr lang="en-US" sz="1200" b="1" dirty="0">
                <a:solidFill>
                  <a:schemeClr val="bg1"/>
                </a:solidFill>
                <a:latin typeface="+mj-lt"/>
              </a:rPr>
              <a:t>Use transformation techniques to normalize the distribution of the loan age variable. This can be done by using a logarithmic transformation or a square root transformation. Use machine learning algorithms that are robust to skewed distributions, such as decision trees and random forests.</a:t>
            </a:r>
          </a:p>
        </p:txBody>
      </p:sp>
      <p:sp>
        <p:nvSpPr>
          <p:cNvPr id="8" name="TextBox 7">
            <a:extLst>
              <a:ext uri="{FF2B5EF4-FFF2-40B4-BE49-F238E27FC236}">
                <a16:creationId xmlns:a16="http://schemas.microsoft.com/office/drawing/2014/main" id="{22D594AF-3512-2A4F-FCB7-5EF902794C15}"/>
              </a:ext>
            </a:extLst>
          </p:cNvPr>
          <p:cNvSpPr txBox="1"/>
          <p:nvPr/>
        </p:nvSpPr>
        <p:spPr>
          <a:xfrm>
            <a:off x="147120" y="3429000"/>
            <a:ext cx="9644580" cy="3416320"/>
          </a:xfrm>
          <a:prstGeom prst="rect">
            <a:avLst/>
          </a:prstGeom>
          <a:noFill/>
        </p:spPr>
        <p:txBody>
          <a:bodyPr wrap="square" rtlCol="0">
            <a:spAutoFit/>
          </a:bodyPr>
          <a:lstStyle/>
          <a:p>
            <a:pPr algn="just"/>
            <a:r>
              <a:rPr lang="en-US" sz="1200" b="1" u="sng" dirty="0">
                <a:latin typeface="+mj-lt"/>
              </a:rPr>
              <a:t>MIXED DISTRIBUTION OF </a:t>
            </a:r>
            <a:r>
              <a:rPr lang="en-US" sz="1200" b="1" u="sng" dirty="0" err="1">
                <a:latin typeface="+mj-lt"/>
              </a:rPr>
              <a:t>number_days_airtime</a:t>
            </a:r>
            <a:r>
              <a:rPr lang="en-US" sz="1200" b="1" u="sng" dirty="0">
                <a:latin typeface="+mj-lt"/>
              </a:rPr>
              <a:t>&lt;2:</a:t>
            </a:r>
          </a:p>
          <a:p>
            <a:pPr algn="just"/>
            <a:endParaRPr lang="en-US" sz="1200" dirty="0">
              <a:latin typeface="+mj-lt"/>
            </a:endParaRPr>
          </a:p>
          <a:p>
            <a:pPr algn="just"/>
            <a:r>
              <a:rPr lang="en-US" sz="1200" dirty="0">
                <a:latin typeface="+mj-lt"/>
              </a:rPr>
              <a:t>Use clustering to identify the different groups of customers in the data. Once the customers have been clustered, you can train a separate machine learning model for each cluster. Use model ensembles to combine the predictions of multiple machine learning models, each trained on a different subset of the data. This can help to improve the accuracy of the overall prediction.</a:t>
            </a:r>
          </a:p>
          <a:p>
            <a:pPr algn="just"/>
            <a:endParaRPr lang="en-US" sz="1200" dirty="0">
              <a:latin typeface="+mj-lt"/>
            </a:endParaRPr>
          </a:p>
          <a:p>
            <a:pPr algn="just"/>
            <a:r>
              <a:rPr lang="en-US" sz="1200" b="1" u="sng" dirty="0">
                <a:latin typeface="+mj-lt"/>
              </a:rPr>
              <a:t>SKEWED DISTRIBUTIONS of </a:t>
            </a:r>
            <a:r>
              <a:rPr lang="en-US" sz="1200" b="1" u="sng" dirty="0" err="1">
                <a:latin typeface="+mj-lt"/>
              </a:rPr>
              <a:t>amount_deposited</a:t>
            </a:r>
            <a:r>
              <a:rPr lang="en-US" sz="1200" b="1" u="sng" dirty="0">
                <a:latin typeface="+mj-lt"/>
              </a:rPr>
              <a:t>, </a:t>
            </a:r>
            <a:r>
              <a:rPr lang="en-US" sz="1200" b="1" u="sng" dirty="0" err="1">
                <a:latin typeface="+mj-lt"/>
              </a:rPr>
              <a:t>amount_received</a:t>
            </a:r>
            <a:r>
              <a:rPr lang="en-US" sz="1200" b="1" u="sng" dirty="0">
                <a:latin typeface="+mj-lt"/>
              </a:rPr>
              <a:t>, </a:t>
            </a:r>
            <a:r>
              <a:rPr lang="en-US" sz="1200" b="1" u="sng" dirty="0" err="1">
                <a:latin typeface="+mj-lt"/>
              </a:rPr>
              <a:t>amount_transfers_from_bank</a:t>
            </a:r>
            <a:r>
              <a:rPr lang="en-US" sz="1200" b="1" u="sng" dirty="0">
                <a:latin typeface="+mj-lt"/>
              </a:rPr>
              <a:t>, </a:t>
            </a:r>
            <a:r>
              <a:rPr lang="en-US" sz="1200" b="1" u="sng" dirty="0" err="1">
                <a:latin typeface="+mj-lt"/>
              </a:rPr>
              <a:t>mpesa_credits</a:t>
            </a:r>
            <a:r>
              <a:rPr lang="en-US" sz="1200" b="1" u="sng" dirty="0">
                <a:latin typeface="+mj-lt"/>
              </a:rPr>
              <a:t>, and </a:t>
            </a:r>
            <a:r>
              <a:rPr lang="en-US" sz="1200" b="1" u="sng" dirty="0" err="1">
                <a:latin typeface="+mj-lt"/>
              </a:rPr>
              <a:t>okoa_jahazi_loan_amount</a:t>
            </a:r>
            <a:r>
              <a:rPr lang="en-US" sz="1200" b="1" u="sng" dirty="0">
                <a:latin typeface="+mj-lt"/>
              </a:rPr>
              <a:t>:</a:t>
            </a:r>
          </a:p>
          <a:p>
            <a:pPr algn="just"/>
            <a:endParaRPr lang="en-US" sz="1200" dirty="0">
              <a:latin typeface="+mj-lt"/>
            </a:endParaRPr>
          </a:p>
          <a:p>
            <a:pPr algn="just"/>
            <a:r>
              <a:rPr lang="en-US" sz="1200" dirty="0">
                <a:latin typeface="+mj-lt"/>
              </a:rPr>
              <a:t>Use transformation techniques to normalize the distributions of these variables. This can be done by using a logarithmic transformation or a square root transformation. Use machine learning algorithms that are robust to skewed distributions, such as decision trees and random forests.</a:t>
            </a:r>
          </a:p>
          <a:p>
            <a:pPr algn="just"/>
            <a:endParaRPr lang="en-US" sz="1200" dirty="0">
              <a:latin typeface="+mj-lt"/>
            </a:endParaRPr>
          </a:p>
          <a:p>
            <a:pPr algn="just"/>
            <a:r>
              <a:rPr lang="en-US" sz="1200" b="1" u="sng" dirty="0">
                <a:latin typeface="+mj-lt"/>
              </a:rPr>
              <a:t>MORE MOBILE MONEY TRANSACTIONS ON WEEKDAYS THEN WEEKENDS:</a:t>
            </a:r>
          </a:p>
          <a:p>
            <a:pPr algn="just"/>
            <a:endParaRPr lang="en-US" sz="1200" dirty="0">
              <a:latin typeface="+mj-lt"/>
            </a:endParaRPr>
          </a:p>
          <a:p>
            <a:pPr algn="just"/>
            <a:r>
              <a:rPr lang="en-US" sz="1200" dirty="0">
                <a:latin typeface="+mj-lt"/>
              </a:rPr>
              <a:t>Use time series analysis to identify patterns in the mobile money transaction data. This can help you to understand how the number of transactions varies over time, including on weekdays versus weekends. Use machine learning algorithms to predict the number of mobile money transactions on a given day. This can be useful for businesses that need to forecast demand for their products and services.</a:t>
            </a:r>
          </a:p>
        </p:txBody>
      </p:sp>
      <p:sp>
        <p:nvSpPr>
          <p:cNvPr id="10" name="Oval 9">
            <a:extLst>
              <a:ext uri="{FF2B5EF4-FFF2-40B4-BE49-F238E27FC236}">
                <a16:creationId xmlns:a16="http://schemas.microsoft.com/office/drawing/2014/main" id="{D4EFA1A7-BE57-E57A-902F-82300AC5DDA1}"/>
              </a:ext>
            </a:extLst>
          </p:cNvPr>
          <p:cNvSpPr/>
          <p:nvPr/>
        </p:nvSpPr>
        <p:spPr>
          <a:xfrm>
            <a:off x="9842091" y="3616629"/>
            <a:ext cx="1091380" cy="10913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B391061-0A59-8E8E-1283-CB1AB01B1746}"/>
              </a:ext>
            </a:extLst>
          </p:cNvPr>
          <p:cNvSpPr/>
          <p:nvPr/>
        </p:nvSpPr>
        <p:spPr>
          <a:xfrm>
            <a:off x="11085870" y="4861824"/>
            <a:ext cx="648929" cy="648929"/>
          </a:xfrm>
          <a:prstGeom prst="ellipse">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B97FFDF-AD9C-1E8B-CF4F-F0F8CB241FF9}"/>
              </a:ext>
            </a:extLst>
          </p:cNvPr>
          <p:cNvSpPr/>
          <p:nvPr/>
        </p:nvSpPr>
        <p:spPr>
          <a:xfrm>
            <a:off x="9174579" y="6715956"/>
            <a:ext cx="3017421" cy="862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752067268"/>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750" fill="hold"/>
                                        <p:tgtEl>
                                          <p:spTgt spid="8"/>
                                        </p:tgtEl>
                                        <p:attrNameLst>
                                          <p:attrName>ppt_x</p:attrName>
                                        </p:attrNameLst>
                                      </p:cBhvr>
                                      <p:tavLst>
                                        <p:tav tm="0">
                                          <p:val>
                                            <p:strVal val="0-#ppt_w/2"/>
                                          </p:val>
                                        </p:tav>
                                        <p:tav tm="100000">
                                          <p:val>
                                            <p:strVal val="#ppt_x"/>
                                          </p:val>
                                        </p:tav>
                                      </p:tavLst>
                                    </p:anim>
                                    <p:anim calcmode="lin" valueType="num">
                                      <p:cBhvr additive="base">
                                        <p:cTn id="15" dur="750" fill="hold"/>
                                        <p:tgtEl>
                                          <p:spTgt spid="8"/>
                                        </p:tgtEl>
                                        <p:attrNameLst>
                                          <p:attrName>ppt_y</p:attrName>
                                        </p:attrNameLst>
                                      </p:cBhvr>
                                      <p:tavLst>
                                        <p:tav tm="0">
                                          <p:val>
                                            <p:strVal val="#ppt_y"/>
                                          </p:val>
                                        </p:tav>
                                        <p:tav tm="100000">
                                          <p:val>
                                            <p:strVal val="#ppt_y"/>
                                          </p:val>
                                        </p:tav>
                                      </p:tavLst>
                                    </p:anim>
                                  </p:childTnLst>
                                </p:cTn>
                              </p:par>
                              <p:par>
                                <p:cTn id="16" presetID="10" presetClass="entr" presetSubtype="0"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8" grpId="0"/>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1E8B26-D888-4380-A8F9-1F45E0FB017F}"/>
              </a:ext>
            </a:extLst>
          </p:cNvPr>
          <p:cNvSpPr txBox="1"/>
          <p:nvPr/>
        </p:nvSpPr>
        <p:spPr>
          <a:xfrm>
            <a:off x="1098828" y="2165933"/>
            <a:ext cx="3460476" cy="707886"/>
          </a:xfrm>
          <a:prstGeom prst="rect">
            <a:avLst/>
          </a:prstGeom>
          <a:noFill/>
        </p:spPr>
        <p:txBody>
          <a:bodyPr wrap="square" rtlCol="0">
            <a:spAutoFit/>
          </a:bodyPr>
          <a:lstStyle/>
          <a:p>
            <a:r>
              <a:rPr lang="en-US" sz="4000" b="1" dirty="0">
                <a:solidFill>
                  <a:schemeClr val="tx1">
                    <a:lumMod val="65000"/>
                    <a:lumOff val="35000"/>
                  </a:schemeClr>
                </a:solidFill>
                <a:latin typeface="+mj-lt"/>
              </a:rPr>
              <a:t>Questions??</a:t>
            </a:r>
            <a:endParaRPr lang="en-US" sz="4000" dirty="0">
              <a:solidFill>
                <a:schemeClr val="tx1">
                  <a:lumMod val="65000"/>
                  <a:lumOff val="35000"/>
                </a:schemeClr>
              </a:solidFill>
              <a:latin typeface="+mj-lt"/>
            </a:endParaRPr>
          </a:p>
        </p:txBody>
      </p:sp>
      <p:sp>
        <p:nvSpPr>
          <p:cNvPr id="12" name="TextBox 11">
            <a:extLst>
              <a:ext uri="{FF2B5EF4-FFF2-40B4-BE49-F238E27FC236}">
                <a16:creationId xmlns:a16="http://schemas.microsoft.com/office/drawing/2014/main" id="{2133D7D8-2290-4BA3-9974-04B592A3B86A}"/>
              </a:ext>
            </a:extLst>
          </p:cNvPr>
          <p:cNvSpPr txBox="1"/>
          <p:nvPr/>
        </p:nvSpPr>
        <p:spPr>
          <a:xfrm>
            <a:off x="1098828" y="2952493"/>
            <a:ext cx="3378839" cy="778675"/>
          </a:xfrm>
          <a:prstGeom prst="rect">
            <a:avLst/>
          </a:prstGeom>
          <a:noFill/>
        </p:spPr>
        <p:txBody>
          <a:bodyPr wrap="square" rtlCol="0">
            <a:spAutoFit/>
          </a:bodyPr>
          <a:lstStyle/>
          <a:p>
            <a:pPr>
              <a:lnSpc>
                <a:spcPct val="150000"/>
              </a:lnSpc>
            </a:pPr>
            <a:r>
              <a:rPr lang="en-US" sz="1600" i="1" dirty="0">
                <a:latin typeface="Lato" panose="020F0502020204030203" pitchFamily="34" charset="0"/>
                <a:cs typeface="Lato" panose="020F0502020204030203" pitchFamily="34" charset="0"/>
              </a:rPr>
              <a:t>Made with            by Richard Taracha</a:t>
            </a:r>
          </a:p>
          <a:p>
            <a:pPr>
              <a:lnSpc>
                <a:spcPct val="150000"/>
              </a:lnSpc>
            </a:pPr>
            <a:r>
              <a:rPr lang="en-US" sz="1600" i="1" dirty="0">
                <a:latin typeface="Lato" panose="020F0502020204030203" pitchFamily="34" charset="0"/>
                <a:cs typeface="Lato" panose="020F0502020204030203" pitchFamily="34" charset="0"/>
                <a:hlinkClick r:id="rId2"/>
              </a:rPr>
              <a:t>taracharichard@gmail.com</a:t>
            </a:r>
            <a:endParaRPr lang="en-US" sz="1600" i="1" dirty="0">
              <a:latin typeface="Lato" panose="020F0502020204030203" pitchFamily="34" charset="0"/>
              <a:cs typeface="Lato" panose="020F0502020204030203" pitchFamily="34" charset="0"/>
            </a:endParaRPr>
          </a:p>
        </p:txBody>
      </p:sp>
      <p:pic>
        <p:nvPicPr>
          <p:cNvPr id="4" name="Picture 3">
            <a:extLst>
              <a:ext uri="{FF2B5EF4-FFF2-40B4-BE49-F238E27FC236}">
                <a16:creationId xmlns:a16="http://schemas.microsoft.com/office/drawing/2014/main" id="{106A857D-8AC0-F079-E81D-9638D6011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39409"/>
            <a:ext cx="6748712" cy="4023360"/>
          </a:xfrm>
          <a:prstGeom prst="rect">
            <a:avLst/>
          </a:prstGeom>
        </p:spPr>
      </p:pic>
      <p:pic>
        <p:nvPicPr>
          <p:cNvPr id="11" name="Picture 10">
            <a:extLst>
              <a:ext uri="{FF2B5EF4-FFF2-40B4-BE49-F238E27FC236}">
                <a16:creationId xmlns:a16="http://schemas.microsoft.com/office/drawing/2014/main" id="{024E3A9F-10D2-89AA-AB06-65342DA52918}"/>
              </a:ext>
            </a:extLst>
          </p:cNvPr>
          <p:cNvPicPr>
            <a:picLocks noChangeAspect="1"/>
          </p:cNvPicPr>
          <p:nvPr/>
        </p:nvPicPr>
        <p:blipFill>
          <a:blip r:embed="rId4"/>
          <a:stretch>
            <a:fillRect/>
          </a:stretch>
        </p:blipFill>
        <p:spPr>
          <a:xfrm>
            <a:off x="2122683" y="3007339"/>
            <a:ext cx="469433" cy="408467"/>
          </a:xfrm>
          <a:prstGeom prst="rect">
            <a:avLst/>
          </a:prstGeom>
        </p:spPr>
      </p:pic>
    </p:spTree>
    <p:extLst>
      <p:ext uri="{BB962C8B-B14F-4D97-AF65-F5344CB8AC3E}">
        <p14:creationId xmlns:p14="http://schemas.microsoft.com/office/powerpoint/2010/main" val="3474946611"/>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E557DB3-C6F5-496C-9F44-A4D8A1F7AF28}"/>
              </a:ext>
            </a:extLst>
          </p:cNvPr>
          <p:cNvSpPr/>
          <p:nvPr/>
        </p:nvSpPr>
        <p:spPr>
          <a:xfrm>
            <a:off x="0" y="1"/>
            <a:ext cx="7256206" cy="6858000"/>
          </a:xfrm>
          <a:prstGeom prst="rect">
            <a:avLst/>
          </a:prstGeom>
          <a:gradFill>
            <a:gsLst>
              <a:gs pos="0">
                <a:schemeClr val="accent1">
                  <a:alpha val="80000"/>
                </a:schemeClr>
              </a:gs>
              <a:gs pos="100000">
                <a:schemeClr val="accent1">
                  <a:lumMod val="75000"/>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A750768-4C35-4D7F-B858-364565E086D8}"/>
              </a:ext>
            </a:extLst>
          </p:cNvPr>
          <p:cNvSpPr/>
          <p:nvPr/>
        </p:nvSpPr>
        <p:spPr>
          <a:xfrm>
            <a:off x="7256207" y="4850753"/>
            <a:ext cx="4935793" cy="78470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634C458-E736-419E-BB82-8AFBEF2824B1}"/>
              </a:ext>
            </a:extLst>
          </p:cNvPr>
          <p:cNvSpPr/>
          <p:nvPr/>
        </p:nvSpPr>
        <p:spPr>
          <a:xfrm>
            <a:off x="7256208" y="4066045"/>
            <a:ext cx="4935793" cy="78470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3CE35B1-E653-4E8A-A12E-12FC1C1B66D8}"/>
              </a:ext>
            </a:extLst>
          </p:cNvPr>
          <p:cNvSpPr/>
          <p:nvPr/>
        </p:nvSpPr>
        <p:spPr>
          <a:xfrm>
            <a:off x="7256210" y="2496629"/>
            <a:ext cx="4935793" cy="78470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2EFEA47-BF3E-4808-AE8E-9C1647420B63}"/>
              </a:ext>
            </a:extLst>
          </p:cNvPr>
          <p:cNvSpPr/>
          <p:nvPr/>
        </p:nvSpPr>
        <p:spPr>
          <a:xfrm>
            <a:off x="7256211" y="1711921"/>
            <a:ext cx="4935793" cy="78470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D72205A2-CF6D-4C63-A00A-72F94FF108E1}"/>
              </a:ext>
            </a:extLst>
          </p:cNvPr>
          <p:cNvGrpSpPr/>
          <p:nvPr/>
        </p:nvGrpSpPr>
        <p:grpSpPr>
          <a:xfrm>
            <a:off x="7636605" y="397698"/>
            <a:ext cx="4800596" cy="1006475"/>
            <a:chOff x="6942988" y="2340579"/>
            <a:chExt cx="3801212" cy="1006475"/>
          </a:xfrm>
        </p:grpSpPr>
        <p:sp>
          <p:nvSpPr>
            <p:cNvPr id="100" name="TextBox 99">
              <a:extLst>
                <a:ext uri="{FF2B5EF4-FFF2-40B4-BE49-F238E27FC236}">
                  <a16:creationId xmlns:a16="http://schemas.microsoft.com/office/drawing/2014/main" id="{3AA5827B-A4E1-47D0-B191-92F8A60ECD63}"/>
                </a:ext>
              </a:extLst>
            </p:cNvPr>
            <p:cNvSpPr txBox="1"/>
            <p:nvPr/>
          </p:nvSpPr>
          <p:spPr>
            <a:xfrm>
              <a:off x="6986529" y="2340579"/>
              <a:ext cx="3077029" cy="307777"/>
            </a:xfrm>
            <a:prstGeom prst="rect">
              <a:avLst/>
            </a:prstGeom>
            <a:noFill/>
          </p:spPr>
          <p:txBody>
            <a:bodyPr wrap="square" rtlCol="0">
              <a:spAutoFit/>
            </a:bodyPr>
            <a:lstStyle/>
            <a:p>
              <a:r>
                <a:rPr lang="en-US" sz="1400" spc="300" dirty="0">
                  <a:solidFill>
                    <a:schemeClr val="bg1">
                      <a:lumMod val="65000"/>
                    </a:schemeClr>
                  </a:solidFill>
                </a:rPr>
                <a:t>Strategic Project</a:t>
              </a:r>
            </a:p>
          </p:txBody>
        </p:sp>
        <p:sp>
          <p:nvSpPr>
            <p:cNvPr id="101" name="TextBox 100">
              <a:extLst>
                <a:ext uri="{FF2B5EF4-FFF2-40B4-BE49-F238E27FC236}">
                  <a16:creationId xmlns:a16="http://schemas.microsoft.com/office/drawing/2014/main" id="{C977565B-6C44-415E-9363-A77F21EB76D2}"/>
                </a:ext>
              </a:extLst>
            </p:cNvPr>
            <p:cNvSpPr txBox="1"/>
            <p:nvPr/>
          </p:nvSpPr>
          <p:spPr>
            <a:xfrm>
              <a:off x="6942988" y="2639168"/>
              <a:ext cx="3801212" cy="707886"/>
            </a:xfrm>
            <a:prstGeom prst="rect">
              <a:avLst/>
            </a:prstGeom>
            <a:noFill/>
          </p:spPr>
          <p:txBody>
            <a:bodyPr wrap="square" rtlCol="0">
              <a:spAutoFit/>
            </a:bodyPr>
            <a:lstStyle/>
            <a:p>
              <a:r>
                <a:rPr lang="en-US" sz="4000" b="1" dirty="0">
                  <a:solidFill>
                    <a:schemeClr val="tx1">
                      <a:lumMod val="65000"/>
                      <a:lumOff val="35000"/>
                    </a:schemeClr>
                  </a:solidFill>
                  <a:latin typeface="+mj-lt"/>
                </a:rPr>
                <a:t>METHODOLOGY</a:t>
              </a:r>
            </a:p>
          </p:txBody>
        </p:sp>
      </p:grpSp>
      <p:sp>
        <p:nvSpPr>
          <p:cNvPr id="3" name="TextBox 2">
            <a:extLst>
              <a:ext uri="{FF2B5EF4-FFF2-40B4-BE49-F238E27FC236}">
                <a16:creationId xmlns:a16="http://schemas.microsoft.com/office/drawing/2014/main" id="{1BCC9743-59AC-67AB-5A3D-B3869686C097}"/>
              </a:ext>
            </a:extLst>
          </p:cNvPr>
          <p:cNvSpPr txBox="1"/>
          <p:nvPr/>
        </p:nvSpPr>
        <p:spPr>
          <a:xfrm>
            <a:off x="223414" y="778408"/>
            <a:ext cx="6062617" cy="1323439"/>
          </a:xfrm>
          <a:prstGeom prst="rect">
            <a:avLst/>
          </a:prstGeom>
          <a:noFill/>
        </p:spPr>
        <p:txBody>
          <a:bodyPr wrap="square" rtlCol="0">
            <a:spAutoFit/>
          </a:bodyPr>
          <a:lstStyle/>
          <a:p>
            <a:r>
              <a:rPr lang="en-US" sz="4000" b="1" dirty="0">
                <a:solidFill>
                  <a:schemeClr val="bg1"/>
                </a:solidFill>
                <a:latin typeface="+mj-lt"/>
              </a:rPr>
              <a:t>Recording The Experimental Design</a:t>
            </a:r>
          </a:p>
        </p:txBody>
      </p:sp>
      <p:sp>
        <p:nvSpPr>
          <p:cNvPr id="9" name="TextBox 8">
            <a:extLst>
              <a:ext uri="{FF2B5EF4-FFF2-40B4-BE49-F238E27FC236}">
                <a16:creationId xmlns:a16="http://schemas.microsoft.com/office/drawing/2014/main" id="{F85D1D9D-B51D-78D4-68B2-557A119B7073}"/>
              </a:ext>
            </a:extLst>
          </p:cNvPr>
          <p:cNvSpPr txBox="1"/>
          <p:nvPr/>
        </p:nvSpPr>
        <p:spPr>
          <a:xfrm>
            <a:off x="8545290" y="1689236"/>
            <a:ext cx="3147303" cy="584775"/>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1. Load the necessary libraries and datasets for our analysis.</a:t>
            </a:r>
          </a:p>
        </p:txBody>
      </p:sp>
      <p:sp>
        <p:nvSpPr>
          <p:cNvPr id="11" name="TextBox 10">
            <a:extLst>
              <a:ext uri="{FF2B5EF4-FFF2-40B4-BE49-F238E27FC236}">
                <a16:creationId xmlns:a16="http://schemas.microsoft.com/office/drawing/2014/main" id="{C38FA076-97EB-84C7-820C-2E1792350C2E}"/>
              </a:ext>
            </a:extLst>
          </p:cNvPr>
          <p:cNvSpPr txBox="1"/>
          <p:nvPr/>
        </p:nvSpPr>
        <p:spPr>
          <a:xfrm>
            <a:off x="8545290" y="2408207"/>
            <a:ext cx="3147303" cy="830997"/>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2. Perform data cleaning and pre-processing where necessary.</a:t>
            </a:r>
          </a:p>
        </p:txBody>
      </p:sp>
      <p:sp>
        <p:nvSpPr>
          <p:cNvPr id="13" name="TextBox 12">
            <a:extLst>
              <a:ext uri="{FF2B5EF4-FFF2-40B4-BE49-F238E27FC236}">
                <a16:creationId xmlns:a16="http://schemas.microsoft.com/office/drawing/2014/main" id="{8006C9F7-5E63-20C1-D265-67CCE55AACC1}"/>
              </a:ext>
            </a:extLst>
          </p:cNvPr>
          <p:cNvSpPr txBox="1"/>
          <p:nvPr/>
        </p:nvSpPr>
        <p:spPr>
          <a:xfrm>
            <a:off x="8545289" y="3498142"/>
            <a:ext cx="3147303" cy="338554"/>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3. Carry out our analysis</a:t>
            </a:r>
          </a:p>
        </p:txBody>
      </p:sp>
      <p:sp>
        <p:nvSpPr>
          <p:cNvPr id="15" name="TextBox 14">
            <a:extLst>
              <a:ext uri="{FF2B5EF4-FFF2-40B4-BE49-F238E27FC236}">
                <a16:creationId xmlns:a16="http://schemas.microsoft.com/office/drawing/2014/main" id="{AEA9F810-DCDF-415C-3F5B-C228B97D12AD}"/>
              </a:ext>
            </a:extLst>
          </p:cNvPr>
          <p:cNvSpPr txBox="1"/>
          <p:nvPr/>
        </p:nvSpPr>
        <p:spPr>
          <a:xfrm>
            <a:off x="8545288" y="4331659"/>
            <a:ext cx="3147303" cy="338554"/>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4. Build a predictive model</a:t>
            </a:r>
          </a:p>
        </p:txBody>
      </p:sp>
      <p:sp>
        <p:nvSpPr>
          <p:cNvPr id="17" name="TextBox 16">
            <a:extLst>
              <a:ext uri="{FF2B5EF4-FFF2-40B4-BE49-F238E27FC236}">
                <a16:creationId xmlns:a16="http://schemas.microsoft.com/office/drawing/2014/main" id="{F262A2A6-F44A-EEE1-D96F-68BAF51FE455}"/>
              </a:ext>
            </a:extLst>
          </p:cNvPr>
          <p:cNvSpPr txBox="1"/>
          <p:nvPr/>
        </p:nvSpPr>
        <p:spPr>
          <a:xfrm>
            <a:off x="8545288" y="4960620"/>
            <a:ext cx="3147303" cy="584775"/>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5. Interpret and summarize findings.</a:t>
            </a:r>
          </a:p>
        </p:txBody>
      </p:sp>
      <p:sp>
        <p:nvSpPr>
          <p:cNvPr id="18" name="Freeform 99">
            <a:extLst>
              <a:ext uri="{FF2B5EF4-FFF2-40B4-BE49-F238E27FC236}">
                <a16:creationId xmlns:a16="http://schemas.microsoft.com/office/drawing/2014/main" id="{CA296B19-6DD9-3E4B-3833-299A69FF21FA}"/>
              </a:ext>
            </a:extLst>
          </p:cNvPr>
          <p:cNvSpPr>
            <a:spLocks noEditPoints="1"/>
          </p:cNvSpPr>
          <p:nvPr/>
        </p:nvSpPr>
        <p:spPr bwMode="auto">
          <a:xfrm>
            <a:off x="7514496" y="1831843"/>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99">
            <a:extLst>
              <a:ext uri="{FF2B5EF4-FFF2-40B4-BE49-F238E27FC236}">
                <a16:creationId xmlns:a16="http://schemas.microsoft.com/office/drawing/2014/main" id="{8EE840A0-BAA0-4629-DEC3-C18841F44BFD}"/>
              </a:ext>
            </a:extLst>
          </p:cNvPr>
          <p:cNvSpPr>
            <a:spLocks noEditPoints="1"/>
          </p:cNvSpPr>
          <p:nvPr/>
        </p:nvSpPr>
        <p:spPr bwMode="auto">
          <a:xfrm>
            <a:off x="7514496" y="2602867"/>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99">
            <a:extLst>
              <a:ext uri="{FF2B5EF4-FFF2-40B4-BE49-F238E27FC236}">
                <a16:creationId xmlns:a16="http://schemas.microsoft.com/office/drawing/2014/main" id="{DB9D52FB-0A60-7A0C-E273-A0E394B8C260}"/>
              </a:ext>
            </a:extLst>
          </p:cNvPr>
          <p:cNvSpPr>
            <a:spLocks noEditPoints="1"/>
          </p:cNvSpPr>
          <p:nvPr/>
        </p:nvSpPr>
        <p:spPr bwMode="auto">
          <a:xfrm>
            <a:off x="7514496" y="3530488"/>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9">
            <a:extLst>
              <a:ext uri="{FF2B5EF4-FFF2-40B4-BE49-F238E27FC236}">
                <a16:creationId xmlns:a16="http://schemas.microsoft.com/office/drawing/2014/main" id="{868E9B23-BB87-480E-7989-A2EAA69C5C3C}"/>
              </a:ext>
            </a:extLst>
          </p:cNvPr>
          <p:cNvSpPr>
            <a:spLocks noEditPoints="1"/>
          </p:cNvSpPr>
          <p:nvPr/>
        </p:nvSpPr>
        <p:spPr bwMode="auto">
          <a:xfrm>
            <a:off x="7514496" y="4262077"/>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99">
            <a:extLst>
              <a:ext uri="{FF2B5EF4-FFF2-40B4-BE49-F238E27FC236}">
                <a16:creationId xmlns:a16="http://schemas.microsoft.com/office/drawing/2014/main" id="{AD566BA2-8240-2478-82E4-BFA99214D5E2}"/>
              </a:ext>
            </a:extLst>
          </p:cNvPr>
          <p:cNvSpPr>
            <a:spLocks noEditPoints="1"/>
          </p:cNvSpPr>
          <p:nvPr/>
        </p:nvSpPr>
        <p:spPr bwMode="auto">
          <a:xfrm>
            <a:off x="7514496" y="5031504"/>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27" name="Picture 26">
            <a:extLst>
              <a:ext uri="{FF2B5EF4-FFF2-40B4-BE49-F238E27FC236}">
                <a16:creationId xmlns:a16="http://schemas.microsoft.com/office/drawing/2014/main" id="{0CBE8A15-810E-6BCF-87E6-6A1224F13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9" y="2726857"/>
            <a:ext cx="7170062" cy="3611659"/>
          </a:xfrm>
          <a:prstGeom prst="rect">
            <a:avLst/>
          </a:prstGeom>
        </p:spPr>
      </p:pic>
      <p:sp>
        <p:nvSpPr>
          <p:cNvPr id="2" name="TextBox 1">
            <a:extLst>
              <a:ext uri="{FF2B5EF4-FFF2-40B4-BE49-F238E27FC236}">
                <a16:creationId xmlns:a16="http://schemas.microsoft.com/office/drawing/2014/main" id="{B35BCD7E-4D50-FDA9-CE49-5517493D5826}"/>
              </a:ext>
            </a:extLst>
          </p:cNvPr>
          <p:cNvSpPr txBox="1"/>
          <p:nvPr/>
        </p:nvSpPr>
        <p:spPr>
          <a:xfrm>
            <a:off x="223414" y="6423949"/>
            <a:ext cx="2633725" cy="230832"/>
          </a:xfrm>
          <a:prstGeom prst="rect">
            <a:avLst/>
          </a:prstGeom>
          <a:noFill/>
        </p:spPr>
        <p:txBody>
          <a:bodyPr wrap="square" rtlCol="0">
            <a:spAutoFit/>
          </a:bodyPr>
          <a:lstStyle/>
          <a:p>
            <a:pPr algn="ctr"/>
            <a:r>
              <a:rPr lang="en-US" sz="900" spc="300" dirty="0">
                <a:solidFill>
                  <a:schemeClr val="bg1">
                    <a:alpha val="60000"/>
                  </a:schemeClr>
                </a:solidFill>
              </a:rPr>
              <a:t>Created by Richard Taracha</a:t>
            </a:r>
          </a:p>
        </p:txBody>
      </p:sp>
      <p:sp>
        <p:nvSpPr>
          <p:cNvPr id="4" name="Rectangle 3">
            <a:extLst>
              <a:ext uri="{FF2B5EF4-FFF2-40B4-BE49-F238E27FC236}">
                <a16:creationId xmlns:a16="http://schemas.microsoft.com/office/drawing/2014/main" id="{1296BD8E-EE28-EBDE-D5A2-19AF6A4D5A8A}"/>
              </a:ext>
            </a:extLst>
          </p:cNvPr>
          <p:cNvSpPr/>
          <p:nvPr/>
        </p:nvSpPr>
        <p:spPr>
          <a:xfrm>
            <a:off x="7256206" y="5748037"/>
            <a:ext cx="4935793" cy="784708"/>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DB71AE-2B9A-4272-2261-0A9454540CD8}"/>
              </a:ext>
            </a:extLst>
          </p:cNvPr>
          <p:cNvSpPr txBox="1"/>
          <p:nvPr/>
        </p:nvSpPr>
        <p:spPr>
          <a:xfrm>
            <a:off x="8545287" y="5907646"/>
            <a:ext cx="3147303" cy="338554"/>
          </a:xfrm>
          <a:prstGeom prst="rect">
            <a:avLst/>
          </a:prstGeom>
          <a:noFill/>
        </p:spPr>
        <p:txBody>
          <a:bodyPr wrap="square" rtlCol="0" anchor="ctr">
            <a:spAutoFit/>
          </a:bodyPr>
          <a:lstStyle/>
          <a:p>
            <a:r>
              <a:rPr lang="en-US" sz="1600" b="1" dirty="0">
                <a:solidFill>
                  <a:schemeClr val="tx1">
                    <a:lumMod val="65000"/>
                    <a:lumOff val="35000"/>
                  </a:schemeClr>
                </a:solidFill>
                <a:latin typeface="+mj-lt"/>
              </a:rPr>
              <a:t>6. Provide recommendations.</a:t>
            </a:r>
          </a:p>
        </p:txBody>
      </p:sp>
      <p:sp>
        <p:nvSpPr>
          <p:cNvPr id="6" name="Freeform 99">
            <a:extLst>
              <a:ext uri="{FF2B5EF4-FFF2-40B4-BE49-F238E27FC236}">
                <a16:creationId xmlns:a16="http://schemas.microsoft.com/office/drawing/2014/main" id="{B7893CF4-CF05-3265-84D1-27DC1EB2615A}"/>
              </a:ext>
            </a:extLst>
          </p:cNvPr>
          <p:cNvSpPr>
            <a:spLocks noEditPoints="1"/>
          </p:cNvSpPr>
          <p:nvPr/>
        </p:nvSpPr>
        <p:spPr bwMode="auto">
          <a:xfrm>
            <a:off x="7517357" y="5928788"/>
            <a:ext cx="386252" cy="357038"/>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0320714"/>
      </p:ext>
    </p:extLst>
  </p:cSld>
  <p:clrMapOvr>
    <a:masterClrMapping/>
  </p:clrMapOvr>
  <mc:AlternateContent xmlns:mc="http://schemas.openxmlformats.org/markup-compatibility/2006" xmlns:p14="http://schemas.microsoft.com/office/powerpoint/2010/main">
    <mc:Choice Requires="p14">
      <p:transition spd="slow" p14:dur="15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250" fill="hold"/>
                                        <p:tgtEl>
                                          <p:spTgt spid="19"/>
                                        </p:tgtEl>
                                        <p:attrNameLst>
                                          <p:attrName>ppt_x</p:attrName>
                                        </p:attrNameLst>
                                      </p:cBhvr>
                                      <p:tavLst>
                                        <p:tav tm="0">
                                          <p:val>
                                            <p:strVal val="0-#ppt_w/2"/>
                                          </p:val>
                                        </p:tav>
                                        <p:tav tm="100000">
                                          <p:val>
                                            <p:strVal val="#ppt_x"/>
                                          </p:val>
                                        </p:tav>
                                      </p:tavLst>
                                    </p:anim>
                                    <p:anim calcmode="lin" valueType="num">
                                      <p:cBhvr additive="base">
                                        <p:cTn id="8" dur="125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75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2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grpId="0" nodeType="withEffect">
                                  <p:stCondLst>
                                    <p:cond delay="275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2" presetClass="entr" presetSubtype="1" decel="100000" fill="hold" nodeType="withEffect">
                                  <p:stCondLst>
                                    <p:cond delay="25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1250" fill="hold"/>
                                        <p:tgtEl>
                                          <p:spTgt spid="87"/>
                                        </p:tgtEl>
                                        <p:attrNameLst>
                                          <p:attrName>ppt_x</p:attrName>
                                        </p:attrNameLst>
                                      </p:cBhvr>
                                      <p:tavLst>
                                        <p:tav tm="0">
                                          <p:val>
                                            <p:strVal val="#ppt_x"/>
                                          </p:val>
                                        </p:tav>
                                        <p:tav tm="100000">
                                          <p:val>
                                            <p:strVal val="#ppt_x"/>
                                          </p:val>
                                        </p:tav>
                                      </p:tavLst>
                                    </p:anim>
                                    <p:anim calcmode="lin" valueType="num">
                                      <p:cBhvr additive="base">
                                        <p:cTn id="24" dur="1250" fill="hold"/>
                                        <p:tgtEl>
                                          <p:spTgt spid="87"/>
                                        </p:tgtEl>
                                        <p:attrNameLst>
                                          <p:attrName>ppt_y</p:attrName>
                                        </p:attrNameLst>
                                      </p:cBhvr>
                                      <p:tavLst>
                                        <p:tav tm="0">
                                          <p:val>
                                            <p:strVal val="0-#ppt_h/2"/>
                                          </p:val>
                                        </p:tav>
                                        <p:tav tm="100000">
                                          <p:val>
                                            <p:strVal val="#ppt_y"/>
                                          </p:val>
                                        </p:tav>
                                      </p:tavLst>
                                    </p:anim>
                                  </p:childTnLst>
                                </p:cTn>
                              </p:par>
                              <p:par>
                                <p:cTn id="25" presetID="10" presetClass="entr" presetSubtype="0" fill="hold" grpId="0" nodeType="withEffect">
                                  <p:stCondLst>
                                    <p:cond delay="275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0" grpId="0" animBg="1"/>
      <p:bldP spid="41" grpId="0" animBg="1"/>
      <p:bldP spid="43" grpId="0" animBg="1"/>
      <p:bldP spid="44"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AFF5260-A437-42A1-A734-82E2FB8C96E6}"/>
              </a:ext>
            </a:extLst>
          </p:cNvPr>
          <p:cNvSpPr txBox="1"/>
          <p:nvPr/>
        </p:nvSpPr>
        <p:spPr>
          <a:xfrm>
            <a:off x="136108" y="285194"/>
            <a:ext cx="4618773" cy="707886"/>
          </a:xfrm>
          <a:prstGeom prst="rect">
            <a:avLst/>
          </a:prstGeom>
          <a:noFill/>
        </p:spPr>
        <p:txBody>
          <a:bodyPr wrap="square" rtlCol="0">
            <a:spAutoFit/>
          </a:bodyPr>
          <a:lstStyle/>
          <a:p>
            <a:r>
              <a:rPr lang="en-US" sz="4000" b="1" dirty="0">
                <a:solidFill>
                  <a:schemeClr val="tx1">
                    <a:lumMod val="65000"/>
                    <a:lumOff val="35000"/>
                  </a:schemeClr>
                </a:solidFill>
                <a:latin typeface="+mj-lt"/>
              </a:rPr>
              <a:t>Data Relevance</a:t>
            </a:r>
            <a:endParaRPr lang="en-US" sz="4000" dirty="0">
              <a:solidFill>
                <a:schemeClr val="tx1">
                  <a:lumMod val="65000"/>
                  <a:lumOff val="35000"/>
                </a:schemeClr>
              </a:solidFill>
              <a:latin typeface="+mj-lt"/>
            </a:endParaRPr>
          </a:p>
        </p:txBody>
      </p:sp>
      <p:sp>
        <p:nvSpPr>
          <p:cNvPr id="8" name="TextBox 7">
            <a:extLst>
              <a:ext uri="{FF2B5EF4-FFF2-40B4-BE49-F238E27FC236}">
                <a16:creationId xmlns:a16="http://schemas.microsoft.com/office/drawing/2014/main" id="{672DFBBC-DD5B-3955-C6C6-04814CACA7C2}"/>
              </a:ext>
            </a:extLst>
          </p:cNvPr>
          <p:cNvSpPr txBox="1"/>
          <p:nvPr/>
        </p:nvSpPr>
        <p:spPr>
          <a:xfrm>
            <a:off x="68730" y="2102765"/>
            <a:ext cx="4618773" cy="3139321"/>
          </a:xfrm>
          <a:prstGeom prst="rect">
            <a:avLst/>
          </a:prstGeom>
          <a:noFill/>
        </p:spPr>
        <p:txBody>
          <a:bodyPr wrap="square" rtlCol="0">
            <a:spAutoFit/>
          </a:bodyPr>
          <a:lstStyle/>
          <a:p>
            <a:r>
              <a:rPr lang="en-US" b="1" dirty="0">
                <a:solidFill>
                  <a:schemeClr val="tx1">
                    <a:lumMod val="65000"/>
                    <a:lumOff val="35000"/>
                  </a:schemeClr>
                </a:solidFill>
                <a:latin typeface="+mj-lt"/>
              </a:rPr>
              <a:t>In December 2021, a household survey conducted by Central Bank of Kenya (CBK), FSD Kenya and the Kenya National Bureau of Statistics (KNBS) revealed that 50.9% of mobile loan borrowers had defaulted on their loans.**</a:t>
            </a:r>
          </a:p>
          <a:p>
            <a:endParaRPr lang="en-US" b="1" dirty="0">
              <a:solidFill>
                <a:schemeClr val="tx1">
                  <a:lumMod val="65000"/>
                  <a:lumOff val="35000"/>
                </a:schemeClr>
              </a:solidFill>
              <a:latin typeface="+mj-lt"/>
            </a:endParaRPr>
          </a:p>
          <a:p>
            <a:r>
              <a:rPr lang="en-US" b="1" dirty="0">
                <a:solidFill>
                  <a:schemeClr val="tx1">
                    <a:lumMod val="65000"/>
                    <a:lumOff val="35000"/>
                  </a:schemeClr>
                </a:solidFill>
                <a:latin typeface="+mj-lt"/>
              </a:rPr>
              <a:t> https://www.businessdailyafrica.com/bd/economy/half-mobile-phone-borrowers-default-3654550</a:t>
            </a:r>
            <a:endParaRPr lang="en-US" dirty="0">
              <a:solidFill>
                <a:schemeClr val="tx1">
                  <a:lumMod val="65000"/>
                  <a:lumOff val="35000"/>
                </a:schemeClr>
              </a:solidFill>
              <a:latin typeface="+mj-lt"/>
            </a:endParaRPr>
          </a:p>
        </p:txBody>
      </p:sp>
      <p:sp>
        <p:nvSpPr>
          <p:cNvPr id="10" name="TextBox 9">
            <a:extLst>
              <a:ext uri="{FF2B5EF4-FFF2-40B4-BE49-F238E27FC236}">
                <a16:creationId xmlns:a16="http://schemas.microsoft.com/office/drawing/2014/main" id="{B7FAAD59-2A95-27D3-2113-CD1707FCF027}"/>
              </a:ext>
            </a:extLst>
          </p:cNvPr>
          <p:cNvSpPr txBox="1"/>
          <p:nvPr/>
        </p:nvSpPr>
        <p:spPr>
          <a:xfrm>
            <a:off x="240382" y="5914368"/>
            <a:ext cx="12224334" cy="584775"/>
          </a:xfrm>
          <a:prstGeom prst="rect">
            <a:avLst/>
          </a:prstGeom>
          <a:noFill/>
        </p:spPr>
        <p:txBody>
          <a:bodyPr wrap="square" rtlCol="0">
            <a:spAutoFit/>
          </a:bodyPr>
          <a:lstStyle/>
          <a:p>
            <a:r>
              <a:rPr lang="en-US" sz="3200" b="1" dirty="0">
                <a:solidFill>
                  <a:schemeClr val="tx1">
                    <a:lumMod val="65000"/>
                    <a:lumOff val="35000"/>
                  </a:schemeClr>
                </a:solidFill>
                <a:latin typeface="+mj-lt"/>
              </a:rPr>
              <a:t>The data was relev</a:t>
            </a:r>
            <a:r>
              <a:rPr lang="en-US" sz="3200" b="1" dirty="0">
                <a:solidFill>
                  <a:srgbClr val="595959"/>
                </a:solidFill>
                <a:latin typeface="+mj-lt"/>
              </a:rPr>
              <a:t>ant to </a:t>
            </a:r>
            <a:r>
              <a:rPr lang="en-US" sz="3200" b="1" dirty="0">
                <a:solidFill>
                  <a:schemeClr val="bg1"/>
                </a:solidFill>
                <a:latin typeface="+mj-lt"/>
              </a:rPr>
              <a:t>answering our data analysis question.</a:t>
            </a:r>
            <a:endParaRPr lang="en-US" sz="3200" dirty="0">
              <a:solidFill>
                <a:schemeClr val="bg1"/>
              </a:solidFill>
              <a:highlight>
                <a:srgbClr val="000000"/>
              </a:highlight>
              <a:latin typeface="+mj-lt"/>
            </a:endParaRPr>
          </a:p>
        </p:txBody>
      </p:sp>
      <p:pic>
        <p:nvPicPr>
          <p:cNvPr id="15" name="Picture 14">
            <a:extLst>
              <a:ext uri="{FF2B5EF4-FFF2-40B4-BE49-F238E27FC236}">
                <a16:creationId xmlns:a16="http://schemas.microsoft.com/office/drawing/2014/main" id="{882C5C1A-8966-6CD6-CFBA-52018C93A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014" y="1878604"/>
            <a:ext cx="6347782" cy="3777916"/>
          </a:xfrm>
          <a:prstGeom prst="rect">
            <a:avLst/>
          </a:prstGeom>
        </p:spPr>
      </p:pic>
    </p:spTree>
    <p:extLst>
      <p:ext uri="{BB962C8B-B14F-4D97-AF65-F5344CB8AC3E}">
        <p14:creationId xmlns:p14="http://schemas.microsoft.com/office/powerpoint/2010/main" val="2962184533"/>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C11AC33-3CDA-4868-AF45-0AA2BCA78ED9}"/>
              </a:ext>
            </a:extLst>
          </p:cNvPr>
          <p:cNvSpPr/>
          <p:nvPr/>
        </p:nvSpPr>
        <p:spPr>
          <a:xfrm>
            <a:off x="0" y="0"/>
            <a:ext cx="6091085" cy="6858000"/>
          </a:xfrm>
          <a:prstGeom prst="rect">
            <a:avLst/>
          </a:prstGeom>
          <a:gradFill flip="none" rotWithShape="1">
            <a:gsLst>
              <a:gs pos="8000">
                <a:schemeClr val="accent1">
                  <a:alpha val="80000"/>
                </a:schemeClr>
              </a:gs>
              <a:gs pos="100000">
                <a:schemeClr val="accent1">
                  <a:lumMod val="75000"/>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F4B2F66-EFFA-4723-9CC1-E7204665B43C}"/>
              </a:ext>
            </a:extLst>
          </p:cNvPr>
          <p:cNvGrpSpPr/>
          <p:nvPr/>
        </p:nvGrpSpPr>
        <p:grpSpPr>
          <a:xfrm>
            <a:off x="8042441" y="1515865"/>
            <a:ext cx="2728700" cy="687615"/>
            <a:chOff x="8902746" y="1875583"/>
            <a:chExt cx="2656367" cy="687615"/>
          </a:xfrm>
        </p:grpSpPr>
        <p:sp>
          <p:nvSpPr>
            <p:cNvPr id="24" name="Oval 23">
              <a:extLst>
                <a:ext uri="{FF2B5EF4-FFF2-40B4-BE49-F238E27FC236}">
                  <a16:creationId xmlns:a16="http://schemas.microsoft.com/office/drawing/2014/main" id="{AE19A310-8CD3-458C-923C-1B9E27F0125B}"/>
                </a:ext>
              </a:extLst>
            </p:cNvPr>
            <p:cNvSpPr/>
            <p:nvPr/>
          </p:nvSpPr>
          <p:spPr>
            <a:xfrm>
              <a:off x="8902746" y="1875583"/>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D0CA0D-62D9-4A93-A959-9EE806334557}"/>
                </a:ext>
              </a:extLst>
            </p:cNvPr>
            <p:cNvSpPr txBox="1"/>
            <p:nvPr/>
          </p:nvSpPr>
          <p:spPr>
            <a:xfrm>
              <a:off x="9606055" y="1916867"/>
              <a:ext cx="1953058" cy="646331"/>
            </a:xfrm>
            <a:prstGeom prst="rect">
              <a:avLst/>
            </a:prstGeom>
            <a:noFill/>
          </p:spPr>
          <p:txBody>
            <a:bodyPr wrap="square" rtlCol="0">
              <a:spAutoFit/>
            </a:bodyPr>
            <a:lstStyle/>
            <a:p>
              <a:r>
                <a:rPr lang="en-US" b="1" i="1" u="sng" dirty="0">
                  <a:solidFill>
                    <a:schemeClr val="accent5"/>
                  </a:solidFill>
                  <a:latin typeface="+mj-lt"/>
                </a:rPr>
                <a:t>Univariate Data Analysis.</a:t>
              </a:r>
              <a:endParaRPr lang="en-US" i="1" u="sng" dirty="0">
                <a:solidFill>
                  <a:schemeClr val="accent5"/>
                </a:solidFill>
                <a:latin typeface="+mj-lt"/>
              </a:endParaRPr>
            </a:p>
          </p:txBody>
        </p:sp>
        <p:sp>
          <p:nvSpPr>
            <p:cNvPr id="33" name="Freeform 30">
              <a:extLst>
                <a:ext uri="{FF2B5EF4-FFF2-40B4-BE49-F238E27FC236}">
                  <a16:creationId xmlns:a16="http://schemas.microsoft.com/office/drawing/2014/main" id="{29390FF1-F284-4758-A65B-0AC25DD89EBA}"/>
                </a:ext>
              </a:extLst>
            </p:cNvPr>
            <p:cNvSpPr>
              <a:spLocks noEditPoints="1"/>
            </p:cNvSpPr>
            <p:nvPr/>
          </p:nvSpPr>
          <p:spPr bwMode="auto">
            <a:xfrm>
              <a:off x="9065741" y="2056834"/>
              <a:ext cx="290513" cy="254000"/>
            </a:xfrm>
            <a:custGeom>
              <a:avLst/>
              <a:gdLst>
                <a:gd name="T0" fmla="*/ 90 w 200"/>
                <a:gd name="T1" fmla="*/ 8 h 176"/>
                <a:gd name="T2" fmla="*/ 169 w 200"/>
                <a:gd name="T3" fmla="*/ 66 h 176"/>
                <a:gd name="T4" fmla="*/ 176 w 200"/>
                <a:gd name="T5" fmla="*/ 63 h 176"/>
                <a:gd name="T6" fmla="*/ 90 w 200"/>
                <a:gd name="T7" fmla="*/ 0 h 176"/>
                <a:gd name="T8" fmla="*/ 46 w 200"/>
                <a:gd name="T9" fmla="*/ 11 h 176"/>
                <a:gd name="T10" fmla="*/ 50 w 200"/>
                <a:gd name="T11" fmla="*/ 18 h 176"/>
                <a:gd name="T12" fmla="*/ 90 w 200"/>
                <a:gd name="T13" fmla="*/ 8 h 176"/>
                <a:gd name="T14" fmla="*/ 92 w 200"/>
                <a:gd name="T15" fmla="*/ 84 h 176"/>
                <a:gd name="T16" fmla="*/ 92 w 200"/>
                <a:gd name="T17" fmla="*/ 86 h 176"/>
                <a:gd name="T18" fmla="*/ 14 w 200"/>
                <a:gd name="T19" fmla="*/ 8 h 176"/>
                <a:gd name="T20" fmla="*/ 8 w 200"/>
                <a:gd name="T21" fmla="*/ 13 h 176"/>
                <a:gd name="T22" fmla="*/ 23 w 200"/>
                <a:gd name="T23" fmla="*/ 29 h 176"/>
                <a:gd name="T24" fmla="*/ 0 w 200"/>
                <a:gd name="T25" fmla="*/ 88 h 176"/>
                <a:gd name="T26" fmla="*/ 90 w 200"/>
                <a:gd name="T27" fmla="*/ 176 h 176"/>
                <a:gd name="T28" fmla="*/ 149 w 200"/>
                <a:gd name="T29" fmla="*/ 154 h 176"/>
                <a:gd name="T30" fmla="*/ 166 w 200"/>
                <a:gd name="T31" fmla="*/ 171 h 176"/>
                <a:gd name="T32" fmla="*/ 172 w 200"/>
                <a:gd name="T33" fmla="*/ 166 h 176"/>
                <a:gd name="T34" fmla="*/ 155 w 200"/>
                <a:gd name="T35" fmla="*/ 149 h 176"/>
                <a:gd name="T36" fmla="*/ 180 w 200"/>
                <a:gd name="T37" fmla="*/ 92 h 176"/>
                <a:gd name="T38" fmla="*/ 200 w 200"/>
                <a:gd name="T39" fmla="*/ 92 h 176"/>
                <a:gd name="T40" fmla="*/ 200 w 200"/>
                <a:gd name="T41" fmla="*/ 84 h 176"/>
                <a:gd name="T42" fmla="*/ 92 w 200"/>
                <a:gd name="T43" fmla="*/ 84 h 176"/>
                <a:gd name="T44" fmla="*/ 90 w 200"/>
                <a:gd name="T45" fmla="*/ 168 h 176"/>
                <a:gd name="T46" fmla="*/ 8 w 200"/>
                <a:gd name="T47" fmla="*/ 88 h 176"/>
                <a:gd name="T48" fmla="*/ 29 w 200"/>
                <a:gd name="T49" fmla="*/ 34 h 176"/>
                <a:gd name="T50" fmla="*/ 143 w 200"/>
                <a:gd name="T51" fmla="*/ 149 h 176"/>
                <a:gd name="T52" fmla="*/ 90 w 200"/>
                <a:gd name="T53" fmla="*/ 168 h 176"/>
                <a:gd name="T54" fmla="*/ 149 w 200"/>
                <a:gd name="T55" fmla="*/ 143 h 176"/>
                <a:gd name="T56" fmla="*/ 98 w 200"/>
                <a:gd name="T57" fmla="*/ 92 h 176"/>
                <a:gd name="T58" fmla="*/ 172 w 200"/>
                <a:gd name="T59" fmla="*/ 92 h 176"/>
                <a:gd name="T60" fmla="*/ 149 w 200"/>
                <a:gd name="T61" fmla="*/ 14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90" y="8"/>
                  </a:moveTo>
                  <a:cubicBezTo>
                    <a:pt x="126" y="8"/>
                    <a:pt x="159" y="32"/>
                    <a:pt x="169" y="66"/>
                  </a:cubicBezTo>
                  <a:cubicBezTo>
                    <a:pt x="176" y="63"/>
                    <a:pt x="176" y="63"/>
                    <a:pt x="176" y="63"/>
                  </a:cubicBezTo>
                  <a:cubicBezTo>
                    <a:pt x="165" y="26"/>
                    <a:pt x="130" y="0"/>
                    <a:pt x="90" y="0"/>
                  </a:cubicBezTo>
                  <a:cubicBezTo>
                    <a:pt x="75" y="0"/>
                    <a:pt x="59" y="4"/>
                    <a:pt x="46" y="11"/>
                  </a:cubicBezTo>
                  <a:cubicBezTo>
                    <a:pt x="50" y="18"/>
                    <a:pt x="50" y="18"/>
                    <a:pt x="50" y="18"/>
                  </a:cubicBezTo>
                  <a:cubicBezTo>
                    <a:pt x="62" y="11"/>
                    <a:pt x="76" y="8"/>
                    <a:pt x="90" y="8"/>
                  </a:cubicBezTo>
                  <a:close/>
                  <a:moveTo>
                    <a:pt x="92" y="84"/>
                  </a:moveTo>
                  <a:cubicBezTo>
                    <a:pt x="92" y="86"/>
                    <a:pt x="92" y="86"/>
                    <a:pt x="92" y="86"/>
                  </a:cubicBezTo>
                  <a:cubicBezTo>
                    <a:pt x="14" y="8"/>
                    <a:pt x="14" y="8"/>
                    <a:pt x="14" y="8"/>
                  </a:cubicBezTo>
                  <a:cubicBezTo>
                    <a:pt x="8" y="13"/>
                    <a:pt x="8" y="13"/>
                    <a:pt x="8" y="13"/>
                  </a:cubicBezTo>
                  <a:cubicBezTo>
                    <a:pt x="23" y="29"/>
                    <a:pt x="23" y="29"/>
                    <a:pt x="23" y="29"/>
                  </a:cubicBezTo>
                  <a:cubicBezTo>
                    <a:pt x="8" y="45"/>
                    <a:pt x="0" y="66"/>
                    <a:pt x="0" y="88"/>
                  </a:cubicBezTo>
                  <a:cubicBezTo>
                    <a:pt x="0" y="136"/>
                    <a:pt x="40" y="176"/>
                    <a:pt x="90" y="176"/>
                  </a:cubicBezTo>
                  <a:cubicBezTo>
                    <a:pt x="112" y="176"/>
                    <a:pt x="133" y="168"/>
                    <a:pt x="149" y="154"/>
                  </a:cubicBezTo>
                  <a:cubicBezTo>
                    <a:pt x="166" y="171"/>
                    <a:pt x="166" y="171"/>
                    <a:pt x="166" y="171"/>
                  </a:cubicBezTo>
                  <a:cubicBezTo>
                    <a:pt x="172" y="166"/>
                    <a:pt x="172" y="166"/>
                    <a:pt x="172" y="166"/>
                  </a:cubicBezTo>
                  <a:cubicBezTo>
                    <a:pt x="155" y="149"/>
                    <a:pt x="155" y="149"/>
                    <a:pt x="155" y="149"/>
                  </a:cubicBezTo>
                  <a:cubicBezTo>
                    <a:pt x="169" y="134"/>
                    <a:pt x="179" y="114"/>
                    <a:pt x="180" y="92"/>
                  </a:cubicBezTo>
                  <a:cubicBezTo>
                    <a:pt x="200" y="92"/>
                    <a:pt x="200" y="92"/>
                    <a:pt x="200" y="92"/>
                  </a:cubicBezTo>
                  <a:cubicBezTo>
                    <a:pt x="200" y="84"/>
                    <a:pt x="200" y="84"/>
                    <a:pt x="200" y="84"/>
                  </a:cubicBezTo>
                  <a:lnTo>
                    <a:pt x="92" y="84"/>
                  </a:lnTo>
                  <a:close/>
                  <a:moveTo>
                    <a:pt x="90" y="168"/>
                  </a:moveTo>
                  <a:cubicBezTo>
                    <a:pt x="45" y="168"/>
                    <a:pt x="8" y="132"/>
                    <a:pt x="8" y="88"/>
                  </a:cubicBezTo>
                  <a:cubicBezTo>
                    <a:pt x="8" y="68"/>
                    <a:pt x="15" y="49"/>
                    <a:pt x="29" y="34"/>
                  </a:cubicBezTo>
                  <a:cubicBezTo>
                    <a:pt x="143" y="149"/>
                    <a:pt x="143" y="149"/>
                    <a:pt x="143" y="149"/>
                  </a:cubicBezTo>
                  <a:cubicBezTo>
                    <a:pt x="129" y="161"/>
                    <a:pt x="110" y="168"/>
                    <a:pt x="90" y="168"/>
                  </a:cubicBezTo>
                  <a:close/>
                  <a:moveTo>
                    <a:pt x="149" y="143"/>
                  </a:moveTo>
                  <a:cubicBezTo>
                    <a:pt x="98" y="92"/>
                    <a:pt x="98" y="92"/>
                    <a:pt x="98" y="92"/>
                  </a:cubicBezTo>
                  <a:cubicBezTo>
                    <a:pt x="172" y="92"/>
                    <a:pt x="172" y="92"/>
                    <a:pt x="172" y="92"/>
                  </a:cubicBezTo>
                  <a:cubicBezTo>
                    <a:pt x="171" y="112"/>
                    <a:pt x="162" y="130"/>
                    <a:pt x="149" y="14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a:extLst>
              <a:ext uri="{FF2B5EF4-FFF2-40B4-BE49-F238E27FC236}">
                <a16:creationId xmlns:a16="http://schemas.microsoft.com/office/drawing/2014/main" id="{D3F9C085-8B48-4A5B-9EFA-88CC95E1775E}"/>
              </a:ext>
            </a:extLst>
          </p:cNvPr>
          <p:cNvGrpSpPr/>
          <p:nvPr/>
        </p:nvGrpSpPr>
        <p:grpSpPr>
          <a:xfrm>
            <a:off x="8017844" y="2884824"/>
            <a:ext cx="2704204" cy="646331"/>
            <a:chOff x="8902746" y="3110642"/>
            <a:chExt cx="2608574" cy="646331"/>
          </a:xfrm>
        </p:grpSpPr>
        <p:sp>
          <p:nvSpPr>
            <p:cNvPr id="32" name="Freeform 19">
              <a:extLst>
                <a:ext uri="{FF2B5EF4-FFF2-40B4-BE49-F238E27FC236}">
                  <a16:creationId xmlns:a16="http://schemas.microsoft.com/office/drawing/2014/main" id="{1DA63E38-97AE-40CC-A272-23FAB1EC4277}"/>
                </a:ext>
              </a:extLst>
            </p:cNvPr>
            <p:cNvSpPr>
              <a:spLocks noEditPoints="1"/>
            </p:cNvSpPr>
            <p:nvPr/>
          </p:nvSpPr>
          <p:spPr bwMode="auto">
            <a:xfrm>
              <a:off x="9052247" y="3303006"/>
              <a:ext cx="317500" cy="231775"/>
            </a:xfrm>
            <a:custGeom>
              <a:avLst/>
              <a:gdLst>
                <a:gd name="T0" fmla="*/ 200 w 220"/>
                <a:gd name="T1" fmla="*/ 0 h 160"/>
                <a:gd name="T2" fmla="*/ 180 w 220"/>
                <a:gd name="T3" fmla="*/ 20 h 160"/>
                <a:gd name="T4" fmla="*/ 188 w 220"/>
                <a:gd name="T5" fmla="*/ 36 h 160"/>
                <a:gd name="T6" fmla="*/ 184 w 220"/>
                <a:gd name="T7" fmla="*/ 34 h 160"/>
                <a:gd name="T8" fmla="*/ 136 w 220"/>
                <a:gd name="T9" fmla="*/ 124 h 160"/>
                <a:gd name="T10" fmla="*/ 124 w 220"/>
                <a:gd name="T11" fmla="*/ 120 h 160"/>
                <a:gd name="T12" fmla="*/ 113 w 220"/>
                <a:gd name="T13" fmla="*/ 123 h 160"/>
                <a:gd name="T14" fmla="*/ 76 w 220"/>
                <a:gd name="T15" fmla="*/ 71 h 160"/>
                <a:gd name="T16" fmla="*/ 80 w 220"/>
                <a:gd name="T17" fmla="*/ 60 h 160"/>
                <a:gd name="T18" fmla="*/ 60 w 220"/>
                <a:gd name="T19" fmla="*/ 40 h 160"/>
                <a:gd name="T20" fmla="*/ 40 w 220"/>
                <a:gd name="T21" fmla="*/ 60 h 160"/>
                <a:gd name="T22" fmla="*/ 43 w 220"/>
                <a:gd name="T23" fmla="*/ 71 h 160"/>
                <a:gd name="T24" fmla="*/ 28 w 220"/>
                <a:gd name="T25" fmla="*/ 90 h 160"/>
                <a:gd name="T26" fmla="*/ 20 w 220"/>
                <a:gd name="T27" fmla="*/ 88 h 160"/>
                <a:gd name="T28" fmla="*/ 0 w 220"/>
                <a:gd name="T29" fmla="*/ 108 h 160"/>
                <a:gd name="T30" fmla="*/ 20 w 220"/>
                <a:gd name="T31" fmla="*/ 128 h 160"/>
                <a:gd name="T32" fmla="*/ 40 w 220"/>
                <a:gd name="T33" fmla="*/ 108 h 160"/>
                <a:gd name="T34" fmla="*/ 35 w 220"/>
                <a:gd name="T35" fmla="*/ 94 h 160"/>
                <a:gd name="T36" fmla="*/ 49 w 220"/>
                <a:gd name="T37" fmla="*/ 77 h 160"/>
                <a:gd name="T38" fmla="*/ 60 w 220"/>
                <a:gd name="T39" fmla="*/ 80 h 160"/>
                <a:gd name="T40" fmla="*/ 71 w 220"/>
                <a:gd name="T41" fmla="*/ 77 h 160"/>
                <a:gd name="T42" fmla="*/ 108 w 220"/>
                <a:gd name="T43" fmla="*/ 129 h 160"/>
                <a:gd name="T44" fmla="*/ 104 w 220"/>
                <a:gd name="T45" fmla="*/ 140 h 160"/>
                <a:gd name="T46" fmla="*/ 124 w 220"/>
                <a:gd name="T47" fmla="*/ 160 h 160"/>
                <a:gd name="T48" fmla="*/ 144 w 220"/>
                <a:gd name="T49" fmla="*/ 140 h 160"/>
                <a:gd name="T50" fmla="*/ 141 w 220"/>
                <a:gd name="T51" fmla="*/ 130 h 160"/>
                <a:gd name="T52" fmla="*/ 191 w 220"/>
                <a:gd name="T53" fmla="*/ 38 h 160"/>
                <a:gd name="T54" fmla="*/ 200 w 220"/>
                <a:gd name="T55" fmla="*/ 40 h 160"/>
                <a:gd name="T56" fmla="*/ 220 w 220"/>
                <a:gd name="T57" fmla="*/ 20 h 160"/>
                <a:gd name="T58" fmla="*/ 200 w 220"/>
                <a:gd name="T59" fmla="*/ 0 h 160"/>
                <a:gd name="T60" fmla="*/ 20 w 220"/>
                <a:gd name="T61" fmla="*/ 120 h 160"/>
                <a:gd name="T62" fmla="*/ 8 w 220"/>
                <a:gd name="T63" fmla="*/ 108 h 160"/>
                <a:gd name="T64" fmla="*/ 20 w 220"/>
                <a:gd name="T65" fmla="*/ 96 h 160"/>
                <a:gd name="T66" fmla="*/ 32 w 220"/>
                <a:gd name="T67" fmla="*/ 108 h 160"/>
                <a:gd name="T68" fmla="*/ 20 w 220"/>
                <a:gd name="T69" fmla="*/ 120 h 160"/>
                <a:gd name="T70" fmla="*/ 60 w 220"/>
                <a:gd name="T71" fmla="*/ 72 h 160"/>
                <a:gd name="T72" fmla="*/ 48 w 220"/>
                <a:gd name="T73" fmla="*/ 60 h 160"/>
                <a:gd name="T74" fmla="*/ 60 w 220"/>
                <a:gd name="T75" fmla="*/ 48 h 160"/>
                <a:gd name="T76" fmla="*/ 72 w 220"/>
                <a:gd name="T77" fmla="*/ 60 h 160"/>
                <a:gd name="T78" fmla="*/ 60 w 220"/>
                <a:gd name="T79" fmla="*/ 72 h 160"/>
                <a:gd name="T80" fmla="*/ 124 w 220"/>
                <a:gd name="T81" fmla="*/ 152 h 160"/>
                <a:gd name="T82" fmla="*/ 112 w 220"/>
                <a:gd name="T83" fmla="*/ 140 h 160"/>
                <a:gd name="T84" fmla="*/ 124 w 220"/>
                <a:gd name="T85" fmla="*/ 128 h 160"/>
                <a:gd name="T86" fmla="*/ 136 w 220"/>
                <a:gd name="T87" fmla="*/ 140 h 160"/>
                <a:gd name="T88" fmla="*/ 124 w 220"/>
                <a:gd name="T89" fmla="*/ 152 h 160"/>
                <a:gd name="T90" fmla="*/ 200 w 220"/>
                <a:gd name="T91" fmla="*/ 32 h 160"/>
                <a:gd name="T92" fmla="*/ 188 w 220"/>
                <a:gd name="T93" fmla="*/ 20 h 160"/>
                <a:gd name="T94" fmla="*/ 200 w 220"/>
                <a:gd name="T95" fmla="*/ 8 h 160"/>
                <a:gd name="T96" fmla="*/ 212 w 220"/>
                <a:gd name="T97" fmla="*/ 20 h 160"/>
                <a:gd name="T98" fmla="*/ 200 w 220"/>
                <a:gd name="T99" fmla="*/ 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0" h="160">
                  <a:moveTo>
                    <a:pt x="200" y="0"/>
                  </a:moveTo>
                  <a:cubicBezTo>
                    <a:pt x="189" y="0"/>
                    <a:pt x="180" y="9"/>
                    <a:pt x="180" y="20"/>
                  </a:cubicBezTo>
                  <a:cubicBezTo>
                    <a:pt x="180" y="27"/>
                    <a:pt x="183" y="33"/>
                    <a:pt x="188" y="36"/>
                  </a:cubicBezTo>
                  <a:cubicBezTo>
                    <a:pt x="184" y="34"/>
                    <a:pt x="184" y="34"/>
                    <a:pt x="184" y="34"/>
                  </a:cubicBezTo>
                  <a:cubicBezTo>
                    <a:pt x="136" y="124"/>
                    <a:pt x="136" y="124"/>
                    <a:pt x="136" y="124"/>
                  </a:cubicBezTo>
                  <a:cubicBezTo>
                    <a:pt x="132" y="122"/>
                    <a:pt x="128" y="120"/>
                    <a:pt x="124" y="120"/>
                  </a:cubicBezTo>
                  <a:cubicBezTo>
                    <a:pt x="120" y="120"/>
                    <a:pt x="116" y="121"/>
                    <a:pt x="113" y="123"/>
                  </a:cubicBezTo>
                  <a:cubicBezTo>
                    <a:pt x="76" y="71"/>
                    <a:pt x="76" y="71"/>
                    <a:pt x="76" y="71"/>
                  </a:cubicBezTo>
                  <a:cubicBezTo>
                    <a:pt x="79" y="68"/>
                    <a:pt x="80" y="64"/>
                    <a:pt x="80" y="60"/>
                  </a:cubicBezTo>
                  <a:cubicBezTo>
                    <a:pt x="80" y="49"/>
                    <a:pt x="71" y="40"/>
                    <a:pt x="60" y="40"/>
                  </a:cubicBezTo>
                  <a:cubicBezTo>
                    <a:pt x="49" y="40"/>
                    <a:pt x="40" y="49"/>
                    <a:pt x="40" y="60"/>
                  </a:cubicBezTo>
                  <a:cubicBezTo>
                    <a:pt x="40" y="64"/>
                    <a:pt x="41" y="68"/>
                    <a:pt x="43" y="71"/>
                  </a:cubicBezTo>
                  <a:cubicBezTo>
                    <a:pt x="28" y="90"/>
                    <a:pt x="28" y="90"/>
                    <a:pt x="28" y="90"/>
                  </a:cubicBezTo>
                  <a:cubicBezTo>
                    <a:pt x="26" y="89"/>
                    <a:pt x="23" y="88"/>
                    <a:pt x="20" y="88"/>
                  </a:cubicBezTo>
                  <a:cubicBezTo>
                    <a:pt x="9" y="88"/>
                    <a:pt x="0" y="97"/>
                    <a:pt x="0" y="108"/>
                  </a:cubicBezTo>
                  <a:cubicBezTo>
                    <a:pt x="0" y="119"/>
                    <a:pt x="9" y="128"/>
                    <a:pt x="20" y="128"/>
                  </a:cubicBezTo>
                  <a:cubicBezTo>
                    <a:pt x="31" y="128"/>
                    <a:pt x="40" y="119"/>
                    <a:pt x="40" y="108"/>
                  </a:cubicBezTo>
                  <a:cubicBezTo>
                    <a:pt x="40" y="103"/>
                    <a:pt x="38" y="98"/>
                    <a:pt x="35" y="94"/>
                  </a:cubicBezTo>
                  <a:cubicBezTo>
                    <a:pt x="49" y="77"/>
                    <a:pt x="49" y="77"/>
                    <a:pt x="49" y="77"/>
                  </a:cubicBezTo>
                  <a:cubicBezTo>
                    <a:pt x="52" y="79"/>
                    <a:pt x="56" y="80"/>
                    <a:pt x="60" y="80"/>
                  </a:cubicBezTo>
                  <a:cubicBezTo>
                    <a:pt x="64" y="80"/>
                    <a:pt x="68" y="79"/>
                    <a:pt x="71" y="77"/>
                  </a:cubicBezTo>
                  <a:cubicBezTo>
                    <a:pt x="108" y="129"/>
                    <a:pt x="108" y="129"/>
                    <a:pt x="108" y="129"/>
                  </a:cubicBezTo>
                  <a:cubicBezTo>
                    <a:pt x="105" y="132"/>
                    <a:pt x="104" y="136"/>
                    <a:pt x="104" y="140"/>
                  </a:cubicBezTo>
                  <a:cubicBezTo>
                    <a:pt x="104" y="151"/>
                    <a:pt x="113" y="160"/>
                    <a:pt x="124" y="160"/>
                  </a:cubicBezTo>
                  <a:cubicBezTo>
                    <a:pt x="135" y="160"/>
                    <a:pt x="144" y="151"/>
                    <a:pt x="144" y="140"/>
                  </a:cubicBezTo>
                  <a:cubicBezTo>
                    <a:pt x="144" y="136"/>
                    <a:pt x="143" y="133"/>
                    <a:pt x="141" y="130"/>
                  </a:cubicBezTo>
                  <a:cubicBezTo>
                    <a:pt x="191" y="38"/>
                    <a:pt x="191" y="38"/>
                    <a:pt x="191" y="38"/>
                  </a:cubicBezTo>
                  <a:cubicBezTo>
                    <a:pt x="194" y="39"/>
                    <a:pt x="197" y="40"/>
                    <a:pt x="200" y="40"/>
                  </a:cubicBezTo>
                  <a:cubicBezTo>
                    <a:pt x="211" y="40"/>
                    <a:pt x="220" y="31"/>
                    <a:pt x="220" y="20"/>
                  </a:cubicBezTo>
                  <a:cubicBezTo>
                    <a:pt x="220" y="9"/>
                    <a:pt x="211" y="0"/>
                    <a:pt x="200" y="0"/>
                  </a:cubicBezTo>
                  <a:close/>
                  <a:moveTo>
                    <a:pt x="20" y="120"/>
                  </a:moveTo>
                  <a:cubicBezTo>
                    <a:pt x="13" y="120"/>
                    <a:pt x="8" y="115"/>
                    <a:pt x="8" y="108"/>
                  </a:cubicBezTo>
                  <a:cubicBezTo>
                    <a:pt x="8" y="101"/>
                    <a:pt x="13" y="96"/>
                    <a:pt x="20" y="96"/>
                  </a:cubicBezTo>
                  <a:cubicBezTo>
                    <a:pt x="27" y="96"/>
                    <a:pt x="32" y="101"/>
                    <a:pt x="32" y="108"/>
                  </a:cubicBezTo>
                  <a:cubicBezTo>
                    <a:pt x="32" y="115"/>
                    <a:pt x="27" y="120"/>
                    <a:pt x="20" y="120"/>
                  </a:cubicBezTo>
                  <a:close/>
                  <a:moveTo>
                    <a:pt x="60" y="72"/>
                  </a:moveTo>
                  <a:cubicBezTo>
                    <a:pt x="53" y="72"/>
                    <a:pt x="48" y="67"/>
                    <a:pt x="48" y="60"/>
                  </a:cubicBezTo>
                  <a:cubicBezTo>
                    <a:pt x="48" y="53"/>
                    <a:pt x="53" y="48"/>
                    <a:pt x="60" y="48"/>
                  </a:cubicBezTo>
                  <a:cubicBezTo>
                    <a:pt x="67" y="48"/>
                    <a:pt x="72" y="53"/>
                    <a:pt x="72" y="60"/>
                  </a:cubicBezTo>
                  <a:cubicBezTo>
                    <a:pt x="72" y="67"/>
                    <a:pt x="67" y="72"/>
                    <a:pt x="60" y="72"/>
                  </a:cubicBezTo>
                  <a:close/>
                  <a:moveTo>
                    <a:pt x="124" y="152"/>
                  </a:moveTo>
                  <a:cubicBezTo>
                    <a:pt x="117" y="152"/>
                    <a:pt x="112" y="147"/>
                    <a:pt x="112" y="140"/>
                  </a:cubicBezTo>
                  <a:cubicBezTo>
                    <a:pt x="112" y="133"/>
                    <a:pt x="117" y="128"/>
                    <a:pt x="124" y="128"/>
                  </a:cubicBezTo>
                  <a:cubicBezTo>
                    <a:pt x="131" y="128"/>
                    <a:pt x="136" y="133"/>
                    <a:pt x="136" y="140"/>
                  </a:cubicBezTo>
                  <a:cubicBezTo>
                    <a:pt x="136" y="147"/>
                    <a:pt x="131" y="152"/>
                    <a:pt x="124" y="152"/>
                  </a:cubicBezTo>
                  <a:close/>
                  <a:moveTo>
                    <a:pt x="200" y="32"/>
                  </a:moveTo>
                  <a:cubicBezTo>
                    <a:pt x="193" y="32"/>
                    <a:pt x="188" y="27"/>
                    <a:pt x="188" y="20"/>
                  </a:cubicBezTo>
                  <a:cubicBezTo>
                    <a:pt x="188" y="13"/>
                    <a:pt x="193" y="8"/>
                    <a:pt x="200" y="8"/>
                  </a:cubicBezTo>
                  <a:cubicBezTo>
                    <a:pt x="207" y="8"/>
                    <a:pt x="212" y="13"/>
                    <a:pt x="212" y="20"/>
                  </a:cubicBezTo>
                  <a:cubicBezTo>
                    <a:pt x="212" y="27"/>
                    <a:pt x="207" y="32"/>
                    <a:pt x="200" y="32"/>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34">
              <a:extLst>
                <a:ext uri="{FF2B5EF4-FFF2-40B4-BE49-F238E27FC236}">
                  <a16:creationId xmlns:a16="http://schemas.microsoft.com/office/drawing/2014/main" id="{D32F20C1-25DC-4DAA-A374-5D2BB9E91BDF}"/>
                </a:ext>
              </a:extLst>
            </p:cNvPr>
            <p:cNvSpPr/>
            <p:nvPr/>
          </p:nvSpPr>
          <p:spPr>
            <a:xfrm>
              <a:off x="8902746" y="3110642"/>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25C54BC-7DCF-47AF-BBC9-4494E55E7A94}"/>
                </a:ext>
              </a:extLst>
            </p:cNvPr>
            <p:cNvSpPr txBox="1"/>
            <p:nvPr/>
          </p:nvSpPr>
          <p:spPr>
            <a:xfrm>
              <a:off x="9558262" y="3110642"/>
              <a:ext cx="1953058" cy="646331"/>
            </a:xfrm>
            <a:prstGeom prst="rect">
              <a:avLst/>
            </a:prstGeom>
            <a:noFill/>
          </p:spPr>
          <p:txBody>
            <a:bodyPr wrap="square" rtlCol="0">
              <a:spAutoFit/>
            </a:bodyPr>
            <a:lstStyle/>
            <a:p>
              <a:r>
                <a:rPr lang="en-US" b="1" dirty="0">
                  <a:solidFill>
                    <a:schemeClr val="tx1">
                      <a:lumMod val="65000"/>
                      <a:lumOff val="35000"/>
                    </a:schemeClr>
                  </a:solidFill>
                  <a:latin typeface="+mj-lt"/>
                </a:rPr>
                <a:t>Bivariate Data Analysis.</a:t>
              </a:r>
              <a:endParaRPr lang="en-US" dirty="0">
                <a:solidFill>
                  <a:schemeClr val="tx1">
                    <a:lumMod val="65000"/>
                    <a:lumOff val="35000"/>
                  </a:schemeClr>
                </a:solidFill>
                <a:latin typeface="+mj-lt"/>
              </a:endParaRPr>
            </a:p>
          </p:txBody>
        </p:sp>
      </p:grpSp>
      <p:grpSp>
        <p:nvGrpSpPr>
          <p:cNvPr id="6" name="Group 5">
            <a:extLst>
              <a:ext uri="{FF2B5EF4-FFF2-40B4-BE49-F238E27FC236}">
                <a16:creationId xmlns:a16="http://schemas.microsoft.com/office/drawing/2014/main" id="{485ABE9B-01C5-4596-A556-7AD2F5408314}"/>
              </a:ext>
            </a:extLst>
          </p:cNvPr>
          <p:cNvGrpSpPr/>
          <p:nvPr/>
        </p:nvGrpSpPr>
        <p:grpSpPr>
          <a:xfrm>
            <a:off x="8064367" y="4212499"/>
            <a:ext cx="2608574" cy="646331"/>
            <a:chOff x="8902746" y="4345701"/>
            <a:chExt cx="2608574" cy="646331"/>
          </a:xfrm>
        </p:grpSpPr>
        <p:sp>
          <p:nvSpPr>
            <p:cNvPr id="34" name="Freeform 34">
              <a:extLst>
                <a:ext uri="{FF2B5EF4-FFF2-40B4-BE49-F238E27FC236}">
                  <a16:creationId xmlns:a16="http://schemas.microsoft.com/office/drawing/2014/main" id="{513E8321-74C7-4764-BA47-AD073425495C}"/>
                </a:ext>
              </a:extLst>
            </p:cNvPr>
            <p:cNvSpPr>
              <a:spLocks noEditPoints="1"/>
            </p:cNvSpPr>
            <p:nvPr/>
          </p:nvSpPr>
          <p:spPr bwMode="auto">
            <a:xfrm>
              <a:off x="9075266" y="4514252"/>
              <a:ext cx="271463" cy="279400"/>
            </a:xfrm>
            <a:custGeom>
              <a:avLst/>
              <a:gdLst>
                <a:gd name="T0" fmla="*/ 94 w 188"/>
                <a:gd name="T1" fmla="*/ 96 h 192"/>
                <a:gd name="T2" fmla="*/ 188 w 188"/>
                <a:gd name="T3" fmla="*/ 48 h 192"/>
                <a:gd name="T4" fmla="*/ 94 w 188"/>
                <a:gd name="T5" fmla="*/ 0 h 192"/>
                <a:gd name="T6" fmla="*/ 0 w 188"/>
                <a:gd name="T7" fmla="*/ 48 h 192"/>
                <a:gd name="T8" fmla="*/ 94 w 188"/>
                <a:gd name="T9" fmla="*/ 96 h 192"/>
                <a:gd name="T10" fmla="*/ 94 w 188"/>
                <a:gd name="T11" fmla="*/ 8 h 192"/>
                <a:gd name="T12" fmla="*/ 180 w 188"/>
                <a:gd name="T13" fmla="*/ 48 h 192"/>
                <a:gd name="T14" fmla="*/ 94 w 188"/>
                <a:gd name="T15" fmla="*/ 88 h 192"/>
                <a:gd name="T16" fmla="*/ 8 w 188"/>
                <a:gd name="T17" fmla="*/ 48 h 192"/>
                <a:gd name="T18" fmla="*/ 94 w 188"/>
                <a:gd name="T19" fmla="*/ 8 h 192"/>
                <a:gd name="T20" fmla="*/ 94 w 188"/>
                <a:gd name="T21" fmla="*/ 120 h 192"/>
                <a:gd name="T22" fmla="*/ 8 w 188"/>
                <a:gd name="T23" fmla="*/ 80 h 192"/>
                <a:gd name="T24" fmla="*/ 0 w 188"/>
                <a:gd name="T25" fmla="*/ 80 h 192"/>
                <a:gd name="T26" fmla="*/ 94 w 188"/>
                <a:gd name="T27" fmla="*/ 128 h 192"/>
                <a:gd name="T28" fmla="*/ 188 w 188"/>
                <a:gd name="T29" fmla="*/ 80 h 192"/>
                <a:gd name="T30" fmla="*/ 180 w 188"/>
                <a:gd name="T31" fmla="*/ 80 h 192"/>
                <a:gd name="T32" fmla="*/ 94 w 188"/>
                <a:gd name="T33" fmla="*/ 120 h 192"/>
                <a:gd name="T34" fmla="*/ 94 w 188"/>
                <a:gd name="T35" fmla="*/ 152 h 192"/>
                <a:gd name="T36" fmla="*/ 8 w 188"/>
                <a:gd name="T37" fmla="*/ 112 h 192"/>
                <a:gd name="T38" fmla="*/ 0 w 188"/>
                <a:gd name="T39" fmla="*/ 112 h 192"/>
                <a:gd name="T40" fmla="*/ 94 w 188"/>
                <a:gd name="T41" fmla="*/ 160 h 192"/>
                <a:gd name="T42" fmla="*/ 188 w 188"/>
                <a:gd name="T43" fmla="*/ 112 h 192"/>
                <a:gd name="T44" fmla="*/ 180 w 188"/>
                <a:gd name="T45" fmla="*/ 112 h 192"/>
                <a:gd name="T46" fmla="*/ 94 w 188"/>
                <a:gd name="T47" fmla="*/ 152 h 192"/>
                <a:gd name="T48" fmla="*/ 94 w 188"/>
                <a:gd name="T49" fmla="*/ 184 h 192"/>
                <a:gd name="T50" fmla="*/ 8 w 188"/>
                <a:gd name="T51" fmla="*/ 144 h 192"/>
                <a:gd name="T52" fmla="*/ 0 w 188"/>
                <a:gd name="T53" fmla="*/ 144 h 192"/>
                <a:gd name="T54" fmla="*/ 94 w 188"/>
                <a:gd name="T55" fmla="*/ 192 h 192"/>
                <a:gd name="T56" fmla="*/ 188 w 188"/>
                <a:gd name="T57" fmla="*/ 144 h 192"/>
                <a:gd name="T58" fmla="*/ 180 w 188"/>
                <a:gd name="T59" fmla="*/ 144 h 192"/>
                <a:gd name="T60" fmla="*/ 94 w 188"/>
                <a:gd name="T6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 h="192">
                  <a:moveTo>
                    <a:pt x="94" y="96"/>
                  </a:moveTo>
                  <a:cubicBezTo>
                    <a:pt x="147" y="96"/>
                    <a:pt x="188" y="75"/>
                    <a:pt x="188" y="48"/>
                  </a:cubicBezTo>
                  <a:cubicBezTo>
                    <a:pt x="188" y="21"/>
                    <a:pt x="147" y="0"/>
                    <a:pt x="94" y="0"/>
                  </a:cubicBezTo>
                  <a:cubicBezTo>
                    <a:pt x="41" y="0"/>
                    <a:pt x="0" y="21"/>
                    <a:pt x="0" y="48"/>
                  </a:cubicBezTo>
                  <a:cubicBezTo>
                    <a:pt x="0" y="75"/>
                    <a:pt x="41" y="96"/>
                    <a:pt x="94" y="96"/>
                  </a:cubicBezTo>
                  <a:close/>
                  <a:moveTo>
                    <a:pt x="94" y="8"/>
                  </a:moveTo>
                  <a:cubicBezTo>
                    <a:pt x="141" y="8"/>
                    <a:pt x="180" y="26"/>
                    <a:pt x="180" y="48"/>
                  </a:cubicBezTo>
                  <a:cubicBezTo>
                    <a:pt x="180" y="70"/>
                    <a:pt x="141" y="88"/>
                    <a:pt x="94" y="88"/>
                  </a:cubicBezTo>
                  <a:cubicBezTo>
                    <a:pt x="47" y="88"/>
                    <a:pt x="8" y="70"/>
                    <a:pt x="8" y="48"/>
                  </a:cubicBezTo>
                  <a:cubicBezTo>
                    <a:pt x="8" y="26"/>
                    <a:pt x="47" y="8"/>
                    <a:pt x="94" y="8"/>
                  </a:cubicBezTo>
                  <a:close/>
                  <a:moveTo>
                    <a:pt x="94" y="120"/>
                  </a:moveTo>
                  <a:cubicBezTo>
                    <a:pt x="47" y="120"/>
                    <a:pt x="8" y="102"/>
                    <a:pt x="8" y="80"/>
                  </a:cubicBezTo>
                  <a:cubicBezTo>
                    <a:pt x="0" y="80"/>
                    <a:pt x="0" y="80"/>
                    <a:pt x="0" y="80"/>
                  </a:cubicBezTo>
                  <a:cubicBezTo>
                    <a:pt x="0" y="107"/>
                    <a:pt x="41" y="128"/>
                    <a:pt x="94" y="128"/>
                  </a:cubicBezTo>
                  <a:cubicBezTo>
                    <a:pt x="147" y="128"/>
                    <a:pt x="188" y="107"/>
                    <a:pt x="188" y="80"/>
                  </a:cubicBezTo>
                  <a:cubicBezTo>
                    <a:pt x="180" y="80"/>
                    <a:pt x="180" y="80"/>
                    <a:pt x="180" y="80"/>
                  </a:cubicBezTo>
                  <a:cubicBezTo>
                    <a:pt x="180" y="102"/>
                    <a:pt x="141" y="120"/>
                    <a:pt x="94" y="120"/>
                  </a:cubicBezTo>
                  <a:close/>
                  <a:moveTo>
                    <a:pt x="94" y="152"/>
                  </a:moveTo>
                  <a:cubicBezTo>
                    <a:pt x="47" y="152"/>
                    <a:pt x="8" y="134"/>
                    <a:pt x="8" y="112"/>
                  </a:cubicBezTo>
                  <a:cubicBezTo>
                    <a:pt x="0" y="112"/>
                    <a:pt x="0" y="112"/>
                    <a:pt x="0" y="112"/>
                  </a:cubicBezTo>
                  <a:cubicBezTo>
                    <a:pt x="0" y="139"/>
                    <a:pt x="41" y="160"/>
                    <a:pt x="94" y="160"/>
                  </a:cubicBezTo>
                  <a:cubicBezTo>
                    <a:pt x="147" y="160"/>
                    <a:pt x="188" y="139"/>
                    <a:pt x="188" y="112"/>
                  </a:cubicBezTo>
                  <a:cubicBezTo>
                    <a:pt x="180" y="112"/>
                    <a:pt x="180" y="112"/>
                    <a:pt x="180" y="112"/>
                  </a:cubicBezTo>
                  <a:cubicBezTo>
                    <a:pt x="180" y="134"/>
                    <a:pt x="141" y="152"/>
                    <a:pt x="94" y="152"/>
                  </a:cubicBezTo>
                  <a:close/>
                  <a:moveTo>
                    <a:pt x="94" y="184"/>
                  </a:moveTo>
                  <a:cubicBezTo>
                    <a:pt x="47" y="184"/>
                    <a:pt x="8" y="166"/>
                    <a:pt x="8" y="144"/>
                  </a:cubicBezTo>
                  <a:cubicBezTo>
                    <a:pt x="0" y="144"/>
                    <a:pt x="0" y="144"/>
                    <a:pt x="0" y="144"/>
                  </a:cubicBezTo>
                  <a:cubicBezTo>
                    <a:pt x="0" y="171"/>
                    <a:pt x="41" y="192"/>
                    <a:pt x="94" y="192"/>
                  </a:cubicBezTo>
                  <a:cubicBezTo>
                    <a:pt x="147" y="192"/>
                    <a:pt x="188" y="171"/>
                    <a:pt x="188" y="144"/>
                  </a:cubicBezTo>
                  <a:cubicBezTo>
                    <a:pt x="180" y="144"/>
                    <a:pt x="180" y="144"/>
                    <a:pt x="180" y="144"/>
                  </a:cubicBezTo>
                  <a:cubicBezTo>
                    <a:pt x="180" y="166"/>
                    <a:pt x="141" y="184"/>
                    <a:pt x="94" y="184"/>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38">
              <a:extLst>
                <a:ext uri="{FF2B5EF4-FFF2-40B4-BE49-F238E27FC236}">
                  <a16:creationId xmlns:a16="http://schemas.microsoft.com/office/drawing/2014/main" id="{D8442523-4D93-4B64-B8C8-B415DF215A40}"/>
                </a:ext>
              </a:extLst>
            </p:cNvPr>
            <p:cNvSpPr/>
            <p:nvPr/>
          </p:nvSpPr>
          <p:spPr>
            <a:xfrm>
              <a:off x="8902746" y="4345701"/>
              <a:ext cx="616502" cy="616502"/>
            </a:xfrm>
            <a:prstGeom prst="ellipse">
              <a:avLst/>
            </a:prstGeom>
            <a:solidFill>
              <a:schemeClr val="bg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1C94F7D-C3DF-4E92-B62D-728BF8E716FF}"/>
                </a:ext>
              </a:extLst>
            </p:cNvPr>
            <p:cNvSpPr txBox="1"/>
            <p:nvPr/>
          </p:nvSpPr>
          <p:spPr>
            <a:xfrm>
              <a:off x="9558262" y="4345701"/>
              <a:ext cx="1953058" cy="646331"/>
            </a:xfrm>
            <a:prstGeom prst="rect">
              <a:avLst/>
            </a:prstGeom>
            <a:noFill/>
          </p:spPr>
          <p:txBody>
            <a:bodyPr wrap="square" rtlCol="0">
              <a:spAutoFit/>
            </a:bodyPr>
            <a:lstStyle/>
            <a:p>
              <a:r>
                <a:rPr lang="en-US" b="1" dirty="0">
                  <a:solidFill>
                    <a:schemeClr val="tx1">
                      <a:lumMod val="65000"/>
                      <a:lumOff val="35000"/>
                    </a:schemeClr>
                  </a:solidFill>
                  <a:latin typeface="+mj-lt"/>
                </a:rPr>
                <a:t>Multivariate Data Analysis.</a:t>
              </a:r>
              <a:endParaRPr lang="en-US" dirty="0">
                <a:solidFill>
                  <a:schemeClr val="tx1">
                    <a:lumMod val="65000"/>
                    <a:lumOff val="35000"/>
                  </a:schemeClr>
                </a:solidFill>
                <a:latin typeface="+mj-lt"/>
              </a:endParaRPr>
            </a:p>
          </p:txBody>
        </p:sp>
      </p:grpSp>
      <p:sp>
        <p:nvSpPr>
          <p:cNvPr id="46" name="TextBox 45">
            <a:extLst>
              <a:ext uri="{FF2B5EF4-FFF2-40B4-BE49-F238E27FC236}">
                <a16:creationId xmlns:a16="http://schemas.microsoft.com/office/drawing/2014/main" id="{75BEDCFE-3794-49EC-A703-9E426A8947F9}"/>
              </a:ext>
            </a:extLst>
          </p:cNvPr>
          <p:cNvSpPr txBox="1"/>
          <p:nvPr/>
        </p:nvSpPr>
        <p:spPr>
          <a:xfrm>
            <a:off x="282916" y="668970"/>
            <a:ext cx="3120571" cy="1938992"/>
          </a:xfrm>
          <a:prstGeom prst="rect">
            <a:avLst/>
          </a:prstGeom>
          <a:noFill/>
        </p:spPr>
        <p:txBody>
          <a:bodyPr wrap="square" rtlCol="0">
            <a:spAutoFit/>
          </a:bodyPr>
          <a:lstStyle/>
          <a:p>
            <a:r>
              <a:rPr lang="en-US" sz="4000" b="1" dirty="0">
                <a:solidFill>
                  <a:schemeClr val="bg1"/>
                </a:solidFill>
                <a:latin typeface="+mj-lt"/>
              </a:rPr>
              <a:t>Exploratory Data</a:t>
            </a:r>
          </a:p>
          <a:p>
            <a:r>
              <a:rPr lang="en-US" sz="4000" b="1" dirty="0">
                <a:solidFill>
                  <a:schemeClr val="bg1"/>
                </a:solidFill>
                <a:latin typeface="+mj-lt"/>
              </a:rPr>
              <a:t>Analysis.</a:t>
            </a:r>
          </a:p>
        </p:txBody>
      </p:sp>
      <p:sp>
        <p:nvSpPr>
          <p:cNvPr id="7" name="TextBox 6">
            <a:extLst>
              <a:ext uri="{FF2B5EF4-FFF2-40B4-BE49-F238E27FC236}">
                <a16:creationId xmlns:a16="http://schemas.microsoft.com/office/drawing/2014/main" id="{1D53CB3D-68D1-444F-9B7E-D8EE333DAF2D}"/>
              </a:ext>
            </a:extLst>
          </p:cNvPr>
          <p:cNvSpPr txBox="1"/>
          <p:nvPr/>
        </p:nvSpPr>
        <p:spPr>
          <a:xfrm>
            <a:off x="282916" y="6402198"/>
            <a:ext cx="2168014" cy="230830"/>
          </a:xfrm>
          <a:prstGeom prst="rect">
            <a:avLst/>
          </a:prstGeom>
          <a:noFill/>
        </p:spPr>
        <p:txBody>
          <a:bodyPr wrap="square" rtlCol="0">
            <a:spAutoFit/>
          </a:bodyPr>
          <a:lstStyle/>
          <a:p>
            <a:pPr algn="ctr"/>
            <a:r>
              <a:rPr lang="en-US" sz="900" spc="300" dirty="0">
                <a:solidFill>
                  <a:schemeClr val="bg1">
                    <a:alpha val="60000"/>
                  </a:schemeClr>
                </a:solidFill>
              </a:rPr>
              <a:t>www.yourcompany.com</a:t>
            </a:r>
          </a:p>
        </p:txBody>
      </p:sp>
      <p:sp>
        <p:nvSpPr>
          <p:cNvPr id="47" name="Rectangle: Rounded Corners 46">
            <a:extLst>
              <a:ext uri="{FF2B5EF4-FFF2-40B4-BE49-F238E27FC236}">
                <a16:creationId xmlns:a16="http://schemas.microsoft.com/office/drawing/2014/main" id="{E320DED9-FD05-468E-82F4-05D991521F0F}"/>
              </a:ext>
            </a:extLst>
          </p:cNvPr>
          <p:cNvSpPr/>
          <p:nvPr/>
        </p:nvSpPr>
        <p:spPr>
          <a:xfrm>
            <a:off x="1117884" y="4852517"/>
            <a:ext cx="450779" cy="450779"/>
          </a:xfrm>
          <a:prstGeom prst="roundRect">
            <a:avLst>
              <a:gd name="adj" fmla="val 8819"/>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E07FFD0-D8F4-4C35-8B6D-E726D4CF4929}"/>
              </a:ext>
            </a:extLst>
          </p:cNvPr>
          <p:cNvSpPr/>
          <p:nvPr/>
        </p:nvSpPr>
        <p:spPr>
          <a:xfrm>
            <a:off x="577446" y="4418668"/>
            <a:ext cx="288580" cy="288580"/>
          </a:xfrm>
          <a:prstGeom prst="roundRect">
            <a:avLst>
              <a:gd name="adj" fmla="val 8819"/>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CAC18FA-153A-9785-93F0-8F4B261F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663" y="455335"/>
            <a:ext cx="6384607" cy="3710997"/>
          </a:xfrm>
          <a:prstGeom prst="rect">
            <a:avLst/>
          </a:prstGeom>
        </p:spPr>
      </p:pic>
      <p:sp>
        <p:nvSpPr>
          <p:cNvPr id="17" name="TextBox 16">
            <a:extLst>
              <a:ext uri="{FF2B5EF4-FFF2-40B4-BE49-F238E27FC236}">
                <a16:creationId xmlns:a16="http://schemas.microsoft.com/office/drawing/2014/main" id="{AB28F71C-27C2-B7B6-F9F0-9909414DB5AB}"/>
              </a:ext>
            </a:extLst>
          </p:cNvPr>
          <p:cNvSpPr txBox="1"/>
          <p:nvPr/>
        </p:nvSpPr>
        <p:spPr>
          <a:xfrm>
            <a:off x="2167863" y="4304912"/>
            <a:ext cx="3923222" cy="1754326"/>
          </a:xfrm>
          <a:prstGeom prst="rect">
            <a:avLst/>
          </a:prstGeom>
          <a:noFill/>
        </p:spPr>
        <p:txBody>
          <a:bodyPr wrap="square" rtlCol="0">
            <a:spAutoFit/>
          </a:bodyPr>
          <a:lstStyle/>
          <a:p>
            <a:r>
              <a:rPr lang="en-US" b="1" dirty="0">
                <a:solidFill>
                  <a:schemeClr val="bg1"/>
                </a:solidFill>
                <a:latin typeface="+mj-lt"/>
              </a:rPr>
              <a:t>This process of examining and summarizing data sets using various techniques such as visualization and descriptive statistics to help to identify patterns and relationships in the data.</a:t>
            </a:r>
          </a:p>
        </p:txBody>
      </p:sp>
    </p:spTree>
    <p:extLst>
      <p:ext uri="{BB962C8B-B14F-4D97-AF65-F5344CB8AC3E}">
        <p14:creationId xmlns:p14="http://schemas.microsoft.com/office/powerpoint/2010/main" val="2493810612"/>
      </p:ext>
    </p:extLst>
  </p:cSld>
  <p:clrMapOvr>
    <a:masterClrMapping/>
  </p:clrMapOvr>
  <mc:AlternateContent xmlns:mc="http://schemas.openxmlformats.org/markup-compatibility/2006" xmlns:p14="http://schemas.microsoft.com/office/powerpoint/2010/main">
    <mc:Choice Requires="p14">
      <p:transition spd="slow" p14:dur="15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2" presetClass="entr" presetSubtype="2" decel="100000" fill="hold" nodeType="withEffect">
                                  <p:stCondLst>
                                    <p:cond delay="125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1+#ppt_w/2"/>
                                          </p:val>
                                        </p:tav>
                                        <p:tav tm="100000">
                                          <p:val>
                                            <p:strVal val="#ppt_x"/>
                                          </p:val>
                                        </p:tav>
                                      </p:tavLst>
                                    </p:anim>
                                    <p:anim calcmode="lin" valueType="num">
                                      <p:cBhvr additive="base">
                                        <p:cTn id="11" dur="75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2" decel="100000" fill="hold" nodeType="withEffect">
                                  <p:stCondLst>
                                    <p:cond delay="15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1+#ppt_w/2"/>
                                          </p:val>
                                        </p:tav>
                                        <p:tav tm="100000">
                                          <p:val>
                                            <p:strVal val="#ppt_x"/>
                                          </p:val>
                                        </p:tav>
                                      </p:tavLst>
                                    </p:anim>
                                    <p:anim calcmode="lin" valueType="num">
                                      <p:cBhvr additive="base">
                                        <p:cTn id="15" dur="750" fill="hold"/>
                                        <p:tgtEl>
                                          <p:spTgt spid="5"/>
                                        </p:tgtEl>
                                        <p:attrNameLst>
                                          <p:attrName>ppt_y</p:attrName>
                                        </p:attrNameLst>
                                      </p:cBhvr>
                                      <p:tavLst>
                                        <p:tav tm="0">
                                          <p:val>
                                            <p:strVal val="#ppt_y"/>
                                          </p:val>
                                        </p:tav>
                                        <p:tav tm="100000">
                                          <p:val>
                                            <p:strVal val="#ppt_y"/>
                                          </p:val>
                                        </p:tav>
                                      </p:tavLst>
                                    </p:anim>
                                  </p:childTnLst>
                                </p:cTn>
                              </p:par>
                              <p:par>
                                <p:cTn id="16" presetID="2" presetClass="entr" presetSubtype="2" decel="100000" fill="hold" nodeType="withEffect">
                                  <p:stCondLst>
                                    <p:cond delay="175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1+#ppt_w/2"/>
                                          </p:val>
                                        </p:tav>
                                        <p:tav tm="100000">
                                          <p:val>
                                            <p:strVal val="#ppt_x"/>
                                          </p:val>
                                        </p:tav>
                                      </p:tavLst>
                                    </p:anim>
                                    <p:anim calcmode="lin" valueType="num">
                                      <p:cBhvr additive="base">
                                        <p:cTn id="19" dur="750" fill="hold"/>
                                        <p:tgtEl>
                                          <p:spTgt spid="6"/>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300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250"/>
                                        <p:tgtEl>
                                          <p:spTgt spid="48"/>
                                        </p:tgtEl>
                                      </p:cBhvr>
                                    </p:animEffect>
                                  </p:childTnLst>
                                </p:cTn>
                              </p:par>
                              <p:par>
                                <p:cTn id="23" presetID="10" presetClass="entr" presetSubtype="0" fill="hold" grpId="0" nodeType="withEffect">
                                  <p:stCondLst>
                                    <p:cond delay="325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A17AA1-0B56-4EED-8717-2CE119B7310A}"/>
              </a:ext>
            </a:extLst>
          </p:cNvPr>
          <p:cNvGrpSpPr/>
          <p:nvPr/>
        </p:nvGrpSpPr>
        <p:grpSpPr>
          <a:xfrm>
            <a:off x="500664" y="1848544"/>
            <a:ext cx="3120571" cy="2606913"/>
            <a:chOff x="1117884" y="891381"/>
            <a:chExt cx="3120571" cy="2606913"/>
          </a:xfrm>
        </p:grpSpPr>
        <p:sp>
          <p:nvSpPr>
            <p:cNvPr id="13" name="TextBox 12">
              <a:extLst>
                <a:ext uri="{FF2B5EF4-FFF2-40B4-BE49-F238E27FC236}">
                  <a16:creationId xmlns:a16="http://schemas.microsoft.com/office/drawing/2014/main" id="{70C38BDE-3D2A-4922-99A9-864840CE37DB}"/>
                </a:ext>
              </a:extLst>
            </p:cNvPr>
            <p:cNvSpPr txBox="1"/>
            <p:nvPr/>
          </p:nvSpPr>
          <p:spPr>
            <a:xfrm>
              <a:off x="1161425" y="891381"/>
              <a:ext cx="3077029" cy="369332"/>
            </a:xfrm>
            <a:prstGeom prst="rect">
              <a:avLst/>
            </a:prstGeom>
            <a:noFill/>
          </p:spPr>
          <p:txBody>
            <a:bodyPr wrap="square" rtlCol="0">
              <a:spAutoFit/>
            </a:bodyPr>
            <a:lstStyle/>
            <a:p>
              <a:r>
                <a:rPr lang="en-US" spc="300" dirty="0">
                  <a:solidFill>
                    <a:schemeClr val="bg1">
                      <a:lumMod val="65000"/>
                    </a:schemeClr>
                  </a:solidFill>
                  <a:latin typeface="+mj-lt"/>
                </a:rPr>
                <a:t>Question:</a:t>
              </a:r>
            </a:p>
          </p:txBody>
        </p:sp>
        <p:sp>
          <p:nvSpPr>
            <p:cNvPr id="14" name="TextBox 13">
              <a:extLst>
                <a:ext uri="{FF2B5EF4-FFF2-40B4-BE49-F238E27FC236}">
                  <a16:creationId xmlns:a16="http://schemas.microsoft.com/office/drawing/2014/main" id="{7AFF5260-A437-42A1-A734-82E2FB8C96E6}"/>
                </a:ext>
              </a:extLst>
            </p:cNvPr>
            <p:cNvSpPr txBox="1"/>
            <p:nvPr/>
          </p:nvSpPr>
          <p:spPr>
            <a:xfrm>
              <a:off x="1117884" y="1189970"/>
              <a:ext cx="3120571" cy="2308324"/>
            </a:xfrm>
            <a:prstGeom prst="rect">
              <a:avLst/>
            </a:prstGeom>
            <a:noFill/>
          </p:spPr>
          <p:txBody>
            <a:bodyPr wrap="square" rtlCol="0">
              <a:spAutoFit/>
            </a:bodyPr>
            <a:lstStyle/>
            <a:p>
              <a:r>
                <a:rPr lang="en-US" sz="3600" dirty="0">
                  <a:solidFill>
                    <a:schemeClr val="tx1">
                      <a:lumMod val="65000"/>
                      <a:lumOff val="35000"/>
                    </a:schemeClr>
                  </a:solidFill>
                  <a:latin typeface="+mj-lt"/>
                </a:rPr>
                <a:t>What is the distribution of the default rate?</a:t>
              </a:r>
            </a:p>
          </p:txBody>
        </p:sp>
      </p:grpSp>
      <p:pic>
        <p:nvPicPr>
          <p:cNvPr id="9" name="Picture 8">
            <a:extLst>
              <a:ext uri="{FF2B5EF4-FFF2-40B4-BE49-F238E27FC236}">
                <a16:creationId xmlns:a16="http://schemas.microsoft.com/office/drawing/2014/main" id="{05B82DB4-4AAE-0094-34E3-DB77B4B7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660" y="2293620"/>
            <a:ext cx="8816340" cy="3593754"/>
          </a:xfrm>
          <a:prstGeom prst="rect">
            <a:avLst/>
          </a:prstGeom>
        </p:spPr>
      </p:pic>
    </p:spTree>
    <p:extLst>
      <p:ext uri="{BB962C8B-B14F-4D97-AF65-F5344CB8AC3E}">
        <p14:creationId xmlns:p14="http://schemas.microsoft.com/office/powerpoint/2010/main" val="3349631395"/>
      </p:ext>
    </p:extLst>
  </p:cSld>
  <p:clrMapOvr>
    <a:masterClrMapping/>
  </p:clrMapOvr>
  <mc:AlternateContent xmlns:mc="http://schemas.openxmlformats.org/markup-compatibility/2006" xmlns:p14="http://schemas.microsoft.com/office/powerpoint/2010/main">
    <mc:Choice Requires="p14">
      <p:transition spd="slow" p14:dur="1500">
        <p14:pan di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4E6DA7-5450-3213-4AB6-EE4E275F8E15}"/>
              </a:ext>
            </a:extLst>
          </p:cNvPr>
          <p:cNvPicPr>
            <a:picLocks noChangeAspect="1"/>
          </p:cNvPicPr>
          <p:nvPr/>
        </p:nvPicPr>
        <p:blipFill>
          <a:blip r:embed="rId2"/>
          <a:stretch>
            <a:fillRect/>
          </a:stretch>
        </p:blipFill>
        <p:spPr>
          <a:xfrm>
            <a:off x="0" y="1296572"/>
            <a:ext cx="12192000" cy="5561428"/>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CE1F3560-1C09-46AC-E26D-CB9394AC9619}"/>
              </a:ext>
            </a:extLst>
          </p:cNvPr>
          <p:cNvSpPr txBox="1"/>
          <p:nvPr/>
        </p:nvSpPr>
        <p:spPr>
          <a:xfrm>
            <a:off x="3051117" y="2201622"/>
            <a:ext cx="2910771" cy="2246769"/>
          </a:xfrm>
          <a:prstGeom prst="rect">
            <a:avLst/>
          </a:prstGeom>
          <a:solidFill>
            <a:schemeClr val="accent1">
              <a:lumMod val="20000"/>
              <a:lumOff val="80000"/>
            </a:schemeClr>
          </a:solidFill>
        </p:spPr>
        <p:txBody>
          <a:bodyPr wrap="square" rtlCol="0">
            <a:spAutoFit/>
          </a:bodyPr>
          <a:lstStyle/>
          <a:p>
            <a:r>
              <a:rPr lang="en-US" sz="1400" b="1" dirty="0">
                <a:solidFill>
                  <a:schemeClr val="tx1">
                    <a:lumMod val="65000"/>
                    <a:lumOff val="35000"/>
                  </a:schemeClr>
                </a:solidFill>
                <a:latin typeface="+mj-lt"/>
              </a:rPr>
              <a:t>There are significantly more accounts that have been repaid on time than accounts that have defaulted. This is a good thing for lenders, as it means that they are more likely to get their money back. It is also a good thing for borrowers, as it means that they are more likely to be able to qualify for loans in the future. </a:t>
            </a:r>
          </a:p>
        </p:txBody>
      </p:sp>
      <p:sp>
        <p:nvSpPr>
          <p:cNvPr id="10" name="TextBox 9">
            <a:extLst>
              <a:ext uri="{FF2B5EF4-FFF2-40B4-BE49-F238E27FC236}">
                <a16:creationId xmlns:a16="http://schemas.microsoft.com/office/drawing/2014/main" id="{045CAE36-357D-E8AF-4C8F-6866B537F3D3}"/>
              </a:ext>
            </a:extLst>
          </p:cNvPr>
          <p:cNvSpPr txBox="1"/>
          <p:nvPr/>
        </p:nvSpPr>
        <p:spPr>
          <a:xfrm>
            <a:off x="0" y="215611"/>
            <a:ext cx="7606835" cy="707886"/>
          </a:xfrm>
          <a:prstGeom prst="rect">
            <a:avLst/>
          </a:prstGeom>
          <a:solidFill>
            <a:schemeClr val="bg1"/>
          </a:solidFill>
        </p:spPr>
        <p:txBody>
          <a:bodyPr wrap="square" rtlCol="0">
            <a:spAutoFit/>
          </a:bodyPr>
          <a:lstStyle/>
          <a:p>
            <a:r>
              <a:rPr lang="en-US" sz="4000" b="1" dirty="0">
                <a:solidFill>
                  <a:schemeClr val="tx1">
                    <a:lumMod val="65000"/>
                    <a:lumOff val="35000"/>
                  </a:schemeClr>
                </a:solidFill>
                <a:latin typeface="+mj-lt"/>
              </a:rPr>
              <a:t>Distribution of Default Rate</a:t>
            </a:r>
          </a:p>
        </p:txBody>
      </p:sp>
    </p:spTree>
    <p:extLst>
      <p:ext uri="{BB962C8B-B14F-4D97-AF65-F5344CB8AC3E}">
        <p14:creationId xmlns:p14="http://schemas.microsoft.com/office/powerpoint/2010/main" val="2479793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5278</TotalTime>
  <Words>4707</Words>
  <Application>Microsoft Office PowerPoint</Application>
  <PresentationFormat>Widescreen</PresentationFormat>
  <Paragraphs>271</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Lato</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rrgraph3</dc:creator>
  <cp:lastModifiedBy>Richard Taracha</cp:lastModifiedBy>
  <cp:revision>382</cp:revision>
  <dcterms:created xsi:type="dcterms:W3CDTF">2017-09-20T06:31:19Z</dcterms:created>
  <dcterms:modified xsi:type="dcterms:W3CDTF">2023-10-23T19:55:34Z</dcterms:modified>
</cp:coreProperties>
</file>