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8"/>
  </p:notesMasterIdLst>
  <p:sldIdLst>
    <p:sldId id="256" r:id="rId2"/>
    <p:sldId id="270" r:id="rId3"/>
    <p:sldId id="257" r:id="rId4"/>
    <p:sldId id="258" r:id="rId5"/>
    <p:sldId id="259" r:id="rId6"/>
    <p:sldId id="260" r:id="rId7"/>
    <p:sldId id="261" r:id="rId8"/>
    <p:sldId id="262" r:id="rId9"/>
    <p:sldId id="263" r:id="rId10"/>
    <p:sldId id="271" r:id="rId11"/>
    <p:sldId id="264" r:id="rId12"/>
    <p:sldId id="265" r:id="rId13"/>
    <p:sldId id="266" r:id="rId14"/>
    <p:sldId id="267" r:id="rId15"/>
    <p:sldId id="268" r:id="rId16"/>
    <p:sldId id="269"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 name="Google Shape;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sldNum" idx="12"/>
          </p:nvPr>
        </p:nvSpPr>
        <p:spPr>
          <a:xfrm>
            <a:off x="3884414" y="8685893"/>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Arial"/>
                <a:ea typeface="Arial"/>
                <a:cs typeface="Arial"/>
                <a:sym typeface="Arial"/>
              </a:rPr>
              <a:t>12</a:t>
            </a:fld>
            <a:endParaRPr sz="1300" b="0" i="0" u="none" strike="noStrike" cap="none">
              <a:solidFill>
                <a:srgbClr val="000000"/>
              </a:solidFill>
              <a:latin typeface="Arial"/>
              <a:ea typeface="Arial"/>
              <a:cs typeface="Arial"/>
              <a:sym typeface="Arial"/>
            </a:endParaRPr>
          </a:p>
        </p:txBody>
      </p:sp>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p10:notes"/>
          <p:cNvSpPr txBox="1">
            <a:spLocks noGrp="1"/>
          </p:cNvSpPr>
          <p:nvPr>
            <p:ph type="body" idx="1"/>
          </p:nvPr>
        </p:nvSpPr>
        <p:spPr>
          <a:xfrm>
            <a:off x="686098" y="4343703"/>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3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txBox="1">
            <a:spLocks noGrp="1"/>
          </p:cNvSpPr>
          <p:nvPr>
            <p:ph type="sldNum" idx="12"/>
          </p:nvPr>
        </p:nvSpPr>
        <p:spPr>
          <a:xfrm>
            <a:off x="3884414" y="8685893"/>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Arial"/>
                <a:ea typeface="Arial"/>
                <a:cs typeface="Arial"/>
                <a:sym typeface="Arial"/>
              </a:rPr>
              <a:t>13</a:t>
            </a:fld>
            <a:endParaRPr sz="1300" b="0" i="0" u="none" strike="noStrike" cap="none">
              <a:solidFill>
                <a:srgbClr val="000000"/>
              </a:solidFill>
              <a:latin typeface="Arial"/>
              <a:ea typeface="Arial"/>
              <a:cs typeface="Arial"/>
              <a:sym typeface="Arial"/>
            </a:endParaRPr>
          </a:p>
        </p:txBody>
      </p:sp>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p11:notes"/>
          <p:cNvSpPr txBox="1">
            <a:spLocks noGrp="1"/>
          </p:cNvSpPr>
          <p:nvPr>
            <p:ph type="body" idx="1"/>
          </p:nvPr>
        </p:nvSpPr>
        <p:spPr>
          <a:xfrm>
            <a:off x="686098" y="4343703"/>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3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txBox="1">
            <a:spLocks noGrp="1"/>
          </p:cNvSpPr>
          <p:nvPr>
            <p:ph type="sldNum" idx="12"/>
          </p:nvPr>
        </p:nvSpPr>
        <p:spPr>
          <a:xfrm>
            <a:off x="3884414" y="8685893"/>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Arial"/>
                <a:ea typeface="Arial"/>
                <a:cs typeface="Arial"/>
                <a:sym typeface="Arial"/>
              </a:rPr>
              <a:t>14</a:t>
            </a:fld>
            <a:endParaRPr sz="1300" b="0" i="0" u="none" strike="noStrike" cap="none">
              <a:solidFill>
                <a:srgbClr val="000000"/>
              </a:solidFill>
              <a:latin typeface="Arial"/>
              <a:ea typeface="Arial"/>
              <a:cs typeface="Arial"/>
              <a:sym typeface="Arial"/>
            </a:endParaRPr>
          </a:p>
        </p:txBody>
      </p:sp>
      <p:sp>
        <p:nvSpPr>
          <p:cNvPr id="124" name="Google Shape;12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12:notes"/>
          <p:cNvSpPr txBox="1">
            <a:spLocks noGrp="1"/>
          </p:cNvSpPr>
          <p:nvPr>
            <p:ph type="body" idx="1"/>
          </p:nvPr>
        </p:nvSpPr>
        <p:spPr>
          <a:xfrm>
            <a:off x="686098" y="4343703"/>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3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txBox="1">
            <a:spLocks noGrp="1"/>
          </p:cNvSpPr>
          <p:nvPr>
            <p:ph type="sldNum" idx="12"/>
          </p:nvPr>
        </p:nvSpPr>
        <p:spPr>
          <a:xfrm>
            <a:off x="3884414" y="8685893"/>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Arial"/>
                <a:ea typeface="Arial"/>
                <a:cs typeface="Arial"/>
                <a:sym typeface="Arial"/>
              </a:rPr>
              <a:t>15</a:t>
            </a:fld>
            <a:endParaRPr sz="1300" b="0" i="0" u="none" strike="noStrike" cap="none">
              <a:solidFill>
                <a:srgbClr val="000000"/>
              </a:solidFill>
              <a:latin typeface="Arial"/>
              <a:ea typeface="Arial"/>
              <a:cs typeface="Arial"/>
              <a:sym typeface="Arial"/>
            </a:endParaRPr>
          </a:p>
        </p:txBody>
      </p:sp>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13:notes"/>
          <p:cNvSpPr txBox="1">
            <a:spLocks noGrp="1"/>
          </p:cNvSpPr>
          <p:nvPr>
            <p:ph type="body" idx="1"/>
          </p:nvPr>
        </p:nvSpPr>
        <p:spPr>
          <a:xfrm>
            <a:off x="686098" y="4343703"/>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3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4:notes"/>
          <p:cNvSpPr txBox="1">
            <a:spLocks noGrp="1"/>
          </p:cNvSpPr>
          <p:nvPr>
            <p:ph type="sldNum" idx="12"/>
          </p:nvPr>
        </p:nvSpPr>
        <p:spPr>
          <a:xfrm>
            <a:off x="3884414" y="8685893"/>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Arial"/>
                <a:ea typeface="Arial"/>
                <a:cs typeface="Arial"/>
                <a:sym typeface="Arial"/>
              </a:rPr>
              <a:t>16</a:t>
            </a:fld>
            <a:endParaRPr sz="1300" b="0" i="0" u="none" strike="noStrike" cap="none">
              <a:solidFill>
                <a:srgbClr val="000000"/>
              </a:solidFill>
              <a:latin typeface="Arial"/>
              <a:ea typeface="Arial"/>
              <a:cs typeface="Arial"/>
              <a:sym typeface="Arial"/>
            </a:endParaRPr>
          </a:p>
        </p:txBody>
      </p:sp>
      <p:sp>
        <p:nvSpPr>
          <p:cNvPr id="140" name="Google Shape;14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4:notes"/>
          <p:cNvSpPr txBox="1">
            <a:spLocks noGrp="1"/>
          </p:cNvSpPr>
          <p:nvPr>
            <p:ph type="body" idx="1"/>
          </p:nvPr>
        </p:nvSpPr>
        <p:spPr>
          <a:xfrm>
            <a:off x="686098" y="4343703"/>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3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 name="Google Shape;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61e4feacb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61e4feac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6:notes"/>
          <p:cNvSpPr txBox="1">
            <a:spLocks noGrp="1"/>
          </p:cNvSpPr>
          <p:nvPr>
            <p:ph type="sldNum" idx="12"/>
          </p:nvPr>
        </p:nvSpPr>
        <p:spPr>
          <a:xfrm>
            <a:off x="3884414" y="8685893"/>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Arial"/>
                <a:ea typeface="Arial"/>
                <a:cs typeface="Arial"/>
                <a:sym typeface="Arial"/>
              </a:rPr>
              <a:t>7</a:t>
            </a:fld>
            <a:endParaRPr sz="1300" b="0" i="0" u="none" strike="noStrike" cap="none">
              <a:solidFill>
                <a:srgbClr val="000000"/>
              </a:solidFill>
              <a:latin typeface="Arial"/>
              <a:ea typeface="Arial"/>
              <a:cs typeface="Arial"/>
              <a:sym typeface="Arial"/>
            </a:endParaRPr>
          </a:p>
        </p:txBody>
      </p:sp>
      <p:sp>
        <p:nvSpPr>
          <p:cNvPr id="74" name="Google Shape;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 name="Google Shape;75;p6:notes"/>
          <p:cNvSpPr txBox="1">
            <a:spLocks noGrp="1"/>
          </p:cNvSpPr>
          <p:nvPr>
            <p:ph type="body" idx="1"/>
          </p:nvPr>
        </p:nvSpPr>
        <p:spPr>
          <a:xfrm>
            <a:off x="686098" y="4343703"/>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3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txBox="1">
            <a:spLocks noGrp="1"/>
          </p:cNvSpPr>
          <p:nvPr>
            <p:ph type="sldNum" idx="12"/>
          </p:nvPr>
        </p:nvSpPr>
        <p:spPr>
          <a:xfrm>
            <a:off x="3884414" y="8685893"/>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Arial"/>
                <a:ea typeface="Arial"/>
                <a:cs typeface="Arial"/>
                <a:sym typeface="Arial"/>
              </a:rPr>
              <a:t>8</a:t>
            </a:fld>
            <a:endParaRPr sz="1300" b="0" i="0" u="none" strike="noStrike" cap="none">
              <a:solidFill>
                <a:srgbClr val="000000"/>
              </a:solidFill>
              <a:latin typeface="Arial"/>
              <a:ea typeface="Arial"/>
              <a:cs typeface="Arial"/>
              <a:sym typeface="Arial"/>
            </a:endParaRPr>
          </a:p>
        </p:txBody>
      </p:sp>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7:notes"/>
          <p:cNvSpPr txBox="1">
            <a:spLocks noGrp="1"/>
          </p:cNvSpPr>
          <p:nvPr>
            <p:ph type="body" idx="1"/>
          </p:nvPr>
        </p:nvSpPr>
        <p:spPr>
          <a:xfrm>
            <a:off x="686098" y="4343703"/>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3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txBox="1">
            <a:spLocks noGrp="1"/>
          </p:cNvSpPr>
          <p:nvPr>
            <p:ph type="sldNum" idx="12"/>
          </p:nvPr>
        </p:nvSpPr>
        <p:spPr>
          <a:xfrm>
            <a:off x="3884414" y="8685893"/>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Arial"/>
                <a:ea typeface="Arial"/>
                <a:cs typeface="Arial"/>
                <a:sym typeface="Arial"/>
              </a:rPr>
              <a:t>9</a:t>
            </a:fld>
            <a:endParaRPr sz="1300" b="0" i="0" u="none" strike="noStrike" cap="none">
              <a:solidFill>
                <a:srgbClr val="000000"/>
              </a:solidFill>
              <a:latin typeface="Arial"/>
              <a:ea typeface="Arial"/>
              <a:cs typeface="Arial"/>
              <a:sym typeface="Arial"/>
            </a:endParaRPr>
          </a:p>
        </p:txBody>
      </p:sp>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8:notes"/>
          <p:cNvSpPr txBox="1">
            <a:spLocks noGrp="1"/>
          </p:cNvSpPr>
          <p:nvPr>
            <p:ph type="body" idx="1"/>
          </p:nvPr>
        </p:nvSpPr>
        <p:spPr>
          <a:xfrm>
            <a:off x="686098" y="4343703"/>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3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sldNum" idx="12"/>
          </p:nvPr>
        </p:nvSpPr>
        <p:spPr>
          <a:xfrm>
            <a:off x="3884414" y="8685893"/>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Arial"/>
                <a:ea typeface="Arial"/>
                <a:cs typeface="Arial"/>
                <a:sym typeface="Arial"/>
              </a:rPr>
              <a:t>11</a:t>
            </a:fld>
            <a:endParaRPr sz="1300" b="0" i="0" u="none" strike="noStrike" cap="none">
              <a:solidFill>
                <a:srgbClr val="000000"/>
              </a:solidFill>
              <a:latin typeface="Arial"/>
              <a:ea typeface="Arial"/>
              <a:cs typeface="Arial"/>
              <a:sym typeface="Arial"/>
            </a:endParaRPr>
          </a:p>
        </p:txBody>
      </p:sp>
      <p:sp>
        <p:nvSpPr>
          <p:cNvPr id="101" name="Google Shape;1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p9:notes"/>
          <p:cNvSpPr txBox="1">
            <a:spLocks noGrp="1"/>
          </p:cNvSpPr>
          <p:nvPr>
            <p:ph type="body" idx="1"/>
          </p:nvPr>
        </p:nvSpPr>
        <p:spPr>
          <a:xfrm>
            <a:off x="686098" y="4343703"/>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3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fld id="{D57F1E4F-1CFF-5643-939E-217C01CDF565}" type="slidenum">
              <a:rPr lang="en-US" dirty="0"/>
              <a:pPr/>
              <a:t>‹#›</a:t>
            </a:fld>
            <a:endParaRPr lang="en-US" dirty="0"/>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97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36935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8114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354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42797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62950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5628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252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18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21422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742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7794008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25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1222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09924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56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94166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34004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1606.0525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p:nvPr/>
        </p:nvSpPr>
        <p:spPr>
          <a:xfrm>
            <a:off x="3543300" y="2400300"/>
            <a:ext cx="20574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 name="Google Shape;46;p11"/>
          <p:cNvSpPr txBox="1"/>
          <p:nvPr/>
        </p:nvSpPr>
        <p:spPr>
          <a:xfrm>
            <a:off x="3543300" y="2400300"/>
            <a:ext cx="20574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 name="Google Shape;47;p11"/>
          <p:cNvSpPr txBox="1"/>
          <p:nvPr/>
        </p:nvSpPr>
        <p:spPr>
          <a:xfrm>
            <a:off x="1480641" y="1244478"/>
            <a:ext cx="6182718" cy="2285211"/>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 sz="3200" b="1" i="0" u="none" strike="noStrike" cap="none" dirty="0">
                <a:solidFill>
                  <a:srgbClr val="009900"/>
                </a:solidFill>
                <a:latin typeface="Arial"/>
                <a:ea typeface="Arial"/>
                <a:cs typeface="Arial"/>
                <a:sym typeface="Arial"/>
              </a:rPr>
              <a:t>Tri-Lingual Question-Answering System</a:t>
            </a:r>
            <a:endParaRPr sz="2800" b="1" i="0" u="none" strike="noStrike" cap="none" dirty="0">
              <a:solidFill>
                <a:srgbClr val="0099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br>
              <a:rPr lang="en" sz="2400" b="0" i="0" u="none" strike="noStrike" cap="none" dirty="0">
                <a:solidFill>
                  <a:schemeClr val="dk1"/>
                </a:solidFill>
                <a:latin typeface="Calibri"/>
                <a:ea typeface="Calibri"/>
                <a:cs typeface="Calibri"/>
                <a:sym typeface="Calibri"/>
              </a:rPr>
            </a:br>
            <a:r>
              <a:rPr lang="en" sz="2800" b="0" i="0" u="none" strike="noStrike" cap="none" dirty="0">
                <a:solidFill>
                  <a:schemeClr val="accent3">
                    <a:lumMod val="50000"/>
                  </a:schemeClr>
                </a:solidFill>
                <a:latin typeface="Calibri"/>
                <a:ea typeface="Calibri"/>
                <a:cs typeface="Calibri"/>
                <a:sym typeface="Calibri"/>
              </a:rPr>
              <a:t>Nithin Chandra Gupta Samudrala 200110076</a:t>
            </a:r>
            <a:endParaRPr sz="3300" b="0" i="0" u="none" strike="noStrike" cap="none" dirty="0">
              <a:solidFill>
                <a:schemeClr val="accent3">
                  <a:lumMod val="50000"/>
                </a:schemeClr>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15D5-17D8-3F32-C655-E70E9C184AE4}"/>
              </a:ext>
            </a:extLst>
          </p:cNvPr>
          <p:cNvSpPr>
            <a:spLocks noGrp="1"/>
          </p:cNvSpPr>
          <p:nvPr>
            <p:ph type="title"/>
          </p:nvPr>
        </p:nvSpPr>
        <p:spPr/>
        <p:txBody>
          <a:bodyPr/>
          <a:lstStyle/>
          <a:p>
            <a:r>
              <a:rPr lang="en-IN" dirty="0"/>
              <a:t>Metrics</a:t>
            </a:r>
          </a:p>
        </p:txBody>
      </p:sp>
      <p:sp>
        <p:nvSpPr>
          <p:cNvPr id="3" name="Text Placeholder 2">
            <a:extLst>
              <a:ext uri="{FF2B5EF4-FFF2-40B4-BE49-F238E27FC236}">
                <a16:creationId xmlns:a16="http://schemas.microsoft.com/office/drawing/2014/main" id="{81E27770-898B-CFF0-C5E7-71217579CBF9}"/>
              </a:ext>
            </a:extLst>
          </p:cNvPr>
          <p:cNvSpPr>
            <a:spLocks noGrp="1"/>
          </p:cNvSpPr>
          <p:nvPr>
            <p:ph idx="1"/>
          </p:nvPr>
        </p:nvSpPr>
        <p:spPr/>
        <p:txBody>
          <a:bodyPr/>
          <a:lstStyle/>
          <a:p>
            <a:pPr>
              <a:buClrTx/>
            </a:pPr>
            <a:r>
              <a:rPr lang="en-IN" b="1" dirty="0">
                <a:solidFill>
                  <a:schemeClr val="tx1"/>
                </a:solidFill>
              </a:rPr>
              <a:t>Exact match </a:t>
            </a:r>
            <a:r>
              <a:rPr lang="en-IN" dirty="0">
                <a:solidFill>
                  <a:schemeClr val="tx1"/>
                </a:solidFill>
              </a:rPr>
              <a:t>: This metric calculates exact similarity between predict answer and the ground truth. For question answering, it serves as a good metric as we need answer that has to be accurate to question asked</a:t>
            </a:r>
          </a:p>
          <a:p>
            <a:pPr>
              <a:buClrTx/>
            </a:pPr>
            <a:r>
              <a:rPr lang="en-IN" b="1" dirty="0">
                <a:solidFill>
                  <a:schemeClr val="tx1"/>
                </a:solidFill>
              </a:rPr>
              <a:t>f1</a:t>
            </a:r>
            <a:r>
              <a:rPr lang="en-IN" dirty="0">
                <a:solidFill>
                  <a:schemeClr val="tx1"/>
                </a:solidFill>
              </a:rPr>
              <a:t> : it is the harmonic mean of the precision and recall of the predicted answer and ground truth answer.</a:t>
            </a:r>
          </a:p>
        </p:txBody>
      </p:sp>
    </p:spTree>
    <p:extLst>
      <p:ext uri="{BB962C8B-B14F-4D97-AF65-F5344CB8AC3E}">
        <p14:creationId xmlns:p14="http://schemas.microsoft.com/office/powerpoint/2010/main" val="42214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228600" y="277050"/>
            <a:ext cx="8686800" cy="661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Results</a:t>
            </a:r>
            <a:endParaRPr sz="4400"/>
          </a:p>
        </p:txBody>
      </p:sp>
      <p:sp>
        <p:nvSpPr>
          <p:cNvPr id="105" name="Google Shape;105;p19"/>
          <p:cNvSpPr txBox="1"/>
          <p:nvPr/>
        </p:nvSpPr>
        <p:spPr>
          <a:xfrm>
            <a:off x="571275" y="821725"/>
            <a:ext cx="8206800" cy="4617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06" name="Google Shape;106;p19"/>
          <p:cNvPicPr preferRelativeResize="0"/>
          <p:nvPr/>
        </p:nvPicPr>
        <p:blipFill rotWithShape="1">
          <a:blip r:embed="rId3">
            <a:alphaModFix/>
          </a:blip>
          <a:srcRect/>
          <a:stretch/>
        </p:blipFill>
        <p:spPr>
          <a:xfrm>
            <a:off x="940900" y="1310350"/>
            <a:ext cx="7010400" cy="281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20"/>
          <p:cNvSpPr txBox="1">
            <a:spLocks noGrp="1"/>
          </p:cNvSpPr>
          <p:nvPr>
            <p:ph type="ctrTitle"/>
          </p:nvPr>
        </p:nvSpPr>
        <p:spPr>
          <a:xfrm>
            <a:off x="304800" y="48450"/>
            <a:ext cx="8686800" cy="661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Results and Analysis</a:t>
            </a:r>
            <a:endParaRPr sz="4400"/>
          </a:p>
        </p:txBody>
      </p:sp>
      <p:sp>
        <p:nvSpPr>
          <p:cNvPr id="113" name="Google Shape;113;p20"/>
          <p:cNvSpPr txBox="1"/>
          <p:nvPr/>
        </p:nvSpPr>
        <p:spPr>
          <a:xfrm>
            <a:off x="571275" y="821725"/>
            <a:ext cx="8206800" cy="4339619"/>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sz="1800" b="0" i="0" u="none" strike="noStrike" cap="none" dirty="0">
                <a:solidFill>
                  <a:srgbClr val="000000"/>
                </a:solidFill>
                <a:latin typeface="Arial"/>
                <a:ea typeface="Arial"/>
                <a:cs typeface="Arial"/>
                <a:sym typeface="Arial"/>
              </a:rPr>
              <a:t>BERT worked pretty well in extracting answers for factoid questions like “Who is the current captain of CSK?” but fared poorly when given open-ended questions</a:t>
            </a:r>
            <a:r>
              <a:rPr lang="en" sz="14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rPr>
              <a:t>such as “Is Dhoni the best captain?”.</a:t>
            </a:r>
            <a:endParaRPr sz="18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This is because we trained the model on dataset which has fact-based questions with explicit answers. To answer open-ended questions, it needs better interpretation and understanding.</a:t>
            </a:r>
            <a:endParaRPr sz="18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Answering open-ended questions might also come under the category of generative tasks which is tough for BERT as it’s language and concepts of relations between words is limited to the training data and also due to its MLM objective.</a:t>
            </a:r>
            <a:endParaRPr sz="18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Although MLM objective is useful for learning representations of words and their relationships with other objects, it is not as effective for learning how to generate grammatically correct text.</a:t>
            </a:r>
          </a:p>
          <a:p>
            <a:pPr marL="457200" marR="0" lvl="0" indent="-342900" algn="l" rtl="0">
              <a:lnSpc>
                <a:spcPct val="100000"/>
              </a:lnSpc>
              <a:spcBef>
                <a:spcPts val="0"/>
              </a:spcBef>
              <a:spcAft>
                <a:spcPts val="0"/>
              </a:spcAft>
              <a:buClr>
                <a:srgbClr val="000000"/>
              </a:buClr>
              <a:buSzPts val="1800"/>
              <a:buFont typeface="Arial"/>
              <a:buChar char="●"/>
            </a:pPr>
            <a:r>
              <a:rPr lang="en" sz="1800" dirty="0"/>
              <a:t>When model is asked out of context question, model is hallucinating which is undesired</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21"/>
          <p:cNvSpPr txBox="1">
            <a:spLocks noGrp="1"/>
          </p:cNvSpPr>
          <p:nvPr>
            <p:ph type="ctrTitle"/>
          </p:nvPr>
        </p:nvSpPr>
        <p:spPr>
          <a:xfrm>
            <a:off x="4334225" y="116350"/>
            <a:ext cx="4305600" cy="661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Results</a:t>
            </a:r>
            <a:endParaRPr sz="4400"/>
          </a:p>
        </p:txBody>
      </p:sp>
      <p:sp>
        <p:nvSpPr>
          <p:cNvPr id="120" name="Google Shape;120;p21"/>
          <p:cNvSpPr txBox="1"/>
          <p:nvPr/>
        </p:nvSpPr>
        <p:spPr>
          <a:xfrm>
            <a:off x="5661575" y="1772800"/>
            <a:ext cx="1650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AA84F"/>
                </a:solidFill>
                <a:latin typeface="Arial"/>
                <a:ea typeface="Arial"/>
                <a:cs typeface="Arial"/>
                <a:sym typeface="Arial"/>
              </a:rPr>
              <a:t>Context</a:t>
            </a:r>
            <a:r>
              <a:rPr lang="en" sz="1400" b="0" i="0" u="none" strike="noStrike" cap="none">
                <a:solidFill>
                  <a:srgbClr val="000000"/>
                </a:solidFill>
                <a:latin typeface="Arial"/>
                <a:ea typeface="Arial"/>
                <a:cs typeface="Arial"/>
                <a:sym typeface="Arial"/>
              </a:rPr>
              <a:t>-</a:t>
            </a:r>
            <a:r>
              <a:rPr lang="en"/>
              <a:t>Telugu</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AA84F"/>
                </a:solidFill>
                <a:latin typeface="Arial"/>
                <a:ea typeface="Arial"/>
                <a:cs typeface="Arial"/>
                <a:sym typeface="Arial"/>
              </a:rPr>
              <a:t>Question</a:t>
            </a:r>
            <a:r>
              <a:rPr lang="en" sz="1400" b="0" i="0" u="none" strike="noStrike" cap="none">
                <a:solidFill>
                  <a:srgbClr val="000000"/>
                </a:solidFill>
                <a:latin typeface="Arial"/>
                <a:ea typeface="Arial"/>
                <a:cs typeface="Arial"/>
                <a:sym typeface="Arial"/>
              </a:rPr>
              <a:t>-</a:t>
            </a:r>
            <a:r>
              <a:rPr lang="en"/>
              <a:t>English</a:t>
            </a:r>
            <a:endParaRPr sz="1400" b="0" i="0" u="none" strike="noStrike" cap="none">
              <a:solidFill>
                <a:srgbClr val="000000"/>
              </a:solidFill>
              <a:latin typeface="Arial"/>
              <a:ea typeface="Arial"/>
              <a:cs typeface="Arial"/>
              <a:sym typeface="Arial"/>
            </a:endParaRPr>
          </a:p>
        </p:txBody>
      </p:sp>
      <p:pic>
        <p:nvPicPr>
          <p:cNvPr id="121" name="Google Shape;121;p21"/>
          <p:cNvPicPr preferRelativeResize="0"/>
          <p:nvPr/>
        </p:nvPicPr>
        <p:blipFill>
          <a:blip r:embed="rId3">
            <a:alphaModFix/>
          </a:blip>
          <a:stretch>
            <a:fillRect/>
          </a:stretch>
        </p:blipFill>
        <p:spPr>
          <a:xfrm>
            <a:off x="170000" y="116350"/>
            <a:ext cx="3957975" cy="4880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4455500" y="97000"/>
            <a:ext cx="4294200" cy="661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Results</a:t>
            </a:r>
            <a:endParaRPr sz="4400"/>
          </a:p>
        </p:txBody>
      </p:sp>
      <p:sp>
        <p:nvSpPr>
          <p:cNvPr id="128" name="Google Shape;128;p22"/>
          <p:cNvSpPr txBox="1"/>
          <p:nvPr/>
        </p:nvSpPr>
        <p:spPr>
          <a:xfrm>
            <a:off x="5727300" y="1518075"/>
            <a:ext cx="1650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6AA84F"/>
                </a:solidFill>
                <a:latin typeface="Arial"/>
                <a:ea typeface="Arial"/>
                <a:cs typeface="Arial"/>
                <a:sym typeface="Arial"/>
              </a:rPr>
              <a:t>Context</a:t>
            </a:r>
            <a:r>
              <a:rPr lang="en" sz="1400" b="0" i="0" u="none" strike="noStrike" cap="none" dirty="0">
                <a:solidFill>
                  <a:srgbClr val="000000"/>
                </a:solidFill>
                <a:latin typeface="Arial"/>
                <a:ea typeface="Arial"/>
                <a:cs typeface="Arial"/>
                <a:sym typeface="Arial"/>
              </a:rPr>
              <a:t>-</a:t>
            </a:r>
            <a:r>
              <a:rPr lang="en" dirty="0"/>
              <a:t>Telugu</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6AA84F"/>
                </a:solidFill>
                <a:latin typeface="Arial"/>
                <a:ea typeface="Arial"/>
                <a:cs typeface="Arial"/>
                <a:sym typeface="Arial"/>
              </a:rPr>
              <a:t>Question</a:t>
            </a:r>
            <a:r>
              <a:rPr lang="en" sz="1400" b="0" i="0" u="none" strike="noStrike" cap="none" dirty="0">
                <a:solidFill>
                  <a:srgbClr val="000000"/>
                </a:solidFill>
                <a:latin typeface="Arial"/>
                <a:ea typeface="Arial"/>
                <a:cs typeface="Arial"/>
                <a:sym typeface="Arial"/>
              </a:rPr>
              <a:t>-Telugu</a:t>
            </a:r>
            <a:endParaRPr sz="1400" b="0" i="0" u="none" strike="noStrike" cap="none" dirty="0">
              <a:solidFill>
                <a:srgbClr val="000000"/>
              </a:solidFill>
              <a:latin typeface="Arial"/>
              <a:ea typeface="Arial"/>
              <a:cs typeface="Arial"/>
              <a:sym typeface="Arial"/>
            </a:endParaRPr>
          </a:p>
        </p:txBody>
      </p:sp>
      <p:pic>
        <p:nvPicPr>
          <p:cNvPr id="129" name="Google Shape;129;p22"/>
          <p:cNvPicPr preferRelativeResize="0"/>
          <p:nvPr/>
        </p:nvPicPr>
        <p:blipFill>
          <a:blip r:embed="rId3">
            <a:alphaModFix/>
          </a:blip>
          <a:stretch>
            <a:fillRect/>
          </a:stretch>
        </p:blipFill>
        <p:spPr>
          <a:xfrm>
            <a:off x="147100" y="48450"/>
            <a:ext cx="4132083" cy="5095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sp>
        <p:nvSpPr>
          <p:cNvPr id="135" name="Google Shape;135;p23"/>
          <p:cNvSpPr txBox="1">
            <a:spLocks noGrp="1"/>
          </p:cNvSpPr>
          <p:nvPr>
            <p:ph type="ctrTitle"/>
          </p:nvPr>
        </p:nvSpPr>
        <p:spPr>
          <a:xfrm>
            <a:off x="5049925" y="165475"/>
            <a:ext cx="3432900" cy="661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Results</a:t>
            </a:r>
            <a:endParaRPr sz="4400"/>
          </a:p>
        </p:txBody>
      </p:sp>
      <p:sp>
        <p:nvSpPr>
          <p:cNvPr id="136" name="Google Shape;136;p23"/>
          <p:cNvSpPr txBox="1"/>
          <p:nvPr/>
        </p:nvSpPr>
        <p:spPr>
          <a:xfrm>
            <a:off x="6066975" y="1578725"/>
            <a:ext cx="1650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AA84F"/>
                </a:solidFill>
                <a:latin typeface="Arial"/>
                <a:ea typeface="Arial"/>
                <a:cs typeface="Arial"/>
                <a:sym typeface="Arial"/>
              </a:rPr>
              <a:t>Context</a:t>
            </a:r>
            <a:r>
              <a:rPr lang="en" sz="1400" b="0" i="0" u="none" strike="noStrike" cap="none">
                <a:solidFill>
                  <a:srgbClr val="000000"/>
                </a:solidFill>
                <a:latin typeface="Arial"/>
                <a:ea typeface="Arial"/>
                <a:cs typeface="Arial"/>
                <a:sym typeface="Arial"/>
              </a:rPr>
              <a:t>-Telugu</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AA84F"/>
                </a:solidFill>
                <a:latin typeface="Arial"/>
                <a:ea typeface="Arial"/>
                <a:cs typeface="Arial"/>
                <a:sym typeface="Arial"/>
              </a:rPr>
              <a:t>Question</a:t>
            </a:r>
            <a:r>
              <a:rPr lang="en" sz="1400" b="0" i="0" u="none" strike="noStrike" cap="none">
                <a:solidFill>
                  <a:srgbClr val="000000"/>
                </a:solidFill>
                <a:latin typeface="Arial"/>
                <a:ea typeface="Arial"/>
                <a:cs typeface="Arial"/>
                <a:sym typeface="Arial"/>
              </a:rPr>
              <a:t>-English</a:t>
            </a:r>
            <a:endParaRPr sz="1400" b="0" i="0" u="none" strike="noStrike" cap="none">
              <a:solidFill>
                <a:srgbClr val="000000"/>
              </a:solidFill>
              <a:latin typeface="Arial"/>
              <a:ea typeface="Arial"/>
              <a:cs typeface="Arial"/>
              <a:sym typeface="Arial"/>
            </a:endParaRPr>
          </a:p>
        </p:txBody>
      </p:sp>
      <p:pic>
        <p:nvPicPr>
          <p:cNvPr id="137" name="Google Shape;137;p23"/>
          <p:cNvPicPr preferRelativeResize="0"/>
          <p:nvPr/>
        </p:nvPicPr>
        <p:blipFill>
          <a:blip r:embed="rId3">
            <a:alphaModFix/>
          </a:blip>
          <a:stretch>
            <a:fillRect/>
          </a:stretch>
        </p:blipFill>
        <p:spPr>
          <a:xfrm>
            <a:off x="143234" y="68425"/>
            <a:ext cx="4092340" cy="4922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24"/>
          <p:cNvSpPr txBox="1">
            <a:spLocks noGrp="1"/>
          </p:cNvSpPr>
          <p:nvPr>
            <p:ph type="ctrTitle"/>
          </p:nvPr>
        </p:nvSpPr>
        <p:spPr>
          <a:xfrm>
            <a:off x="228600" y="266700"/>
            <a:ext cx="8686800" cy="661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Demo</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6340-1B2D-765E-8866-8A766917696C}"/>
              </a:ext>
            </a:extLst>
          </p:cNvPr>
          <p:cNvSpPr>
            <a:spLocks noGrp="1"/>
          </p:cNvSpPr>
          <p:nvPr>
            <p:ph type="title"/>
          </p:nvPr>
        </p:nvSpPr>
        <p:spPr/>
        <p:txBody>
          <a:bodyPr/>
          <a:lstStyle/>
          <a:p>
            <a:r>
              <a:rPr lang="en-IN" dirty="0"/>
              <a:t>Motivation</a:t>
            </a:r>
          </a:p>
        </p:txBody>
      </p:sp>
      <p:sp>
        <p:nvSpPr>
          <p:cNvPr id="3" name="Text Placeholder 2">
            <a:extLst>
              <a:ext uri="{FF2B5EF4-FFF2-40B4-BE49-F238E27FC236}">
                <a16:creationId xmlns:a16="http://schemas.microsoft.com/office/drawing/2014/main" id="{5FC339FF-4BD1-B66D-A44A-2C639E7F0CAB}"/>
              </a:ext>
            </a:extLst>
          </p:cNvPr>
          <p:cNvSpPr>
            <a:spLocks noGrp="1"/>
          </p:cNvSpPr>
          <p:nvPr>
            <p:ph idx="1"/>
          </p:nvPr>
        </p:nvSpPr>
        <p:spPr/>
        <p:txBody>
          <a:bodyPr/>
          <a:lstStyle/>
          <a:p>
            <a:r>
              <a:rPr lang="en-US" b="0" i="0" dirty="0">
                <a:solidFill>
                  <a:schemeClr val="accent6"/>
                </a:solidFill>
                <a:effectLst/>
                <a:highlight>
                  <a:srgbClr val="FFFFFF"/>
                </a:highlight>
                <a:latin typeface="Söhne"/>
              </a:rPr>
              <a:t>A trilingual question answering system provides students with the ability to ask questions and gain a deeper understanding of content across multiple languages</a:t>
            </a:r>
            <a:r>
              <a:rPr lang="en-US" b="0" i="0" dirty="0">
                <a:solidFill>
                  <a:srgbClr val="0D0D0D"/>
                </a:solidFill>
                <a:effectLst/>
                <a:highlight>
                  <a:srgbClr val="FFFFFF"/>
                </a:highlight>
                <a:latin typeface="Söhne"/>
              </a:rPr>
              <a:t>.</a:t>
            </a:r>
            <a:endParaRPr lang="en-IN" dirty="0"/>
          </a:p>
        </p:txBody>
      </p:sp>
    </p:spTree>
    <p:extLst>
      <p:ext uri="{BB962C8B-B14F-4D97-AF65-F5344CB8AC3E}">
        <p14:creationId xmlns:p14="http://schemas.microsoft.com/office/powerpoint/2010/main" val="168044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2"/>
          <p:cNvSpPr txBox="1"/>
          <p:nvPr/>
        </p:nvSpPr>
        <p:spPr>
          <a:xfrm>
            <a:off x="2291658" y="1013608"/>
            <a:ext cx="5508600" cy="531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rgbClr val="009900"/>
                </a:solidFill>
                <a:latin typeface="Arial"/>
                <a:ea typeface="Arial"/>
                <a:cs typeface="Arial"/>
                <a:sym typeface="Arial"/>
              </a:rPr>
              <a:t>Problem Statement</a:t>
            </a:r>
            <a:endParaRPr sz="1400" b="0" i="0" u="none" strike="noStrike" cap="none" dirty="0">
              <a:solidFill>
                <a:schemeClr val="dk1"/>
              </a:solidFill>
              <a:latin typeface="Calibri"/>
              <a:ea typeface="Calibri"/>
              <a:cs typeface="Calibri"/>
              <a:sym typeface="Calibri"/>
            </a:endParaRPr>
          </a:p>
        </p:txBody>
      </p:sp>
      <p:sp>
        <p:nvSpPr>
          <p:cNvPr id="53" name="Google Shape;53;p12"/>
          <p:cNvSpPr txBox="1"/>
          <p:nvPr/>
        </p:nvSpPr>
        <p:spPr>
          <a:xfrm>
            <a:off x="707230" y="2039768"/>
            <a:ext cx="7320731" cy="221596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1600" b="1" i="0" u="none" strike="noStrike" cap="none" dirty="0">
                <a:solidFill>
                  <a:schemeClr val="dk1"/>
                </a:solidFill>
                <a:latin typeface="Arial"/>
                <a:ea typeface="Arial"/>
                <a:cs typeface="Arial"/>
                <a:sym typeface="Arial"/>
              </a:rPr>
              <a:t>Building Question-Answering System in </a:t>
            </a:r>
            <a:endParaRPr sz="16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 sz="1600" b="1" i="0" u="none" strike="noStrike" cap="none" dirty="0">
                <a:solidFill>
                  <a:schemeClr val="dk1"/>
                </a:solidFill>
                <a:latin typeface="Arial"/>
                <a:ea typeface="Arial"/>
                <a:cs typeface="Arial"/>
                <a:sym typeface="Arial"/>
              </a:rPr>
              <a:t>Telugu, English and Hindi.</a:t>
            </a:r>
            <a:endParaRPr sz="16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16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200" b="0" i="0" u="none" strike="noStrike" cap="none" dirty="0">
                <a:solidFill>
                  <a:schemeClr val="dk1"/>
                </a:solidFill>
                <a:latin typeface="Arial"/>
                <a:ea typeface="Arial"/>
                <a:cs typeface="Arial"/>
                <a:sym typeface="Arial"/>
              </a:rPr>
              <a:t>For each observation in the training set we have a context, question, and answer.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200" b="0" i="0" u="none" strike="noStrike" cap="none" dirty="0">
                <a:solidFill>
                  <a:schemeClr val="dk1"/>
                </a:solidFill>
                <a:latin typeface="Arial"/>
                <a:ea typeface="Arial"/>
                <a:cs typeface="Arial"/>
                <a:sym typeface="Arial"/>
              </a:rPr>
              <a:t>The goal is to find the answer for any new question and context provided.</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200" b="0" i="0" u="none" strike="noStrike" cap="none" dirty="0">
                <a:solidFill>
                  <a:schemeClr val="dk1"/>
                </a:solidFill>
                <a:latin typeface="Arial"/>
                <a:ea typeface="Arial"/>
                <a:cs typeface="Arial"/>
                <a:sym typeface="Arial"/>
              </a:rPr>
              <a:t>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200" dirty="0">
                <a:solidFill>
                  <a:schemeClr val="dk1"/>
                </a:solidFill>
              </a:rPr>
              <a:t>I</a:t>
            </a:r>
            <a:r>
              <a:rPr lang="en" sz="1200" b="0" i="0" u="none" strike="noStrike" cap="none" dirty="0">
                <a:solidFill>
                  <a:schemeClr val="dk1"/>
                </a:solidFill>
                <a:latin typeface="Arial"/>
                <a:ea typeface="Arial"/>
                <a:cs typeface="Arial"/>
                <a:sym typeface="Arial"/>
              </a:rPr>
              <a:t> used “Extractive Question Answering” Method. This involves posing questions about a document and identifying the answers as spans of text in the document itself. This makes it a closed dataset meaning that the answer to a question is always a part of the context and also a continuous span of context.</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p:nvPr/>
        </p:nvSpPr>
        <p:spPr>
          <a:xfrm>
            <a:off x="1722540" y="1107084"/>
            <a:ext cx="5508600" cy="531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rgbClr val="009900"/>
                </a:solidFill>
                <a:latin typeface="Arial"/>
                <a:ea typeface="Arial"/>
                <a:cs typeface="Arial"/>
                <a:sym typeface="Arial"/>
              </a:rPr>
              <a:t>Problem Statement - Contd.</a:t>
            </a:r>
            <a:endParaRPr sz="1400" b="0" i="0" u="none" strike="noStrike" cap="none" dirty="0">
              <a:solidFill>
                <a:schemeClr val="dk1"/>
              </a:solidFill>
              <a:latin typeface="Calibri"/>
              <a:ea typeface="Calibri"/>
              <a:cs typeface="Calibri"/>
              <a:sym typeface="Calibri"/>
            </a:endParaRPr>
          </a:p>
        </p:txBody>
      </p:sp>
      <p:sp>
        <p:nvSpPr>
          <p:cNvPr id="59" name="Google Shape;59;p13"/>
          <p:cNvSpPr txBox="1"/>
          <p:nvPr/>
        </p:nvSpPr>
        <p:spPr>
          <a:xfrm>
            <a:off x="736965" y="2189787"/>
            <a:ext cx="7994100" cy="184662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1600" b="1" i="0" u="none" strike="noStrike" cap="none" dirty="0">
                <a:solidFill>
                  <a:schemeClr val="dk1"/>
                </a:solidFill>
                <a:latin typeface="Arial"/>
                <a:ea typeface="Arial"/>
                <a:cs typeface="Arial"/>
                <a:sym typeface="Arial"/>
              </a:rPr>
              <a:t>Building Question-Answering System in </a:t>
            </a:r>
            <a:endParaRPr sz="16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 sz="1600" b="1" i="0" u="none" strike="noStrike" cap="none" dirty="0">
                <a:solidFill>
                  <a:schemeClr val="dk1"/>
                </a:solidFill>
                <a:latin typeface="Arial"/>
                <a:ea typeface="Arial"/>
                <a:cs typeface="Arial"/>
                <a:sym typeface="Arial"/>
              </a:rPr>
              <a:t>Telugu, English and Hindi.</a:t>
            </a:r>
            <a:endParaRPr sz="16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16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200" b="0" i="0" u="none" strike="noStrike" cap="none" dirty="0">
                <a:solidFill>
                  <a:schemeClr val="dk1"/>
                </a:solidFill>
                <a:latin typeface="Arial"/>
                <a:ea typeface="Arial"/>
                <a:cs typeface="Arial"/>
                <a:sym typeface="Arial"/>
              </a:rPr>
              <a:t>The context can be in any of the three languages: Telugu, English and Hindi.</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200" b="0" i="0" u="none" strike="noStrike" cap="none" dirty="0">
                <a:solidFill>
                  <a:schemeClr val="dk1"/>
                </a:solidFill>
                <a:latin typeface="Arial"/>
                <a:ea typeface="Arial"/>
                <a:cs typeface="Arial"/>
                <a:sym typeface="Arial"/>
              </a:rPr>
              <a:t>The question can also be in any of the three languages mentioned above.</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200" dirty="0">
                <a:solidFill>
                  <a:schemeClr val="dk1"/>
                </a:solidFill>
              </a:rPr>
              <a:t>I</a:t>
            </a:r>
            <a:r>
              <a:rPr lang="en" sz="1200" b="0" i="0" u="none" strike="noStrike" cap="none" dirty="0">
                <a:solidFill>
                  <a:schemeClr val="dk1"/>
                </a:solidFill>
                <a:latin typeface="Arial"/>
                <a:ea typeface="Arial"/>
                <a:cs typeface="Arial"/>
                <a:sym typeface="Arial"/>
              </a:rPr>
              <a:t> used google-translate API to translate any text to English before passing it to our model.</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Literature Survey</a:t>
            </a:r>
            <a:endParaRPr/>
          </a:p>
        </p:txBody>
      </p:sp>
      <p:sp>
        <p:nvSpPr>
          <p:cNvPr id="65" name="Google Shape;65;p14"/>
          <p:cNvSpPr txBox="1">
            <a:spLocks noGrp="1"/>
          </p:cNvSpPr>
          <p:nvPr>
            <p:ph idx="1"/>
          </p:nvPr>
        </p:nvSpPr>
        <p:spPr>
          <a:prstGeom prst="rect">
            <a:avLst/>
          </a:prstGeom>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 b="1">
                <a:solidFill>
                  <a:schemeClr val="dk1"/>
                </a:solidFill>
              </a:rPr>
              <a:t>Pranav Rajpurkar, Jian Zhang, Konstantin Lopyrev, Percy Liang:</a:t>
            </a:r>
            <a:endParaRPr b="1">
              <a:solidFill>
                <a:schemeClr val="dk1"/>
              </a:solidFill>
            </a:endParaRPr>
          </a:p>
          <a:p>
            <a:pPr marL="0" lvl="0" indent="0" algn="l" rtl="0">
              <a:spcBef>
                <a:spcPts val="480"/>
              </a:spcBef>
              <a:spcAft>
                <a:spcPts val="0"/>
              </a:spcAft>
              <a:buClr>
                <a:schemeClr val="dk1"/>
              </a:buClr>
              <a:buSzPts val="1100"/>
              <a:buFont typeface="Arial"/>
              <a:buNone/>
            </a:pPr>
            <a:r>
              <a:rPr lang="en">
                <a:solidFill>
                  <a:schemeClr val="dk1"/>
                </a:solidFill>
              </a:rPr>
              <a:t>SQuAD: 100,000+ Questions for Machine Comprehension of Text</a:t>
            </a:r>
            <a:endParaRPr>
              <a:solidFill>
                <a:schemeClr val="dk1"/>
              </a:solidFill>
            </a:endParaRPr>
          </a:p>
          <a:p>
            <a:pPr marL="0" lvl="0" indent="0" algn="l" rtl="0">
              <a:spcBef>
                <a:spcPts val="480"/>
              </a:spcBef>
              <a:spcAft>
                <a:spcPts val="0"/>
              </a:spcAft>
              <a:buNone/>
            </a:pPr>
            <a:r>
              <a:rPr lang="en" u="sng">
                <a:solidFill>
                  <a:schemeClr val="hlink"/>
                </a:solidFill>
                <a:hlinkClick r:id="rId3"/>
              </a:rPr>
              <a:t>Link to paper</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3361500" y="999362"/>
            <a:ext cx="2421000" cy="531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rgbClr val="009900"/>
                </a:solidFill>
                <a:latin typeface="Arial"/>
                <a:ea typeface="Arial"/>
                <a:cs typeface="Arial"/>
                <a:sym typeface="Arial"/>
              </a:rPr>
              <a:t>Dataset</a:t>
            </a:r>
            <a:endParaRPr sz="1400" b="0" i="0" u="none" strike="noStrike" cap="none" dirty="0">
              <a:solidFill>
                <a:schemeClr val="dk1"/>
              </a:solidFill>
              <a:latin typeface="Calibri"/>
              <a:ea typeface="Calibri"/>
              <a:cs typeface="Calibri"/>
              <a:sym typeface="Calibri"/>
            </a:endParaRPr>
          </a:p>
        </p:txBody>
      </p:sp>
      <p:sp>
        <p:nvSpPr>
          <p:cNvPr id="71" name="Google Shape;71;p15"/>
          <p:cNvSpPr txBox="1"/>
          <p:nvPr/>
        </p:nvSpPr>
        <p:spPr>
          <a:xfrm>
            <a:off x="850819" y="2066338"/>
            <a:ext cx="7740600" cy="207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1"/>
                </a:solidFill>
                <a:latin typeface="Arial"/>
                <a:ea typeface="Arial"/>
                <a:cs typeface="Arial"/>
                <a:sym typeface="Arial"/>
              </a:rPr>
              <a:t>Stanford Question Answering Dataset (</a:t>
            </a:r>
            <a:r>
              <a:rPr lang="en" sz="1900" b="1" i="0" u="none" strike="noStrike" cap="none" dirty="0">
                <a:solidFill>
                  <a:schemeClr val="dk1"/>
                </a:solidFill>
                <a:latin typeface="Arial"/>
                <a:ea typeface="Arial"/>
                <a:cs typeface="Arial"/>
                <a:sym typeface="Arial"/>
              </a:rPr>
              <a:t>SQuAD</a:t>
            </a:r>
            <a:r>
              <a:rPr lang="en" sz="1800" b="0" i="0" u="none" strike="noStrike" cap="none" dirty="0">
                <a:solidFill>
                  <a:schemeClr val="dk1"/>
                </a:solidFill>
                <a:latin typeface="Arial"/>
                <a:ea typeface="Arial"/>
                <a:cs typeface="Arial"/>
                <a:sym typeface="Arial"/>
              </a:rPr>
              <a:t>) is a new reading comprehension dataset, consisting of questions posed by crowdworkers on a set of Wikipedia articles, where the answer to every question is a segment of text, or span, from the corresponding reading passage. With 100,000+ question-answer pairs on 500+ articles, SQuAD is significantly larger than previous reading comprehension datasets.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304800" y="38100"/>
            <a:ext cx="8686800" cy="661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Dataset Contd.</a:t>
            </a:r>
            <a:endParaRPr sz="4400"/>
          </a:p>
        </p:txBody>
      </p:sp>
      <p:pic>
        <p:nvPicPr>
          <p:cNvPr id="78" name="Google Shape;78;p16"/>
          <p:cNvPicPr preferRelativeResize="0"/>
          <p:nvPr/>
        </p:nvPicPr>
        <p:blipFill rotWithShape="1">
          <a:blip r:embed="rId3">
            <a:alphaModFix/>
          </a:blip>
          <a:srcRect/>
          <a:stretch/>
        </p:blipFill>
        <p:spPr>
          <a:xfrm>
            <a:off x="533400" y="1308900"/>
            <a:ext cx="3495675" cy="819150"/>
          </a:xfrm>
          <a:prstGeom prst="rect">
            <a:avLst/>
          </a:prstGeom>
          <a:noFill/>
          <a:ln>
            <a:noFill/>
          </a:ln>
        </p:spPr>
      </p:pic>
      <p:sp>
        <p:nvSpPr>
          <p:cNvPr id="79" name="Google Shape;79;p16"/>
          <p:cNvSpPr txBox="1"/>
          <p:nvPr/>
        </p:nvSpPr>
        <p:spPr>
          <a:xfrm>
            <a:off x="477200" y="800100"/>
            <a:ext cx="5961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Loading the Dataset:</a:t>
            </a:r>
            <a:endParaRPr sz="1800" b="0" i="0" u="none" strike="noStrike" cap="none">
              <a:solidFill>
                <a:srgbClr val="000000"/>
              </a:solidFill>
              <a:latin typeface="Arial"/>
              <a:ea typeface="Arial"/>
              <a:cs typeface="Arial"/>
              <a:sym typeface="Arial"/>
            </a:endParaRPr>
          </a:p>
        </p:txBody>
      </p:sp>
      <p:sp>
        <p:nvSpPr>
          <p:cNvPr id="80" name="Google Shape;80;p16"/>
          <p:cNvSpPr txBox="1"/>
          <p:nvPr/>
        </p:nvSpPr>
        <p:spPr>
          <a:xfrm>
            <a:off x="480975" y="2252725"/>
            <a:ext cx="5961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print(raw_datasets):</a:t>
            </a:r>
            <a:endParaRPr sz="1800" b="0" i="0" u="none" strike="noStrike" cap="none">
              <a:solidFill>
                <a:srgbClr val="000000"/>
              </a:solidFill>
              <a:latin typeface="Arial"/>
              <a:ea typeface="Arial"/>
              <a:cs typeface="Arial"/>
              <a:sym typeface="Arial"/>
            </a:endParaRPr>
          </a:p>
        </p:txBody>
      </p:sp>
      <p:pic>
        <p:nvPicPr>
          <p:cNvPr id="81" name="Google Shape;81;p16"/>
          <p:cNvPicPr preferRelativeResize="0"/>
          <p:nvPr/>
        </p:nvPicPr>
        <p:blipFill rotWithShape="1">
          <a:blip r:embed="rId4">
            <a:alphaModFix/>
          </a:blip>
          <a:srcRect/>
          <a:stretch/>
        </p:blipFill>
        <p:spPr>
          <a:xfrm>
            <a:off x="457200" y="2805325"/>
            <a:ext cx="6046380" cy="203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7" name="Google Shape;87;p17"/>
          <p:cNvSpPr txBox="1">
            <a:spLocks noGrp="1"/>
          </p:cNvSpPr>
          <p:nvPr>
            <p:ph type="ctrTitle"/>
          </p:nvPr>
        </p:nvSpPr>
        <p:spPr>
          <a:xfrm>
            <a:off x="304800" y="38100"/>
            <a:ext cx="8686800" cy="661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Dataset Contd.</a:t>
            </a:r>
            <a:endParaRPr sz="4400"/>
          </a:p>
        </p:txBody>
      </p:sp>
      <p:sp>
        <p:nvSpPr>
          <p:cNvPr id="88" name="Google Shape;88;p17"/>
          <p:cNvSpPr txBox="1"/>
          <p:nvPr/>
        </p:nvSpPr>
        <p:spPr>
          <a:xfrm>
            <a:off x="477200" y="800100"/>
            <a:ext cx="59610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The training dataset has only one possible answer while the validation dataset has several possible answers, which may be same or different</a:t>
            </a:r>
            <a:endParaRPr sz="1800" b="0" i="0" u="none" strike="noStrike" cap="none">
              <a:solidFill>
                <a:srgbClr val="000000"/>
              </a:solidFill>
              <a:latin typeface="Arial"/>
              <a:ea typeface="Arial"/>
              <a:cs typeface="Arial"/>
              <a:sym typeface="Arial"/>
            </a:endParaRPr>
          </a:p>
        </p:txBody>
      </p:sp>
      <p:pic>
        <p:nvPicPr>
          <p:cNvPr id="89" name="Google Shape;89;p17"/>
          <p:cNvPicPr preferRelativeResize="0"/>
          <p:nvPr/>
        </p:nvPicPr>
        <p:blipFill rotWithShape="1">
          <a:blip r:embed="rId3">
            <a:alphaModFix/>
          </a:blip>
          <a:srcRect/>
          <a:stretch/>
        </p:blipFill>
        <p:spPr>
          <a:xfrm>
            <a:off x="477200" y="1815900"/>
            <a:ext cx="6629400" cy="1847850"/>
          </a:xfrm>
          <a:prstGeom prst="rect">
            <a:avLst/>
          </a:prstGeom>
          <a:noFill/>
          <a:ln>
            <a:noFill/>
          </a:ln>
        </p:spPr>
      </p:pic>
      <p:pic>
        <p:nvPicPr>
          <p:cNvPr id="90" name="Google Shape;90;p17"/>
          <p:cNvPicPr preferRelativeResize="0"/>
          <p:nvPr/>
        </p:nvPicPr>
        <p:blipFill rotWithShape="1">
          <a:blip r:embed="rId4">
            <a:alphaModFix/>
          </a:blip>
          <a:srcRect/>
          <a:stretch/>
        </p:blipFill>
        <p:spPr>
          <a:xfrm>
            <a:off x="457200" y="3816150"/>
            <a:ext cx="8581425" cy="73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71250" y="97375"/>
            <a:ext cx="8686800" cy="661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b="1"/>
              <a:t>Model</a:t>
            </a:r>
            <a:endParaRPr sz="4400"/>
          </a:p>
        </p:txBody>
      </p:sp>
      <p:pic>
        <p:nvPicPr>
          <p:cNvPr id="97" name="Google Shape;97;p18"/>
          <p:cNvPicPr preferRelativeResize="0"/>
          <p:nvPr/>
        </p:nvPicPr>
        <p:blipFill rotWithShape="1">
          <a:blip r:embed="rId3">
            <a:alphaModFix/>
          </a:blip>
          <a:srcRect/>
          <a:stretch/>
        </p:blipFill>
        <p:spPr>
          <a:xfrm>
            <a:off x="5202750" y="758575"/>
            <a:ext cx="3545587" cy="4139401"/>
          </a:xfrm>
          <a:prstGeom prst="rect">
            <a:avLst/>
          </a:prstGeom>
          <a:noFill/>
          <a:ln>
            <a:noFill/>
          </a:ln>
        </p:spPr>
      </p:pic>
      <p:sp>
        <p:nvSpPr>
          <p:cNvPr id="98" name="Google Shape;98;p18"/>
          <p:cNvSpPr txBox="1"/>
          <p:nvPr/>
        </p:nvSpPr>
        <p:spPr>
          <a:xfrm>
            <a:off x="645825" y="1627675"/>
            <a:ext cx="4346700" cy="24012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Arial"/>
              <a:buChar char="●"/>
            </a:pPr>
            <a:r>
              <a:rPr lang="en" sz="1800" dirty="0"/>
              <a:t>I</a:t>
            </a:r>
            <a:r>
              <a:rPr lang="en" sz="1800" b="0" i="0" u="none" strike="noStrike" cap="none" dirty="0">
                <a:solidFill>
                  <a:srgbClr val="000000"/>
                </a:solidFill>
                <a:latin typeface="Arial"/>
                <a:ea typeface="Arial"/>
                <a:cs typeface="Arial"/>
                <a:sym typeface="Arial"/>
              </a:rPr>
              <a:t> have used a BERT Model (Bidirectional Encoder Representations from Transformers) and fine-tuned it for our task.</a:t>
            </a:r>
            <a:endParaRPr sz="18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The Architecture of this model is shown in the picture on the right-side.</a:t>
            </a:r>
            <a:endParaRPr sz="18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121</TotalTime>
  <Words>603</Words>
  <Application>Microsoft Office PowerPoint</Application>
  <PresentationFormat>On-screen Show (16:9)</PresentationFormat>
  <Paragraphs>66</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Garamond</vt:lpstr>
      <vt:lpstr>Söhne</vt:lpstr>
      <vt:lpstr>Organic</vt:lpstr>
      <vt:lpstr>PowerPoint Presentation</vt:lpstr>
      <vt:lpstr>Motivation</vt:lpstr>
      <vt:lpstr>PowerPoint Presentation</vt:lpstr>
      <vt:lpstr>PowerPoint Presentation</vt:lpstr>
      <vt:lpstr>Literature Survey</vt:lpstr>
      <vt:lpstr>PowerPoint Presentation</vt:lpstr>
      <vt:lpstr>Dataset Contd.</vt:lpstr>
      <vt:lpstr>Dataset Contd.</vt:lpstr>
      <vt:lpstr>Model</vt:lpstr>
      <vt:lpstr>Metrics</vt:lpstr>
      <vt:lpstr>Results</vt:lpstr>
      <vt:lpstr>Results and Analysis</vt:lpstr>
      <vt:lpstr>Results</vt:lpstr>
      <vt:lpstr>Results</vt:lpstr>
      <vt:lpstr>Results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nithin chandra gupta samudrala</cp:lastModifiedBy>
  <cp:revision>21</cp:revision>
  <dcterms:modified xsi:type="dcterms:W3CDTF">2024-04-19T06:11:20Z</dcterms:modified>
</cp:coreProperties>
</file>